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rees" initials="ar" lastIdx="2" clrIdx="0">
    <p:extLst>
      <p:ext uri="{19B8F6BF-5375-455C-9EA6-DF929625EA0E}">
        <p15:presenceInfo xmlns:p15="http://schemas.microsoft.com/office/powerpoint/2012/main" userId="dcb5f0dd0c7c9d5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000" autoAdjust="0"/>
    <p:restoredTop sz="93319" autoAdjust="0"/>
  </p:normalViewPr>
  <p:slideViewPr>
    <p:cSldViewPr snapToGrid="0">
      <p:cViewPr varScale="1">
        <p:scale>
          <a:sx n="103" d="100"/>
          <a:sy n="103" d="100"/>
        </p:scale>
        <p:origin x="912" y="96"/>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6B45D-A15F-4E49-ABCE-A5C44ACE46A4}" type="datetimeFigureOut">
              <a:rPr lang="en-GB" smtClean="0"/>
              <a:t>06/12/2019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58141D-1FAE-454B-B427-4F9BCE376B21}" type="slidenum">
              <a:rPr lang="en-GB" smtClean="0"/>
              <a:t>‹#›</a:t>
            </a:fld>
            <a:endParaRPr lang="en-GB" dirty="0"/>
          </a:p>
        </p:txBody>
      </p:sp>
    </p:spTree>
    <p:extLst>
      <p:ext uri="{BB962C8B-B14F-4D97-AF65-F5344CB8AC3E}">
        <p14:creationId xmlns:p14="http://schemas.microsoft.com/office/powerpoint/2010/main" val="1518123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58141D-1FAE-454B-B427-4F9BCE376B21}" type="slidenum">
              <a:rPr lang="en-GB" smtClean="0"/>
              <a:t>1</a:t>
            </a:fld>
            <a:endParaRPr lang="en-GB" dirty="0"/>
          </a:p>
        </p:txBody>
      </p:sp>
    </p:spTree>
    <p:extLst>
      <p:ext uri="{BB962C8B-B14F-4D97-AF65-F5344CB8AC3E}">
        <p14:creationId xmlns:p14="http://schemas.microsoft.com/office/powerpoint/2010/main" val="2609310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600" dirty="0"/>
              <a:t>Driving Time records the time taken of driving activity by recording equipment or manually recording it yourself</a:t>
            </a:r>
          </a:p>
          <a:p>
            <a:pPr marL="171450" indent="-171450">
              <a:buFont typeface="Arial" panose="020B0604020202020204" pitchFamily="34" charset="0"/>
              <a:buChar char="•"/>
            </a:pPr>
            <a:r>
              <a:rPr lang="en-GB" sz="1600" dirty="0"/>
              <a:t>Under EU Rules if driving for even a short period of time a driver will be in scope of the EU Rules and must comply with the daily driving, break and rest requirements. Additionally, they must also follow the weekly rest requirements and driving limit</a:t>
            </a:r>
          </a:p>
          <a:p>
            <a:pPr marL="171450" indent="-171450">
              <a:buFont typeface="Arial" panose="020B0604020202020204" pitchFamily="34" charset="0"/>
              <a:buChar char="•"/>
            </a:pPr>
            <a:endParaRPr lang="en-GB" sz="1600" dirty="0"/>
          </a:p>
          <a:p>
            <a:pPr marL="171450" indent="-171450">
              <a:buFont typeface="Arial" panose="020B0604020202020204" pitchFamily="34" charset="0"/>
              <a:buChar char="•"/>
            </a:pPr>
            <a:r>
              <a:rPr lang="en-GB" sz="1600" dirty="0"/>
              <a:t>Daily Rest Periods</a:t>
            </a:r>
          </a:p>
          <a:p>
            <a:pPr marL="171450" indent="-171450">
              <a:buFont typeface="Arial" panose="020B0604020202020204" pitchFamily="34" charset="0"/>
              <a:buChar char="•"/>
            </a:pPr>
            <a:r>
              <a:rPr lang="en-GB" sz="1600" dirty="0"/>
              <a:t>It’s mandatory a driver takes a daily rest period within 24 hours after the end of previous daily/weekly rest period.</a:t>
            </a:r>
          </a:p>
          <a:p>
            <a:pPr marL="171450" indent="-171450">
              <a:buFont typeface="Arial" panose="020B0604020202020204" pitchFamily="34" charset="0"/>
              <a:buChar char="•"/>
            </a:pPr>
            <a:r>
              <a:rPr lang="en-GB" sz="1600" dirty="0"/>
              <a:t>A driver can divide daily rest period into two periods.</a:t>
            </a:r>
          </a:p>
          <a:p>
            <a:pPr marL="171450" indent="-171450">
              <a:buFont typeface="Arial" panose="020B0604020202020204" pitchFamily="34" charset="0"/>
              <a:buChar char="•"/>
            </a:pPr>
            <a:r>
              <a:rPr lang="en-GB" sz="1600" dirty="0"/>
              <a:t>First Period- At least 3 hours of uninterrupted rest. This can be taken at any time during the day</a:t>
            </a:r>
          </a:p>
          <a:p>
            <a:pPr marL="171450" indent="-171450">
              <a:buFont typeface="Arial" panose="020B0604020202020204" pitchFamily="34" charset="0"/>
              <a:buChar char="•"/>
            </a:pPr>
            <a:r>
              <a:rPr lang="en-GB" sz="1600" dirty="0"/>
              <a:t>Second period- At least 9 hours of uninterrupted rest.</a:t>
            </a:r>
          </a:p>
          <a:p>
            <a:pPr marL="171450" indent="-171450">
              <a:buFont typeface="Arial" panose="020B0604020202020204" pitchFamily="34" charset="0"/>
              <a:buChar char="•"/>
            </a:pPr>
            <a:r>
              <a:rPr lang="en-GB" sz="1600" dirty="0"/>
              <a:t>Giving at total minimum rest of 12 hours</a:t>
            </a:r>
          </a:p>
        </p:txBody>
      </p:sp>
      <p:sp>
        <p:nvSpPr>
          <p:cNvPr id="4" name="Slide Number Placeholder 3"/>
          <p:cNvSpPr>
            <a:spLocks noGrp="1"/>
          </p:cNvSpPr>
          <p:nvPr>
            <p:ph type="sldNum" sz="quarter" idx="5"/>
          </p:nvPr>
        </p:nvSpPr>
        <p:spPr/>
        <p:txBody>
          <a:bodyPr/>
          <a:lstStyle/>
          <a:p>
            <a:fld id="{2C58141D-1FAE-454B-B427-4F9BCE376B21}" type="slidenum">
              <a:rPr lang="en-GB" smtClean="0"/>
              <a:t>2</a:t>
            </a:fld>
            <a:endParaRPr lang="en-GB" dirty="0"/>
          </a:p>
        </p:txBody>
      </p:sp>
    </p:spTree>
    <p:extLst>
      <p:ext uri="{BB962C8B-B14F-4D97-AF65-F5344CB8AC3E}">
        <p14:creationId xmlns:p14="http://schemas.microsoft.com/office/powerpoint/2010/main" val="1465510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519930"/>
          </a:xfrm>
        </p:spPr>
        <p:txBody>
          <a:bodyPr/>
          <a:lstStyle/>
          <a:p>
            <a:pPr marL="285750" indent="-285750">
              <a:buFont typeface="Arial" panose="020B0604020202020204" pitchFamily="34" charset="0"/>
              <a:buChar char="•"/>
            </a:pPr>
            <a:r>
              <a:rPr lang="en-GB" sz="1600" dirty="0"/>
              <a:t>Authorised DVSA examiners have now got the right to:</a:t>
            </a:r>
          </a:p>
          <a:p>
            <a:pPr marL="342900" indent="-342900">
              <a:buFont typeface="+mj-lt"/>
              <a:buAutoNum type="arabicPeriod"/>
            </a:pPr>
            <a:r>
              <a:rPr lang="en-GB" sz="1600" dirty="0"/>
              <a:t>Inspect vehicles</a:t>
            </a:r>
          </a:p>
          <a:p>
            <a:pPr marL="342900" indent="-342900">
              <a:buFont typeface="+mj-lt"/>
              <a:buAutoNum type="arabicPeriod"/>
            </a:pPr>
            <a:r>
              <a:rPr lang="en-GB" sz="1600" dirty="0"/>
              <a:t>To prohibit and direct vehicles</a:t>
            </a:r>
          </a:p>
          <a:p>
            <a:pPr marL="342900" indent="-342900">
              <a:buFont typeface="+mj-lt"/>
              <a:buAutoNum type="arabicPeriod"/>
            </a:pPr>
            <a:r>
              <a:rPr lang="en-GB" sz="1600" dirty="0"/>
              <a:t>Investigate possible breaches of regulations</a:t>
            </a:r>
          </a:p>
          <a:p>
            <a:pPr marL="342900" indent="-342900">
              <a:buFont typeface="+mj-lt"/>
              <a:buAutoNum type="arabicPeriod"/>
            </a:pPr>
            <a:r>
              <a:rPr lang="en-GB" sz="1600" dirty="0"/>
              <a:t>Instigate, conduct and appear in proceedings at a magistrates court</a:t>
            </a:r>
          </a:p>
          <a:p>
            <a:pPr marL="342900" indent="-342900">
              <a:buFont typeface="+mj-lt"/>
              <a:buAutoNum type="arabicPeriod"/>
            </a:pPr>
            <a:r>
              <a:rPr lang="en-GB" sz="1600" dirty="0"/>
              <a:t>Finally, Issue improvement and prohibition notices in regards to working time rules.</a:t>
            </a:r>
          </a:p>
          <a:p>
            <a:pPr marL="342900" indent="-342900">
              <a:buFont typeface="+mj-lt"/>
              <a:buAutoNum type="arabicPeriod"/>
            </a:pPr>
            <a:endParaRPr lang="en-GB" sz="1600" dirty="0"/>
          </a:p>
          <a:p>
            <a:pPr marL="285750" indent="-285750">
              <a:buFont typeface="Arial" panose="020B0604020202020204" pitchFamily="34" charset="0"/>
              <a:buChar char="•"/>
            </a:pPr>
            <a:r>
              <a:rPr lang="en-GB" sz="1600" dirty="0"/>
              <a:t>Maximum Fines</a:t>
            </a:r>
          </a:p>
          <a:p>
            <a:pPr marL="342900" indent="-342900">
              <a:buFont typeface="+mj-lt"/>
              <a:buAutoNum type="arabicPeriod"/>
            </a:pPr>
            <a:r>
              <a:rPr lang="en-GB" sz="1600" dirty="0"/>
              <a:t>Level 1 - £200</a:t>
            </a:r>
          </a:p>
          <a:p>
            <a:pPr marL="342900" indent="-342900">
              <a:buFont typeface="+mj-lt"/>
              <a:buAutoNum type="arabicPeriod"/>
            </a:pPr>
            <a:r>
              <a:rPr lang="en-GB" sz="1600" dirty="0"/>
              <a:t>Level 2 – £500</a:t>
            </a:r>
          </a:p>
          <a:p>
            <a:pPr marL="342900" indent="-342900">
              <a:buFont typeface="+mj-lt"/>
              <a:buAutoNum type="arabicPeriod"/>
            </a:pPr>
            <a:r>
              <a:rPr lang="en-GB" sz="1600" dirty="0"/>
              <a:t>Level 3 – £1000</a:t>
            </a:r>
          </a:p>
          <a:p>
            <a:pPr marL="342900" indent="-342900">
              <a:buFont typeface="+mj-lt"/>
              <a:buAutoNum type="arabicPeriod"/>
            </a:pPr>
            <a:r>
              <a:rPr lang="en-GB" sz="1600" dirty="0"/>
              <a:t>Level 4 – £2500</a:t>
            </a:r>
          </a:p>
          <a:p>
            <a:pPr marL="342900" indent="-342900">
              <a:buFont typeface="+mj-lt"/>
              <a:buAutoNum type="arabicPeriod"/>
            </a:pPr>
            <a:r>
              <a:rPr lang="en-GB" sz="1600" dirty="0"/>
              <a:t>Level 5 -  Unlimited </a:t>
            </a:r>
          </a:p>
          <a:p>
            <a:pPr marL="342900" indent="-342900">
              <a:buFont typeface="+mj-lt"/>
              <a:buAutoNum type="arabicPeriod"/>
            </a:pPr>
            <a:endParaRPr lang="en-GB" sz="1600" dirty="0"/>
          </a:p>
        </p:txBody>
      </p:sp>
      <p:sp>
        <p:nvSpPr>
          <p:cNvPr id="4" name="Slide Number Placeholder 3"/>
          <p:cNvSpPr>
            <a:spLocks noGrp="1"/>
          </p:cNvSpPr>
          <p:nvPr>
            <p:ph type="sldNum" sz="quarter" idx="5"/>
          </p:nvPr>
        </p:nvSpPr>
        <p:spPr/>
        <p:txBody>
          <a:bodyPr/>
          <a:lstStyle/>
          <a:p>
            <a:fld id="{2C58141D-1FAE-454B-B427-4F9BCE376B21}" type="slidenum">
              <a:rPr lang="en-GB" smtClean="0"/>
              <a:t>3</a:t>
            </a:fld>
            <a:endParaRPr lang="en-GB" dirty="0"/>
          </a:p>
        </p:txBody>
      </p:sp>
    </p:spTree>
    <p:extLst>
      <p:ext uri="{BB962C8B-B14F-4D97-AF65-F5344CB8AC3E}">
        <p14:creationId xmlns:p14="http://schemas.microsoft.com/office/powerpoint/2010/main" val="2940725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600" dirty="0">
                <a:highlight>
                  <a:srgbClr val="FFFF00"/>
                </a:highlight>
              </a:rPr>
              <a:t>In the EU it is compulsory that you must drive for more than 9 hours in a day.  </a:t>
            </a:r>
            <a:r>
              <a:rPr lang="en-GB" sz="1600" dirty="0">
                <a:solidFill>
                  <a:srgbClr val="FF0000"/>
                </a:solidFill>
                <a:highlight>
                  <a:srgbClr val="FFFF00"/>
                </a:highlight>
              </a:rPr>
              <a:t>[Really?]</a:t>
            </a:r>
            <a:endParaRPr lang="en-GB" sz="1600" dirty="0">
              <a:highlight>
                <a:srgbClr val="FFFF00"/>
              </a:highlight>
            </a:endParaRPr>
          </a:p>
          <a:p>
            <a:pPr marL="285750" indent="-285750">
              <a:buFont typeface="Arial" panose="020B0604020202020204" pitchFamily="34" charset="0"/>
              <a:buChar char="•"/>
            </a:pPr>
            <a:r>
              <a:rPr lang="en-GB" sz="1600" dirty="0"/>
              <a:t>This can be extended to 10 hours twice a week</a:t>
            </a:r>
          </a:p>
          <a:p>
            <a:pPr marL="285750" indent="-285750">
              <a:buFont typeface="Arial" panose="020B0604020202020204" pitchFamily="34" charset="0"/>
              <a:buChar char="•"/>
            </a:pPr>
            <a:r>
              <a:rPr lang="en-GB" sz="1600" dirty="0"/>
              <a:t>56 hours in a week</a:t>
            </a:r>
          </a:p>
          <a:p>
            <a:pPr marL="285750" indent="-285750">
              <a:buFont typeface="Arial" panose="020B0604020202020204" pitchFamily="34" charset="0"/>
              <a:buChar char="•"/>
            </a:pPr>
            <a:r>
              <a:rPr lang="en-GB" sz="1600" dirty="0"/>
              <a:t>90 hours in any 2 consecutive weeks</a:t>
            </a:r>
          </a:p>
          <a:p>
            <a:pPr marL="285750" indent="-285750">
              <a:buFont typeface="Arial" panose="020B0604020202020204" pitchFamily="34" charset="0"/>
              <a:buChar char="•"/>
            </a:pPr>
            <a:r>
              <a:rPr lang="en-GB" sz="1600" dirty="0"/>
              <a:t>All driving </a:t>
            </a:r>
            <a:r>
              <a:rPr lang="en-GB" sz="1600" dirty="0">
                <a:highlight>
                  <a:srgbClr val="FFFF00"/>
                </a:highlight>
              </a:rPr>
              <a:t>in</a:t>
            </a:r>
            <a:r>
              <a:rPr lang="en-GB" sz="1600" dirty="0"/>
              <a:t> </a:t>
            </a:r>
            <a:r>
              <a:rPr lang="en-GB" sz="1600" dirty="0">
                <a:solidFill>
                  <a:srgbClr val="FF0000"/>
                </a:solidFill>
              </a:rPr>
              <a:t>[under] </a:t>
            </a:r>
            <a:r>
              <a:rPr lang="en-GB" sz="1600" dirty="0"/>
              <a:t>EU rules must be recorded on a tachograph </a:t>
            </a:r>
          </a:p>
        </p:txBody>
      </p:sp>
      <p:sp>
        <p:nvSpPr>
          <p:cNvPr id="4" name="Slide Number Placeholder 3"/>
          <p:cNvSpPr>
            <a:spLocks noGrp="1"/>
          </p:cNvSpPr>
          <p:nvPr>
            <p:ph type="sldNum" sz="quarter" idx="5"/>
          </p:nvPr>
        </p:nvSpPr>
        <p:spPr/>
        <p:txBody>
          <a:bodyPr/>
          <a:lstStyle/>
          <a:p>
            <a:fld id="{2C58141D-1FAE-454B-B427-4F9BCE376B21}" type="slidenum">
              <a:rPr lang="en-GB" smtClean="0"/>
              <a:t>4</a:t>
            </a:fld>
            <a:endParaRPr lang="en-GB" dirty="0"/>
          </a:p>
        </p:txBody>
      </p:sp>
    </p:spTree>
    <p:extLst>
      <p:ext uri="{BB962C8B-B14F-4D97-AF65-F5344CB8AC3E}">
        <p14:creationId xmlns:p14="http://schemas.microsoft.com/office/powerpoint/2010/main" val="1904437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marL="285750" indent="-285750">
              <a:buFont typeface="Arial" panose="020B0604020202020204" pitchFamily="34" charset="0"/>
              <a:buChar char="•"/>
            </a:pPr>
            <a:r>
              <a:rPr lang="en-GB" sz="1600" dirty="0"/>
              <a:t>Very similar to EU rules you must not drive for more than 10 hours in a day. ( EU Rules 9 hours)</a:t>
            </a:r>
          </a:p>
          <a:p>
            <a:pPr marL="742950" lvl="1" indent="-285750">
              <a:buFont typeface="Arial" panose="020B0604020202020204" pitchFamily="34" charset="0"/>
              <a:buChar char="•"/>
            </a:pPr>
            <a:r>
              <a:rPr lang="en-GB" sz="1600" dirty="0"/>
              <a:t>On a public Road </a:t>
            </a:r>
          </a:p>
          <a:p>
            <a:pPr marL="742950" lvl="1" indent="-285750">
              <a:buFont typeface="Arial" panose="020B0604020202020204" pitchFamily="34" charset="0"/>
              <a:buChar char="•"/>
            </a:pPr>
            <a:r>
              <a:rPr lang="en-GB" sz="1600" dirty="0"/>
              <a:t>Off road if not during duty time</a:t>
            </a:r>
          </a:p>
          <a:p>
            <a:pPr marL="285750" indent="-285750">
              <a:buFont typeface="Arial" panose="020B0604020202020204" pitchFamily="34" charset="0"/>
              <a:buChar char="•"/>
            </a:pPr>
            <a:r>
              <a:rPr lang="en-GB" sz="1600" dirty="0"/>
              <a:t>Off road driving counts as duty time if it is for:</a:t>
            </a:r>
          </a:p>
          <a:p>
            <a:pPr marL="800100" lvl="1" indent="-342900">
              <a:buFont typeface="+mj-lt"/>
              <a:buAutoNum type="arabicPeriod"/>
            </a:pPr>
            <a:r>
              <a:rPr lang="en-GB" sz="1600" dirty="0"/>
              <a:t>Agriculture</a:t>
            </a:r>
          </a:p>
          <a:p>
            <a:pPr marL="800100" lvl="1" indent="-342900">
              <a:buFont typeface="+mj-lt"/>
              <a:buAutoNum type="arabicPeriod"/>
            </a:pPr>
            <a:r>
              <a:rPr lang="en-GB" sz="1600" dirty="0"/>
              <a:t>Quarrying</a:t>
            </a:r>
          </a:p>
          <a:p>
            <a:pPr marL="800100" lvl="1" indent="-342900">
              <a:buFont typeface="+mj-lt"/>
              <a:buAutoNum type="arabicPeriod"/>
            </a:pPr>
            <a:r>
              <a:rPr lang="en-GB" sz="1600" dirty="0"/>
              <a:t>Forestry</a:t>
            </a:r>
          </a:p>
          <a:p>
            <a:pPr marL="800100" lvl="1" indent="-342900">
              <a:buFont typeface="+mj-lt"/>
              <a:buAutoNum type="arabicPeriod"/>
            </a:pPr>
            <a:r>
              <a:rPr lang="en-GB" sz="1600" dirty="0"/>
              <a:t>Building Work</a:t>
            </a:r>
          </a:p>
          <a:p>
            <a:pPr marL="800100" lvl="1" indent="-342900">
              <a:buFont typeface="+mj-lt"/>
              <a:buAutoNum type="arabicPeriod"/>
            </a:pPr>
            <a:r>
              <a:rPr lang="en-GB" sz="1600" dirty="0"/>
              <a:t>Civil Engineering</a:t>
            </a:r>
          </a:p>
          <a:p>
            <a:pPr marL="342900" indent="-342900">
              <a:buFont typeface="Arial" panose="020B0604020202020204" pitchFamily="34" charset="0"/>
              <a:buChar char="•"/>
            </a:pPr>
            <a:r>
              <a:rPr lang="en-GB" sz="1600" dirty="0"/>
              <a:t>Daily Duty Driving </a:t>
            </a:r>
          </a:p>
          <a:p>
            <a:pPr marL="342900" indent="-342900">
              <a:buFont typeface="Arial" panose="020B0604020202020204" pitchFamily="34" charset="0"/>
              <a:buChar char="•"/>
            </a:pPr>
            <a:r>
              <a:rPr lang="en-GB" sz="1600" dirty="0"/>
              <a:t>You  must not be on duty for more than 11 hours in any working day</a:t>
            </a:r>
          </a:p>
          <a:p>
            <a:pPr marL="342900" indent="-342900">
              <a:buFont typeface="Arial" panose="020B0604020202020204" pitchFamily="34" charset="0"/>
              <a:buChar char="•"/>
            </a:pPr>
            <a:r>
              <a:rPr lang="en-GB" sz="1600" dirty="0"/>
              <a:t>You must also record your hours on a weekly record sheet or on a tachograph</a:t>
            </a:r>
          </a:p>
          <a:p>
            <a:pPr marL="3943350" lvl="8" indent="-285750">
              <a:buFont typeface="Arial" panose="020B0604020202020204" pitchFamily="34" charset="0"/>
              <a:buChar char="•"/>
            </a:pPr>
            <a:endParaRPr lang="en-GB" sz="1600" dirty="0"/>
          </a:p>
          <a:p>
            <a:pPr lvl="8"/>
            <a:endParaRPr lang="en-GB" sz="1600" dirty="0"/>
          </a:p>
        </p:txBody>
      </p:sp>
      <p:sp>
        <p:nvSpPr>
          <p:cNvPr id="4" name="Slide Number Placeholder 3"/>
          <p:cNvSpPr>
            <a:spLocks noGrp="1"/>
          </p:cNvSpPr>
          <p:nvPr>
            <p:ph type="sldNum" sz="quarter" idx="5"/>
          </p:nvPr>
        </p:nvSpPr>
        <p:spPr/>
        <p:txBody>
          <a:bodyPr/>
          <a:lstStyle/>
          <a:p>
            <a:fld id="{2C58141D-1FAE-454B-B427-4F9BCE376B21}" type="slidenum">
              <a:rPr lang="en-GB" smtClean="0"/>
              <a:t>5</a:t>
            </a:fld>
            <a:endParaRPr lang="en-GB" dirty="0"/>
          </a:p>
        </p:txBody>
      </p:sp>
    </p:spTree>
    <p:extLst>
      <p:ext uri="{BB962C8B-B14F-4D97-AF65-F5344CB8AC3E}">
        <p14:creationId xmlns:p14="http://schemas.microsoft.com/office/powerpoint/2010/main" val="507816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600" dirty="0"/>
              <a:t>An example how work times are recorded is by the use of a shift spread</a:t>
            </a:r>
          </a:p>
          <a:p>
            <a:pPr marL="285750" indent="-285750">
              <a:buFont typeface="Arial" panose="020B0604020202020204" pitchFamily="34" charset="0"/>
              <a:buChar char="•"/>
            </a:pPr>
            <a:r>
              <a:rPr lang="en-GB" sz="1600" dirty="0"/>
              <a:t>An Illegal shift spread – Although 15 hours are recorded as working time, the shift spread is in fact 18 hours long. Leaving only 6 hours with in 24 hours from start of the working day for a daily rest period.</a:t>
            </a:r>
          </a:p>
          <a:p>
            <a:pPr marL="285750" indent="-285750">
              <a:buFont typeface="Arial" panose="020B0604020202020204" pitchFamily="34" charset="0"/>
              <a:buChar char="•"/>
            </a:pPr>
            <a:r>
              <a:rPr lang="en-GB" sz="1600" dirty="0"/>
              <a:t>As well as the illegal shift spread the legal shift spread also shows 15 hours from the time the driver started work until completion. However, the difference that makes this legal is that due to the 15 hour time from start of the shift to the end allows a reduced rest of 9 hours within 24 hours from the start of the working day.</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solidFill>
                  <a:srgbClr val="FF0000"/>
                </a:solidFill>
              </a:rPr>
              <a:t>[This slide cannot be easily read  by the audience]</a:t>
            </a:r>
          </a:p>
        </p:txBody>
      </p:sp>
      <p:sp>
        <p:nvSpPr>
          <p:cNvPr id="4" name="Slide Number Placeholder 3"/>
          <p:cNvSpPr>
            <a:spLocks noGrp="1"/>
          </p:cNvSpPr>
          <p:nvPr>
            <p:ph type="sldNum" sz="quarter" idx="5"/>
          </p:nvPr>
        </p:nvSpPr>
        <p:spPr/>
        <p:txBody>
          <a:bodyPr/>
          <a:lstStyle/>
          <a:p>
            <a:fld id="{2C58141D-1FAE-454B-B427-4F9BCE376B21}" type="slidenum">
              <a:rPr lang="en-GB" smtClean="0"/>
              <a:t>6</a:t>
            </a:fld>
            <a:endParaRPr lang="en-GB" dirty="0"/>
          </a:p>
        </p:txBody>
      </p:sp>
    </p:spTree>
    <p:extLst>
      <p:ext uri="{BB962C8B-B14F-4D97-AF65-F5344CB8AC3E}">
        <p14:creationId xmlns:p14="http://schemas.microsoft.com/office/powerpoint/2010/main" val="3677197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743450"/>
          </a:xfrm>
        </p:spPr>
        <p:txBody>
          <a:bodyPr/>
          <a:lstStyle/>
          <a:p>
            <a:pPr marL="285750" indent="-285750">
              <a:buFont typeface="Arial" panose="020B0604020202020204" pitchFamily="34" charset="0"/>
              <a:buChar char="•"/>
            </a:pPr>
            <a:r>
              <a:rPr lang="en-GB" sz="1500" dirty="0"/>
              <a:t>The RTD is commonly known as the Working Time Directive and these are a different set of rules which all HGV and PCV drivers must adhere to at the same time as the drivers hours rules.</a:t>
            </a:r>
          </a:p>
          <a:p>
            <a:pPr marL="285750" indent="-285750">
              <a:buFont typeface="Arial" panose="020B0604020202020204" pitchFamily="34" charset="0"/>
              <a:buChar char="•"/>
            </a:pPr>
            <a:r>
              <a:rPr lang="en-GB" sz="1500" dirty="0"/>
              <a:t>Any single days that have been taken off as holiday days is recorded as 8 hours of work. If 5 consecutive days are taken off as holidays, then a full week is recorded as being 48 hours.</a:t>
            </a:r>
          </a:p>
          <a:p>
            <a:pPr marL="285750" indent="-285750">
              <a:buFont typeface="Arial" panose="020B0604020202020204" pitchFamily="34" charset="0"/>
              <a:buChar char="•"/>
            </a:pPr>
            <a:r>
              <a:rPr lang="en-GB" sz="1500" dirty="0"/>
              <a:t>Any Holidays you take off beyond your contracted holidays ( Usually 20 days) will be recorded as rest days and do not add any hours for your WTD.</a:t>
            </a:r>
          </a:p>
          <a:p>
            <a:pPr marL="285750" indent="-285750">
              <a:buFont typeface="Arial" panose="020B0604020202020204" pitchFamily="34" charset="0"/>
              <a:buChar char="•"/>
            </a:pPr>
            <a:r>
              <a:rPr lang="en-GB" sz="1500" dirty="0"/>
              <a:t>Sick days operate exactly the same way as holiday days.</a:t>
            </a:r>
          </a:p>
          <a:p>
            <a:pPr marL="285750" indent="-285750">
              <a:buFont typeface="Arial" panose="020B0604020202020204" pitchFamily="34" charset="0"/>
              <a:buChar char="•"/>
            </a:pPr>
            <a:r>
              <a:rPr lang="en-GB" sz="1500" dirty="0"/>
              <a:t>Bank Holidays are free days which do not count towards your working time directive.</a:t>
            </a:r>
          </a:p>
          <a:p>
            <a:pPr marL="285750" indent="-285750">
              <a:buFont typeface="Arial" panose="020B0604020202020204" pitchFamily="34" charset="0"/>
              <a:buChar char="•"/>
            </a:pPr>
            <a:r>
              <a:rPr lang="en-GB" sz="1500" dirty="0"/>
              <a:t>Derogations of the working time directive :</a:t>
            </a:r>
          </a:p>
          <a:p>
            <a:pPr marL="285750" indent="-285750">
              <a:buFont typeface="Arial" panose="020B0604020202020204" pitchFamily="34" charset="0"/>
              <a:buChar char="•"/>
            </a:pPr>
            <a:r>
              <a:rPr lang="en-GB" sz="1500" dirty="0"/>
              <a:t>There are certain derogations in place which results in some drivers not being required to monitor their WTD. This is where an individual would not drive more than 10 times within a WTD period of 26 weeks or less.</a:t>
            </a:r>
          </a:p>
          <a:p>
            <a:pPr marL="285750" indent="-285750">
              <a:buFont typeface="Arial" panose="020B0604020202020204" pitchFamily="34" charset="0"/>
              <a:buChar char="•"/>
            </a:pPr>
            <a:r>
              <a:rPr lang="en-GB" sz="1500" dirty="0"/>
              <a:t>If a WTD period of more than 26 weeks is being used, then you can drive up to 15 times before having to monitor your WTD</a:t>
            </a:r>
          </a:p>
          <a:p>
            <a:endParaRPr lang="en-GB" sz="1600" dirty="0"/>
          </a:p>
        </p:txBody>
      </p:sp>
      <p:sp>
        <p:nvSpPr>
          <p:cNvPr id="4" name="Slide Number Placeholder 3"/>
          <p:cNvSpPr>
            <a:spLocks noGrp="1"/>
          </p:cNvSpPr>
          <p:nvPr>
            <p:ph type="sldNum" sz="quarter" idx="5"/>
          </p:nvPr>
        </p:nvSpPr>
        <p:spPr/>
        <p:txBody>
          <a:bodyPr/>
          <a:lstStyle/>
          <a:p>
            <a:fld id="{2C58141D-1FAE-454B-B427-4F9BCE376B21}" type="slidenum">
              <a:rPr lang="en-GB" smtClean="0"/>
              <a:t>7</a:t>
            </a:fld>
            <a:endParaRPr lang="en-GB" dirty="0"/>
          </a:p>
        </p:txBody>
      </p:sp>
    </p:spTree>
    <p:extLst>
      <p:ext uri="{BB962C8B-B14F-4D97-AF65-F5344CB8AC3E}">
        <p14:creationId xmlns:p14="http://schemas.microsoft.com/office/powerpoint/2010/main" val="2231880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[It would have been better to have approached this first through the WTD, explaining all of the ins and outs, and then progressing to the Drivers’ Hours legislation.    Doing it the other way around confuses the issue.    </a:t>
            </a:r>
          </a:p>
          <a:p>
            <a:endParaRPr lang="en-GB" dirty="0">
              <a:solidFill>
                <a:srgbClr val="FF0000"/>
              </a:solidFill>
            </a:endParaRPr>
          </a:p>
          <a:p>
            <a:r>
              <a:rPr lang="en-GB" dirty="0"/>
              <a:t>Lit Skills 55% </a:t>
            </a:r>
          </a:p>
          <a:p>
            <a:r>
              <a:rPr lang="en-GB" dirty="0"/>
              <a:t>K&amp;U 57% </a:t>
            </a:r>
          </a:p>
          <a:p>
            <a:r>
              <a:rPr lang="en-GB" dirty="0"/>
              <a:t>CIS NA </a:t>
            </a:r>
          </a:p>
          <a:p>
            <a:r>
              <a:rPr lang="en-GB" dirty="0"/>
              <a:t>PAS NA </a:t>
            </a:r>
          </a:p>
          <a:p>
            <a:r>
              <a:rPr lang="en-GB" dirty="0" err="1"/>
              <a:t>ProfSkills</a:t>
            </a:r>
            <a:r>
              <a:rPr lang="en-GB" dirty="0"/>
              <a:t> 86% </a:t>
            </a:r>
          </a:p>
          <a:p>
            <a:endParaRPr lang="en-GB" dirty="0"/>
          </a:p>
          <a:p>
            <a:r>
              <a:rPr lang="en-GB" dirty="0"/>
              <a:t>66% </a:t>
            </a:r>
            <a:endParaRPr lang="en-GB" dirty="0">
              <a:solidFill>
                <a:srgbClr val="FF0000"/>
              </a:solidFill>
            </a:endParaRPr>
          </a:p>
        </p:txBody>
      </p:sp>
      <p:sp>
        <p:nvSpPr>
          <p:cNvPr id="4" name="Slide Number Placeholder 3"/>
          <p:cNvSpPr>
            <a:spLocks noGrp="1"/>
          </p:cNvSpPr>
          <p:nvPr>
            <p:ph type="sldNum" sz="quarter" idx="5"/>
          </p:nvPr>
        </p:nvSpPr>
        <p:spPr/>
        <p:txBody>
          <a:bodyPr/>
          <a:lstStyle/>
          <a:p>
            <a:fld id="{2C58141D-1FAE-454B-B427-4F9BCE376B21}" type="slidenum">
              <a:rPr lang="en-GB" smtClean="0"/>
              <a:t>8</a:t>
            </a:fld>
            <a:endParaRPr lang="en-GB" dirty="0"/>
          </a:p>
        </p:txBody>
      </p:sp>
    </p:spTree>
    <p:extLst>
      <p:ext uri="{BB962C8B-B14F-4D97-AF65-F5344CB8AC3E}">
        <p14:creationId xmlns:p14="http://schemas.microsoft.com/office/powerpoint/2010/main" val="1729461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58141D-1FAE-454B-B427-4F9BCE376B21}" type="slidenum">
              <a:rPr lang="en-GB" smtClean="0"/>
              <a:t>9</a:t>
            </a:fld>
            <a:endParaRPr lang="en-GB" dirty="0"/>
          </a:p>
        </p:txBody>
      </p:sp>
    </p:spTree>
    <p:extLst>
      <p:ext uri="{BB962C8B-B14F-4D97-AF65-F5344CB8AC3E}">
        <p14:creationId xmlns:p14="http://schemas.microsoft.com/office/powerpoint/2010/main" val="2326773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02629-C4D4-4CF9-AB09-752B1D0073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C69D0E-1B5B-4908-B2BC-27F1C9D5E2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1446E-6104-4FB8-91BA-3241F7194670}"/>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5" name="Footer Placeholder 4">
            <a:extLst>
              <a:ext uri="{FF2B5EF4-FFF2-40B4-BE49-F238E27FC236}">
                <a16:creationId xmlns:a16="http://schemas.microsoft.com/office/drawing/2014/main" id="{B210AEE5-D505-484C-9561-529473DC52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9A8AE5C-369F-4CB3-B1E1-97EA13568642}"/>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116394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3A898-6C2B-4FEA-BBD2-495CD5847F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98040E-E6E9-4E47-921C-3CCFC2F9A7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CB120B-14A7-4963-8706-AD8D4C810062}"/>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5" name="Footer Placeholder 4">
            <a:extLst>
              <a:ext uri="{FF2B5EF4-FFF2-40B4-BE49-F238E27FC236}">
                <a16:creationId xmlns:a16="http://schemas.microsoft.com/office/drawing/2014/main" id="{DA6CF0DB-68A1-4974-AA20-B7C03B7CDCC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124553-5E17-4C7D-B6EA-FCD462C0C30C}"/>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156266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5BF5C-7BEA-4F8D-9AC3-2CD5F860DD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74B9CF-7960-48D2-94AB-B7AEFCB690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CAE152-6637-42EF-B4E2-24F806776413}"/>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5" name="Footer Placeholder 4">
            <a:extLst>
              <a:ext uri="{FF2B5EF4-FFF2-40B4-BE49-F238E27FC236}">
                <a16:creationId xmlns:a16="http://schemas.microsoft.com/office/drawing/2014/main" id="{23BCFF7E-0C3C-4FA2-B991-9790C64B9EC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6ABEF6-73AF-4AEE-AEB8-2C61C6B8870D}"/>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365943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39A6-0A03-4EEA-A316-155043AD21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D3397F-957E-4EDB-9947-59D947128E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0928EE-A606-48A8-9D17-3FA78F5F7A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54ABE4-23B6-40AC-8ACB-9B33E935459A}"/>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6" name="Footer Placeholder 5">
            <a:extLst>
              <a:ext uri="{FF2B5EF4-FFF2-40B4-BE49-F238E27FC236}">
                <a16:creationId xmlns:a16="http://schemas.microsoft.com/office/drawing/2014/main" id="{F60C7993-2732-43E5-BDBD-03216F21FCA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900F44A-20F3-48AC-9A9F-6E9667717907}"/>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1615177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81061-1D7C-4C12-B91E-E082BD9A68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875E2-2EB6-4D16-960A-CC4C6C3FD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AC8499-FB04-4D17-BBF2-C759C6771F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24C357-10DF-4191-AEE3-59CE6045DC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96C7AC-49FD-4C0E-AA09-6A7EC92EC1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E2E14D-C92D-4D0F-A49A-A06E329F1FDC}"/>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8" name="Footer Placeholder 7">
            <a:extLst>
              <a:ext uri="{FF2B5EF4-FFF2-40B4-BE49-F238E27FC236}">
                <a16:creationId xmlns:a16="http://schemas.microsoft.com/office/drawing/2014/main" id="{40354FDD-1C3B-40BF-8159-4CD73A02660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1792855-6538-463E-B845-64256B8CD79C}"/>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26494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0CFE-D30C-48ED-A6E6-260BCE167D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56B5AF-58A1-4E21-8327-212D78822201}"/>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4" name="Footer Placeholder 3">
            <a:extLst>
              <a:ext uri="{FF2B5EF4-FFF2-40B4-BE49-F238E27FC236}">
                <a16:creationId xmlns:a16="http://schemas.microsoft.com/office/drawing/2014/main" id="{FE054BC3-71F7-4E73-9D0E-AF9883975C2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52D444C-6E85-49C3-AF08-82114A0131A5}"/>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439478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40B36A-5125-4AB3-9454-A2120EA251E7}"/>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3" name="Footer Placeholder 2">
            <a:extLst>
              <a:ext uri="{FF2B5EF4-FFF2-40B4-BE49-F238E27FC236}">
                <a16:creationId xmlns:a16="http://schemas.microsoft.com/office/drawing/2014/main" id="{37B95255-6461-4076-823D-F2C831F369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D790FD8-15D9-4A85-80D6-0E0866F8A463}"/>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967810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2F4F4-A1B4-41A2-A7D5-BE8D5CE670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137755-D496-48A1-A688-5EA26868B5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934F62-3663-4099-9F7A-EBDEB4B6DE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0956D6-065D-425A-96A4-3F4424D798BF}"/>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6" name="Footer Placeholder 5">
            <a:extLst>
              <a:ext uri="{FF2B5EF4-FFF2-40B4-BE49-F238E27FC236}">
                <a16:creationId xmlns:a16="http://schemas.microsoft.com/office/drawing/2014/main" id="{BDEB4CCD-2BB8-495F-A709-CC0E1BC7596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AC70BF-467E-4093-82B4-F995374977AC}"/>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463402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AEA-0629-4465-9316-5621189019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A39122-7423-4637-96A9-301491E8A9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AADF550-D514-42EC-8CB0-7EB5003707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D66AB8-8A40-4247-8048-FBB1293094BF}"/>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6" name="Footer Placeholder 5">
            <a:extLst>
              <a:ext uri="{FF2B5EF4-FFF2-40B4-BE49-F238E27FC236}">
                <a16:creationId xmlns:a16="http://schemas.microsoft.com/office/drawing/2014/main" id="{2DDB2721-EB3C-4D27-8F03-3054856BB39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B738F17-C953-457A-89CC-F9234070B5CB}"/>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12285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7178-D5B1-4304-A43C-C6FFE91E3A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5C1A61-255B-43A2-B110-CF405FCB22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C5C68-127C-47D1-B15E-F32C30CE03C6}"/>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5" name="Footer Placeholder 4">
            <a:extLst>
              <a:ext uri="{FF2B5EF4-FFF2-40B4-BE49-F238E27FC236}">
                <a16:creationId xmlns:a16="http://schemas.microsoft.com/office/drawing/2014/main" id="{7B0EA9C3-24D8-4852-B104-90E9F26052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7C6529-FBF3-4868-8153-FD2265AFB920}"/>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455400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BB610D-3351-4018-B6DD-603DCDC056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BB8C9B-EDD3-4CA6-932B-4BB735950F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819AAC-F81F-472A-B81D-71E749C56E9C}"/>
              </a:ext>
            </a:extLst>
          </p:cNvPr>
          <p:cNvSpPr>
            <a:spLocks noGrp="1"/>
          </p:cNvSpPr>
          <p:nvPr>
            <p:ph type="dt" sz="half" idx="10"/>
          </p:nvPr>
        </p:nvSpPr>
        <p:spPr/>
        <p:txBody>
          <a:bodyPr/>
          <a:lstStyle/>
          <a:p>
            <a:fld id="{03308EE3-5071-486B-BEB3-ACABE8A4C8B9}" type="datetimeFigureOut">
              <a:rPr lang="en-GB" smtClean="0"/>
              <a:t>06/12/2019</a:t>
            </a:fld>
            <a:endParaRPr lang="en-GB" dirty="0"/>
          </a:p>
        </p:txBody>
      </p:sp>
      <p:sp>
        <p:nvSpPr>
          <p:cNvPr id="5" name="Footer Placeholder 4">
            <a:extLst>
              <a:ext uri="{FF2B5EF4-FFF2-40B4-BE49-F238E27FC236}">
                <a16:creationId xmlns:a16="http://schemas.microsoft.com/office/drawing/2014/main" id="{A553B25D-77E9-459E-87E6-84DE9E9E2C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1731B05-FBF3-4EC5-BB14-9BCEEE254F03}"/>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959730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395F21-7CAB-4AED-AEA0-876AC82D82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D72A61-D7DA-4809-BC2E-8E1D5A26A7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0CCF6D-E1D8-4458-923D-C2726ADF03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308EE3-5071-486B-BEB3-ACABE8A4C8B9}" type="datetimeFigureOut">
              <a:rPr lang="en-GB" smtClean="0"/>
              <a:t>06/12/2019</a:t>
            </a:fld>
            <a:endParaRPr lang="en-GB" dirty="0"/>
          </a:p>
        </p:txBody>
      </p:sp>
      <p:sp>
        <p:nvSpPr>
          <p:cNvPr id="5" name="Footer Placeholder 4">
            <a:extLst>
              <a:ext uri="{FF2B5EF4-FFF2-40B4-BE49-F238E27FC236}">
                <a16:creationId xmlns:a16="http://schemas.microsoft.com/office/drawing/2014/main" id="{424D05CF-51B5-4BD3-A08F-76E00B71A1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E0375CA-BC44-40FF-A41A-591B89EA19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1650E2-E348-45FA-A6CB-305C95935439}" type="slidenum">
              <a:rPr lang="en-GB" smtClean="0"/>
              <a:t>‹#›</a:t>
            </a:fld>
            <a:endParaRPr lang="en-GB" dirty="0"/>
          </a:p>
        </p:txBody>
      </p:sp>
    </p:spTree>
    <p:extLst>
      <p:ext uri="{BB962C8B-B14F-4D97-AF65-F5344CB8AC3E}">
        <p14:creationId xmlns:p14="http://schemas.microsoft.com/office/powerpoint/2010/main" val="22278012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Io6oPHBlVkc?feature=oembed" TargetMode="Externa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27757F-15EE-4D0E-9047-97EDC9494BF9}"/>
              </a:ext>
            </a:extLst>
          </p:cNvPr>
          <p:cNvSpPr>
            <a:spLocks noGrp="1"/>
          </p:cNvSpPr>
          <p:nvPr>
            <p:ph type="ctrTitle"/>
          </p:nvPr>
        </p:nvSpPr>
        <p:spPr>
          <a:xfrm>
            <a:off x="6746628" y="1783959"/>
            <a:ext cx="4645250" cy="2889114"/>
          </a:xfrm>
        </p:spPr>
        <p:txBody>
          <a:bodyPr anchor="b">
            <a:normAutofit fontScale="90000"/>
          </a:bodyPr>
          <a:lstStyle/>
          <a:p>
            <a:pPr algn="l"/>
            <a:r>
              <a:rPr lang="en-GB" sz="3800" b="1" i="1" u="sng" dirty="0">
                <a:solidFill>
                  <a:schemeClr val="bg1"/>
                </a:solidFill>
              </a:rPr>
              <a:t>Goods Vehicle Drivers’ Hours and Working Time</a:t>
            </a:r>
            <a:br>
              <a:rPr lang="en-GB" sz="3800" b="1" i="1" u="sng" dirty="0">
                <a:solidFill>
                  <a:schemeClr val="bg1"/>
                </a:solidFill>
              </a:rPr>
            </a:br>
            <a:br>
              <a:rPr lang="en-GB" sz="3800" b="1" i="1" u="sng" dirty="0">
                <a:solidFill>
                  <a:schemeClr val="bg1"/>
                </a:solidFill>
              </a:rPr>
            </a:br>
            <a:r>
              <a:rPr lang="en-GB" sz="3800" b="1" i="1" u="sng" dirty="0">
                <a:solidFill>
                  <a:schemeClr val="bg1"/>
                </a:solidFill>
              </a:rPr>
              <a:t>By Cameron Rees</a:t>
            </a:r>
            <a:br>
              <a:rPr lang="en-GB" sz="3800" b="1" i="1" u="sng" dirty="0">
                <a:solidFill>
                  <a:schemeClr val="bg1"/>
                </a:solidFill>
              </a:rPr>
            </a:br>
            <a:endParaRPr lang="en-GB" sz="3800" b="1" i="1" u="sng" dirty="0">
              <a:solidFill>
                <a:schemeClr val="bg1"/>
              </a:solidFill>
            </a:endParaRPr>
          </a:p>
        </p:txBody>
      </p:sp>
      <p:sp>
        <p:nvSpPr>
          <p:cNvPr id="40" name="Freeform: Shape 3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Truck">
            <a:extLst>
              <a:ext uri="{FF2B5EF4-FFF2-40B4-BE49-F238E27FC236}">
                <a16:creationId xmlns:a16="http://schemas.microsoft.com/office/drawing/2014/main" id="{403BC94C-07E1-487A-8AC0-A74C56AEDF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4689006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0-#ppt_w/2"/>
                                          </p:val>
                                        </p:tav>
                                        <p:tav tm="100000">
                                          <p:val>
                                            <p:strVal val="#ppt_x"/>
                                          </p:val>
                                        </p:tav>
                                      </p:tavLst>
                                    </p:anim>
                                    <p:anim calcmode="lin" valueType="num">
                                      <p:cBhvr additive="base">
                                        <p:cTn id="13"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3414A-8A68-4832-B0DD-5455987ED25B}"/>
              </a:ext>
            </a:extLst>
          </p:cNvPr>
          <p:cNvSpPr>
            <a:spLocks noGrp="1"/>
          </p:cNvSpPr>
          <p:nvPr>
            <p:ph type="title"/>
          </p:nvPr>
        </p:nvSpPr>
        <p:spPr>
          <a:xfrm>
            <a:off x="6653600" y="1396289"/>
            <a:ext cx="5006336" cy="1325563"/>
          </a:xfrm>
          <a:prstGeom prst="ellipse">
            <a:avLst/>
          </a:prstGeom>
        </p:spPr>
        <p:txBody>
          <a:bodyPr vert="horz" lIns="91440" tIns="45720" rIns="91440" bIns="45720" rtlCol="0" anchor="ctr">
            <a:normAutofit fontScale="90000"/>
          </a:bodyPr>
          <a:lstStyle/>
          <a:p>
            <a:r>
              <a:rPr lang="en-US" sz="4000" b="1" i="1" u="sng" dirty="0"/>
              <a:t> </a:t>
            </a:r>
            <a:r>
              <a:rPr lang="en-US" sz="4000" b="1" i="1" u="sng" kern="1200" dirty="0">
                <a:solidFill>
                  <a:schemeClr val="tx1"/>
                </a:solidFill>
                <a:latin typeface="+mj-lt"/>
                <a:ea typeface="+mj-ea"/>
                <a:cs typeface="+mj-cs"/>
              </a:rPr>
              <a:t>EU Driving &amp;</a:t>
            </a:r>
            <a:br>
              <a:rPr lang="en-US" sz="4000" b="1" i="1" u="sng" kern="1200" dirty="0">
                <a:solidFill>
                  <a:schemeClr val="tx1"/>
                </a:solidFill>
                <a:latin typeface="+mj-lt"/>
                <a:ea typeface="+mj-ea"/>
                <a:cs typeface="+mj-cs"/>
              </a:rPr>
            </a:br>
            <a:r>
              <a:rPr lang="en-US" sz="4000" b="1" i="1" u="sng" kern="1200" dirty="0">
                <a:solidFill>
                  <a:schemeClr val="tx1"/>
                </a:solidFill>
                <a:latin typeface="+mj-lt"/>
                <a:ea typeface="+mj-ea"/>
                <a:cs typeface="+mj-cs"/>
              </a:rPr>
              <a:t> Rest Time Rules</a:t>
            </a:r>
            <a:br>
              <a:rPr lang="en-US" sz="1400" b="1" i="1" u="sng" kern="1200" dirty="0">
                <a:solidFill>
                  <a:schemeClr val="tx1"/>
                </a:solidFill>
                <a:latin typeface="+mj-lt"/>
                <a:ea typeface="+mj-ea"/>
                <a:cs typeface="+mj-cs"/>
              </a:rPr>
            </a:br>
            <a:br>
              <a:rPr lang="en-US" sz="1400" b="1" i="1" u="sng" kern="1200" dirty="0">
                <a:solidFill>
                  <a:schemeClr val="tx1"/>
                </a:solidFill>
                <a:latin typeface="+mj-lt"/>
                <a:ea typeface="+mj-ea"/>
                <a:cs typeface="+mj-cs"/>
              </a:rPr>
            </a:br>
            <a:br>
              <a:rPr lang="en-US" sz="1400" b="1" i="1" u="sng" kern="1200" dirty="0">
                <a:solidFill>
                  <a:schemeClr val="tx1"/>
                </a:solidFill>
                <a:latin typeface="+mj-lt"/>
                <a:ea typeface="+mj-ea"/>
                <a:cs typeface="+mj-cs"/>
              </a:rPr>
            </a:br>
            <a:endParaRPr lang="en-US" sz="1400" b="1" i="1" u="sng" kern="1200" dirty="0">
              <a:solidFill>
                <a:schemeClr val="tx1"/>
              </a:solidFill>
              <a:latin typeface="+mj-lt"/>
              <a:ea typeface="+mj-ea"/>
              <a:cs typeface="+mj-cs"/>
            </a:endParaRPr>
          </a:p>
        </p:txBody>
      </p:sp>
      <p:sp>
        <p:nvSpPr>
          <p:cNvPr id="15" name="Freeform: Shape 14">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1D858DF-F960-497A-88D2-59AF94C8A116}"/>
              </a:ext>
            </a:extLst>
          </p:cNvPr>
          <p:cNvPicPr>
            <a:picLocks noChangeAspect="1"/>
          </p:cNvPicPr>
          <p:nvPr/>
        </p:nvPicPr>
        <p:blipFill rotWithShape="1">
          <a:blip r:embed="rId3"/>
          <a:srcRect l="8985" t="29434" r="7187" b="30546"/>
          <a:stretch/>
        </p:blipFill>
        <p:spPr>
          <a:xfrm>
            <a:off x="209258" y="2059070"/>
            <a:ext cx="5229098" cy="1404225"/>
          </a:xfrm>
          <a:prstGeom prst="rect">
            <a:avLst/>
          </a:prstGeom>
        </p:spPr>
      </p:pic>
      <p:sp>
        <p:nvSpPr>
          <p:cNvPr id="5" name="TextBox 4">
            <a:extLst>
              <a:ext uri="{FF2B5EF4-FFF2-40B4-BE49-F238E27FC236}">
                <a16:creationId xmlns:a16="http://schemas.microsoft.com/office/drawing/2014/main" id="{27913303-7F79-4896-A01F-EDF951CF3319}"/>
              </a:ext>
            </a:extLst>
          </p:cNvPr>
          <p:cNvSpPr txBox="1"/>
          <p:nvPr/>
        </p:nvSpPr>
        <p:spPr>
          <a:xfrm>
            <a:off x="6653600" y="3708890"/>
            <a:ext cx="5006336" cy="1325563"/>
          </a:xfrm>
          <a:prstGeom prst="rect">
            <a:avLst/>
          </a:prstGeom>
        </p:spPr>
        <p:txBody>
          <a:bodyPr vert="horz" lIns="91440" tIns="45720" rIns="91440" bIns="45720" rtlCol="0" anchor="t">
            <a:normAutofit/>
          </a:bodyPr>
          <a:lstStyle/>
          <a:p>
            <a:pPr marL="285750" indent="-228600" algn="ctr">
              <a:lnSpc>
                <a:spcPct val="90000"/>
              </a:lnSpc>
              <a:spcAft>
                <a:spcPts val="600"/>
              </a:spcAft>
              <a:buFont typeface="Arial" panose="020B0604020202020204" pitchFamily="34" charset="0"/>
              <a:buChar char="•"/>
            </a:pPr>
            <a:r>
              <a:rPr lang="en-US" sz="3600" dirty="0"/>
              <a:t>Driving Time Rules</a:t>
            </a:r>
          </a:p>
          <a:p>
            <a:pPr marL="285750" indent="-228600" algn="ctr">
              <a:lnSpc>
                <a:spcPct val="90000"/>
              </a:lnSpc>
              <a:spcAft>
                <a:spcPts val="600"/>
              </a:spcAft>
              <a:buFont typeface="Arial" panose="020B0604020202020204" pitchFamily="34" charset="0"/>
              <a:buChar char="•"/>
            </a:pPr>
            <a:r>
              <a:rPr lang="en-US" sz="3600" dirty="0"/>
              <a:t>Daily Rest Periods</a:t>
            </a:r>
          </a:p>
        </p:txBody>
      </p:sp>
    </p:spTree>
    <p:extLst>
      <p:ext uri="{BB962C8B-B14F-4D97-AF65-F5344CB8AC3E}">
        <p14:creationId xmlns:p14="http://schemas.microsoft.com/office/powerpoint/2010/main" val="38956439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p:cTn id="18"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5">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2000"/>
                                        <p:tgtEl>
                                          <p:spTgt spid="3"/>
                                        </p:tgtEl>
                                      </p:cBhvr>
                                    </p:animEffect>
                                    <p:anim calcmode="lin" valueType="num">
                                      <p:cBhvr>
                                        <p:cTn id="27" dur="2000" fill="hold"/>
                                        <p:tgtEl>
                                          <p:spTgt spid="3"/>
                                        </p:tgtEl>
                                        <p:attrNameLst>
                                          <p:attrName>ppt_w</p:attrName>
                                        </p:attrNameLst>
                                      </p:cBhvr>
                                      <p:tavLst>
                                        <p:tav tm="0" fmla="#ppt_w*sin(2.5*pi*$)">
                                          <p:val>
                                            <p:fltVal val="0"/>
                                          </p:val>
                                        </p:tav>
                                        <p:tav tm="100000">
                                          <p:val>
                                            <p:fltVal val="1"/>
                                          </p:val>
                                        </p:tav>
                                      </p:tavLst>
                                    </p:anim>
                                    <p:anim calcmode="lin" valueType="num">
                                      <p:cBhvr>
                                        <p:cTn id="28"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A66BF2-7DB8-476F-AB1D-C71729AF843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i="1" u="sng" kern="1200" dirty="0">
                <a:solidFill>
                  <a:srgbClr val="FFFFFF"/>
                </a:solidFill>
                <a:latin typeface="+mj-lt"/>
                <a:ea typeface="+mj-ea"/>
                <a:cs typeface="+mj-cs"/>
              </a:rPr>
              <a:t>Enforcement and Penalties</a:t>
            </a:r>
          </a:p>
        </p:txBody>
      </p:sp>
      <p:graphicFrame>
        <p:nvGraphicFramePr>
          <p:cNvPr id="3" name="Table 3">
            <a:extLst>
              <a:ext uri="{FF2B5EF4-FFF2-40B4-BE49-F238E27FC236}">
                <a16:creationId xmlns:a16="http://schemas.microsoft.com/office/drawing/2014/main" id="{46AA5CAC-5D56-4BB5-AA35-2FE32396EA7B}"/>
              </a:ext>
            </a:extLst>
          </p:cNvPr>
          <p:cNvGraphicFramePr>
            <a:graphicFrameLocks noGrp="1"/>
          </p:cNvGraphicFramePr>
          <p:nvPr>
            <p:extLst>
              <p:ext uri="{D42A27DB-BD31-4B8C-83A1-F6EECF244321}">
                <p14:modId xmlns:p14="http://schemas.microsoft.com/office/powerpoint/2010/main" val="707840601"/>
              </p:ext>
            </p:extLst>
          </p:nvPr>
        </p:nvGraphicFramePr>
        <p:xfrm>
          <a:off x="4806845" y="643466"/>
          <a:ext cx="6721644" cy="5568743"/>
        </p:xfrm>
        <a:graphic>
          <a:graphicData uri="http://schemas.openxmlformats.org/drawingml/2006/table">
            <a:tbl>
              <a:tblPr firstRow="1" bandRow="1">
                <a:noFill/>
                <a:tableStyleId>{5C22544A-7EE6-4342-B048-85BDC9FD1C3A}</a:tableStyleId>
              </a:tblPr>
              <a:tblGrid>
                <a:gridCol w="3617032">
                  <a:extLst>
                    <a:ext uri="{9D8B030D-6E8A-4147-A177-3AD203B41FA5}">
                      <a16:colId xmlns:a16="http://schemas.microsoft.com/office/drawing/2014/main" val="2365286425"/>
                    </a:ext>
                  </a:extLst>
                </a:gridCol>
                <a:gridCol w="3104612">
                  <a:extLst>
                    <a:ext uri="{9D8B030D-6E8A-4147-A177-3AD203B41FA5}">
                      <a16:colId xmlns:a16="http://schemas.microsoft.com/office/drawing/2014/main" val="610251258"/>
                    </a:ext>
                  </a:extLst>
                </a:gridCol>
              </a:tblGrid>
              <a:tr h="526181">
                <a:tc>
                  <a:txBody>
                    <a:bodyPr/>
                    <a:lstStyle/>
                    <a:p>
                      <a:pPr algn="ctr"/>
                      <a:r>
                        <a:rPr lang="en-GB" sz="1600" i="0" u="sng" dirty="0">
                          <a:solidFill>
                            <a:schemeClr val="tx1">
                              <a:lumMod val="75000"/>
                              <a:lumOff val="25000"/>
                            </a:schemeClr>
                          </a:solidFill>
                        </a:rPr>
                        <a:t>Offence</a:t>
                      </a:r>
                    </a:p>
                  </a:txBody>
                  <a:tcPr marL="205539" marR="123323" marT="123323" marB="123323">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ctr"/>
                      <a:r>
                        <a:rPr lang="en-GB" sz="1600" i="1" u="sng" dirty="0">
                          <a:solidFill>
                            <a:schemeClr val="tx1">
                              <a:lumMod val="75000"/>
                              <a:lumOff val="25000"/>
                            </a:schemeClr>
                          </a:solidFill>
                        </a:rPr>
                        <a:t>Penalty</a:t>
                      </a:r>
                    </a:p>
                  </a:txBody>
                  <a:tcPr marL="205539" marR="123323" marT="123323" marB="123323">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664409490"/>
                  </a:ext>
                </a:extLst>
              </a:tr>
              <a:tr h="630320">
                <a:tc>
                  <a:txBody>
                    <a:bodyPr/>
                    <a:lstStyle/>
                    <a:p>
                      <a:pPr fontAlgn="t"/>
                      <a:r>
                        <a:rPr lang="en-US" sz="1300" b="0" dirty="0">
                          <a:solidFill>
                            <a:schemeClr val="tx1">
                              <a:lumMod val="75000"/>
                              <a:lumOff val="25000"/>
                            </a:schemeClr>
                          </a:solidFill>
                          <a:effectLst/>
                          <a:latin typeface="inherit"/>
                        </a:rPr>
                        <a:t>Failure to observe driving times, break or rest period rules</a:t>
                      </a:r>
                    </a:p>
                  </a:txBody>
                  <a:tcPr marL="205539" marR="106880" marT="106880" marB="10688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4 fine</a:t>
                      </a:r>
                    </a:p>
                  </a:txBody>
                  <a:tcPr marL="205539" marR="106880" marT="106880" marB="10688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951253800"/>
                  </a:ext>
                </a:extLst>
              </a:tr>
              <a:tr h="630320">
                <a:tc>
                  <a:txBody>
                    <a:bodyPr/>
                    <a:lstStyle/>
                    <a:p>
                      <a:pPr fontAlgn="t"/>
                      <a:r>
                        <a:rPr lang="en-US" sz="1300" b="0" dirty="0">
                          <a:solidFill>
                            <a:schemeClr val="tx1">
                              <a:lumMod val="75000"/>
                              <a:lumOff val="25000"/>
                            </a:schemeClr>
                          </a:solidFill>
                          <a:effectLst/>
                          <a:latin typeface="inherit"/>
                        </a:rPr>
                        <a:t>Failure to make or keep records under the GB rules</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4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690987483"/>
                  </a:ext>
                </a:extLst>
              </a:tr>
              <a:tr h="438484">
                <a:tc>
                  <a:txBody>
                    <a:bodyPr/>
                    <a:lstStyle/>
                    <a:p>
                      <a:pPr fontAlgn="t"/>
                      <a:r>
                        <a:rPr lang="en-US" sz="1300" b="0" dirty="0">
                          <a:solidFill>
                            <a:schemeClr val="tx1">
                              <a:lumMod val="75000"/>
                              <a:lumOff val="25000"/>
                            </a:schemeClr>
                          </a:solidFill>
                          <a:effectLst/>
                          <a:latin typeface="inherit"/>
                        </a:rPr>
                        <a:t>Failure to install a tachograph</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5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87490195"/>
                  </a:ext>
                </a:extLst>
              </a:tr>
              <a:tr h="438484">
                <a:tc>
                  <a:txBody>
                    <a:bodyPr/>
                    <a:lstStyle/>
                    <a:p>
                      <a:pPr fontAlgn="t"/>
                      <a:r>
                        <a:rPr lang="en-US" sz="1300" b="0" dirty="0">
                          <a:solidFill>
                            <a:schemeClr val="tx1">
                              <a:lumMod val="75000"/>
                              <a:lumOff val="25000"/>
                            </a:schemeClr>
                          </a:solidFill>
                          <a:effectLst/>
                          <a:latin typeface="inherit"/>
                        </a:rPr>
                        <a:t>Failure to use a tachograph</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5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709646778"/>
                  </a:ext>
                </a:extLst>
              </a:tr>
              <a:tr h="822157">
                <a:tc>
                  <a:txBody>
                    <a:bodyPr/>
                    <a:lstStyle/>
                    <a:p>
                      <a:pPr fontAlgn="t"/>
                      <a:r>
                        <a:rPr lang="en-US" sz="1300" b="0" dirty="0">
                          <a:solidFill>
                            <a:schemeClr val="tx1">
                              <a:lumMod val="75000"/>
                              <a:lumOff val="25000"/>
                            </a:schemeClr>
                          </a:solidFill>
                          <a:effectLst/>
                          <a:latin typeface="inherit"/>
                        </a:rPr>
                        <a:t>Failure to hand over records relating to recording equipment as requested by an enforcement officer</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5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029178478"/>
                  </a:ext>
                </a:extLst>
              </a:tr>
              <a:tr h="630320">
                <a:tc>
                  <a:txBody>
                    <a:bodyPr/>
                    <a:lstStyle/>
                    <a:p>
                      <a:pPr fontAlgn="t"/>
                      <a:r>
                        <a:rPr lang="en-US" sz="1300" b="0" dirty="0">
                          <a:solidFill>
                            <a:schemeClr val="tx1">
                              <a:lumMod val="75000"/>
                              <a:lumOff val="25000"/>
                            </a:schemeClr>
                          </a:solidFill>
                          <a:effectLst/>
                          <a:latin typeface="inherit"/>
                        </a:rPr>
                        <a:t>False entry or alteration of a record with the intent to deceive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US" sz="1300" b="0" dirty="0">
                          <a:solidFill>
                            <a:schemeClr val="tx1">
                              <a:lumMod val="75000"/>
                              <a:lumOff val="25000"/>
                            </a:schemeClr>
                          </a:solidFill>
                          <a:effectLst/>
                          <a:latin typeface="inherit"/>
                        </a:rPr>
                        <a:t>On summary conviction Level 5 fine or on indictment 2 years’ imprisonment</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480264946"/>
                  </a:ext>
                </a:extLst>
              </a:tr>
              <a:tr h="630320">
                <a:tc>
                  <a:txBody>
                    <a:bodyPr/>
                    <a:lstStyle/>
                    <a:p>
                      <a:pPr fontAlgn="t"/>
                      <a:r>
                        <a:rPr lang="en-US" sz="1300" b="0" dirty="0">
                          <a:solidFill>
                            <a:schemeClr val="tx1">
                              <a:lumMod val="75000"/>
                              <a:lumOff val="25000"/>
                            </a:schemeClr>
                          </a:solidFill>
                          <a:effectLst/>
                          <a:latin typeface="inherit"/>
                        </a:rPr>
                        <a:t>Altering or forging the seal on a tachograph with the intent to deceive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US" sz="1300" b="0" dirty="0">
                          <a:solidFill>
                            <a:schemeClr val="tx1">
                              <a:lumMod val="75000"/>
                              <a:lumOff val="25000"/>
                            </a:schemeClr>
                          </a:solidFill>
                          <a:effectLst/>
                          <a:latin typeface="inherit"/>
                        </a:rPr>
                        <a:t>On summary conviction Level 5 fine or on indictment 2 years’ imprisonment</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67424489"/>
                  </a:ext>
                </a:extLst>
              </a:tr>
              <a:tr h="822157">
                <a:tc>
                  <a:txBody>
                    <a:bodyPr/>
                    <a:lstStyle/>
                    <a:p>
                      <a:pPr fontAlgn="t"/>
                      <a:r>
                        <a:rPr lang="en-US" sz="1300" b="0" dirty="0">
                          <a:solidFill>
                            <a:schemeClr val="tx1">
                              <a:lumMod val="75000"/>
                              <a:lumOff val="25000"/>
                            </a:schemeClr>
                          </a:solidFill>
                          <a:effectLst/>
                          <a:latin typeface="inherit"/>
                        </a:rPr>
                        <a:t>Failure to take all reasonable steps to ensure contractually agreed transport time schedules respect the EU rules</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4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443960918"/>
                  </a:ext>
                </a:extLst>
              </a:tr>
            </a:tbl>
          </a:graphicData>
        </a:graphic>
      </p:graphicFrame>
      <p:pic>
        <p:nvPicPr>
          <p:cNvPr id="5" name="Graphic 4" descr="Police">
            <a:extLst>
              <a:ext uri="{FF2B5EF4-FFF2-40B4-BE49-F238E27FC236}">
                <a16:creationId xmlns:a16="http://schemas.microsoft.com/office/drawing/2014/main" id="{4DD9F3DA-6EDA-4DB8-9065-C8BA7DC754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1086" y="5156072"/>
            <a:ext cx="1701928" cy="1701928"/>
          </a:xfrm>
          <a:prstGeom prst="rect">
            <a:avLst/>
          </a:prstGeom>
        </p:spPr>
      </p:pic>
      <p:sp>
        <p:nvSpPr>
          <p:cNvPr id="6" name="TextBox 5">
            <a:extLst>
              <a:ext uri="{FF2B5EF4-FFF2-40B4-BE49-F238E27FC236}">
                <a16:creationId xmlns:a16="http://schemas.microsoft.com/office/drawing/2014/main" id="{0E58BDCE-39EB-4149-A612-42AABE1FEB24}"/>
              </a:ext>
            </a:extLst>
          </p:cNvPr>
          <p:cNvSpPr txBox="1"/>
          <p:nvPr/>
        </p:nvSpPr>
        <p:spPr>
          <a:xfrm>
            <a:off x="1844686" y="5565878"/>
            <a:ext cx="2667000" cy="646331"/>
          </a:xfrm>
          <a:prstGeom prst="rect">
            <a:avLst/>
          </a:prstGeom>
          <a:noFill/>
        </p:spPr>
        <p:txBody>
          <a:bodyPr wrap="square" rtlCol="0">
            <a:spAutoFit/>
          </a:bodyPr>
          <a:lstStyle/>
          <a:p>
            <a:r>
              <a:rPr lang="en-GB" dirty="0"/>
              <a:t>Authorised DVSA Examiner </a:t>
            </a:r>
          </a:p>
        </p:txBody>
      </p:sp>
    </p:spTree>
    <p:extLst>
      <p:ext uri="{BB962C8B-B14F-4D97-AF65-F5344CB8AC3E}">
        <p14:creationId xmlns:p14="http://schemas.microsoft.com/office/powerpoint/2010/main" val="1169841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80">
                                          <p:stCondLst>
                                            <p:cond delay="0"/>
                                          </p:stCondLst>
                                        </p:cTn>
                                        <p:tgtEl>
                                          <p:spTgt spid="6"/>
                                        </p:tgtEl>
                                      </p:cBhvr>
                                    </p:animEffect>
                                    <p:anim calcmode="lin" valueType="num">
                                      <p:cBhvr>
                                        <p:cTn id="20"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5" dur="26">
                                          <p:stCondLst>
                                            <p:cond delay="650"/>
                                          </p:stCondLst>
                                        </p:cTn>
                                        <p:tgtEl>
                                          <p:spTgt spid="6"/>
                                        </p:tgtEl>
                                      </p:cBhvr>
                                      <p:to x="100000" y="60000"/>
                                    </p:animScale>
                                    <p:animScale>
                                      <p:cBhvr>
                                        <p:cTn id="26" dur="166" decel="50000">
                                          <p:stCondLst>
                                            <p:cond delay="676"/>
                                          </p:stCondLst>
                                        </p:cTn>
                                        <p:tgtEl>
                                          <p:spTgt spid="6"/>
                                        </p:tgtEl>
                                      </p:cBhvr>
                                      <p:to x="100000" y="100000"/>
                                    </p:animScale>
                                    <p:animScale>
                                      <p:cBhvr>
                                        <p:cTn id="27" dur="26">
                                          <p:stCondLst>
                                            <p:cond delay="1312"/>
                                          </p:stCondLst>
                                        </p:cTn>
                                        <p:tgtEl>
                                          <p:spTgt spid="6"/>
                                        </p:tgtEl>
                                      </p:cBhvr>
                                      <p:to x="100000" y="80000"/>
                                    </p:animScale>
                                    <p:animScale>
                                      <p:cBhvr>
                                        <p:cTn id="28" dur="166" decel="50000">
                                          <p:stCondLst>
                                            <p:cond delay="1338"/>
                                          </p:stCondLst>
                                        </p:cTn>
                                        <p:tgtEl>
                                          <p:spTgt spid="6"/>
                                        </p:tgtEl>
                                      </p:cBhvr>
                                      <p:to x="100000" y="100000"/>
                                    </p:animScale>
                                    <p:animScale>
                                      <p:cBhvr>
                                        <p:cTn id="29" dur="26">
                                          <p:stCondLst>
                                            <p:cond delay="1642"/>
                                          </p:stCondLst>
                                        </p:cTn>
                                        <p:tgtEl>
                                          <p:spTgt spid="6"/>
                                        </p:tgtEl>
                                      </p:cBhvr>
                                      <p:to x="100000" y="90000"/>
                                    </p:animScale>
                                    <p:animScale>
                                      <p:cBhvr>
                                        <p:cTn id="30" dur="166" decel="50000">
                                          <p:stCondLst>
                                            <p:cond delay="1668"/>
                                          </p:stCondLst>
                                        </p:cTn>
                                        <p:tgtEl>
                                          <p:spTgt spid="6"/>
                                        </p:tgtEl>
                                      </p:cBhvr>
                                      <p:to x="100000" y="100000"/>
                                    </p:animScale>
                                    <p:animScale>
                                      <p:cBhvr>
                                        <p:cTn id="31" dur="26">
                                          <p:stCondLst>
                                            <p:cond delay="1808"/>
                                          </p:stCondLst>
                                        </p:cTn>
                                        <p:tgtEl>
                                          <p:spTgt spid="6"/>
                                        </p:tgtEl>
                                      </p:cBhvr>
                                      <p:to x="100000" y="95000"/>
                                    </p:animScale>
                                    <p:animScale>
                                      <p:cBhvr>
                                        <p:cTn id="32" dur="166" decel="50000">
                                          <p:stCondLst>
                                            <p:cond delay="1834"/>
                                          </p:stCondLst>
                                        </p:cTn>
                                        <p:tgtEl>
                                          <p:spTgt spid="6"/>
                                        </p:tgtEl>
                                      </p:cBhvr>
                                      <p:to x="100000" y="100000"/>
                                    </p:animScale>
                                  </p:childTnLst>
                                </p:cTn>
                              </p:par>
                              <p:par>
                                <p:cTn id="33" presetID="26" presetClass="entr" presetSubtype="0" fill="hold"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wipe(down)">
                                      <p:cBhvr>
                                        <p:cTn id="35" dur="580">
                                          <p:stCondLst>
                                            <p:cond delay="0"/>
                                          </p:stCondLst>
                                        </p:cTn>
                                        <p:tgtEl>
                                          <p:spTgt spid="5"/>
                                        </p:tgtEl>
                                      </p:cBhvr>
                                    </p:animEffect>
                                    <p:anim calcmode="lin" valueType="num">
                                      <p:cBhvr>
                                        <p:cTn id="3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1" dur="26">
                                          <p:stCondLst>
                                            <p:cond delay="650"/>
                                          </p:stCondLst>
                                        </p:cTn>
                                        <p:tgtEl>
                                          <p:spTgt spid="5"/>
                                        </p:tgtEl>
                                      </p:cBhvr>
                                      <p:to x="100000" y="60000"/>
                                    </p:animScale>
                                    <p:animScale>
                                      <p:cBhvr>
                                        <p:cTn id="42" dur="166" decel="50000">
                                          <p:stCondLst>
                                            <p:cond delay="676"/>
                                          </p:stCondLst>
                                        </p:cTn>
                                        <p:tgtEl>
                                          <p:spTgt spid="5"/>
                                        </p:tgtEl>
                                      </p:cBhvr>
                                      <p:to x="100000" y="100000"/>
                                    </p:animScale>
                                    <p:animScale>
                                      <p:cBhvr>
                                        <p:cTn id="43" dur="26">
                                          <p:stCondLst>
                                            <p:cond delay="1312"/>
                                          </p:stCondLst>
                                        </p:cTn>
                                        <p:tgtEl>
                                          <p:spTgt spid="5"/>
                                        </p:tgtEl>
                                      </p:cBhvr>
                                      <p:to x="100000" y="80000"/>
                                    </p:animScale>
                                    <p:animScale>
                                      <p:cBhvr>
                                        <p:cTn id="44" dur="166" decel="50000">
                                          <p:stCondLst>
                                            <p:cond delay="1338"/>
                                          </p:stCondLst>
                                        </p:cTn>
                                        <p:tgtEl>
                                          <p:spTgt spid="5"/>
                                        </p:tgtEl>
                                      </p:cBhvr>
                                      <p:to x="100000" y="100000"/>
                                    </p:animScale>
                                    <p:animScale>
                                      <p:cBhvr>
                                        <p:cTn id="45" dur="26">
                                          <p:stCondLst>
                                            <p:cond delay="1642"/>
                                          </p:stCondLst>
                                        </p:cTn>
                                        <p:tgtEl>
                                          <p:spTgt spid="5"/>
                                        </p:tgtEl>
                                      </p:cBhvr>
                                      <p:to x="100000" y="90000"/>
                                    </p:animScale>
                                    <p:animScale>
                                      <p:cBhvr>
                                        <p:cTn id="46" dur="166" decel="50000">
                                          <p:stCondLst>
                                            <p:cond delay="1668"/>
                                          </p:stCondLst>
                                        </p:cTn>
                                        <p:tgtEl>
                                          <p:spTgt spid="5"/>
                                        </p:tgtEl>
                                      </p:cBhvr>
                                      <p:to x="100000" y="100000"/>
                                    </p:animScale>
                                    <p:animScale>
                                      <p:cBhvr>
                                        <p:cTn id="47" dur="26">
                                          <p:stCondLst>
                                            <p:cond delay="1808"/>
                                          </p:stCondLst>
                                        </p:cTn>
                                        <p:tgtEl>
                                          <p:spTgt spid="5"/>
                                        </p:tgtEl>
                                      </p:cBhvr>
                                      <p:to x="100000" y="95000"/>
                                    </p:animScale>
                                    <p:animScale>
                                      <p:cBhvr>
                                        <p:cTn id="4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B3F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C15F0A-A1D8-4438-90D9-88606F035D9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i="1" u="sng" kern="1200" dirty="0">
                <a:solidFill>
                  <a:srgbClr val="FFFFFF"/>
                </a:solidFill>
                <a:latin typeface="+mj-lt"/>
                <a:ea typeface="+mj-ea"/>
                <a:cs typeface="+mj-cs"/>
              </a:rPr>
              <a:t>EU Driving hours rules </a:t>
            </a:r>
          </a:p>
        </p:txBody>
      </p:sp>
      <p:pic>
        <p:nvPicPr>
          <p:cNvPr id="5" name="Content Placeholder 4" descr="A screenshot of a cell phone&#10;&#10;Description automatically generated">
            <a:extLst>
              <a:ext uri="{FF2B5EF4-FFF2-40B4-BE49-F238E27FC236}">
                <a16:creationId xmlns:a16="http://schemas.microsoft.com/office/drawing/2014/main" id="{E556EC6D-243B-4F71-A2F6-71ABA1D4945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45375" y="961812"/>
            <a:ext cx="6574649" cy="4930987"/>
          </a:xfrm>
          <a:prstGeom prst="rect">
            <a:avLst/>
          </a:prstGeom>
        </p:spPr>
      </p:pic>
    </p:spTree>
    <p:extLst>
      <p:ext uri="{BB962C8B-B14F-4D97-AF65-F5344CB8AC3E}">
        <p14:creationId xmlns:p14="http://schemas.microsoft.com/office/powerpoint/2010/main" val="26178664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4A1B48-7E14-4145-A3F7-69FA3C82C89C}"/>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b="1" i="1" u="sng" dirty="0"/>
              <a:t>British Driving Domestic Rules </a:t>
            </a:r>
          </a:p>
        </p:txBody>
      </p:sp>
      <p:sp>
        <p:nvSpPr>
          <p:cNvPr id="3" name="Content Placeholder 2">
            <a:extLst>
              <a:ext uri="{FF2B5EF4-FFF2-40B4-BE49-F238E27FC236}">
                <a16:creationId xmlns:a16="http://schemas.microsoft.com/office/drawing/2014/main" id="{D41BFFF4-069E-43DA-B134-56194454727D}"/>
              </a:ext>
            </a:extLst>
          </p:cNvPr>
          <p:cNvSpPr>
            <a:spLocks noGrp="1"/>
          </p:cNvSpPr>
          <p:nvPr>
            <p:ph idx="1"/>
          </p:nvPr>
        </p:nvSpPr>
        <p:spPr>
          <a:xfrm>
            <a:off x="643468" y="2638043"/>
            <a:ext cx="3363974" cy="3415623"/>
          </a:xfrm>
        </p:spPr>
        <p:txBody>
          <a:bodyPr>
            <a:normAutofit fontScale="70000" lnSpcReduction="20000"/>
          </a:bodyPr>
          <a:lstStyle/>
          <a:p>
            <a:r>
              <a:rPr lang="en-GB" sz="3100" b="1" i="1" u="sng" dirty="0"/>
              <a:t>On Road</a:t>
            </a:r>
          </a:p>
          <a:p>
            <a:pPr marL="457200" indent="-457200">
              <a:buFont typeface="+mj-lt"/>
              <a:buAutoNum type="arabicPeriod"/>
            </a:pPr>
            <a:r>
              <a:rPr lang="en-GB" sz="2000" dirty="0"/>
              <a:t>On a public road</a:t>
            </a:r>
          </a:p>
          <a:p>
            <a:pPr marL="457200" indent="-457200">
              <a:buFont typeface="+mj-lt"/>
              <a:buAutoNum type="arabicPeriod"/>
            </a:pPr>
            <a:endParaRPr lang="en-GB" sz="2000" dirty="0"/>
          </a:p>
          <a:p>
            <a:r>
              <a:rPr lang="en-GB" sz="2600" b="1" i="1" u="sng" dirty="0"/>
              <a:t>Off Road:</a:t>
            </a:r>
          </a:p>
          <a:p>
            <a:pPr marL="457200" indent="-457200">
              <a:buFont typeface="+mj-lt"/>
              <a:buAutoNum type="arabicPeriod"/>
            </a:pPr>
            <a:r>
              <a:rPr lang="en-GB" sz="2000" dirty="0"/>
              <a:t>Agriculture </a:t>
            </a:r>
          </a:p>
          <a:p>
            <a:pPr marL="457200" indent="-457200">
              <a:buFont typeface="+mj-lt"/>
              <a:buAutoNum type="arabicPeriod"/>
            </a:pPr>
            <a:r>
              <a:rPr lang="en-GB" sz="2000" dirty="0"/>
              <a:t>Quarrying</a:t>
            </a:r>
          </a:p>
          <a:p>
            <a:pPr marL="457200" indent="-457200">
              <a:buFont typeface="+mj-lt"/>
              <a:buAutoNum type="arabicPeriod"/>
            </a:pPr>
            <a:r>
              <a:rPr lang="en-GB" sz="2000" dirty="0"/>
              <a:t>Forestry</a:t>
            </a:r>
          </a:p>
          <a:p>
            <a:pPr marL="457200" indent="-457200">
              <a:buFont typeface="+mj-lt"/>
              <a:buAutoNum type="arabicPeriod"/>
            </a:pPr>
            <a:r>
              <a:rPr lang="en-GB" sz="2000" dirty="0"/>
              <a:t>Building Work</a:t>
            </a:r>
          </a:p>
          <a:p>
            <a:pPr marL="457200" indent="-457200">
              <a:buFont typeface="+mj-lt"/>
              <a:buAutoNum type="arabicPeriod"/>
            </a:pPr>
            <a:r>
              <a:rPr lang="en-GB" sz="2000" dirty="0"/>
              <a:t>Civil Engineering</a:t>
            </a:r>
          </a:p>
          <a:p>
            <a:pPr marL="0" indent="0">
              <a:buNone/>
            </a:pPr>
            <a:endParaRPr lang="en-GB" sz="2000" dirty="0"/>
          </a:p>
          <a:p>
            <a:r>
              <a:rPr lang="en-GB" b="1" i="1" u="sng" dirty="0"/>
              <a:t>Daily Duty Limit</a:t>
            </a:r>
          </a:p>
          <a:p>
            <a:endParaRPr lang="en-GB" sz="2000" dirty="0"/>
          </a:p>
        </p:txBody>
      </p:sp>
      <p:pic>
        <p:nvPicPr>
          <p:cNvPr id="5" name="Picture 4" descr="A close up of a map&#10;&#10;Description automatically generated">
            <a:extLst>
              <a:ext uri="{FF2B5EF4-FFF2-40B4-BE49-F238E27FC236}">
                <a16:creationId xmlns:a16="http://schemas.microsoft.com/office/drawing/2014/main" id="{75F84C1D-240E-4119-9125-261B3B32EF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7763" y="652922"/>
            <a:ext cx="6250769" cy="5391288"/>
          </a:xfrm>
          <a:prstGeom prst="rect">
            <a:avLst/>
          </a:prstGeom>
        </p:spPr>
      </p:pic>
    </p:spTree>
    <p:extLst>
      <p:ext uri="{BB962C8B-B14F-4D97-AF65-F5344CB8AC3E}">
        <p14:creationId xmlns:p14="http://schemas.microsoft.com/office/powerpoint/2010/main" val="10039614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barn(inVertical)">
                                      <p:cBhvr>
                                        <p:cTn id="4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3020E4-7E74-4165-9941-FD001E3A6A0B}"/>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dirty="0">
                <a:solidFill>
                  <a:srgbClr val="FFFFFF"/>
                </a:solidFill>
              </a:rPr>
              <a:t>Working Times</a:t>
            </a:r>
          </a:p>
        </p:txBody>
      </p:sp>
      <p:pic>
        <p:nvPicPr>
          <p:cNvPr id="6" name="Picture 5">
            <a:extLst>
              <a:ext uri="{FF2B5EF4-FFF2-40B4-BE49-F238E27FC236}">
                <a16:creationId xmlns:a16="http://schemas.microsoft.com/office/drawing/2014/main" id="{9985378C-86C4-4E65-B5A8-B866F61451F5}"/>
              </a:ext>
            </a:extLst>
          </p:cNvPr>
          <p:cNvPicPr>
            <a:picLocks noChangeAspect="1"/>
          </p:cNvPicPr>
          <p:nvPr/>
        </p:nvPicPr>
        <p:blipFill rotWithShape="1">
          <a:blip r:embed="rId3"/>
          <a:srcRect l="26094" t="21653" r="25625" b="54446"/>
          <a:stretch/>
        </p:blipFill>
        <p:spPr>
          <a:xfrm>
            <a:off x="320040" y="1829602"/>
            <a:ext cx="3425609" cy="953894"/>
          </a:xfrm>
          <a:prstGeom prst="rect">
            <a:avLst/>
          </a:prstGeom>
        </p:spPr>
      </p:pic>
      <p:pic>
        <p:nvPicPr>
          <p:cNvPr id="4" name="Content Placeholder 3">
            <a:extLst>
              <a:ext uri="{FF2B5EF4-FFF2-40B4-BE49-F238E27FC236}">
                <a16:creationId xmlns:a16="http://schemas.microsoft.com/office/drawing/2014/main" id="{47423F38-1DCF-4B7D-8D94-3DE303D848FC}"/>
              </a:ext>
            </a:extLst>
          </p:cNvPr>
          <p:cNvPicPr>
            <a:picLocks noGrp="1" noChangeAspect="1"/>
          </p:cNvPicPr>
          <p:nvPr>
            <p:ph idx="1"/>
          </p:nvPr>
        </p:nvPicPr>
        <p:blipFill rotWithShape="1">
          <a:blip r:embed="rId4"/>
          <a:srcRect l="50000" t="24152" r="28340" b="4926"/>
          <a:stretch/>
        </p:blipFill>
        <p:spPr>
          <a:xfrm>
            <a:off x="5017145" y="307731"/>
            <a:ext cx="2170492" cy="3997637"/>
          </a:xfrm>
          <a:prstGeom prst="rect">
            <a:avLst/>
          </a:prstGeom>
        </p:spPr>
      </p:pic>
      <p:cxnSp>
        <p:nvCxnSpPr>
          <p:cNvPr id="15" name="Straight Connector 1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33D9AF7-1D6A-4808-8B73-C997F0B8C329}"/>
              </a:ext>
            </a:extLst>
          </p:cNvPr>
          <p:cNvPicPr>
            <a:picLocks noChangeAspect="1"/>
          </p:cNvPicPr>
          <p:nvPr/>
        </p:nvPicPr>
        <p:blipFill rotWithShape="1">
          <a:blip r:embed="rId3"/>
          <a:srcRect l="25938" t="55837" r="25781" b="20263"/>
          <a:stretch/>
        </p:blipFill>
        <p:spPr>
          <a:xfrm>
            <a:off x="8449725" y="1852173"/>
            <a:ext cx="3423916" cy="953381"/>
          </a:xfrm>
          <a:prstGeom prst="rect">
            <a:avLst/>
          </a:prstGeom>
        </p:spPr>
      </p:pic>
      <p:cxnSp>
        <p:nvCxnSpPr>
          <p:cNvPr id="17" name="Straight Connector 1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31403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37CFD8-7DA3-4A46-B17B-B42A5B5B9648}"/>
              </a:ext>
            </a:extLst>
          </p:cNvPr>
          <p:cNvSpPr>
            <a:spLocks noGrp="1"/>
          </p:cNvSpPr>
          <p:nvPr>
            <p:ph type="title"/>
          </p:nvPr>
        </p:nvSpPr>
        <p:spPr>
          <a:xfrm>
            <a:off x="1028700" y="190501"/>
            <a:ext cx="2886075" cy="2486024"/>
          </a:xfrm>
          <a:noFill/>
        </p:spPr>
        <p:txBody>
          <a:bodyPr vert="horz" lIns="91440" tIns="45720" rIns="91440" bIns="45720" rtlCol="0" anchor="ctr">
            <a:normAutofit/>
          </a:bodyPr>
          <a:lstStyle/>
          <a:p>
            <a:pPr algn="ctr"/>
            <a:r>
              <a:rPr lang="en-US" sz="3600" dirty="0">
                <a:solidFill>
                  <a:schemeClr val="bg1"/>
                </a:solidFill>
              </a:rPr>
              <a:t>The Road Transport Directive (RTD)</a:t>
            </a:r>
          </a:p>
        </p:txBody>
      </p:sp>
      <p:sp>
        <p:nvSpPr>
          <p:cNvPr id="4" name="TextBox 3">
            <a:extLst>
              <a:ext uri="{FF2B5EF4-FFF2-40B4-BE49-F238E27FC236}">
                <a16:creationId xmlns:a16="http://schemas.microsoft.com/office/drawing/2014/main" id="{0711CD89-EB7C-4816-9739-3040DC2C33AA}"/>
              </a:ext>
            </a:extLst>
          </p:cNvPr>
          <p:cNvSpPr txBox="1"/>
          <p:nvPr/>
        </p:nvSpPr>
        <p:spPr>
          <a:xfrm>
            <a:off x="4954613" y="922199"/>
            <a:ext cx="7391400" cy="2215991"/>
          </a:xfrm>
          <a:prstGeom prst="rect">
            <a:avLst/>
          </a:prstGeom>
          <a:noFill/>
        </p:spPr>
        <p:txBody>
          <a:bodyPr wrap="square" rtlCol="0">
            <a:spAutoFit/>
          </a:bodyPr>
          <a:lstStyle/>
          <a:p>
            <a:pPr marL="285750" indent="-285750">
              <a:buFont typeface="Arial" panose="020B0604020202020204" pitchFamily="34" charset="0"/>
              <a:buChar char="•"/>
            </a:pPr>
            <a:r>
              <a:rPr lang="en-GB" sz="2400" b="1" i="1" u="sng" dirty="0"/>
              <a:t> RTD – Also known as Working Time Directive (WTD)</a:t>
            </a:r>
          </a:p>
          <a:p>
            <a:pPr marL="285750" indent="-285750">
              <a:buFont typeface="Arial" panose="020B0604020202020204" pitchFamily="34" charset="0"/>
              <a:buChar char="•"/>
            </a:pPr>
            <a:r>
              <a:rPr lang="en-GB" sz="2400" b="1" i="1" u="sng" dirty="0"/>
              <a:t>Holiday and Sick Days</a:t>
            </a:r>
          </a:p>
          <a:p>
            <a:pPr marL="285750" indent="-285750">
              <a:buFont typeface="Arial" panose="020B0604020202020204" pitchFamily="34" charset="0"/>
              <a:buChar char="•"/>
            </a:pPr>
            <a:r>
              <a:rPr lang="en-GB" sz="2400" b="1" i="1" u="sng" dirty="0"/>
              <a:t>Bank Holidays</a:t>
            </a:r>
          </a:p>
          <a:p>
            <a:pPr marL="285750" indent="-285750">
              <a:buFont typeface="Arial" panose="020B0604020202020204" pitchFamily="34" charset="0"/>
              <a:buChar char="•"/>
            </a:pPr>
            <a:endParaRPr lang="en-GB" sz="2400" b="1" i="1" u="sng" dirty="0"/>
          </a:p>
          <a:p>
            <a:pPr marL="285750" indent="-285750">
              <a:buFont typeface="Arial" panose="020B0604020202020204" pitchFamily="34" charset="0"/>
              <a:buChar char="•"/>
            </a:pPr>
            <a:r>
              <a:rPr lang="en-GB" sz="2400" b="1" i="1" u="sng" dirty="0"/>
              <a:t>Derogations of the Working Time Directive</a:t>
            </a:r>
          </a:p>
          <a:p>
            <a:endParaRPr lang="en-GB" dirty="0"/>
          </a:p>
        </p:txBody>
      </p:sp>
      <p:pic>
        <p:nvPicPr>
          <p:cNvPr id="6" name="Graphic 5" descr="Champagne glasses">
            <a:extLst>
              <a:ext uri="{FF2B5EF4-FFF2-40B4-BE49-F238E27FC236}">
                <a16:creationId xmlns:a16="http://schemas.microsoft.com/office/drawing/2014/main" id="{DDED0281-C46D-4FD1-B36E-CE6DF21F84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64113" y="3448051"/>
            <a:ext cx="1962150" cy="1962150"/>
          </a:xfrm>
          <a:prstGeom prst="rect">
            <a:avLst/>
          </a:prstGeom>
        </p:spPr>
      </p:pic>
      <p:pic>
        <p:nvPicPr>
          <p:cNvPr id="9" name="Graphic 8" descr="Medical">
            <a:extLst>
              <a:ext uri="{FF2B5EF4-FFF2-40B4-BE49-F238E27FC236}">
                <a16:creationId xmlns:a16="http://schemas.microsoft.com/office/drawing/2014/main" id="{4139B0F7-6A07-483F-956E-A0C0C7A08B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84443" y="3372657"/>
            <a:ext cx="2265337" cy="2265337"/>
          </a:xfrm>
          <a:prstGeom prst="rect">
            <a:avLst/>
          </a:prstGeom>
        </p:spPr>
      </p:pic>
    </p:spTree>
    <p:extLst>
      <p:ext uri="{BB962C8B-B14F-4D97-AF65-F5344CB8AC3E}">
        <p14:creationId xmlns:p14="http://schemas.microsoft.com/office/powerpoint/2010/main" val="1429272429"/>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80">
                                          <p:stCondLst>
                                            <p:cond delay="0"/>
                                          </p:stCondLst>
                                        </p:cTn>
                                        <p:tgtEl>
                                          <p:spTgt spid="4">
                                            <p:txEl>
                                              <p:pRg st="0" end="0"/>
                                            </p:txEl>
                                          </p:spTgt>
                                        </p:tgtEl>
                                      </p:cBhvr>
                                    </p:animEffect>
                                    <p:anim calcmode="lin" valueType="num">
                                      <p:cBhvr>
                                        <p:cTn id="13"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txEl>
                                              <p:pRg st="0" end="0"/>
                                            </p:txEl>
                                          </p:spTgt>
                                        </p:tgtEl>
                                      </p:cBhvr>
                                      <p:to x="100000" y="60000"/>
                                    </p:animScale>
                                    <p:animScale>
                                      <p:cBhvr>
                                        <p:cTn id="19" dur="166" decel="50000">
                                          <p:stCondLst>
                                            <p:cond delay="676"/>
                                          </p:stCondLst>
                                        </p:cTn>
                                        <p:tgtEl>
                                          <p:spTgt spid="4">
                                            <p:txEl>
                                              <p:pRg st="0" end="0"/>
                                            </p:txEl>
                                          </p:spTgt>
                                        </p:tgtEl>
                                      </p:cBhvr>
                                      <p:to x="100000" y="100000"/>
                                    </p:animScale>
                                    <p:animScale>
                                      <p:cBhvr>
                                        <p:cTn id="20" dur="26">
                                          <p:stCondLst>
                                            <p:cond delay="1312"/>
                                          </p:stCondLst>
                                        </p:cTn>
                                        <p:tgtEl>
                                          <p:spTgt spid="4">
                                            <p:txEl>
                                              <p:pRg st="0" end="0"/>
                                            </p:txEl>
                                          </p:spTgt>
                                        </p:tgtEl>
                                      </p:cBhvr>
                                      <p:to x="100000" y="80000"/>
                                    </p:animScale>
                                    <p:animScale>
                                      <p:cBhvr>
                                        <p:cTn id="21" dur="166" decel="50000">
                                          <p:stCondLst>
                                            <p:cond delay="1338"/>
                                          </p:stCondLst>
                                        </p:cTn>
                                        <p:tgtEl>
                                          <p:spTgt spid="4">
                                            <p:txEl>
                                              <p:pRg st="0" end="0"/>
                                            </p:txEl>
                                          </p:spTgt>
                                        </p:tgtEl>
                                      </p:cBhvr>
                                      <p:to x="100000" y="100000"/>
                                    </p:animScale>
                                    <p:animScale>
                                      <p:cBhvr>
                                        <p:cTn id="22" dur="26">
                                          <p:stCondLst>
                                            <p:cond delay="1642"/>
                                          </p:stCondLst>
                                        </p:cTn>
                                        <p:tgtEl>
                                          <p:spTgt spid="4">
                                            <p:txEl>
                                              <p:pRg st="0" end="0"/>
                                            </p:txEl>
                                          </p:spTgt>
                                        </p:tgtEl>
                                      </p:cBhvr>
                                      <p:to x="100000" y="90000"/>
                                    </p:animScale>
                                    <p:animScale>
                                      <p:cBhvr>
                                        <p:cTn id="23" dur="166" decel="50000">
                                          <p:stCondLst>
                                            <p:cond delay="1668"/>
                                          </p:stCondLst>
                                        </p:cTn>
                                        <p:tgtEl>
                                          <p:spTgt spid="4">
                                            <p:txEl>
                                              <p:pRg st="0" end="0"/>
                                            </p:txEl>
                                          </p:spTgt>
                                        </p:tgtEl>
                                      </p:cBhvr>
                                      <p:to x="100000" y="100000"/>
                                    </p:animScale>
                                    <p:animScale>
                                      <p:cBhvr>
                                        <p:cTn id="24" dur="26">
                                          <p:stCondLst>
                                            <p:cond delay="1808"/>
                                          </p:stCondLst>
                                        </p:cTn>
                                        <p:tgtEl>
                                          <p:spTgt spid="4">
                                            <p:txEl>
                                              <p:pRg st="0" end="0"/>
                                            </p:txEl>
                                          </p:spTgt>
                                        </p:tgtEl>
                                      </p:cBhvr>
                                      <p:to x="100000" y="95000"/>
                                    </p:animScale>
                                    <p:animScale>
                                      <p:cBhvr>
                                        <p:cTn id="25" dur="166" decel="50000">
                                          <p:stCondLst>
                                            <p:cond delay="1834"/>
                                          </p:stCondLst>
                                        </p:cTn>
                                        <p:tgtEl>
                                          <p:spTgt spid="4">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Effect transition="in" filter="wipe(down)">
                                      <p:cBhvr>
                                        <p:cTn id="30" dur="580">
                                          <p:stCondLst>
                                            <p:cond delay="0"/>
                                          </p:stCondLst>
                                        </p:cTn>
                                        <p:tgtEl>
                                          <p:spTgt spid="4">
                                            <p:txEl>
                                              <p:pRg st="1" end="1"/>
                                            </p:txEl>
                                          </p:spTgt>
                                        </p:tgtEl>
                                      </p:cBhvr>
                                    </p:animEffect>
                                    <p:anim calcmode="lin" valueType="num">
                                      <p:cBhvr>
                                        <p:cTn id="31"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4">
                                            <p:txEl>
                                              <p:pRg st="1" end="1"/>
                                            </p:txEl>
                                          </p:spTgt>
                                        </p:tgtEl>
                                      </p:cBhvr>
                                      <p:to x="100000" y="60000"/>
                                    </p:animScale>
                                    <p:animScale>
                                      <p:cBhvr>
                                        <p:cTn id="37" dur="166" decel="50000">
                                          <p:stCondLst>
                                            <p:cond delay="676"/>
                                          </p:stCondLst>
                                        </p:cTn>
                                        <p:tgtEl>
                                          <p:spTgt spid="4">
                                            <p:txEl>
                                              <p:pRg st="1" end="1"/>
                                            </p:txEl>
                                          </p:spTgt>
                                        </p:tgtEl>
                                      </p:cBhvr>
                                      <p:to x="100000" y="100000"/>
                                    </p:animScale>
                                    <p:animScale>
                                      <p:cBhvr>
                                        <p:cTn id="38" dur="26">
                                          <p:stCondLst>
                                            <p:cond delay="1312"/>
                                          </p:stCondLst>
                                        </p:cTn>
                                        <p:tgtEl>
                                          <p:spTgt spid="4">
                                            <p:txEl>
                                              <p:pRg st="1" end="1"/>
                                            </p:txEl>
                                          </p:spTgt>
                                        </p:tgtEl>
                                      </p:cBhvr>
                                      <p:to x="100000" y="80000"/>
                                    </p:animScale>
                                    <p:animScale>
                                      <p:cBhvr>
                                        <p:cTn id="39" dur="166" decel="50000">
                                          <p:stCondLst>
                                            <p:cond delay="1338"/>
                                          </p:stCondLst>
                                        </p:cTn>
                                        <p:tgtEl>
                                          <p:spTgt spid="4">
                                            <p:txEl>
                                              <p:pRg st="1" end="1"/>
                                            </p:txEl>
                                          </p:spTgt>
                                        </p:tgtEl>
                                      </p:cBhvr>
                                      <p:to x="100000" y="100000"/>
                                    </p:animScale>
                                    <p:animScale>
                                      <p:cBhvr>
                                        <p:cTn id="40" dur="26">
                                          <p:stCondLst>
                                            <p:cond delay="1642"/>
                                          </p:stCondLst>
                                        </p:cTn>
                                        <p:tgtEl>
                                          <p:spTgt spid="4">
                                            <p:txEl>
                                              <p:pRg st="1" end="1"/>
                                            </p:txEl>
                                          </p:spTgt>
                                        </p:tgtEl>
                                      </p:cBhvr>
                                      <p:to x="100000" y="90000"/>
                                    </p:animScale>
                                    <p:animScale>
                                      <p:cBhvr>
                                        <p:cTn id="41" dur="166" decel="50000">
                                          <p:stCondLst>
                                            <p:cond delay="1668"/>
                                          </p:stCondLst>
                                        </p:cTn>
                                        <p:tgtEl>
                                          <p:spTgt spid="4">
                                            <p:txEl>
                                              <p:pRg st="1" end="1"/>
                                            </p:txEl>
                                          </p:spTgt>
                                        </p:tgtEl>
                                      </p:cBhvr>
                                      <p:to x="100000" y="100000"/>
                                    </p:animScale>
                                    <p:animScale>
                                      <p:cBhvr>
                                        <p:cTn id="42" dur="26">
                                          <p:stCondLst>
                                            <p:cond delay="1808"/>
                                          </p:stCondLst>
                                        </p:cTn>
                                        <p:tgtEl>
                                          <p:spTgt spid="4">
                                            <p:txEl>
                                              <p:pRg st="1" end="1"/>
                                            </p:txEl>
                                          </p:spTgt>
                                        </p:tgtEl>
                                      </p:cBhvr>
                                      <p:to x="100000" y="95000"/>
                                    </p:animScale>
                                    <p:animScale>
                                      <p:cBhvr>
                                        <p:cTn id="43" dur="166" decel="50000">
                                          <p:stCondLst>
                                            <p:cond delay="1834"/>
                                          </p:stCondLst>
                                        </p:cTn>
                                        <p:tgtEl>
                                          <p:spTgt spid="4">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animEffect transition="in" filter="wipe(down)">
                                      <p:cBhvr>
                                        <p:cTn id="48" dur="580">
                                          <p:stCondLst>
                                            <p:cond delay="0"/>
                                          </p:stCondLst>
                                        </p:cTn>
                                        <p:tgtEl>
                                          <p:spTgt spid="4">
                                            <p:txEl>
                                              <p:pRg st="2" end="2"/>
                                            </p:txEl>
                                          </p:spTgt>
                                        </p:tgtEl>
                                      </p:cBhvr>
                                    </p:animEffect>
                                    <p:anim calcmode="lin" valueType="num">
                                      <p:cBhvr>
                                        <p:cTn id="49"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4">
                                            <p:txEl>
                                              <p:pRg st="2" end="2"/>
                                            </p:txEl>
                                          </p:spTgt>
                                        </p:tgtEl>
                                      </p:cBhvr>
                                      <p:to x="100000" y="60000"/>
                                    </p:animScale>
                                    <p:animScale>
                                      <p:cBhvr>
                                        <p:cTn id="55" dur="166" decel="50000">
                                          <p:stCondLst>
                                            <p:cond delay="676"/>
                                          </p:stCondLst>
                                        </p:cTn>
                                        <p:tgtEl>
                                          <p:spTgt spid="4">
                                            <p:txEl>
                                              <p:pRg st="2" end="2"/>
                                            </p:txEl>
                                          </p:spTgt>
                                        </p:tgtEl>
                                      </p:cBhvr>
                                      <p:to x="100000" y="100000"/>
                                    </p:animScale>
                                    <p:animScale>
                                      <p:cBhvr>
                                        <p:cTn id="56" dur="26">
                                          <p:stCondLst>
                                            <p:cond delay="1312"/>
                                          </p:stCondLst>
                                        </p:cTn>
                                        <p:tgtEl>
                                          <p:spTgt spid="4">
                                            <p:txEl>
                                              <p:pRg st="2" end="2"/>
                                            </p:txEl>
                                          </p:spTgt>
                                        </p:tgtEl>
                                      </p:cBhvr>
                                      <p:to x="100000" y="80000"/>
                                    </p:animScale>
                                    <p:animScale>
                                      <p:cBhvr>
                                        <p:cTn id="57" dur="166" decel="50000">
                                          <p:stCondLst>
                                            <p:cond delay="1338"/>
                                          </p:stCondLst>
                                        </p:cTn>
                                        <p:tgtEl>
                                          <p:spTgt spid="4">
                                            <p:txEl>
                                              <p:pRg st="2" end="2"/>
                                            </p:txEl>
                                          </p:spTgt>
                                        </p:tgtEl>
                                      </p:cBhvr>
                                      <p:to x="100000" y="100000"/>
                                    </p:animScale>
                                    <p:animScale>
                                      <p:cBhvr>
                                        <p:cTn id="58" dur="26">
                                          <p:stCondLst>
                                            <p:cond delay="1642"/>
                                          </p:stCondLst>
                                        </p:cTn>
                                        <p:tgtEl>
                                          <p:spTgt spid="4">
                                            <p:txEl>
                                              <p:pRg st="2" end="2"/>
                                            </p:txEl>
                                          </p:spTgt>
                                        </p:tgtEl>
                                      </p:cBhvr>
                                      <p:to x="100000" y="90000"/>
                                    </p:animScale>
                                    <p:animScale>
                                      <p:cBhvr>
                                        <p:cTn id="59" dur="166" decel="50000">
                                          <p:stCondLst>
                                            <p:cond delay="1668"/>
                                          </p:stCondLst>
                                        </p:cTn>
                                        <p:tgtEl>
                                          <p:spTgt spid="4">
                                            <p:txEl>
                                              <p:pRg st="2" end="2"/>
                                            </p:txEl>
                                          </p:spTgt>
                                        </p:tgtEl>
                                      </p:cBhvr>
                                      <p:to x="100000" y="100000"/>
                                    </p:animScale>
                                    <p:animScale>
                                      <p:cBhvr>
                                        <p:cTn id="60" dur="26">
                                          <p:stCondLst>
                                            <p:cond delay="1808"/>
                                          </p:stCondLst>
                                        </p:cTn>
                                        <p:tgtEl>
                                          <p:spTgt spid="4">
                                            <p:txEl>
                                              <p:pRg st="2" end="2"/>
                                            </p:txEl>
                                          </p:spTgt>
                                        </p:tgtEl>
                                      </p:cBhvr>
                                      <p:to x="100000" y="95000"/>
                                    </p:animScale>
                                    <p:animScale>
                                      <p:cBhvr>
                                        <p:cTn id="61" dur="166" decel="50000">
                                          <p:stCondLst>
                                            <p:cond delay="1834"/>
                                          </p:stCondLst>
                                        </p:cTn>
                                        <p:tgtEl>
                                          <p:spTgt spid="4">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4">
                                            <p:txEl>
                                              <p:pRg st="4" end="4"/>
                                            </p:txEl>
                                          </p:spTgt>
                                        </p:tgtEl>
                                        <p:attrNameLst>
                                          <p:attrName>style.visibility</p:attrName>
                                        </p:attrNameLst>
                                      </p:cBhvr>
                                      <p:to>
                                        <p:strVal val="visible"/>
                                      </p:to>
                                    </p:set>
                                    <p:animEffect transition="in" filter="wipe(down)">
                                      <p:cBhvr>
                                        <p:cTn id="66" dur="580">
                                          <p:stCondLst>
                                            <p:cond delay="0"/>
                                          </p:stCondLst>
                                        </p:cTn>
                                        <p:tgtEl>
                                          <p:spTgt spid="4">
                                            <p:txEl>
                                              <p:pRg st="4" end="4"/>
                                            </p:txEl>
                                          </p:spTgt>
                                        </p:tgtEl>
                                      </p:cBhvr>
                                    </p:animEffect>
                                    <p:anim calcmode="lin" valueType="num">
                                      <p:cBhvr>
                                        <p:cTn id="67"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4">
                                            <p:txEl>
                                              <p:pRg st="4" end="4"/>
                                            </p:txEl>
                                          </p:spTgt>
                                        </p:tgtEl>
                                      </p:cBhvr>
                                      <p:to x="100000" y="60000"/>
                                    </p:animScale>
                                    <p:animScale>
                                      <p:cBhvr>
                                        <p:cTn id="73" dur="166" decel="50000">
                                          <p:stCondLst>
                                            <p:cond delay="676"/>
                                          </p:stCondLst>
                                        </p:cTn>
                                        <p:tgtEl>
                                          <p:spTgt spid="4">
                                            <p:txEl>
                                              <p:pRg st="4" end="4"/>
                                            </p:txEl>
                                          </p:spTgt>
                                        </p:tgtEl>
                                      </p:cBhvr>
                                      <p:to x="100000" y="100000"/>
                                    </p:animScale>
                                    <p:animScale>
                                      <p:cBhvr>
                                        <p:cTn id="74" dur="26">
                                          <p:stCondLst>
                                            <p:cond delay="1312"/>
                                          </p:stCondLst>
                                        </p:cTn>
                                        <p:tgtEl>
                                          <p:spTgt spid="4">
                                            <p:txEl>
                                              <p:pRg st="4" end="4"/>
                                            </p:txEl>
                                          </p:spTgt>
                                        </p:tgtEl>
                                      </p:cBhvr>
                                      <p:to x="100000" y="80000"/>
                                    </p:animScale>
                                    <p:animScale>
                                      <p:cBhvr>
                                        <p:cTn id="75" dur="166" decel="50000">
                                          <p:stCondLst>
                                            <p:cond delay="1338"/>
                                          </p:stCondLst>
                                        </p:cTn>
                                        <p:tgtEl>
                                          <p:spTgt spid="4">
                                            <p:txEl>
                                              <p:pRg st="4" end="4"/>
                                            </p:txEl>
                                          </p:spTgt>
                                        </p:tgtEl>
                                      </p:cBhvr>
                                      <p:to x="100000" y="100000"/>
                                    </p:animScale>
                                    <p:animScale>
                                      <p:cBhvr>
                                        <p:cTn id="76" dur="26">
                                          <p:stCondLst>
                                            <p:cond delay="1642"/>
                                          </p:stCondLst>
                                        </p:cTn>
                                        <p:tgtEl>
                                          <p:spTgt spid="4">
                                            <p:txEl>
                                              <p:pRg st="4" end="4"/>
                                            </p:txEl>
                                          </p:spTgt>
                                        </p:tgtEl>
                                      </p:cBhvr>
                                      <p:to x="100000" y="90000"/>
                                    </p:animScale>
                                    <p:animScale>
                                      <p:cBhvr>
                                        <p:cTn id="77" dur="166" decel="50000">
                                          <p:stCondLst>
                                            <p:cond delay="1668"/>
                                          </p:stCondLst>
                                        </p:cTn>
                                        <p:tgtEl>
                                          <p:spTgt spid="4">
                                            <p:txEl>
                                              <p:pRg st="4" end="4"/>
                                            </p:txEl>
                                          </p:spTgt>
                                        </p:tgtEl>
                                      </p:cBhvr>
                                      <p:to x="100000" y="100000"/>
                                    </p:animScale>
                                    <p:animScale>
                                      <p:cBhvr>
                                        <p:cTn id="78" dur="26">
                                          <p:stCondLst>
                                            <p:cond delay="1808"/>
                                          </p:stCondLst>
                                        </p:cTn>
                                        <p:tgtEl>
                                          <p:spTgt spid="4">
                                            <p:txEl>
                                              <p:pRg st="4" end="4"/>
                                            </p:txEl>
                                          </p:spTgt>
                                        </p:tgtEl>
                                      </p:cBhvr>
                                      <p:to x="100000" y="95000"/>
                                    </p:animScale>
                                    <p:animScale>
                                      <p:cBhvr>
                                        <p:cTn id="79" dur="166" decel="50000">
                                          <p:stCondLst>
                                            <p:cond delay="1834"/>
                                          </p:stCondLst>
                                        </p:cTn>
                                        <p:tgtEl>
                                          <p:spTgt spid="4">
                                            <p:txEl>
                                              <p:pRg st="4" end="4"/>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nodeType="clickEffect">
                                  <p:stCondLst>
                                    <p:cond delay="0"/>
                                  </p:stCondLst>
                                  <p:childTnLst>
                                    <p:set>
                                      <p:cBhvr>
                                        <p:cTn id="83" dur="1" fill="hold">
                                          <p:stCondLst>
                                            <p:cond delay="0"/>
                                          </p:stCondLst>
                                        </p:cTn>
                                        <p:tgtEl>
                                          <p:spTgt spid="6"/>
                                        </p:tgtEl>
                                        <p:attrNameLst>
                                          <p:attrName>style.visibility</p:attrName>
                                        </p:attrNameLst>
                                      </p:cBhvr>
                                      <p:to>
                                        <p:strVal val="visible"/>
                                      </p:to>
                                    </p:set>
                                    <p:animEffect transition="in" filter="fade">
                                      <p:cBhvr>
                                        <p:cTn id="84" dur="2000"/>
                                        <p:tgtEl>
                                          <p:spTgt spid="6"/>
                                        </p:tgtEl>
                                      </p:cBhvr>
                                    </p:animEffect>
                                    <p:anim calcmode="lin" valueType="num">
                                      <p:cBhvr>
                                        <p:cTn id="85" dur="2000" fill="hold"/>
                                        <p:tgtEl>
                                          <p:spTgt spid="6"/>
                                        </p:tgtEl>
                                        <p:attrNameLst>
                                          <p:attrName>ppt_w</p:attrName>
                                        </p:attrNameLst>
                                      </p:cBhvr>
                                      <p:tavLst>
                                        <p:tav tm="0" fmla="#ppt_w*sin(2.5*pi*$)">
                                          <p:val>
                                            <p:fltVal val="0"/>
                                          </p:val>
                                        </p:tav>
                                        <p:tav tm="100000">
                                          <p:val>
                                            <p:fltVal val="1"/>
                                          </p:val>
                                        </p:tav>
                                      </p:tavLst>
                                    </p:anim>
                                    <p:anim calcmode="lin" valueType="num">
                                      <p:cBhvr>
                                        <p:cTn id="86"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87" fill="hold">
                      <p:stCondLst>
                        <p:cond delay="indefinite"/>
                      </p:stCondLst>
                      <p:childTnLst>
                        <p:par>
                          <p:cTn id="88" fill="hold">
                            <p:stCondLst>
                              <p:cond delay="0"/>
                            </p:stCondLst>
                            <p:childTnLst>
                              <p:par>
                                <p:cTn id="89" presetID="21" presetClass="entr" presetSubtype="1" fill="hold" nodeType="clickEffect">
                                  <p:stCondLst>
                                    <p:cond delay="0"/>
                                  </p:stCondLst>
                                  <p:childTnLst>
                                    <p:set>
                                      <p:cBhvr>
                                        <p:cTn id="90" dur="1" fill="hold">
                                          <p:stCondLst>
                                            <p:cond delay="0"/>
                                          </p:stCondLst>
                                        </p:cTn>
                                        <p:tgtEl>
                                          <p:spTgt spid="9"/>
                                        </p:tgtEl>
                                        <p:attrNameLst>
                                          <p:attrName>style.visibility</p:attrName>
                                        </p:attrNameLst>
                                      </p:cBhvr>
                                      <p:to>
                                        <p:strVal val="visible"/>
                                      </p:to>
                                    </p:set>
                                    <p:animEffect transition="in" filter="wheel(1)">
                                      <p:cBhvr>
                                        <p:cTn id="9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E854DF-69B7-40CC-A44C-822FB7EED906}"/>
              </a:ext>
            </a:extLst>
          </p:cNvPr>
          <p:cNvSpPr>
            <a:spLocks noGrp="1"/>
          </p:cNvSpPr>
          <p:nvPr>
            <p:ph type="title"/>
          </p:nvPr>
        </p:nvSpPr>
        <p:spPr>
          <a:xfrm>
            <a:off x="1384515" y="-1454480"/>
            <a:ext cx="9144000" cy="2840037"/>
          </a:xfrm>
        </p:spPr>
        <p:txBody>
          <a:bodyPr vert="horz" lIns="91440" tIns="45720" rIns="91440" bIns="45720" rtlCol="0" anchor="b">
            <a:normAutofit/>
          </a:bodyPr>
          <a:lstStyle/>
          <a:p>
            <a:pPr algn="ctr"/>
            <a:r>
              <a:rPr lang="en-US" sz="5800" kern="1200" dirty="0">
                <a:solidFill>
                  <a:schemeClr val="tx1"/>
                </a:solidFill>
                <a:latin typeface="+mj-lt"/>
                <a:ea typeface="+mj-ea"/>
                <a:cs typeface="+mj-cs"/>
              </a:rPr>
              <a:t>Short Video Clip </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pic>
        <p:nvPicPr>
          <p:cNvPr id="7" name="Online Media 3" title="Handy Guide to EU Drivers' Hours &amp; Working Time Rules">
            <a:hlinkClick r:id="" action="ppaction://media"/>
            <a:extLst>
              <a:ext uri="{FF2B5EF4-FFF2-40B4-BE49-F238E27FC236}">
                <a16:creationId xmlns:a16="http://schemas.microsoft.com/office/drawing/2014/main" id="{164F7344-2B4B-4226-8E00-02C24FF5E8BC}"/>
              </a:ext>
            </a:extLst>
          </p:cNvPr>
          <p:cNvPicPr>
            <a:picLocks noRot="1" noChangeAspect="1"/>
          </p:cNvPicPr>
          <p:nvPr>
            <a:videoFile r:link="rId1"/>
          </p:nvPr>
        </p:nvPicPr>
        <p:blipFill>
          <a:blip r:embed="rId4"/>
          <a:stretch>
            <a:fillRect/>
          </a:stretch>
        </p:blipFill>
        <p:spPr>
          <a:xfrm>
            <a:off x="1531749" y="1367310"/>
            <a:ext cx="8849532" cy="4977862"/>
          </a:xfrm>
          <a:prstGeom prst="rect">
            <a:avLst/>
          </a:prstGeom>
        </p:spPr>
      </p:pic>
    </p:spTree>
    <p:extLst>
      <p:ext uri="{BB962C8B-B14F-4D97-AF65-F5344CB8AC3E}">
        <p14:creationId xmlns:p14="http://schemas.microsoft.com/office/powerpoint/2010/main" val="27646566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video>
              <p:cMediaNode vol="80000">
                <p:cTn id="18" fill="hold" display="0">
                  <p:stCondLst>
                    <p:cond delay="indefinite"/>
                  </p:stCondLst>
                </p:cTn>
                <p:tgtEl>
                  <p:spTgt spid="7"/>
                </p:tgtEl>
              </p:cMediaNode>
            </p:vide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6A6860-1308-40B2-864B-19A5024479A0}"/>
              </a:ext>
            </a:extLst>
          </p:cNvPr>
          <p:cNvSpPr>
            <a:spLocks noGrp="1"/>
          </p:cNvSpPr>
          <p:nvPr>
            <p:ph type="title"/>
          </p:nvPr>
        </p:nvSpPr>
        <p:spPr>
          <a:xfrm>
            <a:off x="655320" y="365125"/>
            <a:ext cx="9013052" cy="1623312"/>
          </a:xfrm>
        </p:spPr>
        <p:txBody>
          <a:bodyPr anchor="b">
            <a:normAutofit/>
          </a:bodyPr>
          <a:lstStyle/>
          <a:p>
            <a:r>
              <a:rPr lang="en-GB" sz="4000" b="1" i="1" u="sng" dirty="0"/>
              <a:t>References</a:t>
            </a:r>
            <a:r>
              <a:rPr lang="en-GB" sz="4000" dirty="0"/>
              <a:t>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792B8E-2F01-40B4-9244-075DD8ED0820}"/>
              </a:ext>
            </a:extLst>
          </p:cNvPr>
          <p:cNvSpPr>
            <a:spLocks noGrp="1"/>
          </p:cNvSpPr>
          <p:nvPr>
            <p:ph idx="1"/>
          </p:nvPr>
        </p:nvSpPr>
        <p:spPr>
          <a:xfrm>
            <a:off x="655320" y="2644518"/>
            <a:ext cx="9013052" cy="3848357"/>
          </a:xfrm>
        </p:spPr>
        <p:txBody>
          <a:bodyPr>
            <a:normAutofit fontScale="32500" lnSpcReduction="20000"/>
          </a:bodyPr>
          <a:lstStyle/>
          <a:p>
            <a:r>
              <a:rPr lang="en-GB" sz="4500" dirty="0"/>
              <a:t>Department of Transport, 2019. </a:t>
            </a:r>
            <a:r>
              <a:rPr lang="en-GB" sz="4500" i="1" dirty="0"/>
              <a:t>simplified-guidance-eu-drivers-hours-working-time-rules.pdf</a:t>
            </a:r>
            <a:r>
              <a:rPr lang="en-GB" sz="4500" dirty="0"/>
              <a:t>. [online] Available at: &lt;https://assets.publishing.service.gov.uk/government/uploads/system/uploads/attachment_data/file/603096/simplified-guidance-eu-drivers-hours-working-time-rules.pdf&gt; [Accessed 4 Nov. 2019].</a:t>
            </a:r>
          </a:p>
          <a:p>
            <a:r>
              <a:rPr lang="en-GB" sz="4500" dirty="0"/>
              <a:t>Driver and Vehicle Standards Agency, 2015. </a:t>
            </a:r>
            <a:r>
              <a:rPr lang="en-GB" sz="4500" i="1" dirty="0"/>
              <a:t>Great Britain domestic rules</a:t>
            </a:r>
            <a:r>
              <a:rPr lang="en-GB" sz="4500" dirty="0"/>
              <a:t>. Available at: &lt;https://www.gov.uk/guidance/drivers-hours-passenger-vehicles/2-great-britain-domestic-rules&gt;.</a:t>
            </a:r>
          </a:p>
          <a:p>
            <a:r>
              <a:rPr lang="en-GB" sz="4500" dirty="0"/>
              <a:t>Driver and Vehicle Standards Agency, 2016a. </a:t>
            </a:r>
            <a:r>
              <a:rPr lang="en-GB" sz="4500" i="1" dirty="0"/>
              <a:t>1. EU and AETR rules on drivers’ hours - Drivers’ hours and tachographs: goods vehicles - Guidance - GOV.UK</a:t>
            </a:r>
            <a:r>
              <a:rPr lang="en-GB" sz="4500" dirty="0"/>
              <a:t>. [online] Available at: &lt;https://www.gov.uk/guidance/drivers-hours-goods-vehicles/1-eu-and-aetr-rules-on-drivers-hours&gt; [Accessed 4 Nov. 2019].</a:t>
            </a:r>
          </a:p>
          <a:p>
            <a:r>
              <a:rPr lang="en-GB" sz="4500" dirty="0"/>
              <a:t>Driver and Vehicle Standards Agency, 2016b. </a:t>
            </a:r>
            <a:r>
              <a:rPr lang="en-GB" sz="4500" i="1" dirty="0"/>
              <a:t>5. Enforcement and penalties - Drivers’ hours and tachographs: goods vehicles - Guidance - GOV.UK</a:t>
            </a:r>
            <a:r>
              <a:rPr lang="en-GB" sz="4500" dirty="0"/>
              <a:t>. [online] Available at: &lt;https://www.gov.uk/guidance/drivers-hours-goods-vehicles/5-enforcement-and-penalties&gt; [Accessed 4 Nov. 2019].</a:t>
            </a:r>
          </a:p>
          <a:p>
            <a:r>
              <a:rPr lang="en-GB" sz="4500" i="1" dirty="0"/>
              <a:t>Handy Guide to EU Drivers’ Hours &amp; Working Time Rules</a:t>
            </a:r>
            <a:r>
              <a:rPr lang="en-GB" sz="4500" dirty="0"/>
              <a:t>. 2019. Directed by Pertemps Driver Training. Available at: &lt;https://www.youtube.com/watch?v=Io6oPHBlVkc&gt;.</a:t>
            </a:r>
          </a:p>
          <a:p>
            <a:endParaRPr lang="en-GB" sz="1400" dirty="0"/>
          </a:p>
        </p:txBody>
      </p:sp>
    </p:spTree>
    <p:extLst>
      <p:ext uri="{BB962C8B-B14F-4D97-AF65-F5344CB8AC3E}">
        <p14:creationId xmlns:p14="http://schemas.microsoft.com/office/powerpoint/2010/main" val="118849473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1253</Words>
  <Application>Microsoft Office PowerPoint</Application>
  <PresentationFormat>Widescreen</PresentationFormat>
  <Paragraphs>121</Paragraphs>
  <Slides>9</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inherit</vt:lpstr>
      <vt:lpstr>Office Theme</vt:lpstr>
      <vt:lpstr>Goods Vehicle Drivers’ Hours and Working Time  By Cameron Rees </vt:lpstr>
      <vt:lpstr> EU Driving &amp;  Rest Time Rules   </vt:lpstr>
      <vt:lpstr>Enforcement and Penalties</vt:lpstr>
      <vt:lpstr>EU Driving hours rules </vt:lpstr>
      <vt:lpstr>British Driving Domestic Rules </vt:lpstr>
      <vt:lpstr>Working Times</vt:lpstr>
      <vt:lpstr>The Road Transport Directive (RTD)</vt:lpstr>
      <vt:lpstr>Short Video Clip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Goods Vehicle Drivers’ Hours and Working Time</dc:title>
  <dc:creator>aled rees</dc:creator>
  <cp:lastModifiedBy>oem</cp:lastModifiedBy>
  <cp:revision>21</cp:revision>
  <dcterms:created xsi:type="dcterms:W3CDTF">2019-12-02T01:05:07Z</dcterms:created>
  <dcterms:modified xsi:type="dcterms:W3CDTF">2019-12-06T16:21:07Z</dcterms:modified>
</cp:coreProperties>
</file>