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320" autoAdjust="0"/>
    <p:restoredTop sz="88542" autoAdjust="0"/>
  </p:normalViewPr>
  <p:slideViewPr>
    <p:cSldViewPr snapToGrid="0" snapToObjects="1" showGuides="1">
      <p:cViewPr>
        <p:scale>
          <a:sx n="32" d="100"/>
          <a:sy n="32" d="100"/>
        </p:scale>
        <p:origin x="144" y="144"/>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7/14/26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7/14/26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462618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14/07/2026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14/07/2026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18" Type="http://schemas.openxmlformats.org/officeDocument/2006/relationships/image" Target="../media/image22.png"/><Relationship Id="rId3" Type="http://schemas.openxmlformats.org/officeDocument/2006/relationships/hyperlink" Target="https://www.pharmacytimes.com/" TargetMode="External"/><Relationship Id="rId7" Type="http://schemas.openxmlformats.org/officeDocument/2006/relationships/image" Target="../media/image11.png"/><Relationship Id="rId12" Type="http://schemas.openxmlformats.org/officeDocument/2006/relationships/image" Target="../media/image16.png"/><Relationship Id="rId17" Type="http://schemas.openxmlformats.org/officeDocument/2006/relationships/image" Target="../media/image21.png"/><Relationship Id="rId2" Type="http://schemas.openxmlformats.org/officeDocument/2006/relationships/notesSlide" Target="../notesSlides/notesSlide1.xml"/><Relationship Id="rId16"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hyperlink" Target="https://www.who.int/news-room/fact-sheets/detail/bipolar-disorder" TargetMode="External"/><Relationship Id="rId15" Type="http://schemas.openxmlformats.org/officeDocument/2006/relationships/image" Target="../media/image19.png"/><Relationship Id="rId10" Type="http://schemas.openxmlformats.org/officeDocument/2006/relationships/image" Target="../media/image14.png"/><Relationship Id="rId4" Type="http://schemas.openxmlformats.org/officeDocument/2006/relationships/hyperlink" Target="https://www.mhfaindia.com/blog/workplace/bipolar-disorder-in-the-workplace" TargetMode="External"/><Relationship Id="rId9" Type="http://schemas.openxmlformats.org/officeDocument/2006/relationships/image" Target="../media/image13.png"/><Relationship Id="rId1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0"/>
            <a:ext cx="43891200" cy="32918400"/>
          </a:xfrm>
          <a:prstGeom prst="rect">
            <a:avLst/>
          </a:prstGeom>
          <a:solidFill>
            <a:schemeClr val="tx2">
              <a:lumMod val="25000"/>
              <a:lumOff val="75000"/>
            </a:schemeClr>
          </a:solidFill>
        </p:spPr>
        <p:txBody>
          <a:bodyPr wrap="square" rtlCol="0">
            <a:spAutoFit/>
          </a:bodyPr>
          <a:lstStyle/>
          <a:p>
            <a:endParaRPr lang="en-US" dirty="0"/>
          </a:p>
        </p:txBody>
      </p:sp>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0238255" y="16925613"/>
            <a:ext cx="24280962" cy="3387352"/>
          </a:xfrm>
          <a:solidFill>
            <a:schemeClr val="tx2">
              <a:lumMod val="10000"/>
              <a:lumOff val="90000"/>
            </a:schemeClr>
          </a:solidFill>
          <a:ln>
            <a:solidFill>
              <a:schemeClr val="accent1">
                <a:lumMod val="75000"/>
              </a:schemeClr>
            </a:solidFill>
          </a:ln>
        </p:spPr>
        <p:txBody>
          <a:bodyPr>
            <a:noAutofit/>
          </a:bodyPr>
          <a:lstStyle/>
          <a:p>
            <a:br>
              <a:rPr lang="en-GB" sz="4800" b="1" dirty="0">
                <a:effectLst/>
                <a:ea typeface="Aptos" panose="020B0004020202020204" pitchFamily="34" charset="0"/>
              </a:rPr>
            </a:br>
            <a:br>
              <a:rPr lang="en-GB" sz="4800" dirty="0"/>
            </a:br>
            <a:r>
              <a:rPr lang="en-GB" sz="8000" dirty="0">
                <a:latin typeface="Arial" panose="020B0604020202020204" pitchFamily="34" charset="0"/>
                <a:cs typeface="Arial" panose="020B0604020202020204" pitchFamily="34" charset="0"/>
              </a:rPr>
              <a:t>Student name :</a:t>
            </a:r>
            <a:r>
              <a:rPr lang="en-GB" sz="8000" dirty="0" err="1">
                <a:latin typeface="Arial" panose="020B0604020202020204" pitchFamily="34" charset="0"/>
                <a:cs typeface="Arial" panose="020B0604020202020204" pitchFamily="34" charset="0"/>
              </a:rPr>
              <a:t>Tosin</a:t>
            </a:r>
            <a:r>
              <a:rPr lang="en-GB" sz="8000" dirty="0">
                <a:latin typeface="Arial" panose="020B0604020202020204" pitchFamily="34" charset="0"/>
                <a:cs typeface="Arial" panose="020B0604020202020204" pitchFamily="34" charset="0"/>
              </a:rPr>
              <a:t> Yusuf</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Student number :2334371</a:t>
            </a:r>
            <a:br>
              <a:rPr lang="en-GB" sz="8000" dirty="0">
                <a:latin typeface="Arial" panose="020B0604020202020204" pitchFamily="34" charset="0"/>
                <a:cs typeface="Arial" panose="020B0604020202020204" pitchFamily="34" charset="0"/>
              </a:rPr>
            </a:br>
            <a:r>
              <a:rPr lang="en-GB" sz="8000" dirty="0">
                <a:latin typeface="Arial" panose="020B0604020202020204" pitchFamily="34" charset="0"/>
                <a:cs typeface="Arial" panose="020B0604020202020204" pitchFamily="34" charset="0"/>
              </a:rPr>
              <a:t>Lecturer Name: </a:t>
            </a:r>
            <a:r>
              <a:rPr lang="en-GB" sz="8000" dirty="0" err="1">
                <a:latin typeface="Arial" panose="020B0604020202020204" pitchFamily="34" charset="0"/>
                <a:cs typeface="Arial" panose="020B0604020202020204" pitchFamily="34" charset="0"/>
              </a:rPr>
              <a:t>Oluwadamilola</a:t>
            </a:r>
            <a:r>
              <a:rPr lang="en-GB" sz="8000" dirty="0">
                <a:latin typeface="Arial" panose="020B0604020202020204" pitchFamily="34" charset="0"/>
                <a:cs typeface="Arial" panose="020B0604020202020204" pitchFamily="34" charset="0"/>
              </a:rPr>
              <a:t> Tayo </a:t>
            </a:r>
            <a:endParaRPr lang="en-GB" sz="80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a:solidFill>
            <a:schemeClr val="tx2">
              <a:lumMod val="10000"/>
              <a:lumOff val="90000"/>
            </a:schemeClr>
          </a:solidFill>
          <a:ln>
            <a:solidFill>
              <a:schemeClr val="accent1">
                <a:lumMod val="75000"/>
              </a:schemeClr>
            </a:solidFill>
          </a:ln>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427495" y="10187069"/>
            <a:ext cx="29036209" cy="5755422"/>
          </a:xfrm>
          <a:prstGeom prst="rect">
            <a:avLst/>
          </a:prstGeom>
          <a:solidFill>
            <a:schemeClr val="tx2">
              <a:lumMod val="10000"/>
              <a:lumOff val="90000"/>
            </a:schemeClr>
          </a:solidFill>
          <a:ln>
            <a:solidFill>
              <a:schemeClr val="accent1">
                <a:lumMod val="75000"/>
              </a:schemeClr>
            </a:solidFill>
          </a:ln>
        </p:spPr>
        <p:txBody>
          <a:bodyPr wrap="square" rtlCol="0">
            <a:spAutoFit/>
          </a:bodyPr>
          <a:lstStyle/>
          <a:p>
            <a:pPr algn="ctr"/>
            <a:r>
              <a:rPr lang="en-GB" sz="13800" b="1" i="0" u="none" strike="noStrike" dirty="0">
                <a:effectLst/>
                <a:latin typeface="Arial" panose="020B0604020202020204" pitchFamily="34" charset="0"/>
                <a:cs typeface="Arial" panose="020B0604020202020204" pitchFamily="34" charset="0"/>
              </a:rPr>
              <a:t>BMHP6029</a:t>
            </a:r>
          </a:p>
          <a:p>
            <a:pPr algn="ctr"/>
            <a:r>
              <a:rPr lang="en-GB" sz="11500" b="1" i="0" u="none" strike="noStrike" dirty="0">
                <a:effectLst/>
                <a:latin typeface="Arial" panose="020B0604020202020204" pitchFamily="34" charset="0"/>
                <a:cs typeface="Arial" panose="020B0604020202020204" pitchFamily="34" charset="0"/>
              </a:rPr>
              <a:t>Psychopathological Classifications and Provisions </a:t>
            </a:r>
            <a:r>
              <a:rPr lang="en-GB" sz="11500" b="1" dirty="0">
                <a:effectLst/>
                <a:latin typeface="Arial" panose="020B0604020202020204" pitchFamily="34" charset="0"/>
                <a:ea typeface="Aptos" panose="020B0004020202020204" pitchFamily="34" charset="0"/>
                <a:cs typeface="Arial" panose="020B0604020202020204" pitchFamily="34" charset="0"/>
              </a:rPr>
              <a:t>Component</a:t>
            </a:r>
            <a:endParaRPr lang="en-GB" sz="96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25722" y="2935391"/>
            <a:ext cx="15706028" cy="6282411"/>
          </a:xfrm>
          <a:prstGeom prst="rect">
            <a:avLst/>
          </a:prstGeom>
          <a:solidFill>
            <a:schemeClr val="accent1">
              <a:lumMod val="20000"/>
              <a:lumOff val="80000"/>
            </a:schemeClr>
          </a:solidFill>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710389" y="5667492"/>
            <a:ext cx="9538054" cy="8833165"/>
          </a:xfrm>
          <a:solidFill>
            <a:schemeClr val="accent1">
              <a:lumMod val="20000"/>
              <a:lumOff val="80000"/>
            </a:schemeClr>
          </a:solidFill>
          <a:ln>
            <a:solidFill>
              <a:schemeClr val="accent1">
                <a:lumMod val="75000"/>
              </a:schemeClr>
            </a:solidFill>
          </a:ln>
        </p:spPr>
        <p:txBody>
          <a:bodyPr/>
          <a:lstStyle/>
          <a:p>
            <a:pPr algn="just"/>
            <a:r>
              <a:rPr lang="en-US" sz="4000" kern="100" dirty="0">
                <a:latin typeface="+mn-lt"/>
                <a:ea typeface="Aptos" panose="020B0004020202020204" pitchFamily="34" charset="0"/>
              </a:rPr>
              <a:t>Bipolar Type I is a mood disorder (ICD-11: 6A60).</a:t>
            </a:r>
          </a:p>
          <a:p>
            <a:pPr algn="just"/>
            <a:r>
              <a:rPr lang="en-US" sz="4000" kern="100" dirty="0">
                <a:latin typeface="+mn-lt"/>
                <a:ea typeface="Aptos" panose="020B0004020202020204" pitchFamily="34" charset="0"/>
              </a:rPr>
              <a:t>As per WHO (2025), 37 million people (or 0.5% of the global population, 8B+ total world population ), were living with bipolar disorder, which includes around 34 million </a:t>
            </a:r>
            <a:r>
              <a:rPr lang="en-US" sz="4000" kern="100" dirty="0" err="1">
                <a:latin typeface="+mn-lt"/>
                <a:ea typeface="Aptos" panose="020B0004020202020204" pitchFamily="34" charset="0"/>
              </a:rPr>
              <a:t>adults.In</a:t>
            </a:r>
            <a:r>
              <a:rPr lang="en-US" sz="4000" kern="100" dirty="0">
                <a:latin typeface="+mn-lt"/>
                <a:ea typeface="Aptos" panose="020B0004020202020204" pitchFamily="34" charset="0"/>
              </a:rPr>
              <a:t> the UK, around 1-2% of people experience bipolar disorder during </a:t>
            </a:r>
            <a:r>
              <a:rPr lang="en-US" sz="4000" kern="100">
                <a:latin typeface="+mn-lt"/>
                <a:ea typeface="Aptos" panose="020B0004020202020204" pitchFamily="34" charset="0"/>
              </a:rPr>
              <a:t>their life.</a:t>
            </a:r>
            <a:endParaRPr lang="en-US" sz="4000" kern="100" dirty="0">
              <a:latin typeface="+mn-lt"/>
              <a:ea typeface="Aptos" panose="020B0004020202020204" pitchFamily="34" charset="0"/>
            </a:endParaRPr>
          </a:p>
          <a:p>
            <a:pPr algn="just"/>
            <a:r>
              <a:rPr lang="en-US" sz="4000" kern="100" dirty="0">
                <a:latin typeface="+mn-lt"/>
                <a:ea typeface="Aptos" panose="020B0004020202020204" pitchFamily="34" charset="0"/>
              </a:rPr>
              <a:t>It affects mood, energy, thinking, and behaviour.</a:t>
            </a:r>
          </a:p>
          <a:p>
            <a:pPr algn="just"/>
            <a:r>
              <a:rPr lang="en-US" sz="4000" kern="100" dirty="0">
                <a:latin typeface="+mn-lt"/>
                <a:ea typeface="Aptos" panose="020B0004020202020204" pitchFamily="34" charset="0"/>
              </a:rPr>
              <a:t>It usually starts in teenage or early adult years and affect work, studies, and relationships.</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54099"/>
          </a:xfrm>
        </p:spPr>
        <p:txBody>
          <a:bodyPr/>
          <a:lstStyle/>
          <a:p>
            <a:r>
              <a:rPr lang="en-GB" sz="5000" dirty="0"/>
              <a:t>Introduction</a:t>
            </a:r>
            <a:r>
              <a:rPr lang="en-GB" sz="4800" dirty="0"/>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599108" y="16393171"/>
            <a:ext cx="9296295" cy="418875"/>
          </a:xfrm>
        </p:spPr>
        <p:txBody>
          <a:bodyPr/>
          <a:lstStyle/>
          <a:p>
            <a:endParaRPr lang="en-GB" sz="4000" dirty="0">
              <a:latin typeface="Aptos" panose="020B0004020202020204"/>
            </a:endParaRPr>
          </a:p>
          <a:p>
            <a:r>
              <a:rPr lang="en-GB" sz="5000" dirty="0"/>
              <a:t>Causes, Symptoms, Diagnosis</a:t>
            </a:r>
          </a:p>
          <a:p>
            <a:endParaRPr lang="en-GB" sz="4000" dirty="0">
              <a:latin typeface="Aptos" panose="020B0004020202020204"/>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563317" y="5597422"/>
            <a:ext cx="9567498" cy="25206878"/>
          </a:xfrm>
          <a:solidFill>
            <a:schemeClr val="accent1">
              <a:lumMod val="20000"/>
              <a:lumOff val="80000"/>
            </a:schemeClr>
          </a:solidFill>
          <a:ln>
            <a:solidFill>
              <a:schemeClr val="accent1">
                <a:lumMod val="75000"/>
              </a:schemeClr>
            </a:solidFill>
          </a:ln>
        </p:spPr>
        <p:txBody>
          <a:bodyPr/>
          <a:lstStyle/>
          <a:p>
            <a:pPr algn="just"/>
            <a:r>
              <a:rPr lang="en-US" sz="4000" dirty="0">
                <a:latin typeface="+mn-lt"/>
              </a:rPr>
              <a:t>In the ancient , before the 1800s,people with bipolar symptoms were frequently viewed as morally deficient or insane (Passos et al., 2025).</a:t>
            </a:r>
          </a:p>
          <a:p>
            <a:pPr algn="just"/>
            <a:endParaRPr lang="en-US" sz="4000" dirty="0">
              <a:latin typeface="Aptos" panose="020B0004020202020204"/>
            </a:endParaRPr>
          </a:p>
          <a:p>
            <a:pPr algn="just"/>
            <a:endParaRPr lang="en-US" sz="4000" dirty="0">
              <a:latin typeface="Aptos" panose="020B0004020202020204"/>
            </a:endParaRPr>
          </a:p>
          <a:p>
            <a:pPr algn="just"/>
            <a:endParaRPr lang="en-US" sz="4000" dirty="0">
              <a:latin typeface="+mn-lt"/>
            </a:endParaRPr>
          </a:p>
          <a:p>
            <a:pPr algn="just"/>
            <a:endParaRPr lang="en-US" sz="4000" dirty="0">
              <a:latin typeface="+mn-lt"/>
            </a:endParaRPr>
          </a:p>
          <a:p>
            <a:pPr algn="just"/>
            <a:r>
              <a:rPr lang="en-US" sz="4000" dirty="0" err="1">
                <a:latin typeface="+mn-lt"/>
              </a:rPr>
              <a:t>Jansson</a:t>
            </a:r>
            <a:r>
              <a:rPr lang="en-US" sz="4000" dirty="0">
                <a:latin typeface="+mn-lt"/>
              </a:rPr>
              <a:t> (2022) highlighted that during the 19th century, early psychiatry began to </a:t>
            </a:r>
            <a:r>
              <a:rPr lang="en-US" sz="4000" dirty="0" err="1">
                <a:latin typeface="+mn-lt"/>
              </a:rPr>
              <a:t>recognise</a:t>
            </a:r>
            <a:r>
              <a:rPr lang="en-US" sz="4000" dirty="0">
                <a:latin typeface="+mn-lt"/>
              </a:rPr>
              <a:t> mood disorders, but patients were still commonly </a:t>
            </a:r>
            <a:r>
              <a:rPr lang="en-US" sz="4000" dirty="0" err="1">
                <a:latin typeface="+mn-lt"/>
              </a:rPr>
              <a:t>institutionalised</a:t>
            </a:r>
            <a:r>
              <a:rPr lang="en-US" sz="4000" dirty="0">
                <a:latin typeface="+mn-lt"/>
              </a:rPr>
              <a:t>.</a:t>
            </a:r>
          </a:p>
          <a:p>
            <a:pPr algn="just"/>
            <a:endParaRPr lang="en-US" sz="4000" dirty="0">
              <a:latin typeface="Aptos" panose="020B0004020202020204"/>
            </a:endParaRPr>
          </a:p>
          <a:p>
            <a:pPr algn="just"/>
            <a:endParaRPr lang="en-US" sz="4000" dirty="0">
              <a:latin typeface="Aptos" panose="020B0004020202020204"/>
            </a:endParaRPr>
          </a:p>
          <a:p>
            <a:pPr algn="just"/>
            <a:endParaRPr lang="en-US" sz="4000" dirty="0">
              <a:latin typeface="Aptos" panose="020B0004020202020204"/>
            </a:endParaRPr>
          </a:p>
          <a:p>
            <a:pPr algn="just"/>
            <a:endParaRPr lang="en-US" sz="4000" dirty="0">
              <a:latin typeface="Aptos" panose="020B0004020202020204"/>
            </a:endParaRPr>
          </a:p>
          <a:p>
            <a:pPr algn="just"/>
            <a:endParaRPr lang="en-US" sz="4000" dirty="0">
              <a:latin typeface="+mn-lt"/>
            </a:endParaRPr>
          </a:p>
          <a:p>
            <a:pPr algn="just"/>
            <a:r>
              <a:rPr lang="en-US" sz="4000" dirty="0">
                <a:latin typeface="+mn-lt"/>
              </a:rPr>
              <a:t>In the early 20th century, bipolar symptoms were linked to manic-depressive illness, but there were limited treatment option.</a:t>
            </a:r>
            <a:endParaRPr lang="en-US" sz="4000" dirty="0">
              <a:latin typeface="Aptos" panose="020B0004020202020204"/>
            </a:endParaRPr>
          </a:p>
          <a:p>
            <a:pPr algn="just"/>
            <a:endParaRPr lang="en-US" sz="4000" dirty="0">
              <a:latin typeface="+mn-lt"/>
            </a:endParaRPr>
          </a:p>
          <a:p>
            <a:pPr algn="just"/>
            <a:endParaRPr lang="en-US" sz="4000" dirty="0">
              <a:latin typeface="+mn-lt"/>
            </a:endParaRPr>
          </a:p>
          <a:p>
            <a:pPr algn="just"/>
            <a:endParaRPr lang="en-US" sz="4000" dirty="0">
              <a:latin typeface="+mn-lt"/>
            </a:endParaRPr>
          </a:p>
          <a:p>
            <a:pPr algn="just"/>
            <a:endParaRPr lang="en-US" sz="4000" dirty="0">
              <a:latin typeface="+mn-lt"/>
            </a:endParaRPr>
          </a:p>
          <a:p>
            <a:pPr algn="just"/>
            <a:r>
              <a:rPr lang="en-US" sz="4000" dirty="0">
                <a:latin typeface="+mn-lt"/>
              </a:rPr>
              <a:t>From the mid-20th century, medical professionals introduced hospital-based care, sedation, and electroconvulsive therapy (ECT) (Sea, 2026).</a:t>
            </a:r>
          </a:p>
          <a:p>
            <a:pPr algn="just"/>
            <a:endParaRPr lang="en-US" sz="4000" dirty="0">
              <a:latin typeface="Aptos" panose="020B0004020202020204"/>
            </a:endParaRPr>
          </a:p>
          <a:p>
            <a:pPr algn="just"/>
            <a:endParaRPr lang="en-US" sz="4000" dirty="0">
              <a:latin typeface="Aptos" panose="020B0004020202020204"/>
            </a:endParaRPr>
          </a:p>
          <a:p>
            <a:pPr algn="just"/>
            <a:endParaRPr lang="en-US" sz="4000" dirty="0">
              <a:latin typeface="+mn-lt"/>
            </a:endParaRPr>
          </a:p>
          <a:p>
            <a:pPr algn="just"/>
            <a:endParaRPr lang="en-US" sz="4000" dirty="0">
              <a:latin typeface="+mn-lt"/>
            </a:endParaRPr>
          </a:p>
          <a:p>
            <a:pPr algn="just"/>
            <a:r>
              <a:rPr lang="en-US" sz="4000" dirty="0">
                <a:latin typeface="+mn-lt"/>
              </a:rPr>
              <a:t>In the modern era (late 20th century to present), it is understood as a biological brain disorder, treated with mood </a:t>
            </a:r>
            <a:r>
              <a:rPr lang="en-US" sz="4000" dirty="0" err="1">
                <a:latin typeface="+mn-lt"/>
              </a:rPr>
              <a:t>stabilisers</a:t>
            </a:r>
            <a:r>
              <a:rPr lang="en-US" sz="4000" dirty="0">
                <a:latin typeface="+mn-lt"/>
              </a:rPr>
              <a:t>, therapy, and community care.</a:t>
            </a:r>
            <a:endParaRPr lang="en-GB" sz="4000" dirty="0">
              <a:latin typeface="+mn-lt"/>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923322"/>
          </a:xfrm>
        </p:spPr>
        <p:txBody>
          <a:bodyPr/>
          <a:lstStyle/>
          <a:p>
            <a:r>
              <a:rPr lang="en-GB" sz="4800" dirty="0"/>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701490" y="5740887"/>
            <a:ext cx="9607575" cy="16804592"/>
          </a:xfrm>
          <a:solidFill>
            <a:schemeClr val="accent1">
              <a:lumMod val="20000"/>
              <a:lumOff val="80000"/>
            </a:schemeClr>
          </a:solidFill>
          <a:ln>
            <a:solidFill>
              <a:schemeClr val="accent1">
                <a:lumMod val="75000"/>
              </a:schemeClr>
            </a:solidFill>
          </a:ln>
        </p:spPr>
        <p:txBody>
          <a:bodyPr/>
          <a:lstStyle/>
          <a:p>
            <a:pPr algn="just"/>
            <a:r>
              <a:rPr lang="en-US" sz="4000" b="0" u="none" dirty="0" err="1">
                <a:latin typeface="+mj-lt"/>
              </a:rPr>
              <a:t>Biopolar</a:t>
            </a:r>
            <a:r>
              <a:rPr lang="en-US" sz="4000" b="0" u="none" dirty="0">
                <a:latin typeface="+mj-lt"/>
              </a:rPr>
              <a:t>, Care is provided through GPs, community mental health teams (CMHTs), and psychiatric clinics for assessment and follow-up (Goodwin et al., 2022).</a:t>
            </a:r>
          </a:p>
          <a:p>
            <a:pPr algn="just"/>
            <a:endParaRPr lang="en-US" sz="4000" b="0" u="none" dirty="0">
              <a:latin typeface="+mj-lt"/>
            </a:endParaRPr>
          </a:p>
          <a:p>
            <a:pPr algn="just"/>
            <a:endParaRPr lang="en-US" sz="4000" b="0" u="none" dirty="0">
              <a:latin typeface="+mj-lt"/>
            </a:endParaRPr>
          </a:p>
          <a:p>
            <a:pPr algn="just"/>
            <a:endParaRPr lang="en-US" sz="4000" b="0" u="none" dirty="0">
              <a:latin typeface="+mj-lt"/>
            </a:endParaRPr>
          </a:p>
          <a:p>
            <a:pPr algn="just"/>
            <a:endParaRPr lang="en-US" sz="4000" b="0" u="none" dirty="0">
              <a:latin typeface="+mj-lt"/>
            </a:endParaRPr>
          </a:p>
          <a:p>
            <a:pPr algn="just"/>
            <a:r>
              <a:rPr lang="en-US" sz="4000" b="0" u="none" dirty="0">
                <a:latin typeface="+mj-lt"/>
              </a:rPr>
              <a:t>Hospital admission and crisis teams support severe manic or depressive episodes</a:t>
            </a:r>
          </a:p>
          <a:p>
            <a:pPr algn="just"/>
            <a:r>
              <a:rPr lang="en-US" sz="4000" b="0" u="none" dirty="0">
                <a:latin typeface="+mj-lt"/>
              </a:rPr>
              <a:t>Its treatment includes mood </a:t>
            </a:r>
            <a:r>
              <a:rPr lang="en-US" sz="4000" b="0" u="none" dirty="0" err="1">
                <a:latin typeface="+mj-lt"/>
              </a:rPr>
              <a:t>stabilisers</a:t>
            </a:r>
            <a:r>
              <a:rPr lang="en-US" sz="4000" b="0" u="none" dirty="0">
                <a:latin typeface="+mj-lt"/>
              </a:rPr>
              <a:t> (lithium), antipsychotics, and antidepressants (</a:t>
            </a:r>
            <a:r>
              <a:rPr lang="en-US" sz="4000" u="none" dirty="0">
                <a:latin typeface="+mj-lt"/>
              </a:rPr>
              <a:t>SSRI</a:t>
            </a:r>
            <a:r>
              <a:rPr lang="en-US" sz="4000" b="0" u="none" dirty="0">
                <a:latin typeface="+mj-lt"/>
              </a:rPr>
              <a:t> or SNRI)(carefully used). (</a:t>
            </a:r>
            <a:r>
              <a:rPr lang="en-US" sz="4000" b="0" u="none" dirty="0" err="1">
                <a:latin typeface="+mj-lt"/>
              </a:rPr>
              <a:t>Malhi</a:t>
            </a:r>
            <a:r>
              <a:rPr lang="en-US" sz="4000" b="0" u="none" dirty="0">
                <a:latin typeface="+mj-lt"/>
              </a:rPr>
              <a:t> et al., 2017).</a:t>
            </a:r>
          </a:p>
          <a:p>
            <a:pPr algn="just"/>
            <a:endParaRPr lang="en-US" sz="4000" b="0" u="none" dirty="0">
              <a:latin typeface="+mj-lt"/>
            </a:endParaRPr>
          </a:p>
          <a:p>
            <a:pPr algn="just"/>
            <a:r>
              <a:rPr lang="en-US" sz="4000" b="0" u="none" dirty="0">
                <a:latin typeface="+mj-lt"/>
              </a:rPr>
              <a:t>Psychological support includes CBT, psychoeducation, and family therapy to reduce relapse (</a:t>
            </a:r>
            <a:r>
              <a:rPr lang="en-US" sz="4000" b="0" u="none" dirty="0" err="1">
                <a:latin typeface="+mj-lt"/>
              </a:rPr>
              <a:t>Reinares</a:t>
            </a:r>
            <a:r>
              <a:rPr lang="en-US" sz="4000" b="0" u="none" dirty="0">
                <a:latin typeface="+mj-lt"/>
              </a:rPr>
              <a:t> et al.,2014).</a:t>
            </a:r>
          </a:p>
          <a:p>
            <a:pPr algn="just"/>
            <a:r>
              <a:rPr lang="en-US" sz="4000" b="0" u="none" dirty="0">
                <a:latin typeface="+mj-lt"/>
              </a:rPr>
              <a:t>Patients improve with combined medication and therapy, light therapy, (</a:t>
            </a:r>
            <a:r>
              <a:rPr lang="en-US" sz="4000" b="0" u="none" dirty="0" err="1">
                <a:latin typeface="+mj-lt"/>
              </a:rPr>
              <a:t>Hippensteele</a:t>
            </a:r>
            <a:r>
              <a:rPr lang="en-US" sz="4000" b="0" u="none" dirty="0">
                <a:latin typeface="+mj-lt"/>
              </a:rPr>
              <a:t>, 2020).</a:t>
            </a:r>
          </a:p>
          <a:p>
            <a:pPr algn="just"/>
            <a:r>
              <a:rPr lang="en-US" sz="4000" b="0" u="none" dirty="0">
                <a:latin typeface="+mj-lt"/>
              </a:rPr>
              <a:t>On the other hand, Bauer et al. (2020) argued that access to services is uneven, and there has been delays in treatment and follow-up in some areas.</a:t>
            </a:r>
            <a:endParaRPr lang="en-GB" sz="4000" b="0" u="none" dirty="0">
              <a:latin typeface="+mj-lt"/>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1946374" y="20935684"/>
            <a:ext cx="10047018" cy="3379379"/>
          </a:xfrm>
        </p:spPr>
        <p:txBody>
          <a:bodyPr/>
          <a:lstStyle/>
          <a:p>
            <a:endParaRPr lang="en-GB" sz="4800" dirty="0"/>
          </a:p>
          <a:p>
            <a:endParaRPr lang="en-GB" sz="4800" dirty="0"/>
          </a:p>
          <a:p>
            <a:r>
              <a:rPr lang="en-GB" sz="4800" dirty="0"/>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662064" y="5667492"/>
            <a:ext cx="9451115" cy="7409699"/>
          </a:xfrm>
          <a:solidFill>
            <a:schemeClr val="accent1">
              <a:lumMod val="20000"/>
              <a:lumOff val="80000"/>
            </a:schemeClr>
          </a:solidFill>
          <a:ln>
            <a:solidFill>
              <a:schemeClr val="accent1">
                <a:lumMod val="75000"/>
              </a:schemeClr>
            </a:solidFill>
          </a:ln>
        </p:spPr>
        <p:txBody>
          <a:bodyPr/>
          <a:lstStyle/>
          <a:p>
            <a:pPr algn="just">
              <a:spcAft>
                <a:spcPts val="1100"/>
              </a:spcAft>
            </a:pPr>
            <a:r>
              <a:rPr lang="en-US" sz="4000" dirty="0">
                <a:latin typeface="+mn-lt"/>
              </a:rPr>
              <a:t>Bipolar Type I is a long-term mood disorder with episodes of mania and depression.</a:t>
            </a:r>
          </a:p>
          <a:p>
            <a:pPr algn="just">
              <a:spcAft>
                <a:spcPts val="1100"/>
              </a:spcAft>
            </a:pPr>
            <a:r>
              <a:rPr lang="en-US" sz="4000" dirty="0">
                <a:latin typeface="+mn-lt"/>
              </a:rPr>
              <a:t>Early diagnosis and continuous treatment are essential for stability and recovery.</a:t>
            </a:r>
          </a:p>
          <a:p>
            <a:pPr algn="just">
              <a:spcAft>
                <a:spcPts val="1100"/>
              </a:spcAft>
            </a:pPr>
            <a:r>
              <a:rPr lang="en-US" sz="4000" dirty="0">
                <a:latin typeface="+mn-lt"/>
              </a:rPr>
              <a:t>With proper medication, therapy, and support, most patients can manage symptoms effectively.</a:t>
            </a:r>
          </a:p>
          <a:p>
            <a:pPr algn="just">
              <a:spcAft>
                <a:spcPts val="1100"/>
              </a:spcAft>
            </a:pPr>
            <a:r>
              <a:rPr lang="en-US" sz="4000" dirty="0">
                <a:latin typeface="+mn-lt"/>
              </a:rPr>
              <a:t>Reducing stigma and improving access to care are important for better outcomes.</a:t>
            </a:r>
            <a:endParaRPr lang="en-GB" sz="4000" dirty="0">
              <a:latin typeface="+mn-lt"/>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2908052" y="4719260"/>
            <a:ext cx="10047018" cy="923322"/>
          </a:xfrm>
        </p:spPr>
        <p:txBody>
          <a:bodyPr/>
          <a:lstStyle/>
          <a:p>
            <a:r>
              <a:rPr lang="en-GB" sz="4800" dirty="0"/>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22742548" y="23664050"/>
            <a:ext cx="9593123" cy="7275809"/>
          </a:xfrm>
          <a:solidFill>
            <a:schemeClr val="accent1">
              <a:lumMod val="20000"/>
              <a:lumOff val="80000"/>
            </a:schemeClr>
          </a:solidFill>
        </p:spPr>
        <p:txBody>
          <a:bodyPr/>
          <a:lstStyle/>
          <a:p>
            <a:pPr lvl="0" algn="just"/>
            <a:r>
              <a:rPr lang="en-US" sz="4000" dirty="0">
                <a:latin typeface="+mn-lt"/>
              </a:rPr>
              <a:t>Early diagnosis and regular follow-up should be improved to prevent severe episodes.</a:t>
            </a:r>
          </a:p>
          <a:p>
            <a:pPr lvl="0" algn="just"/>
            <a:r>
              <a:rPr lang="en-US" sz="4000" dirty="0">
                <a:latin typeface="+mn-lt"/>
              </a:rPr>
              <a:t>Patients should have consistent access to medication and psychological therapies like CBT.</a:t>
            </a:r>
          </a:p>
          <a:p>
            <a:pPr lvl="0" algn="just"/>
            <a:r>
              <a:rPr lang="en-US" sz="4000" dirty="0">
                <a:latin typeface="+mn-lt"/>
              </a:rPr>
              <a:t>Family support and community services should be strengthened to support long-term recovery.</a:t>
            </a:r>
          </a:p>
          <a:p>
            <a:pPr lvl="0" algn="just"/>
            <a:r>
              <a:rPr lang="en-US" sz="4000" dirty="0">
                <a:latin typeface="+mn-lt"/>
              </a:rPr>
              <a:t>More awareness programmes are needed to reduce stigma and encourage early help-seeking.</a:t>
            </a:r>
            <a:endParaRPr lang="en-GB" sz="4000" dirty="0">
              <a:effectLst/>
              <a:latin typeface="+mn-lt"/>
              <a:ea typeface="Century Schoolbook" panose="02040604050505020304" pitchFamily="18"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312119" y="13077191"/>
            <a:ext cx="10047018" cy="954099"/>
          </a:xfrm>
        </p:spPr>
        <p:txBody>
          <a:bodyPr/>
          <a:lstStyle/>
          <a:p>
            <a:r>
              <a:rPr lang="en-GB" sz="5000" dirty="0"/>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605125" y="14143183"/>
            <a:ext cx="9754012" cy="16626603"/>
          </a:xfrm>
          <a:solidFill>
            <a:schemeClr val="accent1">
              <a:lumMod val="20000"/>
              <a:lumOff val="80000"/>
            </a:schemeClr>
          </a:solidFill>
          <a:ln>
            <a:solidFill>
              <a:schemeClr val="accent1">
                <a:lumMod val="75000"/>
              </a:schemeClr>
            </a:solidFill>
          </a:ln>
        </p:spPr>
        <p:txBody>
          <a:bodyPr/>
          <a:lstStyle/>
          <a:p>
            <a:pPr algn="just"/>
            <a:r>
              <a:rPr lang="en-US" sz="2600" dirty="0">
                <a:latin typeface="+mn-lt"/>
              </a:rPr>
              <a:t>Bauer, M., </a:t>
            </a:r>
            <a:r>
              <a:rPr lang="en-US" sz="2600" dirty="0" err="1">
                <a:latin typeface="+mn-lt"/>
              </a:rPr>
              <a:t>Andreassen</a:t>
            </a:r>
            <a:r>
              <a:rPr lang="en-US" sz="2600" dirty="0">
                <a:latin typeface="+mn-lt"/>
              </a:rPr>
              <a:t>, O.A., Geddes, J.R., </a:t>
            </a:r>
            <a:r>
              <a:rPr lang="en-US" sz="2600" dirty="0" err="1">
                <a:latin typeface="+mn-lt"/>
              </a:rPr>
              <a:t>Kessing</a:t>
            </a:r>
            <a:r>
              <a:rPr lang="en-US" sz="2600" dirty="0">
                <a:latin typeface="+mn-lt"/>
              </a:rPr>
              <a:t>, L.V., </a:t>
            </a:r>
            <a:r>
              <a:rPr lang="en-US" sz="2600" dirty="0" err="1">
                <a:latin typeface="+mn-lt"/>
              </a:rPr>
              <a:t>Lewitzka</a:t>
            </a:r>
            <a:r>
              <a:rPr lang="en-US" sz="2600" dirty="0">
                <a:latin typeface="+mn-lt"/>
              </a:rPr>
              <a:t>, U., Schulze, T.G. and </a:t>
            </a:r>
            <a:r>
              <a:rPr lang="en-US" sz="2600" dirty="0" err="1">
                <a:latin typeface="+mn-lt"/>
              </a:rPr>
              <a:t>Vieta</a:t>
            </a:r>
            <a:r>
              <a:rPr lang="en-US" sz="2600" dirty="0">
                <a:latin typeface="+mn-lt"/>
              </a:rPr>
              <a:t>, E. (2018) ‘Areas of uncertainties and unmet needs in bipolar disorders: Clinical and research perspectives’, </a:t>
            </a:r>
            <a:r>
              <a:rPr lang="en-US" sz="2600" i="1" dirty="0">
                <a:latin typeface="+mn-lt"/>
              </a:rPr>
              <a:t>The Lancet Psychiatry</a:t>
            </a:r>
            <a:r>
              <a:rPr lang="en-US" sz="2600" dirty="0">
                <a:latin typeface="+mn-lt"/>
              </a:rPr>
              <a:t>, 5(11), pp. 930–939.</a:t>
            </a:r>
          </a:p>
          <a:p>
            <a:pPr algn="just"/>
            <a:r>
              <a:rPr lang="en-US" sz="2600" dirty="0">
                <a:latin typeface="+mn-lt"/>
              </a:rPr>
              <a:t>Goodwin, G., Dolman, C., Young, A., Jones, I., Richardson, T. and Kitchen, S. (2022) Hidden in Plain Sight: The Second Interim Report from the Bipolar Commission. London: Bipolar Commission.</a:t>
            </a:r>
          </a:p>
          <a:p>
            <a:pPr algn="just"/>
            <a:r>
              <a:rPr lang="en-US" sz="2600" dirty="0">
                <a:latin typeface="+mn-lt"/>
              </a:rPr>
              <a:t>Gupta, R. (2025) ‘Stress and psychological models of learning, memory, motivation and personality’, </a:t>
            </a:r>
            <a:r>
              <a:rPr lang="en-US" sz="2600" i="1" dirty="0">
                <a:latin typeface="+mn-lt"/>
              </a:rPr>
              <a:t>in Textbook of Psychiatry-E-Book. London</a:t>
            </a:r>
            <a:r>
              <a:rPr lang="en-US" sz="2600" dirty="0">
                <a:latin typeface="+mn-lt"/>
              </a:rPr>
              <a:t>: Elsevier, p. 10.</a:t>
            </a:r>
          </a:p>
          <a:p>
            <a:pPr algn="just"/>
            <a:r>
              <a:rPr lang="en-US" sz="2600" dirty="0" err="1">
                <a:latin typeface="+mn-lt"/>
              </a:rPr>
              <a:t>Hippensteele</a:t>
            </a:r>
            <a:r>
              <a:rPr lang="en-US" sz="2600" dirty="0">
                <a:latin typeface="+mn-lt"/>
              </a:rPr>
              <a:t>, A. (2020) Therapy Plus Medication is More Effective Than Medication Alone for Patients With Bipolar Disorder. Pharmacy Times, 20 October. Available at: </a:t>
            </a:r>
            <a:r>
              <a:rPr lang="en-US" sz="2600" u="sng" dirty="0">
                <a:latin typeface="+mn-lt"/>
                <a:hlinkClick r:id="rId3"/>
              </a:rPr>
              <a:t>https://www.pharmacytimes.com/</a:t>
            </a:r>
            <a:r>
              <a:rPr lang="en-US" sz="2600" dirty="0">
                <a:latin typeface="+mn-lt"/>
              </a:rPr>
              <a:t> (Accessed: 13 June 2026).</a:t>
            </a:r>
          </a:p>
          <a:p>
            <a:pPr algn="just"/>
            <a:r>
              <a:rPr lang="en-US" sz="2600" dirty="0" err="1">
                <a:latin typeface="+mn-lt"/>
              </a:rPr>
              <a:t>Jansson</a:t>
            </a:r>
            <a:r>
              <a:rPr lang="en-US" sz="2600" dirty="0">
                <a:latin typeface="+mn-lt"/>
              </a:rPr>
              <a:t>, Å. (2022) ‘From melancholia to depression: Disordered mood in nineteenth-century psychiatry’, </a:t>
            </a:r>
            <a:r>
              <a:rPr lang="en-US" sz="2600" i="1" dirty="0">
                <a:latin typeface="+mn-lt"/>
              </a:rPr>
              <a:t>History of Psychiatry</a:t>
            </a:r>
            <a:r>
              <a:rPr lang="en-US" sz="2600" dirty="0">
                <a:latin typeface="+mn-lt"/>
              </a:rPr>
              <a:t>, 33(1), pp. 47–64.</a:t>
            </a:r>
          </a:p>
          <a:p>
            <a:pPr algn="just"/>
            <a:r>
              <a:rPr lang="en-US" sz="2600" dirty="0">
                <a:latin typeface="+mn-lt"/>
              </a:rPr>
              <a:t>Mental Health First Aid India (2025) Bipolar disorder in the workplace. [Online]. Available at: </a:t>
            </a:r>
            <a:r>
              <a:rPr lang="en-US" sz="2600" dirty="0">
                <a:latin typeface="+mn-lt"/>
                <a:hlinkClick r:id="rId4"/>
              </a:rPr>
              <a:t>https://www.mhfaindia.com/blog/workplace/bipolar-disorder-in-the-workplace</a:t>
            </a:r>
            <a:r>
              <a:rPr lang="en-US" sz="2600" dirty="0">
                <a:latin typeface="+mn-lt"/>
              </a:rPr>
              <a:t> (Accessed: 7 July 2026).</a:t>
            </a:r>
          </a:p>
          <a:p>
            <a:pPr algn="just"/>
            <a:r>
              <a:rPr lang="en-US" sz="2600" dirty="0" err="1">
                <a:latin typeface="+mn-lt"/>
              </a:rPr>
              <a:t>Malhi</a:t>
            </a:r>
            <a:r>
              <a:rPr lang="en-US" sz="2600" dirty="0">
                <a:latin typeface="+mn-lt"/>
              </a:rPr>
              <a:t>, G.S., </a:t>
            </a:r>
            <a:r>
              <a:rPr lang="en-US" sz="2600" dirty="0" err="1">
                <a:latin typeface="+mn-lt"/>
              </a:rPr>
              <a:t>Gessler</a:t>
            </a:r>
            <a:r>
              <a:rPr lang="en-US" sz="2600" dirty="0">
                <a:latin typeface="+mn-lt"/>
              </a:rPr>
              <a:t>, D. and </a:t>
            </a:r>
            <a:r>
              <a:rPr lang="en-US" sz="2600" dirty="0" err="1">
                <a:latin typeface="+mn-lt"/>
              </a:rPr>
              <a:t>Outhred</a:t>
            </a:r>
            <a:r>
              <a:rPr lang="en-US" sz="2600" dirty="0">
                <a:latin typeface="+mn-lt"/>
              </a:rPr>
              <a:t>, T. (2017) ‘The use of lithium for the treatment of bipolar disorder: Recommendations from clinical practice guidelines’, </a:t>
            </a:r>
            <a:r>
              <a:rPr lang="en-US" sz="2600" i="1" dirty="0">
                <a:latin typeface="+mn-lt"/>
              </a:rPr>
              <a:t>Journal of Affective Disorders</a:t>
            </a:r>
            <a:r>
              <a:rPr lang="en-US" sz="2600" dirty="0">
                <a:latin typeface="+mn-lt"/>
              </a:rPr>
              <a:t>, 217, pp. 266–280.</a:t>
            </a:r>
          </a:p>
          <a:p>
            <a:pPr algn="just"/>
            <a:r>
              <a:rPr lang="en-US" sz="2600" dirty="0" err="1">
                <a:latin typeface="+mn-lt"/>
              </a:rPr>
              <a:t>Parvaiz</a:t>
            </a:r>
            <a:r>
              <a:rPr lang="en-US" sz="2600" dirty="0">
                <a:latin typeface="+mn-lt"/>
              </a:rPr>
              <a:t>, A. and Majid, A. (2026) ‘Basal cell carcinoma masquerading as panic disorder’, </a:t>
            </a:r>
            <a:r>
              <a:rPr lang="en-US" sz="2600" i="1" dirty="0">
                <a:latin typeface="+mn-lt"/>
              </a:rPr>
              <a:t>Indian Journal of Psychiatry</a:t>
            </a:r>
            <a:r>
              <a:rPr lang="en-US" sz="2600" dirty="0">
                <a:latin typeface="+mn-lt"/>
              </a:rPr>
              <a:t>, 68, p. S185.</a:t>
            </a:r>
          </a:p>
          <a:p>
            <a:pPr algn="just"/>
            <a:r>
              <a:rPr lang="en-US" sz="2600" dirty="0" err="1">
                <a:latin typeface="+mn-lt"/>
              </a:rPr>
              <a:t>Passos</a:t>
            </a:r>
            <a:r>
              <a:rPr lang="en-US" sz="2600" dirty="0">
                <a:latin typeface="+mn-lt"/>
              </a:rPr>
              <a:t>, I.C., Lucas, P.K., </a:t>
            </a:r>
            <a:r>
              <a:rPr lang="en-US" sz="2600" dirty="0" err="1">
                <a:latin typeface="+mn-lt"/>
              </a:rPr>
              <a:t>Zimerman</a:t>
            </a:r>
            <a:r>
              <a:rPr lang="en-US" sz="2600" dirty="0">
                <a:latin typeface="+mn-lt"/>
              </a:rPr>
              <a:t>, A., de </a:t>
            </a:r>
            <a:r>
              <a:rPr lang="en-US" sz="2600" dirty="0" err="1">
                <a:latin typeface="+mn-lt"/>
              </a:rPr>
              <a:t>Aguiar</a:t>
            </a:r>
            <a:r>
              <a:rPr lang="en-US" sz="2600" dirty="0">
                <a:latin typeface="+mn-lt"/>
              </a:rPr>
              <a:t>, K.R., </a:t>
            </a:r>
            <a:r>
              <a:rPr lang="en-US" sz="2600" dirty="0" err="1">
                <a:latin typeface="+mn-lt"/>
              </a:rPr>
              <a:t>Roza</a:t>
            </a:r>
            <a:r>
              <a:rPr lang="en-US" sz="2600" dirty="0">
                <a:latin typeface="+mn-lt"/>
              </a:rPr>
              <a:t>, T.H., </a:t>
            </a:r>
            <a:r>
              <a:rPr lang="en-US" sz="2600" dirty="0" err="1">
                <a:latin typeface="+mn-lt"/>
              </a:rPr>
              <a:t>Saviatto</a:t>
            </a:r>
            <a:r>
              <a:rPr lang="en-US" sz="2600" dirty="0">
                <a:latin typeface="+mn-lt"/>
              </a:rPr>
              <a:t>, N.G., </a:t>
            </a:r>
            <a:r>
              <a:rPr lang="en-US" sz="2600" dirty="0" err="1">
                <a:latin typeface="+mn-lt"/>
              </a:rPr>
              <a:t>Vanni</a:t>
            </a:r>
            <a:r>
              <a:rPr lang="en-US" sz="2600" dirty="0">
                <a:latin typeface="+mn-lt"/>
              </a:rPr>
              <a:t>, I., </a:t>
            </a:r>
            <a:r>
              <a:rPr lang="en-US" sz="2600" dirty="0" err="1">
                <a:latin typeface="+mn-lt"/>
              </a:rPr>
              <a:t>Shintani</a:t>
            </a:r>
            <a:r>
              <a:rPr lang="en-US" sz="2600" dirty="0">
                <a:latin typeface="+mn-lt"/>
              </a:rPr>
              <a:t>, A.O. and </a:t>
            </a:r>
            <a:r>
              <a:rPr lang="en-US" sz="2600" dirty="0" err="1">
                <a:latin typeface="+mn-lt"/>
              </a:rPr>
              <a:t>Kapczinski</a:t>
            </a:r>
            <a:r>
              <a:rPr lang="en-US" sz="2600" dirty="0">
                <a:latin typeface="+mn-lt"/>
              </a:rPr>
              <a:t>, F. (2025) ‘Historical roots of bipolar disorder’, </a:t>
            </a:r>
            <a:r>
              <a:rPr lang="en-US" sz="2600" i="1" dirty="0">
                <a:latin typeface="+mn-lt"/>
              </a:rPr>
              <a:t>in Bipolar Disorder: An Evidence-Based Clinical Guide. Cham: Springer Nature Switzerland</a:t>
            </a:r>
            <a:r>
              <a:rPr lang="en-US" sz="2600" dirty="0">
                <a:latin typeface="+mn-lt"/>
              </a:rPr>
              <a:t>, pp. 3–34.</a:t>
            </a:r>
          </a:p>
          <a:p>
            <a:pPr algn="just"/>
            <a:r>
              <a:rPr lang="en-US" sz="2600" dirty="0" err="1">
                <a:latin typeface="+mn-lt"/>
              </a:rPr>
              <a:t>Reinares</a:t>
            </a:r>
            <a:r>
              <a:rPr lang="en-US" sz="2600" dirty="0">
                <a:latin typeface="+mn-lt"/>
              </a:rPr>
              <a:t>, M., Sánchez-Moreno, J. and </a:t>
            </a:r>
            <a:r>
              <a:rPr lang="en-US" sz="2600" dirty="0" err="1">
                <a:latin typeface="+mn-lt"/>
              </a:rPr>
              <a:t>Fountoulakis</a:t>
            </a:r>
            <a:r>
              <a:rPr lang="en-US" sz="2600" dirty="0">
                <a:latin typeface="+mn-lt"/>
              </a:rPr>
              <a:t>, K.N. (2014) ‘Psychosocial interventions in bipolar disorder: What, for whom, and when’, </a:t>
            </a:r>
            <a:r>
              <a:rPr lang="en-US" sz="2600" i="1" dirty="0">
                <a:latin typeface="+mn-lt"/>
              </a:rPr>
              <a:t>Journal of Affective Disorders</a:t>
            </a:r>
            <a:r>
              <a:rPr lang="en-US" sz="2600" dirty="0">
                <a:latin typeface="+mn-lt"/>
              </a:rPr>
              <a:t>, 156, pp. 46–55.</a:t>
            </a:r>
          </a:p>
          <a:p>
            <a:pPr algn="just"/>
            <a:r>
              <a:rPr lang="en-US" sz="2600" dirty="0">
                <a:latin typeface="+mn-lt"/>
              </a:rPr>
              <a:t>Sea, J. (2026) How Did We Get Here? Mental Health Accessibility for Adults in Alabama, 1819–2025. Doctoral dissertation. The University of Alabama at Birmingham.</a:t>
            </a:r>
          </a:p>
          <a:p>
            <a:pPr algn="just"/>
            <a:r>
              <a:rPr lang="en-US" sz="2600" dirty="0">
                <a:latin typeface="+mn-lt"/>
              </a:rPr>
              <a:t>World Health Organization (2025) Bipolar disorder. Available at: </a:t>
            </a:r>
            <a:r>
              <a:rPr lang="en-US" sz="2600" u="sng" dirty="0">
                <a:latin typeface="+mn-lt"/>
                <a:hlinkClick r:id="rId5"/>
              </a:rPr>
              <a:t>https://www.who.int/news-room/fact-sheets/detail/bipolar-disorder</a:t>
            </a:r>
            <a:r>
              <a:rPr lang="en-US" sz="2600" dirty="0">
                <a:latin typeface="+mn-lt"/>
              </a:rPr>
              <a:t> (Accessed: 13 June 2026).</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631974" y="18455274"/>
            <a:ext cx="9754430" cy="12603439"/>
          </a:xfrm>
          <a:solidFill>
            <a:schemeClr val="accent1">
              <a:lumMod val="20000"/>
              <a:lumOff val="80000"/>
            </a:schemeClr>
          </a:solidFill>
          <a:ln>
            <a:solidFill>
              <a:schemeClr val="accent1">
                <a:lumMod val="75000"/>
              </a:schemeClr>
            </a:solidFill>
          </a:ln>
        </p:spPr>
        <p:txBody>
          <a:bodyPr/>
          <a:lstStyle/>
          <a:p>
            <a:pPr algn="just"/>
            <a:r>
              <a:rPr lang="en-US" sz="5000" b="1" u="sng" kern="100" dirty="0">
                <a:latin typeface="+mn-lt"/>
                <a:ea typeface="Aptos" panose="020B0004020202020204" pitchFamily="34" charset="0"/>
              </a:rPr>
              <a:t>Causes</a:t>
            </a:r>
          </a:p>
          <a:p>
            <a:pPr algn="just"/>
            <a:r>
              <a:rPr lang="en-US" sz="4000" kern="100" dirty="0">
                <a:latin typeface="+mn-lt"/>
                <a:ea typeface="Aptos" panose="020B0004020202020204" pitchFamily="34" charset="0"/>
              </a:rPr>
              <a:t>Bipolar Type I is linked to genetic factors, brain chemical imbalance, stress, substance use, and poor sleep (WHO, 2025).</a:t>
            </a:r>
            <a:endParaRPr lang="en-US" sz="5000" b="1" u="sng" kern="100" dirty="0">
              <a:latin typeface="+mn-lt"/>
              <a:ea typeface="Aptos" panose="020B0004020202020204" pitchFamily="34" charset="0"/>
            </a:endParaRPr>
          </a:p>
          <a:p>
            <a:pPr algn="just"/>
            <a:r>
              <a:rPr lang="en-US" sz="5000" b="1" u="sng" kern="100" dirty="0">
                <a:latin typeface="+mn-lt"/>
                <a:ea typeface="Aptos" panose="020B0004020202020204" pitchFamily="34" charset="0"/>
              </a:rPr>
              <a:t>Symptoms:</a:t>
            </a:r>
          </a:p>
          <a:p>
            <a:pPr algn="just"/>
            <a:r>
              <a:rPr lang="en-US" sz="4000" kern="100" dirty="0">
                <a:latin typeface="+mn-lt"/>
                <a:ea typeface="Aptos" panose="020B0004020202020204" pitchFamily="34" charset="0"/>
              </a:rPr>
              <a:t>Mania includes high mood, less sleep, high energy, risky behaviour, and fast speech, while depression includes low mood, tiredness, loss of interest, and hopelessness (WHO, 2025).</a:t>
            </a:r>
            <a:endParaRPr lang="en-US" sz="3000" b="1" u="sng" kern="100" dirty="0">
              <a:latin typeface="+mn-lt"/>
              <a:ea typeface="Aptos" panose="020B0004020202020204" pitchFamily="34" charset="0"/>
            </a:endParaRPr>
          </a:p>
          <a:p>
            <a:pPr algn="just"/>
            <a:r>
              <a:rPr lang="en-US" sz="5000" b="1" u="sng" kern="100" dirty="0">
                <a:latin typeface="+mn-lt"/>
                <a:ea typeface="Aptos" panose="020B0004020202020204" pitchFamily="34" charset="0"/>
              </a:rPr>
              <a:t>Diagnosis:</a:t>
            </a:r>
          </a:p>
          <a:p>
            <a:r>
              <a:rPr lang="en-US" sz="3600" dirty="0">
                <a:latin typeface="+mn-lt"/>
              </a:rPr>
              <a:t>Diagnosis is based on a clinical interview, mood history, ICD-11 (6A60) criteria, and ruling out medical or substance-related causes (Gupta, 2025).</a:t>
            </a:r>
            <a:endParaRPr lang="en-GB" sz="3200" u="sng" kern="100" dirty="0">
              <a:latin typeface="+mn-lt"/>
            </a:endParaRPr>
          </a:p>
          <a:p>
            <a:endParaRPr lang="en-GB" sz="3200" u="sng" kern="100" dirty="0">
              <a:latin typeface="+mn-lt"/>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2811686"/>
            <a:ext cx="31998968" cy="1323439"/>
          </a:xfrm>
        </p:spPr>
        <p:txBody>
          <a:bodyPr/>
          <a:lstStyle/>
          <a:p>
            <a:r>
              <a:rPr lang="en-US" sz="8000" dirty="0"/>
              <a:t>ICD-11:6A60</a:t>
            </a:r>
            <a:endParaRPr lang="en-GB" sz="8000" dirty="0"/>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432321" y="759548"/>
            <a:ext cx="41028106" cy="1862048"/>
          </a:xfrm>
        </p:spPr>
        <p:txBody>
          <a:bodyPr/>
          <a:lstStyle/>
          <a:p>
            <a:r>
              <a:rPr lang="en-US" sz="11500" dirty="0"/>
              <a:t>Bipolar Type I Disorder: Clinical Features, Causes and Management</a:t>
            </a:r>
            <a:endParaRPr lang="en-GB" sz="115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30" name="Picture 29"/>
          <p:cNvPicPr>
            <a:picLocks noChangeAspect="1"/>
          </p:cNvPicPr>
          <p:nvPr/>
        </p:nvPicPr>
        <p:blipFill>
          <a:blip r:embed="rId6"/>
          <a:stretch>
            <a:fillRect/>
          </a:stretch>
        </p:blipFill>
        <p:spPr>
          <a:xfrm>
            <a:off x="29472760" y="22781817"/>
            <a:ext cx="1223195" cy="778883"/>
          </a:xfrm>
          <a:prstGeom prst="rect">
            <a:avLst/>
          </a:prstGeom>
        </p:spPr>
      </p:pic>
      <p:pic>
        <p:nvPicPr>
          <p:cNvPr id="38" name="Picture 37"/>
          <p:cNvPicPr>
            <a:picLocks noChangeAspect="1"/>
          </p:cNvPicPr>
          <p:nvPr/>
        </p:nvPicPr>
        <p:blipFill>
          <a:blip r:embed="rId7"/>
          <a:stretch>
            <a:fillRect/>
          </a:stretch>
        </p:blipFill>
        <p:spPr>
          <a:xfrm>
            <a:off x="753572" y="28411317"/>
            <a:ext cx="2594119" cy="2528542"/>
          </a:xfrm>
          <a:prstGeom prst="rect">
            <a:avLst/>
          </a:prstGeom>
        </p:spPr>
      </p:pic>
      <p:sp>
        <p:nvSpPr>
          <p:cNvPr id="40" name="TextBox 39"/>
          <p:cNvSpPr txBox="1"/>
          <p:nvPr/>
        </p:nvSpPr>
        <p:spPr>
          <a:xfrm>
            <a:off x="7908043" y="14846315"/>
            <a:ext cx="2664921" cy="2062103"/>
          </a:xfrm>
          <a:prstGeom prst="rect">
            <a:avLst/>
          </a:prstGeom>
          <a:noFill/>
        </p:spPr>
        <p:txBody>
          <a:bodyPr wrap="square" rtlCol="0">
            <a:spAutoFit/>
          </a:bodyPr>
          <a:lstStyle/>
          <a:p>
            <a:pPr algn="ctr"/>
            <a:r>
              <a:rPr lang="en-US" sz="3200" i="1" dirty="0"/>
              <a:t>Source: Mental Health First Aid India (2025).</a:t>
            </a:r>
            <a:endParaRPr lang="en-US" sz="3200" i="1" dirty="0">
              <a:latin typeface="Aptos" panose="020B0004020202020204"/>
            </a:endParaRPr>
          </a:p>
        </p:txBody>
      </p:sp>
      <p:pic>
        <p:nvPicPr>
          <p:cNvPr id="46" name="Picture 45"/>
          <p:cNvPicPr>
            <a:picLocks noChangeAspect="1"/>
          </p:cNvPicPr>
          <p:nvPr/>
        </p:nvPicPr>
        <p:blipFill>
          <a:blip r:embed="rId8"/>
          <a:stretch>
            <a:fillRect/>
          </a:stretch>
        </p:blipFill>
        <p:spPr>
          <a:xfrm>
            <a:off x="12787521" y="13905186"/>
            <a:ext cx="6822017" cy="3319757"/>
          </a:xfrm>
          <a:prstGeom prst="rect">
            <a:avLst/>
          </a:prstGeom>
        </p:spPr>
      </p:pic>
      <p:pic>
        <p:nvPicPr>
          <p:cNvPr id="48" name="Picture 47"/>
          <p:cNvPicPr>
            <a:picLocks noChangeAspect="1"/>
          </p:cNvPicPr>
          <p:nvPr/>
        </p:nvPicPr>
        <p:blipFill>
          <a:blip r:embed="rId9"/>
          <a:stretch>
            <a:fillRect/>
          </a:stretch>
        </p:blipFill>
        <p:spPr>
          <a:xfrm>
            <a:off x="3602482" y="28411564"/>
            <a:ext cx="3398966" cy="2546477"/>
          </a:xfrm>
          <a:prstGeom prst="rect">
            <a:avLst/>
          </a:prstGeom>
        </p:spPr>
      </p:pic>
      <p:pic>
        <p:nvPicPr>
          <p:cNvPr id="50" name="Picture 49"/>
          <p:cNvPicPr>
            <a:picLocks noChangeAspect="1"/>
          </p:cNvPicPr>
          <p:nvPr/>
        </p:nvPicPr>
        <p:blipFill>
          <a:blip r:embed="rId10"/>
          <a:stretch>
            <a:fillRect/>
          </a:stretch>
        </p:blipFill>
        <p:spPr>
          <a:xfrm>
            <a:off x="11563317" y="19544734"/>
            <a:ext cx="4635212" cy="2598932"/>
          </a:xfrm>
          <a:prstGeom prst="rect">
            <a:avLst/>
          </a:prstGeom>
        </p:spPr>
      </p:pic>
      <p:pic>
        <p:nvPicPr>
          <p:cNvPr id="57" name="Picture 56"/>
          <p:cNvPicPr>
            <a:picLocks noChangeAspect="1"/>
          </p:cNvPicPr>
          <p:nvPr/>
        </p:nvPicPr>
        <p:blipFill>
          <a:blip r:embed="rId11"/>
          <a:stretch>
            <a:fillRect/>
          </a:stretch>
        </p:blipFill>
        <p:spPr>
          <a:xfrm>
            <a:off x="22983513" y="8466408"/>
            <a:ext cx="4239741" cy="2819087"/>
          </a:xfrm>
          <a:prstGeom prst="rect">
            <a:avLst/>
          </a:prstGeom>
        </p:spPr>
      </p:pic>
      <p:pic>
        <p:nvPicPr>
          <p:cNvPr id="58" name="Picture 57"/>
          <p:cNvPicPr>
            <a:picLocks noChangeAspect="1"/>
          </p:cNvPicPr>
          <p:nvPr/>
        </p:nvPicPr>
        <p:blipFill>
          <a:blip r:embed="rId12"/>
          <a:stretch>
            <a:fillRect/>
          </a:stretch>
        </p:blipFill>
        <p:spPr>
          <a:xfrm>
            <a:off x="27505277" y="8466410"/>
            <a:ext cx="4418664" cy="2819086"/>
          </a:xfrm>
          <a:prstGeom prst="rect">
            <a:avLst/>
          </a:prstGeom>
        </p:spPr>
      </p:pic>
      <p:pic>
        <p:nvPicPr>
          <p:cNvPr id="59" name="Picture 58"/>
          <p:cNvPicPr>
            <a:picLocks noChangeAspect="1"/>
          </p:cNvPicPr>
          <p:nvPr/>
        </p:nvPicPr>
        <p:blipFill>
          <a:blip r:embed="rId13"/>
          <a:stretch>
            <a:fillRect/>
          </a:stretch>
        </p:blipFill>
        <p:spPr>
          <a:xfrm>
            <a:off x="16422765" y="19592802"/>
            <a:ext cx="4238451" cy="2550864"/>
          </a:xfrm>
          <a:prstGeom prst="rect">
            <a:avLst/>
          </a:prstGeom>
        </p:spPr>
      </p:pic>
      <p:pic>
        <p:nvPicPr>
          <p:cNvPr id="53" name="Picture 52"/>
          <p:cNvPicPr>
            <a:picLocks noChangeAspect="1"/>
          </p:cNvPicPr>
          <p:nvPr/>
        </p:nvPicPr>
        <p:blipFill>
          <a:blip r:embed="rId14"/>
          <a:stretch>
            <a:fillRect/>
          </a:stretch>
        </p:blipFill>
        <p:spPr>
          <a:xfrm>
            <a:off x="7103728" y="28411563"/>
            <a:ext cx="3321504" cy="2546477"/>
          </a:xfrm>
          <a:prstGeom prst="rect">
            <a:avLst/>
          </a:prstGeom>
        </p:spPr>
      </p:pic>
      <p:pic>
        <p:nvPicPr>
          <p:cNvPr id="20" name="Picture 19"/>
          <p:cNvPicPr>
            <a:picLocks noChangeAspect="1"/>
          </p:cNvPicPr>
          <p:nvPr/>
        </p:nvPicPr>
        <p:blipFill>
          <a:blip r:embed="rId15"/>
          <a:stretch>
            <a:fillRect/>
          </a:stretch>
        </p:blipFill>
        <p:spPr>
          <a:xfrm>
            <a:off x="12875106" y="8466409"/>
            <a:ext cx="6646846" cy="2687806"/>
          </a:xfrm>
          <a:prstGeom prst="rect">
            <a:avLst/>
          </a:prstGeom>
        </p:spPr>
      </p:pic>
      <p:pic>
        <p:nvPicPr>
          <p:cNvPr id="22" name="Picture 21"/>
          <p:cNvPicPr>
            <a:picLocks noChangeAspect="1"/>
          </p:cNvPicPr>
          <p:nvPr/>
        </p:nvPicPr>
        <p:blipFill>
          <a:blip r:embed="rId16"/>
          <a:stretch>
            <a:fillRect/>
          </a:stretch>
        </p:blipFill>
        <p:spPr>
          <a:xfrm>
            <a:off x="16198529" y="25170726"/>
            <a:ext cx="4667621" cy="2666940"/>
          </a:xfrm>
          <a:prstGeom prst="rect">
            <a:avLst/>
          </a:prstGeom>
        </p:spPr>
      </p:pic>
      <p:pic>
        <p:nvPicPr>
          <p:cNvPr id="23" name="Picture 22"/>
          <p:cNvPicPr>
            <a:picLocks noChangeAspect="1"/>
          </p:cNvPicPr>
          <p:nvPr/>
        </p:nvPicPr>
        <p:blipFill>
          <a:blip r:embed="rId17"/>
          <a:stretch>
            <a:fillRect/>
          </a:stretch>
        </p:blipFill>
        <p:spPr>
          <a:xfrm>
            <a:off x="11741526" y="25101527"/>
            <a:ext cx="4298486" cy="2659986"/>
          </a:xfrm>
          <a:prstGeom prst="rect">
            <a:avLst/>
          </a:prstGeom>
        </p:spPr>
      </p:pic>
      <p:pic>
        <p:nvPicPr>
          <p:cNvPr id="25" name="Picture 24"/>
          <p:cNvPicPr>
            <a:picLocks noChangeAspect="1"/>
          </p:cNvPicPr>
          <p:nvPr/>
        </p:nvPicPr>
        <p:blipFill>
          <a:blip r:embed="rId18"/>
          <a:stretch>
            <a:fillRect/>
          </a:stretch>
        </p:blipFill>
        <p:spPr>
          <a:xfrm>
            <a:off x="936061" y="14143183"/>
            <a:ext cx="6825253" cy="2966918"/>
          </a:xfrm>
          <a:prstGeom prst="rect">
            <a:avLst/>
          </a:prstGeom>
        </p:spPr>
      </p:pic>
      <p:sp>
        <p:nvSpPr>
          <p:cNvPr id="26" name="TextBox 25"/>
          <p:cNvSpPr txBox="1"/>
          <p:nvPr/>
        </p:nvSpPr>
        <p:spPr>
          <a:xfrm>
            <a:off x="23236987" y="4760454"/>
            <a:ext cx="8691988" cy="861774"/>
          </a:xfrm>
          <a:prstGeom prst="rect">
            <a:avLst/>
          </a:prstGeom>
          <a:noFill/>
        </p:spPr>
        <p:txBody>
          <a:bodyPr wrap="square" rtlCol="0">
            <a:spAutoFit/>
          </a:bodyPr>
          <a:lstStyle/>
          <a:p>
            <a:pPr algn="just"/>
            <a:r>
              <a:rPr lang="en-US" sz="5000" b="1" u="sng" dirty="0"/>
              <a:t>Current services and treatments </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3855</TotalTime>
  <Words>1227</Words>
  <Application>Microsoft Macintosh PowerPoint</Application>
  <PresentationFormat>Custom</PresentationFormat>
  <Paragraphs>82</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:Tosin Yusuf Student number :2334371 Lecturer Name: Oluwadamilola Tayo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Tosin Yusuf (2334371)</cp:lastModifiedBy>
  <cp:revision>139</cp:revision>
  <cp:lastPrinted>2015-06-29T17:31:11Z</cp:lastPrinted>
  <dcterms:created xsi:type="dcterms:W3CDTF">2012-02-03T19:11:35Z</dcterms:created>
  <dcterms:modified xsi:type="dcterms:W3CDTF">2026-07-14T16:44:58Z</dcterms:modified>
</cp:coreProperties>
</file>