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3B7825-6E93-47F0-873D-AA22A6ED47A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ADBE6C7-B0A2-41A7-9F1E-63A677CD09CE}">
      <dgm:prSet/>
      <dgm:spPr/>
      <dgm:t>
        <a:bodyPr/>
        <a:lstStyle/>
        <a:p>
          <a:r>
            <a:rPr lang="en-GB"/>
            <a:t>Numerous studies have been conducted in an effort to pinpoint the possible advantages of multiskilling. According to statistics from earlier studies, the advantages of multiskilling include the potential to save 5-20% on labour costs, a reduction in the total number of hires needed, an increase in the average length of employment for workers per project of 47%, and higher earning potential for multiskilled workers (Burleson, 1998)</a:t>
          </a:r>
          <a:endParaRPr lang="en-US"/>
        </a:p>
      </dgm:t>
    </dgm:pt>
    <dgm:pt modelId="{C8F2689C-1E3A-412B-9B0D-0759FD3F03F4}" type="parTrans" cxnId="{B825189B-0E4B-46DE-A1AB-4E88404784CE}">
      <dgm:prSet/>
      <dgm:spPr/>
      <dgm:t>
        <a:bodyPr/>
        <a:lstStyle/>
        <a:p>
          <a:endParaRPr lang="en-US"/>
        </a:p>
      </dgm:t>
    </dgm:pt>
    <dgm:pt modelId="{2A91A6D2-17EA-4EFB-B724-BAA591BE9A9C}" type="sibTrans" cxnId="{B825189B-0E4B-46DE-A1AB-4E88404784CE}">
      <dgm:prSet/>
      <dgm:spPr/>
      <dgm:t>
        <a:bodyPr/>
        <a:lstStyle/>
        <a:p>
          <a:endParaRPr lang="en-US"/>
        </a:p>
      </dgm:t>
    </dgm:pt>
    <dgm:pt modelId="{03895FDE-2A37-4C3D-A53D-00328CF201EA}">
      <dgm:prSet/>
      <dgm:spPr/>
      <dgm:t>
        <a:bodyPr/>
        <a:lstStyle/>
        <a:p>
          <a:r>
            <a:rPr lang="en-GB"/>
            <a:t>A multiskilled worker has greater job security than a single-skilled one, according to Carmichael and MacLeod (1993). </a:t>
          </a:r>
          <a:endParaRPr lang="en-US"/>
        </a:p>
      </dgm:t>
    </dgm:pt>
    <dgm:pt modelId="{D026681B-5962-4D92-B4C9-9008BF1B1362}" type="parTrans" cxnId="{B3E2CD55-566D-4268-BEB9-91E7132DF0D6}">
      <dgm:prSet/>
      <dgm:spPr/>
      <dgm:t>
        <a:bodyPr/>
        <a:lstStyle/>
        <a:p>
          <a:endParaRPr lang="en-US"/>
        </a:p>
      </dgm:t>
    </dgm:pt>
    <dgm:pt modelId="{6EBAF89D-153D-4206-8010-61CB02A6E371}" type="sibTrans" cxnId="{B3E2CD55-566D-4268-BEB9-91E7132DF0D6}">
      <dgm:prSet/>
      <dgm:spPr/>
      <dgm:t>
        <a:bodyPr/>
        <a:lstStyle/>
        <a:p>
          <a:endParaRPr lang="en-US"/>
        </a:p>
      </dgm:t>
    </dgm:pt>
    <dgm:pt modelId="{9B8843B6-C482-434D-AF09-0A8A4647B6F6}">
      <dgm:prSet/>
      <dgm:spPr/>
      <dgm:t>
        <a:bodyPr/>
        <a:lstStyle/>
        <a:p>
          <a:r>
            <a:rPr lang="en-GB"/>
            <a:t>The idea of multi-skilling provides a win-win solution to the issue of rising labour costs and finding experienced skills men. This is because the company's overall labour costs drop, while the multi-skilled employee's take-home pay rises (Nwaogazie, 2016) </a:t>
          </a:r>
          <a:endParaRPr lang="en-US"/>
        </a:p>
      </dgm:t>
    </dgm:pt>
    <dgm:pt modelId="{AD9ABC97-37D7-404D-8718-108338EF0FA6}" type="parTrans" cxnId="{528ABD27-B88F-4D43-825A-8048DC3F439D}">
      <dgm:prSet/>
      <dgm:spPr/>
      <dgm:t>
        <a:bodyPr/>
        <a:lstStyle/>
        <a:p>
          <a:endParaRPr lang="en-US"/>
        </a:p>
      </dgm:t>
    </dgm:pt>
    <dgm:pt modelId="{9ED17B15-B2DD-46DA-AF24-1BC1C4837318}" type="sibTrans" cxnId="{528ABD27-B88F-4D43-825A-8048DC3F439D}">
      <dgm:prSet/>
      <dgm:spPr/>
      <dgm:t>
        <a:bodyPr/>
        <a:lstStyle/>
        <a:p>
          <a:endParaRPr lang="en-US"/>
        </a:p>
      </dgm:t>
    </dgm:pt>
    <dgm:pt modelId="{50B824AF-9CB5-47AF-A844-0FB45C734F3F}" type="pres">
      <dgm:prSet presAssocID="{833B7825-6E93-47F0-873D-AA22A6ED47A5}" presName="linear" presStyleCnt="0">
        <dgm:presLayoutVars>
          <dgm:animLvl val="lvl"/>
          <dgm:resizeHandles val="exact"/>
        </dgm:presLayoutVars>
      </dgm:prSet>
      <dgm:spPr/>
    </dgm:pt>
    <dgm:pt modelId="{838A0DE8-E947-4662-8A04-A0DB9056A758}" type="pres">
      <dgm:prSet presAssocID="{CADBE6C7-B0A2-41A7-9F1E-63A677CD09CE}" presName="parentText" presStyleLbl="node1" presStyleIdx="0" presStyleCnt="3">
        <dgm:presLayoutVars>
          <dgm:chMax val="0"/>
          <dgm:bulletEnabled val="1"/>
        </dgm:presLayoutVars>
      </dgm:prSet>
      <dgm:spPr/>
    </dgm:pt>
    <dgm:pt modelId="{6D6957EC-3EA8-421C-ADE2-F74D3800B716}" type="pres">
      <dgm:prSet presAssocID="{2A91A6D2-17EA-4EFB-B724-BAA591BE9A9C}" presName="spacer" presStyleCnt="0"/>
      <dgm:spPr/>
    </dgm:pt>
    <dgm:pt modelId="{FE8F71DB-2086-4579-9EE9-E39C82B857B0}" type="pres">
      <dgm:prSet presAssocID="{03895FDE-2A37-4C3D-A53D-00328CF201EA}" presName="parentText" presStyleLbl="node1" presStyleIdx="1" presStyleCnt="3">
        <dgm:presLayoutVars>
          <dgm:chMax val="0"/>
          <dgm:bulletEnabled val="1"/>
        </dgm:presLayoutVars>
      </dgm:prSet>
      <dgm:spPr/>
    </dgm:pt>
    <dgm:pt modelId="{CE61C265-C6F6-4576-9B96-35F99BC8BEE7}" type="pres">
      <dgm:prSet presAssocID="{6EBAF89D-153D-4206-8010-61CB02A6E371}" presName="spacer" presStyleCnt="0"/>
      <dgm:spPr/>
    </dgm:pt>
    <dgm:pt modelId="{BE38592D-5F25-4D72-95FC-5EDCDCDDCD9B}" type="pres">
      <dgm:prSet presAssocID="{9B8843B6-C482-434D-AF09-0A8A4647B6F6}" presName="parentText" presStyleLbl="node1" presStyleIdx="2" presStyleCnt="3">
        <dgm:presLayoutVars>
          <dgm:chMax val="0"/>
          <dgm:bulletEnabled val="1"/>
        </dgm:presLayoutVars>
      </dgm:prSet>
      <dgm:spPr/>
    </dgm:pt>
  </dgm:ptLst>
  <dgm:cxnLst>
    <dgm:cxn modelId="{528ABD27-B88F-4D43-825A-8048DC3F439D}" srcId="{833B7825-6E93-47F0-873D-AA22A6ED47A5}" destId="{9B8843B6-C482-434D-AF09-0A8A4647B6F6}" srcOrd="2" destOrd="0" parTransId="{AD9ABC97-37D7-404D-8718-108338EF0FA6}" sibTransId="{9ED17B15-B2DD-46DA-AF24-1BC1C4837318}"/>
    <dgm:cxn modelId="{B3E2CD55-566D-4268-BEB9-91E7132DF0D6}" srcId="{833B7825-6E93-47F0-873D-AA22A6ED47A5}" destId="{03895FDE-2A37-4C3D-A53D-00328CF201EA}" srcOrd="1" destOrd="0" parTransId="{D026681B-5962-4D92-B4C9-9008BF1B1362}" sibTransId="{6EBAF89D-153D-4206-8010-61CB02A6E371}"/>
    <dgm:cxn modelId="{B825189B-0E4B-46DE-A1AB-4E88404784CE}" srcId="{833B7825-6E93-47F0-873D-AA22A6ED47A5}" destId="{CADBE6C7-B0A2-41A7-9F1E-63A677CD09CE}" srcOrd="0" destOrd="0" parTransId="{C8F2689C-1E3A-412B-9B0D-0759FD3F03F4}" sibTransId="{2A91A6D2-17EA-4EFB-B724-BAA591BE9A9C}"/>
    <dgm:cxn modelId="{6473A09E-034C-46AE-887B-42BC3C248C7C}" type="presOf" srcId="{833B7825-6E93-47F0-873D-AA22A6ED47A5}" destId="{50B824AF-9CB5-47AF-A844-0FB45C734F3F}" srcOrd="0" destOrd="0" presId="urn:microsoft.com/office/officeart/2005/8/layout/vList2"/>
    <dgm:cxn modelId="{73F056A9-F2B2-4B1D-B8BD-8F3CD9F6D2C6}" type="presOf" srcId="{03895FDE-2A37-4C3D-A53D-00328CF201EA}" destId="{FE8F71DB-2086-4579-9EE9-E39C82B857B0}" srcOrd="0" destOrd="0" presId="urn:microsoft.com/office/officeart/2005/8/layout/vList2"/>
    <dgm:cxn modelId="{5F44C3C2-025A-40AD-956F-60EEAFAE551E}" type="presOf" srcId="{9B8843B6-C482-434D-AF09-0A8A4647B6F6}" destId="{BE38592D-5F25-4D72-95FC-5EDCDCDDCD9B}" srcOrd="0" destOrd="0" presId="urn:microsoft.com/office/officeart/2005/8/layout/vList2"/>
    <dgm:cxn modelId="{210500C4-0C76-48A2-89E2-627D246C86BE}" type="presOf" srcId="{CADBE6C7-B0A2-41A7-9F1E-63A677CD09CE}" destId="{838A0DE8-E947-4662-8A04-A0DB9056A758}" srcOrd="0" destOrd="0" presId="urn:microsoft.com/office/officeart/2005/8/layout/vList2"/>
    <dgm:cxn modelId="{9424A8E3-1B4B-4B5D-9981-AE4F350F2CEB}" type="presParOf" srcId="{50B824AF-9CB5-47AF-A844-0FB45C734F3F}" destId="{838A0DE8-E947-4662-8A04-A0DB9056A758}" srcOrd="0" destOrd="0" presId="urn:microsoft.com/office/officeart/2005/8/layout/vList2"/>
    <dgm:cxn modelId="{7AFE8B97-674F-4590-84C2-EC1062E8D0DC}" type="presParOf" srcId="{50B824AF-9CB5-47AF-A844-0FB45C734F3F}" destId="{6D6957EC-3EA8-421C-ADE2-F74D3800B716}" srcOrd="1" destOrd="0" presId="urn:microsoft.com/office/officeart/2005/8/layout/vList2"/>
    <dgm:cxn modelId="{17C90A64-B827-4EDF-A41F-332F2F3AC6ED}" type="presParOf" srcId="{50B824AF-9CB5-47AF-A844-0FB45C734F3F}" destId="{FE8F71DB-2086-4579-9EE9-E39C82B857B0}" srcOrd="2" destOrd="0" presId="urn:microsoft.com/office/officeart/2005/8/layout/vList2"/>
    <dgm:cxn modelId="{3B7A912D-4F26-402E-A648-F85B2EDB8455}" type="presParOf" srcId="{50B824AF-9CB5-47AF-A844-0FB45C734F3F}" destId="{CE61C265-C6F6-4576-9B96-35F99BC8BEE7}" srcOrd="3" destOrd="0" presId="urn:microsoft.com/office/officeart/2005/8/layout/vList2"/>
    <dgm:cxn modelId="{2164B914-AF79-4735-A13C-C65ADAED3748}" type="presParOf" srcId="{50B824AF-9CB5-47AF-A844-0FB45C734F3F}" destId="{BE38592D-5F25-4D72-95FC-5EDCDCDDCD9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5A60EB-5B11-4026-BB5F-35BC2A10012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0B4B0EF-7F89-4008-BCD7-46F26867697F}">
      <dgm:prSet/>
      <dgm:spPr/>
      <dgm:t>
        <a:bodyPr/>
        <a:lstStyle/>
        <a:p>
          <a:r>
            <a:rPr lang="en-GB"/>
            <a:t>Increases productivity</a:t>
          </a:r>
          <a:endParaRPr lang="en-US"/>
        </a:p>
      </dgm:t>
    </dgm:pt>
    <dgm:pt modelId="{40ECD5E1-5222-4150-B5BE-6E9CDAA4052C}" type="parTrans" cxnId="{B7D0AAC0-9254-497A-92CD-62E8C74DCA55}">
      <dgm:prSet/>
      <dgm:spPr/>
      <dgm:t>
        <a:bodyPr/>
        <a:lstStyle/>
        <a:p>
          <a:endParaRPr lang="en-US"/>
        </a:p>
      </dgm:t>
    </dgm:pt>
    <dgm:pt modelId="{DA37BFAC-2570-4E0A-946C-C04D7F9B7EA7}" type="sibTrans" cxnId="{B7D0AAC0-9254-497A-92CD-62E8C74DCA55}">
      <dgm:prSet/>
      <dgm:spPr/>
      <dgm:t>
        <a:bodyPr/>
        <a:lstStyle/>
        <a:p>
          <a:endParaRPr lang="en-US"/>
        </a:p>
      </dgm:t>
    </dgm:pt>
    <dgm:pt modelId="{17043062-F3C9-428E-B781-2CCB745F0F47}">
      <dgm:prSet/>
      <dgm:spPr/>
      <dgm:t>
        <a:bodyPr/>
        <a:lstStyle/>
        <a:p>
          <a:r>
            <a:rPr lang="en-GB"/>
            <a:t>Flexibility and adaptable workforce to suit business needs</a:t>
          </a:r>
          <a:endParaRPr lang="en-US"/>
        </a:p>
      </dgm:t>
    </dgm:pt>
    <dgm:pt modelId="{7AA470E8-072B-4E05-8A67-5A5D9896D4B2}" type="parTrans" cxnId="{747DB8D6-AFF4-4591-979E-D19787E26477}">
      <dgm:prSet/>
      <dgm:spPr/>
      <dgm:t>
        <a:bodyPr/>
        <a:lstStyle/>
        <a:p>
          <a:endParaRPr lang="en-US"/>
        </a:p>
      </dgm:t>
    </dgm:pt>
    <dgm:pt modelId="{E0F41719-5187-40AA-A20B-34823EA19BE5}" type="sibTrans" cxnId="{747DB8D6-AFF4-4591-979E-D19787E26477}">
      <dgm:prSet/>
      <dgm:spPr/>
      <dgm:t>
        <a:bodyPr/>
        <a:lstStyle/>
        <a:p>
          <a:endParaRPr lang="en-US"/>
        </a:p>
      </dgm:t>
    </dgm:pt>
    <dgm:pt modelId="{B4E8C8D5-7C90-4745-BD97-3BB6413C2C62}">
      <dgm:prSet/>
      <dgm:spPr/>
      <dgm:t>
        <a:bodyPr/>
        <a:lstStyle/>
        <a:p>
          <a:r>
            <a:rPr lang="en-GB"/>
            <a:t>Progression for employees</a:t>
          </a:r>
          <a:endParaRPr lang="en-US"/>
        </a:p>
      </dgm:t>
    </dgm:pt>
    <dgm:pt modelId="{9D4D0794-7D3F-46A4-B168-24B1504CA73E}" type="parTrans" cxnId="{652C2053-289E-47BF-8BF4-425CF1083652}">
      <dgm:prSet/>
      <dgm:spPr/>
      <dgm:t>
        <a:bodyPr/>
        <a:lstStyle/>
        <a:p>
          <a:endParaRPr lang="en-US"/>
        </a:p>
      </dgm:t>
    </dgm:pt>
    <dgm:pt modelId="{8C7D0BAA-44D6-49B3-89C8-D34B2B11DE6E}" type="sibTrans" cxnId="{652C2053-289E-47BF-8BF4-425CF1083652}">
      <dgm:prSet/>
      <dgm:spPr/>
      <dgm:t>
        <a:bodyPr/>
        <a:lstStyle/>
        <a:p>
          <a:endParaRPr lang="en-US"/>
        </a:p>
      </dgm:t>
    </dgm:pt>
    <dgm:pt modelId="{217B47FA-9335-4E3B-B21D-AEADFE2F8078}">
      <dgm:prSet/>
      <dgm:spPr/>
      <dgm:t>
        <a:bodyPr/>
        <a:lstStyle/>
        <a:p>
          <a:r>
            <a:rPr lang="en-GB"/>
            <a:t>Better pay for employee whilst cheaper for employer</a:t>
          </a:r>
          <a:endParaRPr lang="en-US"/>
        </a:p>
      </dgm:t>
    </dgm:pt>
    <dgm:pt modelId="{AF259773-EBA6-47DE-AF08-C6C5D820023D}" type="parTrans" cxnId="{CF70B466-45A8-4548-A80A-47BBAB7D7D88}">
      <dgm:prSet/>
      <dgm:spPr/>
      <dgm:t>
        <a:bodyPr/>
        <a:lstStyle/>
        <a:p>
          <a:endParaRPr lang="en-US"/>
        </a:p>
      </dgm:t>
    </dgm:pt>
    <dgm:pt modelId="{6E114659-F3EF-49C2-9D8C-3BD1CC0A8BF2}" type="sibTrans" cxnId="{CF70B466-45A8-4548-A80A-47BBAB7D7D88}">
      <dgm:prSet/>
      <dgm:spPr/>
      <dgm:t>
        <a:bodyPr/>
        <a:lstStyle/>
        <a:p>
          <a:endParaRPr lang="en-US"/>
        </a:p>
      </dgm:t>
    </dgm:pt>
    <dgm:pt modelId="{CCA21CE5-235A-4E36-8DB4-9980F7CFB265}">
      <dgm:prSet/>
      <dgm:spPr/>
      <dgm:t>
        <a:bodyPr/>
        <a:lstStyle/>
        <a:p>
          <a:r>
            <a:rPr lang="en-GB"/>
            <a:t>Better growth prospects for employees</a:t>
          </a:r>
          <a:endParaRPr lang="en-US"/>
        </a:p>
      </dgm:t>
    </dgm:pt>
    <dgm:pt modelId="{1F73D207-CBF0-4A5F-BD72-C345C93DB82F}" type="parTrans" cxnId="{E17253A9-801E-44F2-B7E1-C8447E53FF8B}">
      <dgm:prSet/>
      <dgm:spPr/>
      <dgm:t>
        <a:bodyPr/>
        <a:lstStyle/>
        <a:p>
          <a:endParaRPr lang="en-US"/>
        </a:p>
      </dgm:t>
    </dgm:pt>
    <dgm:pt modelId="{7B1F1BCC-A4BE-4744-B8E0-61B5F683E545}" type="sibTrans" cxnId="{E17253A9-801E-44F2-B7E1-C8447E53FF8B}">
      <dgm:prSet/>
      <dgm:spPr/>
      <dgm:t>
        <a:bodyPr/>
        <a:lstStyle/>
        <a:p>
          <a:endParaRPr lang="en-US"/>
        </a:p>
      </dgm:t>
    </dgm:pt>
    <dgm:pt modelId="{2D022D6A-5553-41DC-955D-DB4608473177}">
      <dgm:prSet/>
      <dgm:spPr/>
      <dgm:t>
        <a:bodyPr/>
        <a:lstStyle/>
        <a:p>
          <a:r>
            <a:rPr lang="en-GB"/>
            <a:t>Higher job satisfaction/staff retention</a:t>
          </a:r>
          <a:endParaRPr lang="en-US"/>
        </a:p>
      </dgm:t>
    </dgm:pt>
    <dgm:pt modelId="{BD9C8CE3-E88B-4B07-9CDE-6922541FF848}" type="parTrans" cxnId="{35C176E3-3DAC-4ED1-A653-995CB9D8DCDE}">
      <dgm:prSet/>
      <dgm:spPr/>
      <dgm:t>
        <a:bodyPr/>
        <a:lstStyle/>
        <a:p>
          <a:endParaRPr lang="en-US"/>
        </a:p>
      </dgm:t>
    </dgm:pt>
    <dgm:pt modelId="{0E876A50-8695-453F-BC7C-9ED1A08BBAF1}" type="sibTrans" cxnId="{35C176E3-3DAC-4ED1-A653-995CB9D8DCDE}">
      <dgm:prSet/>
      <dgm:spPr/>
      <dgm:t>
        <a:bodyPr/>
        <a:lstStyle/>
        <a:p>
          <a:endParaRPr lang="en-US"/>
        </a:p>
      </dgm:t>
    </dgm:pt>
    <dgm:pt modelId="{5AD134F2-C21F-44DD-9ACE-A90B9A6EAB3E}" type="pres">
      <dgm:prSet presAssocID="{385A60EB-5B11-4026-BB5F-35BC2A100120}" presName="vert0" presStyleCnt="0">
        <dgm:presLayoutVars>
          <dgm:dir/>
          <dgm:animOne val="branch"/>
          <dgm:animLvl val="lvl"/>
        </dgm:presLayoutVars>
      </dgm:prSet>
      <dgm:spPr/>
    </dgm:pt>
    <dgm:pt modelId="{47B98793-BA18-4161-BCBF-823DA20B366F}" type="pres">
      <dgm:prSet presAssocID="{B0B4B0EF-7F89-4008-BCD7-46F26867697F}" presName="thickLine" presStyleLbl="alignNode1" presStyleIdx="0" presStyleCnt="6"/>
      <dgm:spPr/>
    </dgm:pt>
    <dgm:pt modelId="{F8A9A3A2-498C-418B-83F1-767CC2E8B57F}" type="pres">
      <dgm:prSet presAssocID="{B0B4B0EF-7F89-4008-BCD7-46F26867697F}" presName="horz1" presStyleCnt="0"/>
      <dgm:spPr/>
    </dgm:pt>
    <dgm:pt modelId="{89A4B58C-4152-44E9-8D65-F40936D9B394}" type="pres">
      <dgm:prSet presAssocID="{B0B4B0EF-7F89-4008-BCD7-46F26867697F}" presName="tx1" presStyleLbl="revTx" presStyleIdx="0" presStyleCnt="6"/>
      <dgm:spPr/>
    </dgm:pt>
    <dgm:pt modelId="{43538EB5-9A57-431B-BB75-57BFC6DF215C}" type="pres">
      <dgm:prSet presAssocID="{B0B4B0EF-7F89-4008-BCD7-46F26867697F}" presName="vert1" presStyleCnt="0"/>
      <dgm:spPr/>
    </dgm:pt>
    <dgm:pt modelId="{C2DA34EF-1BD7-41FA-BC8C-FFC3B247DC80}" type="pres">
      <dgm:prSet presAssocID="{17043062-F3C9-428E-B781-2CCB745F0F47}" presName="thickLine" presStyleLbl="alignNode1" presStyleIdx="1" presStyleCnt="6"/>
      <dgm:spPr/>
    </dgm:pt>
    <dgm:pt modelId="{D28A5A0C-5631-4E33-8E0E-AC596F0DC14A}" type="pres">
      <dgm:prSet presAssocID="{17043062-F3C9-428E-B781-2CCB745F0F47}" presName="horz1" presStyleCnt="0"/>
      <dgm:spPr/>
    </dgm:pt>
    <dgm:pt modelId="{F24A9164-8C0C-4BC6-ABAA-77B64CA5DAF7}" type="pres">
      <dgm:prSet presAssocID="{17043062-F3C9-428E-B781-2CCB745F0F47}" presName="tx1" presStyleLbl="revTx" presStyleIdx="1" presStyleCnt="6"/>
      <dgm:spPr/>
    </dgm:pt>
    <dgm:pt modelId="{8EEBE12E-5E8B-47F5-A918-BA9C0E6916CF}" type="pres">
      <dgm:prSet presAssocID="{17043062-F3C9-428E-B781-2CCB745F0F47}" presName="vert1" presStyleCnt="0"/>
      <dgm:spPr/>
    </dgm:pt>
    <dgm:pt modelId="{DAEA3510-CEA4-4645-8347-B5D041475B2C}" type="pres">
      <dgm:prSet presAssocID="{B4E8C8D5-7C90-4745-BD97-3BB6413C2C62}" presName="thickLine" presStyleLbl="alignNode1" presStyleIdx="2" presStyleCnt="6"/>
      <dgm:spPr/>
    </dgm:pt>
    <dgm:pt modelId="{83289EE8-FD28-4577-B806-D5FD14EF8121}" type="pres">
      <dgm:prSet presAssocID="{B4E8C8D5-7C90-4745-BD97-3BB6413C2C62}" presName="horz1" presStyleCnt="0"/>
      <dgm:spPr/>
    </dgm:pt>
    <dgm:pt modelId="{15760326-653A-47D9-9B3E-9457BEEBD578}" type="pres">
      <dgm:prSet presAssocID="{B4E8C8D5-7C90-4745-BD97-3BB6413C2C62}" presName="tx1" presStyleLbl="revTx" presStyleIdx="2" presStyleCnt="6"/>
      <dgm:spPr/>
    </dgm:pt>
    <dgm:pt modelId="{86220308-9440-4AFF-9FBC-92A61B363224}" type="pres">
      <dgm:prSet presAssocID="{B4E8C8D5-7C90-4745-BD97-3BB6413C2C62}" presName="vert1" presStyleCnt="0"/>
      <dgm:spPr/>
    </dgm:pt>
    <dgm:pt modelId="{F223BAAC-C67E-4D68-98AF-059FB6270656}" type="pres">
      <dgm:prSet presAssocID="{217B47FA-9335-4E3B-B21D-AEADFE2F8078}" presName="thickLine" presStyleLbl="alignNode1" presStyleIdx="3" presStyleCnt="6"/>
      <dgm:spPr/>
    </dgm:pt>
    <dgm:pt modelId="{D0345B5D-B6D8-4732-8599-05A97822C5F5}" type="pres">
      <dgm:prSet presAssocID="{217B47FA-9335-4E3B-B21D-AEADFE2F8078}" presName="horz1" presStyleCnt="0"/>
      <dgm:spPr/>
    </dgm:pt>
    <dgm:pt modelId="{F9561514-68C3-4B98-8417-AC90FD5450D3}" type="pres">
      <dgm:prSet presAssocID="{217B47FA-9335-4E3B-B21D-AEADFE2F8078}" presName="tx1" presStyleLbl="revTx" presStyleIdx="3" presStyleCnt="6"/>
      <dgm:spPr/>
    </dgm:pt>
    <dgm:pt modelId="{AFB53C0B-2A9A-4A73-B290-07E0B62A27A3}" type="pres">
      <dgm:prSet presAssocID="{217B47FA-9335-4E3B-B21D-AEADFE2F8078}" presName="vert1" presStyleCnt="0"/>
      <dgm:spPr/>
    </dgm:pt>
    <dgm:pt modelId="{73118DB2-DE2D-4401-A3DD-9EBE5B9FE36B}" type="pres">
      <dgm:prSet presAssocID="{CCA21CE5-235A-4E36-8DB4-9980F7CFB265}" presName="thickLine" presStyleLbl="alignNode1" presStyleIdx="4" presStyleCnt="6"/>
      <dgm:spPr/>
    </dgm:pt>
    <dgm:pt modelId="{30E5B7BB-57A8-4F1E-B316-329008B0107F}" type="pres">
      <dgm:prSet presAssocID="{CCA21CE5-235A-4E36-8DB4-9980F7CFB265}" presName="horz1" presStyleCnt="0"/>
      <dgm:spPr/>
    </dgm:pt>
    <dgm:pt modelId="{06FE80DD-A02C-4326-84F8-41093C38DB82}" type="pres">
      <dgm:prSet presAssocID="{CCA21CE5-235A-4E36-8DB4-9980F7CFB265}" presName="tx1" presStyleLbl="revTx" presStyleIdx="4" presStyleCnt="6"/>
      <dgm:spPr/>
    </dgm:pt>
    <dgm:pt modelId="{A9EA0086-1AE0-4CD2-92B3-B58A447A72AB}" type="pres">
      <dgm:prSet presAssocID="{CCA21CE5-235A-4E36-8DB4-9980F7CFB265}" presName="vert1" presStyleCnt="0"/>
      <dgm:spPr/>
    </dgm:pt>
    <dgm:pt modelId="{B77B6740-5140-430D-8B3F-FA3993392120}" type="pres">
      <dgm:prSet presAssocID="{2D022D6A-5553-41DC-955D-DB4608473177}" presName="thickLine" presStyleLbl="alignNode1" presStyleIdx="5" presStyleCnt="6"/>
      <dgm:spPr/>
    </dgm:pt>
    <dgm:pt modelId="{C0FEC0EA-3CC0-4557-A806-04BB88FCA28F}" type="pres">
      <dgm:prSet presAssocID="{2D022D6A-5553-41DC-955D-DB4608473177}" presName="horz1" presStyleCnt="0"/>
      <dgm:spPr/>
    </dgm:pt>
    <dgm:pt modelId="{9BE408D0-FEB8-475A-B0B9-09FE3D8352CC}" type="pres">
      <dgm:prSet presAssocID="{2D022D6A-5553-41DC-955D-DB4608473177}" presName="tx1" presStyleLbl="revTx" presStyleIdx="5" presStyleCnt="6"/>
      <dgm:spPr/>
    </dgm:pt>
    <dgm:pt modelId="{4CAA1C14-CF1A-4654-8765-A2EE68D2E7A0}" type="pres">
      <dgm:prSet presAssocID="{2D022D6A-5553-41DC-955D-DB4608473177}" presName="vert1" presStyleCnt="0"/>
      <dgm:spPr/>
    </dgm:pt>
  </dgm:ptLst>
  <dgm:cxnLst>
    <dgm:cxn modelId="{8B6A251E-EC77-4026-AA03-D82332376609}" type="presOf" srcId="{B4E8C8D5-7C90-4745-BD97-3BB6413C2C62}" destId="{15760326-653A-47D9-9B3E-9457BEEBD578}" srcOrd="0" destOrd="0" presId="urn:microsoft.com/office/officeart/2008/layout/LinedList"/>
    <dgm:cxn modelId="{7FB41D2F-A89C-4B6A-A900-C9C04FD5ABC5}" type="presOf" srcId="{CCA21CE5-235A-4E36-8DB4-9980F7CFB265}" destId="{06FE80DD-A02C-4326-84F8-41093C38DB82}" srcOrd="0" destOrd="0" presId="urn:microsoft.com/office/officeart/2008/layout/LinedList"/>
    <dgm:cxn modelId="{CF70B466-45A8-4548-A80A-47BBAB7D7D88}" srcId="{385A60EB-5B11-4026-BB5F-35BC2A100120}" destId="{217B47FA-9335-4E3B-B21D-AEADFE2F8078}" srcOrd="3" destOrd="0" parTransId="{AF259773-EBA6-47DE-AF08-C6C5D820023D}" sibTransId="{6E114659-F3EF-49C2-9D8C-3BD1CC0A8BF2}"/>
    <dgm:cxn modelId="{3F698A6C-A2B9-4D1C-B382-1A5C0F7E065A}" type="presOf" srcId="{385A60EB-5B11-4026-BB5F-35BC2A100120}" destId="{5AD134F2-C21F-44DD-9ACE-A90B9A6EAB3E}" srcOrd="0" destOrd="0" presId="urn:microsoft.com/office/officeart/2008/layout/LinedList"/>
    <dgm:cxn modelId="{652C2053-289E-47BF-8BF4-425CF1083652}" srcId="{385A60EB-5B11-4026-BB5F-35BC2A100120}" destId="{B4E8C8D5-7C90-4745-BD97-3BB6413C2C62}" srcOrd="2" destOrd="0" parTransId="{9D4D0794-7D3F-46A4-B168-24B1504CA73E}" sibTransId="{8C7D0BAA-44D6-49B3-89C8-D34B2B11DE6E}"/>
    <dgm:cxn modelId="{4E4B7F84-1065-4351-9872-C579BD49E1BC}" type="presOf" srcId="{217B47FA-9335-4E3B-B21D-AEADFE2F8078}" destId="{F9561514-68C3-4B98-8417-AC90FD5450D3}" srcOrd="0" destOrd="0" presId="urn:microsoft.com/office/officeart/2008/layout/LinedList"/>
    <dgm:cxn modelId="{342D8E90-E6D4-4D1A-8C40-2CCB7F2E5C4C}" type="presOf" srcId="{B0B4B0EF-7F89-4008-BCD7-46F26867697F}" destId="{89A4B58C-4152-44E9-8D65-F40936D9B394}" srcOrd="0" destOrd="0" presId="urn:microsoft.com/office/officeart/2008/layout/LinedList"/>
    <dgm:cxn modelId="{31A63E9D-E4A8-49FF-B590-1E36E836D2FB}" type="presOf" srcId="{2D022D6A-5553-41DC-955D-DB4608473177}" destId="{9BE408D0-FEB8-475A-B0B9-09FE3D8352CC}" srcOrd="0" destOrd="0" presId="urn:microsoft.com/office/officeart/2008/layout/LinedList"/>
    <dgm:cxn modelId="{E17253A9-801E-44F2-B7E1-C8447E53FF8B}" srcId="{385A60EB-5B11-4026-BB5F-35BC2A100120}" destId="{CCA21CE5-235A-4E36-8DB4-9980F7CFB265}" srcOrd="4" destOrd="0" parTransId="{1F73D207-CBF0-4A5F-BD72-C345C93DB82F}" sibTransId="{7B1F1BCC-A4BE-4744-B8E0-61B5F683E545}"/>
    <dgm:cxn modelId="{B7D0AAC0-9254-497A-92CD-62E8C74DCA55}" srcId="{385A60EB-5B11-4026-BB5F-35BC2A100120}" destId="{B0B4B0EF-7F89-4008-BCD7-46F26867697F}" srcOrd="0" destOrd="0" parTransId="{40ECD5E1-5222-4150-B5BE-6E9CDAA4052C}" sibTransId="{DA37BFAC-2570-4E0A-946C-C04D7F9B7EA7}"/>
    <dgm:cxn modelId="{24220DD1-74F3-4522-8B8F-8398F7C6DCAE}" type="presOf" srcId="{17043062-F3C9-428E-B781-2CCB745F0F47}" destId="{F24A9164-8C0C-4BC6-ABAA-77B64CA5DAF7}" srcOrd="0" destOrd="0" presId="urn:microsoft.com/office/officeart/2008/layout/LinedList"/>
    <dgm:cxn modelId="{747DB8D6-AFF4-4591-979E-D19787E26477}" srcId="{385A60EB-5B11-4026-BB5F-35BC2A100120}" destId="{17043062-F3C9-428E-B781-2CCB745F0F47}" srcOrd="1" destOrd="0" parTransId="{7AA470E8-072B-4E05-8A67-5A5D9896D4B2}" sibTransId="{E0F41719-5187-40AA-A20B-34823EA19BE5}"/>
    <dgm:cxn modelId="{35C176E3-3DAC-4ED1-A653-995CB9D8DCDE}" srcId="{385A60EB-5B11-4026-BB5F-35BC2A100120}" destId="{2D022D6A-5553-41DC-955D-DB4608473177}" srcOrd="5" destOrd="0" parTransId="{BD9C8CE3-E88B-4B07-9CDE-6922541FF848}" sibTransId="{0E876A50-8695-453F-BC7C-9ED1A08BBAF1}"/>
    <dgm:cxn modelId="{8E451A7A-F285-4BEE-A31A-A53EEA331773}" type="presParOf" srcId="{5AD134F2-C21F-44DD-9ACE-A90B9A6EAB3E}" destId="{47B98793-BA18-4161-BCBF-823DA20B366F}" srcOrd="0" destOrd="0" presId="urn:microsoft.com/office/officeart/2008/layout/LinedList"/>
    <dgm:cxn modelId="{88898CD7-1B2A-43DE-84F7-CC10D86973E8}" type="presParOf" srcId="{5AD134F2-C21F-44DD-9ACE-A90B9A6EAB3E}" destId="{F8A9A3A2-498C-418B-83F1-767CC2E8B57F}" srcOrd="1" destOrd="0" presId="urn:microsoft.com/office/officeart/2008/layout/LinedList"/>
    <dgm:cxn modelId="{05BF882B-6CA8-446A-B1DD-B86FD1F11446}" type="presParOf" srcId="{F8A9A3A2-498C-418B-83F1-767CC2E8B57F}" destId="{89A4B58C-4152-44E9-8D65-F40936D9B394}" srcOrd="0" destOrd="0" presId="urn:microsoft.com/office/officeart/2008/layout/LinedList"/>
    <dgm:cxn modelId="{475EA0A7-A74E-440E-B280-914373F42BB7}" type="presParOf" srcId="{F8A9A3A2-498C-418B-83F1-767CC2E8B57F}" destId="{43538EB5-9A57-431B-BB75-57BFC6DF215C}" srcOrd="1" destOrd="0" presId="urn:microsoft.com/office/officeart/2008/layout/LinedList"/>
    <dgm:cxn modelId="{A14FF81C-E37A-411E-ACDD-B3B93D066D35}" type="presParOf" srcId="{5AD134F2-C21F-44DD-9ACE-A90B9A6EAB3E}" destId="{C2DA34EF-1BD7-41FA-BC8C-FFC3B247DC80}" srcOrd="2" destOrd="0" presId="urn:microsoft.com/office/officeart/2008/layout/LinedList"/>
    <dgm:cxn modelId="{84AE43CF-D5D1-4A10-8E40-79A8D4755360}" type="presParOf" srcId="{5AD134F2-C21F-44DD-9ACE-A90B9A6EAB3E}" destId="{D28A5A0C-5631-4E33-8E0E-AC596F0DC14A}" srcOrd="3" destOrd="0" presId="urn:microsoft.com/office/officeart/2008/layout/LinedList"/>
    <dgm:cxn modelId="{2F6C880F-1496-4136-9009-E6D3067028F0}" type="presParOf" srcId="{D28A5A0C-5631-4E33-8E0E-AC596F0DC14A}" destId="{F24A9164-8C0C-4BC6-ABAA-77B64CA5DAF7}" srcOrd="0" destOrd="0" presId="urn:microsoft.com/office/officeart/2008/layout/LinedList"/>
    <dgm:cxn modelId="{62DE1154-5C08-48A9-A29A-3CB1D26FB2ED}" type="presParOf" srcId="{D28A5A0C-5631-4E33-8E0E-AC596F0DC14A}" destId="{8EEBE12E-5E8B-47F5-A918-BA9C0E6916CF}" srcOrd="1" destOrd="0" presId="urn:microsoft.com/office/officeart/2008/layout/LinedList"/>
    <dgm:cxn modelId="{0CA5A579-783A-41FE-9DF6-B4D58849B5BE}" type="presParOf" srcId="{5AD134F2-C21F-44DD-9ACE-A90B9A6EAB3E}" destId="{DAEA3510-CEA4-4645-8347-B5D041475B2C}" srcOrd="4" destOrd="0" presId="urn:microsoft.com/office/officeart/2008/layout/LinedList"/>
    <dgm:cxn modelId="{FE4AB6EB-A63E-40FF-90A6-DA0530925E9A}" type="presParOf" srcId="{5AD134F2-C21F-44DD-9ACE-A90B9A6EAB3E}" destId="{83289EE8-FD28-4577-B806-D5FD14EF8121}" srcOrd="5" destOrd="0" presId="urn:microsoft.com/office/officeart/2008/layout/LinedList"/>
    <dgm:cxn modelId="{16F6E477-FD5B-480D-8C41-7838120EC6F4}" type="presParOf" srcId="{83289EE8-FD28-4577-B806-D5FD14EF8121}" destId="{15760326-653A-47D9-9B3E-9457BEEBD578}" srcOrd="0" destOrd="0" presId="urn:microsoft.com/office/officeart/2008/layout/LinedList"/>
    <dgm:cxn modelId="{170633A3-FDB2-42BD-8FA0-889866B1AB62}" type="presParOf" srcId="{83289EE8-FD28-4577-B806-D5FD14EF8121}" destId="{86220308-9440-4AFF-9FBC-92A61B363224}" srcOrd="1" destOrd="0" presId="urn:microsoft.com/office/officeart/2008/layout/LinedList"/>
    <dgm:cxn modelId="{E256AC34-442D-40DB-A7A2-F2BE6EDFF95C}" type="presParOf" srcId="{5AD134F2-C21F-44DD-9ACE-A90B9A6EAB3E}" destId="{F223BAAC-C67E-4D68-98AF-059FB6270656}" srcOrd="6" destOrd="0" presId="urn:microsoft.com/office/officeart/2008/layout/LinedList"/>
    <dgm:cxn modelId="{7663DAEC-A445-4A04-A7AF-C896E6D8899F}" type="presParOf" srcId="{5AD134F2-C21F-44DD-9ACE-A90B9A6EAB3E}" destId="{D0345B5D-B6D8-4732-8599-05A97822C5F5}" srcOrd="7" destOrd="0" presId="urn:microsoft.com/office/officeart/2008/layout/LinedList"/>
    <dgm:cxn modelId="{C54C650F-CC29-4626-BFA7-3FF80903160D}" type="presParOf" srcId="{D0345B5D-B6D8-4732-8599-05A97822C5F5}" destId="{F9561514-68C3-4B98-8417-AC90FD5450D3}" srcOrd="0" destOrd="0" presId="urn:microsoft.com/office/officeart/2008/layout/LinedList"/>
    <dgm:cxn modelId="{EF61F17C-5246-44F8-A224-3D8DF23ED912}" type="presParOf" srcId="{D0345B5D-B6D8-4732-8599-05A97822C5F5}" destId="{AFB53C0B-2A9A-4A73-B290-07E0B62A27A3}" srcOrd="1" destOrd="0" presId="urn:microsoft.com/office/officeart/2008/layout/LinedList"/>
    <dgm:cxn modelId="{064296A8-8753-48A0-91AA-10FF6DB394AE}" type="presParOf" srcId="{5AD134F2-C21F-44DD-9ACE-A90B9A6EAB3E}" destId="{73118DB2-DE2D-4401-A3DD-9EBE5B9FE36B}" srcOrd="8" destOrd="0" presId="urn:microsoft.com/office/officeart/2008/layout/LinedList"/>
    <dgm:cxn modelId="{A5CBC4BC-D438-4ADD-BC5D-1267367B3765}" type="presParOf" srcId="{5AD134F2-C21F-44DD-9ACE-A90B9A6EAB3E}" destId="{30E5B7BB-57A8-4F1E-B316-329008B0107F}" srcOrd="9" destOrd="0" presId="urn:microsoft.com/office/officeart/2008/layout/LinedList"/>
    <dgm:cxn modelId="{051D01D5-81E5-4BC1-B808-676348517CE8}" type="presParOf" srcId="{30E5B7BB-57A8-4F1E-B316-329008B0107F}" destId="{06FE80DD-A02C-4326-84F8-41093C38DB82}" srcOrd="0" destOrd="0" presId="urn:microsoft.com/office/officeart/2008/layout/LinedList"/>
    <dgm:cxn modelId="{32424C9C-6BA7-43EE-B6E0-677C06A58412}" type="presParOf" srcId="{30E5B7BB-57A8-4F1E-B316-329008B0107F}" destId="{A9EA0086-1AE0-4CD2-92B3-B58A447A72AB}" srcOrd="1" destOrd="0" presId="urn:microsoft.com/office/officeart/2008/layout/LinedList"/>
    <dgm:cxn modelId="{E33F76B4-1F63-4002-A4A8-0B081B8DAB67}" type="presParOf" srcId="{5AD134F2-C21F-44DD-9ACE-A90B9A6EAB3E}" destId="{B77B6740-5140-430D-8B3F-FA3993392120}" srcOrd="10" destOrd="0" presId="urn:microsoft.com/office/officeart/2008/layout/LinedList"/>
    <dgm:cxn modelId="{5BBCF319-3B21-4ED4-9786-18DB0E2F3A10}" type="presParOf" srcId="{5AD134F2-C21F-44DD-9ACE-A90B9A6EAB3E}" destId="{C0FEC0EA-3CC0-4557-A806-04BB88FCA28F}" srcOrd="11" destOrd="0" presId="urn:microsoft.com/office/officeart/2008/layout/LinedList"/>
    <dgm:cxn modelId="{EA31FDC2-F79D-41C7-A677-AEF764E44F76}" type="presParOf" srcId="{C0FEC0EA-3CC0-4557-A806-04BB88FCA28F}" destId="{9BE408D0-FEB8-475A-B0B9-09FE3D8352CC}" srcOrd="0" destOrd="0" presId="urn:microsoft.com/office/officeart/2008/layout/LinedList"/>
    <dgm:cxn modelId="{437B4DB4-F498-4B55-BF99-1DFC5510573A}" type="presParOf" srcId="{C0FEC0EA-3CC0-4557-A806-04BB88FCA28F}" destId="{4CAA1C14-CF1A-4654-8765-A2EE68D2E7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8D57DF-DEE7-4FF1-B6E4-64C0B9B665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831DE2F-A63F-4C26-9F0B-77C725765F9E}">
      <dgm:prSet/>
      <dgm:spPr/>
      <dgm:t>
        <a:bodyPr/>
        <a:lstStyle/>
        <a:p>
          <a:r>
            <a:rPr lang="en-GB"/>
            <a:t>A workforce may be reluctant to pursue additional training because the employees feel they already possess the necessary expertise or because they are worried about receiving suitable compensation for the additional training (Carley et al. 2003). </a:t>
          </a:r>
          <a:endParaRPr lang="en-US"/>
        </a:p>
      </dgm:t>
    </dgm:pt>
    <dgm:pt modelId="{5575EA60-3A28-4D66-89BB-D4675ED7C04B}" type="parTrans" cxnId="{E74A6746-EDCF-4859-85AB-2692E13F73E1}">
      <dgm:prSet/>
      <dgm:spPr/>
      <dgm:t>
        <a:bodyPr/>
        <a:lstStyle/>
        <a:p>
          <a:endParaRPr lang="en-US"/>
        </a:p>
      </dgm:t>
    </dgm:pt>
    <dgm:pt modelId="{1440A9A7-9D6D-4943-8B0A-806D98C99EC2}" type="sibTrans" cxnId="{E74A6746-EDCF-4859-85AB-2692E13F73E1}">
      <dgm:prSet/>
      <dgm:spPr/>
      <dgm:t>
        <a:bodyPr/>
        <a:lstStyle/>
        <a:p>
          <a:endParaRPr lang="en-US"/>
        </a:p>
      </dgm:t>
    </dgm:pt>
    <dgm:pt modelId="{4FC3594E-6842-432E-BEFD-F2CDEC17B6DB}">
      <dgm:prSet/>
      <dgm:spPr/>
      <dgm:t>
        <a:bodyPr/>
        <a:lstStyle/>
        <a:p>
          <a:r>
            <a:rPr lang="en-GB"/>
            <a:t>There may be a decline in productivity as a result of licencing restrictions, learning and forgetting effects, and the belief that high specialisation is preferable to multiskilling (Wang et al. 2009; Ho 2016; Lobo and Wilkinson 2012). </a:t>
          </a:r>
          <a:endParaRPr lang="en-US"/>
        </a:p>
      </dgm:t>
    </dgm:pt>
    <dgm:pt modelId="{8C276C3E-42FF-4547-B654-16A2BF2D2E9A}" type="parTrans" cxnId="{F2B77CAA-FB80-4F4E-AFA4-18EF99BD2783}">
      <dgm:prSet/>
      <dgm:spPr/>
      <dgm:t>
        <a:bodyPr/>
        <a:lstStyle/>
        <a:p>
          <a:endParaRPr lang="en-US"/>
        </a:p>
      </dgm:t>
    </dgm:pt>
    <dgm:pt modelId="{AA393384-2531-4021-A3FA-F6C3692646EA}" type="sibTrans" cxnId="{F2B77CAA-FB80-4F4E-AFA4-18EF99BD2783}">
      <dgm:prSet/>
      <dgm:spPr/>
      <dgm:t>
        <a:bodyPr/>
        <a:lstStyle/>
        <a:p>
          <a:endParaRPr lang="en-US"/>
        </a:p>
      </dgm:t>
    </dgm:pt>
    <dgm:pt modelId="{A675C181-7608-46DD-96FD-5E83A18ED783}" type="pres">
      <dgm:prSet presAssocID="{FB8D57DF-DEE7-4FF1-B6E4-64C0B9B6650D}" presName="vert0" presStyleCnt="0">
        <dgm:presLayoutVars>
          <dgm:dir/>
          <dgm:animOne val="branch"/>
          <dgm:animLvl val="lvl"/>
        </dgm:presLayoutVars>
      </dgm:prSet>
      <dgm:spPr/>
    </dgm:pt>
    <dgm:pt modelId="{DE04DB5D-DE73-45EB-9498-872F167F2ADC}" type="pres">
      <dgm:prSet presAssocID="{7831DE2F-A63F-4C26-9F0B-77C725765F9E}" presName="thickLine" presStyleLbl="alignNode1" presStyleIdx="0" presStyleCnt="2"/>
      <dgm:spPr/>
    </dgm:pt>
    <dgm:pt modelId="{B0314AE9-F546-4148-9EFA-F73C9E78AD82}" type="pres">
      <dgm:prSet presAssocID="{7831DE2F-A63F-4C26-9F0B-77C725765F9E}" presName="horz1" presStyleCnt="0"/>
      <dgm:spPr/>
    </dgm:pt>
    <dgm:pt modelId="{796C3A91-CCF6-469C-868F-09DBC5519F6A}" type="pres">
      <dgm:prSet presAssocID="{7831DE2F-A63F-4C26-9F0B-77C725765F9E}" presName="tx1" presStyleLbl="revTx" presStyleIdx="0" presStyleCnt="2"/>
      <dgm:spPr/>
    </dgm:pt>
    <dgm:pt modelId="{A9604487-1FCE-4260-8EDC-F7B300DFBAB7}" type="pres">
      <dgm:prSet presAssocID="{7831DE2F-A63F-4C26-9F0B-77C725765F9E}" presName="vert1" presStyleCnt="0"/>
      <dgm:spPr/>
    </dgm:pt>
    <dgm:pt modelId="{4CAF54C2-9121-46CE-9870-789B27C6D1C8}" type="pres">
      <dgm:prSet presAssocID="{4FC3594E-6842-432E-BEFD-F2CDEC17B6DB}" presName="thickLine" presStyleLbl="alignNode1" presStyleIdx="1" presStyleCnt="2"/>
      <dgm:spPr/>
    </dgm:pt>
    <dgm:pt modelId="{A50BA707-88FB-461D-AA1A-5D37C6FEED38}" type="pres">
      <dgm:prSet presAssocID="{4FC3594E-6842-432E-BEFD-F2CDEC17B6DB}" presName="horz1" presStyleCnt="0"/>
      <dgm:spPr/>
    </dgm:pt>
    <dgm:pt modelId="{8F682BB7-F466-4AA7-A00F-23FC9E454AAB}" type="pres">
      <dgm:prSet presAssocID="{4FC3594E-6842-432E-BEFD-F2CDEC17B6DB}" presName="tx1" presStyleLbl="revTx" presStyleIdx="1" presStyleCnt="2"/>
      <dgm:spPr/>
    </dgm:pt>
    <dgm:pt modelId="{218C435A-ACEE-4F37-B7A5-1F12C64D46C5}" type="pres">
      <dgm:prSet presAssocID="{4FC3594E-6842-432E-BEFD-F2CDEC17B6DB}" presName="vert1" presStyleCnt="0"/>
      <dgm:spPr/>
    </dgm:pt>
  </dgm:ptLst>
  <dgm:cxnLst>
    <dgm:cxn modelId="{5FCE7E0B-9A5E-424F-903E-C49761E8A62A}" type="presOf" srcId="{4FC3594E-6842-432E-BEFD-F2CDEC17B6DB}" destId="{8F682BB7-F466-4AA7-A00F-23FC9E454AAB}" srcOrd="0" destOrd="0" presId="urn:microsoft.com/office/officeart/2008/layout/LinedList"/>
    <dgm:cxn modelId="{E74A6746-EDCF-4859-85AB-2692E13F73E1}" srcId="{FB8D57DF-DEE7-4FF1-B6E4-64C0B9B6650D}" destId="{7831DE2F-A63F-4C26-9F0B-77C725765F9E}" srcOrd="0" destOrd="0" parTransId="{5575EA60-3A28-4D66-89BB-D4675ED7C04B}" sibTransId="{1440A9A7-9D6D-4943-8B0A-806D98C99EC2}"/>
    <dgm:cxn modelId="{B68EC857-F9D1-4EB9-B4FE-75C444C0A3AC}" type="presOf" srcId="{FB8D57DF-DEE7-4FF1-B6E4-64C0B9B6650D}" destId="{A675C181-7608-46DD-96FD-5E83A18ED783}" srcOrd="0" destOrd="0" presId="urn:microsoft.com/office/officeart/2008/layout/LinedList"/>
    <dgm:cxn modelId="{E793F88C-F671-4036-87F2-77567969FEC3}" type="presOf" srcId="{7831DE2F-A63F-4C26-9F0B-77C725765F9E}" destId="{796C3A91-CCF6-469C-868F-09DBC5519F6A}" srcOrd="0" destOrd="0" presId="urn:microsoft.com/office/officeart/2008/layout/LinedList"/>
    <dgm:cxn modelId="{F2B77CAA-FB80-4F4E-AFA4-18EF99BD2783}" srcId="{FB8D57DF-DEE7-4FF1-B6E4-64C0B9B6650D}" destId="{4FC3594E-6842-432E-BEFD-F2CDEC17B6DB}" srcOrd="1" destOrd="0" parTransId="{8C276C3E-42FF-4547-B654-16A2BF2D2E9A}" sibTransId="{AA393384-2531-4021-A3FA-F6C3692646EA}"/>
    <dgm:cxn modelId="{ACCCD764-63E9-48AF-8742-3F29005770CA}" type="presParOf" srcId="{A675C181-7608-46DD-96FD-5E83A18ED783}" destId="{DE04DB5D-DE73-45EB-9498-872F167F2ADC}" srcOrd="0" destOrd="0" presId="urn:microsoft.com/office/officeart/2008/layout/LinedList"/>
    <dgm:cxn modelId="{FB05A0B0-9E5E-4B47-83F6-C9E281904F2E}" type="presParOf" srcId="{A675C181-7608-46DD-96FD-5E83A18ED783}" destId="{B0314AE9-F546-4148-9EFA-F73C9E78AD82}" srcOrd="1" destOrd="0" presId="urn:microsoft.com/office/officeart/2008/layout/LinedList"/>
    <dgm:cxn modelId="{9A92A274-8A1D-49B8-9C60-FD458E1A6665}" type="presParOf" srcId="{B0314AE9-F546-4148-9EFA-F73C9E78AD82}" destId="{796C3A91-CCF6-469C-868F-09DBC5519F6A}" srcOrd="0" destOrd="0" presId="urn:microsoft.com/office/officeart/2008/layout/LinedList"/>
    <dgm:cxn modelId="{2155B7F6-2480-4A9E-9446-21645F8084A9}" type="presParOf" srcId="{B0314AE9-F546-4148-9EFA-F73C9E78AD82}" destId="{A9604487-1FCE-4260-8EDC-F7B300DFBAB7}" srcOrd="1" destOrd="0" presId="urn:microsoft.com/office/officeart/2008/layout/LinedList"/>
    <dgm:cxn modelId="{02F1F9A1-E6CC-47C2-A6F7-90AC620A48B3}" type="presParOf" srcId="{A675C181-7608-46DD-96FD-5E83A18ED783}" destId="{4CAF54C2-9121-46CE-9870-789B27C6D1C8}" srcOrd="2" destOrd="0" presId="urn:microsoft.com/office/officeart/2008/layout/LinedList"/>
    <dgm:cxn modelId="{255C8BA0-3B38-4E60-A8D3-3D50821CDD5E}" type="presParOf" srcId="{A675C181-7608-46DD-96FD-5E83A18ED783}" destId="{A50BA707-88FB-461D-AA1A-5D37C6FEED38}" srcOrd="3" destOrd="0" presId="urn:microsoft.com/office/officeart/2008/layout/LinedList"/>
    <dgm:cxn modelId="{F7970899-E3E8-4335-A5CE-E0131D4D4F18}" type="presParOf" srcId="{A50BA707-88FB-461D-AA1A-5D37C6FEED38}" destId="{8F682BB7-F466-4AA7-A00F-23FC9E454AAB}" srcOrd="0" destOrd="0" presId="urn:microsoft.com/office/officeart/2008/layout/LinedList"/>
    <dgm:cxn modelId="{086A5CC4-400C-48A2-BC17-C9C205366887}" type="presParOf" srcId="{A50BA707-88FB-461D-AA1A-5D37C6FEED38}" destId="{218C435A-ACEE-4F37-B7A5-1F12C64D46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A69686-565D-4C14-B986-618A13ACB301}"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39D383D3-522B-464A-8E5D-09BE09C639DD}">
      <dgm:prSet/>
      <dgm:spPr/>
      <dgm:t>
        <a:bodyPr/>
        <a:lstStyle/>
        <a:p>
          <a:r>
            <a:rPr lang="en-GB"/>
            <a:t>Multi-skilling in the restaurant industry would help hugely not only for my workplace but for many in the hospitality industry. </a:t>
          </a:r>
          <a:endParaRPr lang="en-US"/>
        </a:p>
      </dgm:t>
    </dgm:pt>
    <dgm:pt modelId="{D940E5BA-FD9F-4D50-AF42-12469DDC626A}" type="parTrans" cxnId="{E8DCB6A0-777F-4333-84FF-AC4FAC12C527}">
      <dgm:prSet/>
      <dgm:spPr/>
      <dgm:t>
        <a:bodyPr/>
        <a:lstStyle/>
        <a:p>
          <a:endParaRPr lang="en-US"/>
        </a:p>
      </dgm:t>
    </dgm:pt>
    <dgm:pt modelId="{C0BCA125-B49B-4527-B9D6-3585197EE5F6}" type="sibTrans" cxnId="{E8DCB6A0-777F-4333-84FF-AC4FAC12C527}">
      <dgm:prSet/>
      <dgm:spPr/>
      <dgm:t>
        <a:bodyPr/>
        <a:lstStyle/>
        <a:p>
          <a:endParaRPr lang="en-US"/>
        </a:p>
      </dgm:t>
    </dgm:pt>
    <dgm:pt modelId="{A877DDB0-A51B-42A4-BF53-585ABDAFF58D}">
      <dgm:prSet/>
      <dgm:spPr/>
      <dgm:t>
        <a:bodyPr/>
        <a:lstStyle/>
        <a:p>
          <a:r>
            <a:rPr lang="en-GB" dirty="0"/>
            <a:t>Training is expensive so initial introduction to multiskilling should be focused on one or two employees where it can be closely monitored, progression documented, and changes can be made for the best outcome.</a:t>
          </a:r>
          <a:endParaRPr lang="en-US" dirty="0"/>
        </a:p>
      </dgm:t>
    </dgm:pt>
    <dgm:pt modelId="{4D8FB534-4E46-4E9B-B469-6CB97F02E390}" type="parTrans" cxnId="{2BA35DE6-F200-4D8A-9E0D-EC4A4BCE317C}">
      <dgm:prSet/>
      <dgm:spPr/>
      <dgm:t>
        <a:bodyPr/>
        <a:lstStyle/>
        <a:p>
          <a:endParaRPr lang="en-US"/>
        </a:p>
      </dgm:t>
    </dgm:pt>
    <dgm:pt modelId="{B856E704-2545-4F2D-9819-79E56C8650A7}" type="sibTrans" cxnId="{2BA35DE6-F200-4D8A-9E0D-EC4A4BCE317C}">
      <dgm:prSet/>
      <dgm:spPr/>
      <dgm:t>
        <a:bodyPr/>
        <a:lstStyle/>
        <a:p>
          <a:endParaRPr lang="en-US"/>
        </a:p>
      </dgm:t>
    </dgm:pt>
    <dgm:pt modelId="{5768B317-1588-4C44-94B6-AF9A80FC3AB9}" type="pres">
      <dgm:prSet presAssocID="{92A69686-565D-4C14-B986-618A13ACB301}" presName="Name0" presStyleCnt="0">
        <dgm:presLayoutVars>
          <dgm:dir/>
          <dgm:resizeHandles val="exact"/>
        </dgm:presLayoutVars>
      </dgm:prSet>
      <dgm:spPr/>
    </dgm:pt>
    <dgm:pt modelId="{5A490F74-769D-41FD-9024-532AE7E97B44}" type="pres">
      <dgm:prSet presAssocID="{39D383D3-522B-464A-8E5D-09BE09C639DD}" presName="node" presStyleLbl="node1" presStyleIdx="0" presStyleCnt="2">
        <dgm:presLayoutVars>
          <dgm:bulletEnabled val="1"/>
        </dgm:presLayoutVars>
      </dgm:prSet>
      <dgm:spPr/>
    </dgm:pt>
    <dgm:pt modelId="{4CD9E725-AED0-49BF-8966-7EF7FE49E5F0}" type="pres">
      <dgm:prSet presAssocID="{C0BCA125-B49B-4527-B9D6-3585197EE5F6}" presName="sibTrans" presStyleLbl="sibTrans1D1" presStyleIdx="0" presStyleCnt="1"/>
      <dgm:spPr/>
    </dgm:pt>
    <dgm:pt modelId="{ACB6CD26-7DBE-4F82-AA63-1D3ECF04FB4F}" type="pres">
      <dgm:prSet presAssocID="{C0BCA125-B49B-4527-B9D6-3585197EE5F6}" presName="connectorText" presStyleLbl="sibTrans1D1" presStyleIdx="0" presStyleCnt="1"/>
      <dgm:spPr/>
    </dgm:pt>
    <dgm:pt modelId="{C0A74BD8-A664-4BB7-BB4C-1177262C93F5}" type="pres">
      <dgm:prSet presAssocID="{A877DDB0-A51B-42A4-BF53-585ABDAFF58D}" presName="node" presStyleLbl="node1" presStyleIdx="1" presStyleCnt="2">
        <dgm:presLayoutVars>
          <dgm:bulletEnabled val="1"/>
        </dgm:presLayoutVars>
      </dgm:prSet>
      <dgm:spPr/>
    </dgm:pt>
  </dgm:ptLst>
  <dgm:cxnLst>
    <dgm:cxn modelId="{289EE55B-3D71-4FAC-9E44-9ECD8C0A677D}" type="presOf" srcId="{92A69686-565D-4C14-B986-618A13ACB301}" destId="{5768B317-1588-4C44-94B6-AF9A80FC3AB9}" srcOrd="0" destOrd="0" presId="urn:microsoft.com/office/officeart/2016/7/layout/RepeatingBendingProcessNew"/>
    <dgm:cxn modelId="{5232F95A-CBF2-44E6-B7E8-7CB797371DDD}" type="presOf" srcId="{C0BCA125-B49B-4527-B9D6-3585197EE5F6}" destId="{ACB6CD26-7DBE-4F82-AA63-1D3ECF04FB4F}" srcOrd="1" destOrd="0" presId="urn:microsoft.com/office/officeart/2016/7/layout/RepeatingBendingProcessNew"/>
    <dgm:cxn modelId="{E8DCB6A0-777F-4333-84FF-AC4FAC12C527}" srcId="{92A69686-565D-4C14-B986-618A13ACB301}" destId="{39D383D3-522B-464A-8E5D-09BE09C639DD}" srcOrd="0" destOrd="0" parTransId="{D940E5BA-FD9F-4D50-AF42-12469DDC626A}" sibTransId="{C0BCA125-B49B-4527-B9D6-3585197EE5F6}"/>
    <dgm:cxn modelId="{DCFE8CBF-551D-4DF2-833C-1B2B9FE6726F}" type="presOf" srcId="{C0BCA125-B49B-4527-B9D6-3585197EE5F6}" destId="{4CD9E725-AED0-49BF-8966-7EF7FE49E5F0}" srcOrd="0" destOrd="0" presId="urn:microsoft.com/office/officeart/2016/7/layout/RepeatingBendingProcessNew"/>
    <dgm:cxn modelId="{E69082CB-8E25-4532-AFAA-450ADA3DE8B8}" type="presOf" srcId="{A877DDB0-A51B-42A4-BF53-585ABDAFF58D}" destId="{C0A74BD8-A664-4BB7-BB4C-1177262C93F5}" srcOrd="0" destOrd="0" presId="urn:microsoft.com/office/officeart/2016/7/layout/RepeatingBendingProcessNew"/>
    <dgm:cxn modelId="{2BA35DE6-F200-4D8A-9E0D-EC4A4BCE317C}" srcId="{92A69686-565D-4C14-B986-618A13ACB301}" destId="{A877DDB0-A51B-42A4-BF53-585ABDAFF58D}" srcOrd="1" destOrd="0" parTransId="{4D8FB534-4E46-4E9B-B469-6CB97F02E390}" sibTransId="{B856E704-2545-4F2D-9819-79E56C8650A7}"/>
    <dgm:cxn modelId="{700FFFE7-81B8-4D74-8406-BDE2AF292A95}" type="presOf" srcId="{39D383D3-522B-464A-8E5D-09BE09C639DD}" destId="{5A490F74-769D-41FD-9024-532AE7E97B44}" srcOrd="0" destOrd="0" presId="urn:microsoft.com/office/officeart/2016/7/layout/RepeatingBendingProcessNew"/>
    <dgm:cxn modelId="{A9289067-0BBD-4A6F-B247-50A1DCC8A79E}" type="presParOf" srcId="{5768B317-1588-4C44-94B6-AF9A80FC3AB9}" destId="{5A490F74-769D-41FD-9024-532AE7E97B44}" srcOrd="0" destOrd="0" presId="urn:microsoft.com/office/officeart/2016/7/layout/RepeatingBendingProcessNew"/>
    <dgm:cxn modelId="{FFBBFC5F-AAD6-4FA9-87B2-7D4E421C8862}" type="presParOf" srcId="{5768B317-1588-4C44-94B6-AF9A80FC3AB9}" destId="{4CD9E725-AED0-49BF-8966-7EF7FE49E5F0}" srcOrd="1" destOrd="0" presId="urn:microsoft.com/office/officeart/2016/7/layout/RepeatingBendingProcessNew"/>
    <dgm:cxn modelId="{B1A48F06-6DFB-4D0F-949C-0969531CC87F}" type="presParOf" srcId="{4CD9E725-AED0-49BF-8966-7EF7FE49E5F0}" destId="{ACB6CD26-7DBE-4F82-AA63-1D3ECF04FB4F}" srcOrd="0" destOrd="0" presId="urn:microsoft.com/office/officeart/2016/7/layout/RepeatingBendingProcessNew"/>
    <dgm:cxn modelId="{BD73758F-7644-42A0-AA8E-3F38DC228D4E}" type="presParOf" srcId="{5768B317-1588-4C44-94B6-AF9A80FC3AB9}" destId="{C0A74BD8-A664-4BB7-BB4C-1177262C93F5}" srcOrd="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A0DE8-E947-4662-8A04-A0DB9056A758}">
      <dsp:nvSpPr>
        <dsp:cNvPr id="0" name=""/>
        <dsp:cNvSpPr/>
      </dsp:nvSpPr>
      <dsp:spPr>
        <a:xfrm>
          <a:off x="0" y="61495"/>
          <a:ext cx="5077071" cy="152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Numerous studies have been conducted in an effort to pinpoint the possible advantages of multiskilling. According to statistics from earlier studies, the advantages of multiskilling include the potential to save 5-20% on labour costs, a reduction in the total number of hires needed, an increase in the average length of employment for workers per project of 47%, and higher earning potential for multiskilled workers (Burleson, 1998)</a:t>
          </a:r>
          <a:endParaRPr lang="en-US" sz="1300" kern="1200"/>
        </a:p>
      </dsp:txBody>
      <dsp:txXfrm>
        <a:off x="74249" y="135744"/>
        <a:ext cx="4928573" cy="1372502"/>
      </dsp:txXfrm>
    </dsp:sp>
    <dsp:sp modelId="{FE8F71DB-2086-4579-9EE9-E39C82B857B0}">
      <dsp:nvSpPr>
        <dsp:cNvPr id="0" name=""/>
        <dsp:cNvSpPr/>
      </dsp:nvSpPr>
      <dsp:spPr>
        <a:xfrm>
          <a:off x="0" y="1619935"/>
          <a:ext cx="5077071" cy="15210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 multiskilled worker has greater job security than a single-skilled one, according to Carmichael and MacLeod (1993). </a:t>
          </a:r>
          <a:endParaRPr lang="en-US" sz="1300" kern="1200"/>
        </a:p>
      </dsp:txBody>
      <dsp:txXfrm>
        <a:off x="74249" y="1694184"/>
        <a:ext cx="4928573" cy="1372502"/>
      </dsp:txXfrm>
    </dsp:sp>
    <dsp:sp modelId="{BE38592D-5F25-4D72-95FC-5EDCDCDDCD9B}">
      <dsp:nvSpPr>
        <dsp:cNvPr id="0" name=""/>
        <dsp:cNvSpPr/>
      </dsp:nvSpPr>
      <dsp:spPr>
        <a:xfrm>
          <a:off x="0" y="3178375"/>
          <a:ext cx="5077071" cy="1521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idea of multi-skilling provides a win-win solution to the issue of rising labour costs and finding experienced skills men. This is because the company's overall labour costs drop, while the multi-skilled employee's take-home pay rises (Nwaogazie, 2016) </a:t>
          </a:r>
          <a:endParaRPr lang="en-US" sz="1300" kern="1200"/>
        </a:p>
      </dsp:txBody>
      <dsp:txXfrm>
        <a:off x="74249" y="3252624"/>
        <a:ext cx="4928573" cy="1372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98793-BA18-4161-BCBF-823DA20B366F}">
      <dsp:nvSpPr>
        <dsp:cNvPr id="0" name=""/>
        <dsp:cNvSpPr/>
      </dsp:nvSpPr>
      <dsp:spPr>
        <a:xfrm>
          <a:off x="0" y="2324"/>
          <a:ext cx="50770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4B58C-4152-44E9-8D65-F40936D9B394}">
      <dsp:nvSpPr>
        <dsp:cNvPr id="0" name=""/>
        <dsp:cNvSpPr/>
      </dsp:nvSpPr>
      <dsp:spPr>
        <a:xfrm>
          <a:off x="0" y="2324"/>
          <a:ext cx="5077071" cy="792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Increases productivity</a:t>
          </a:r>
          <a:endParaRPr lang="en-US" sz="2200" kern="1200"/>
        </a:p>
      </dsp:txBody>
      <dsp:txXfrm>
        <a:off x="0" y="2324"/>
        <a:ext cx="5077071" cy="792703"/>
      </dsp:txXfrm>
    </dsp:sp>
    <dsp:sp modelId="{C2DA34EF-1BD7-41FA-BC8C-FFC3B247DC80}">
      <dsp:nvSpPr>
        <dsp:cNvPr id="0" name=""/>
        <dsp:cNvSpPr/>
      </dsp:nvSpPr>
      <dsp:spPr>
        <a:xfrm>
          <a:off x="0" y="795028"/>
          <a:ext cx="507707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4A9164-8C0C-4BC6-ABAA-77B64CA5DAF7}">
      <dsp:nvSpPr>
        <dsp:cNvPr id="0" name=""/>
        <dsp:cNvSpPr/>
      </dsp:nvSpPr>
      <dsp:spPr>
        <a:xfrm>
          <a:off x="0" y="795028"/>
          <a:ext cx="5077071" cy="792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Flexibility and adaptable workforce to suit business needs</a:t>
          </a:r>
          <a:endParaRPr lang="en-US" sz="2200" kern="1200"/>
        </a:p>
      </dsp:txBody>
      <dsp:txXfrm>
        <a:off x="0" y="795028"/>
        <a:ext cx="5077071" cy="792703"/>
      </dsp:txXfrm>
    </dsp:sp>
    <dsp:sp modelId="{DAEA3510-CEA4-4645-8347-B5D041475B2C}">
      <dsp:nvSpPr>
        <dsp:cNvPr id="0" name=""/>
        <dsp:cNvSpPr/>
      </dsp:nvSpPr>
      <dsp:spPr>
        <a:xfrm>
          <a:off x="0" y="1587731"/>
          <a:ext cx="507707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60326-653A-47D9-9B3E-9457BEEBD578}">
      <dsp:nvSpPr>
        <dsp:cNvPr id="0" name=""/>
        <dsp:cNvSpPr/>
      </dsp:nvSpPr>
      <dsp:spPr>
        <a:xfrm>
          <a:off x="0" y="1587731"/>
          <a:ext cx="5077071" cy="792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Progression for employees</a:t>
          </a:r>
          <a:endParaRPr lang="en-US" sz="2200" kern="1200"/>
        </a:p>
      </dsp:txBody>
      <dsp:txXfrm>
        <a:off x="0" y="1587731"/>
        <a:ext cx="5077071" cy="792703"/>
      </dsp:txXfrm>
    </dsp:sp>
    <dsp:sp modelId="{F223BAAC-C67E-4D68-98AF-059FB6270656}">
      <dsp:nvSpPr>
        <dsp:cNvPr id="0" name=""/>
        <dsp:cNvSpPr/>
      </dsp:nvSpPr>
      <dsp:spPr>
        <a:xfrm>
          <a:off x="0" y="2380435"/>
          <a:ext cx="507707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61514-68C3-4B98-8417-AC90FD5450D3}">
      <dsp:nvSpPr>
        <dsp:cNvPr id="0" name=""/>
        <dsp:cNvSpPr/>
      </dsp:nvSpPr>
      <dsp:spPr>
        <a:xfrm>
          <a:off x="0" y="2380435"/>
          <a:ext cx="5077071" cy="792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Better pay for employee whilst cheaper for employer</a:t>
          </a:r>
          <a:endParaRPr lang="en-US" sz="2200" kern="1200"/>
        </a:p>
      </dsp:txBody>
      <dsp:txXfrm>
        <a:off x="0" y="2380435"/>
        <a:ext cx="5077071" cy="792703"/>
      </dsp:txXfrm>
    </dsp:sp>
    <dsp:sp modelId="{73118DB2-DE2D-4401-A3DD-9EBE5B9FE36B}">
      <dsp:nvSpPr>
        <dsp:cNvPr id="0" name=""/>
        <dsp:cNvSpPr/>
      </dsp:nvSpPr>
      <dsp:spPr>
        <a:xfrm>
          <a:off x="0" y="3173139"/>
          <a:ext cx="507707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FE80DD-A02C-4326-84F8-41093C38DB82}">
      <dsp:nvSpPr>
        <dsp:cNvPr id="0" name=""/>
        <dsp:cNvSpPr/>
      </dsp:nvSpPr>
      <dsp:spPr>
        <a:xfrm>
          <a:off x="0" y="3173139"/>
          <a:ext cx="5077071" cy="792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Better growth prospects for employees</a:t>
          </a:r>
          <a:endParaRPr lang="en-US" sz="2200" kern="1200"/>
        </a:p>
      </dsp:txBody>
      <dsp:txXfrm>
        <a:off x="0" y="3173139"/>
        <a:ext cx="5077071" cy="792703"/>
      </dsp:txXfrm>
    </dsp:sp>
    <dsp:sp modelId="{B77B6740-5140-430D-8B3F-FA3993392120}">
      <dsp:nvSpPr>
        <dsp:cNvPr id="0" name=""/>
        <dsp:cNvSpPr/>
      </dsp:nvSpPr>
      <dsp:spPr>
        <a:xfrm>
          <a:off x="0" y="3965842"/>
          <a:ext cx="50770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E408D0-FEB8-475A-B0B9-09FE3D8352CC}">
      <dsp:nvSpPr>
        <dsp:cNvPr id="0" name=""/>
        <dsp:cNvSpPr/>
      </dsp:nvSpPr>
      <dsp:spPr>
        <a:xfrm>
          <a:off x="0" y="3965842"/>
          <a:ext cx="5077071" cy="792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Higher job satisfaction/staff retention</a:t>
          </a:r>
          <a:endParaRPr lang="en-US" sz="2200" kern="1200"/>
        </a:p>
      </dsp:txBody>
      <dsp:txXfrm>
        <a:off x="0" y="3965842"/>
        <a:ext cx="5077071" cy="792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4DB5D-DE73-45EB-9498-872F167F2ADC}">
      <dsp:nvSpPr>
        <dsp:cNvPr id="0" name=""/>
        <dsp:cNvSpPr/>
      </dsp:nvSpPr>
      <dsp:spPr>
        <a:xfrm>
          <a:off x="0" y="0"/>
          <a:ext cx="50770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C3A91-CCF6-469C-868F-09DBC5519F6A}">
      <dsp:nvSpPr>
        <dsp:cNvPr id="0" name=""/>
        <dsp:cNvSpPr/>
      </dsp:nvSpPr>
      <dsp:spPr>
        <a:xfrm>
          <a:off x="0" y="0"/>
          <a:ext cx="5077071" cy="2380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workforce may be reluctant to pursue additional training because the employees feel they already possess the necessary expertise or because they are worried about receiving suitable compensation for the additional training (Carley et al. 2003). </a:t>
          </a:r>
          <a:endParaRPr lang="en-US" sz="2200" kern="1200"/>
        </a:p>
      </dsp:txBody>
      <dsp:txXfrm>
        <a:off x="0" y="0"/>
        <a:ext cx="5077071" cy="2380435"/>
      </dsp:txXfrm>
    </dsp:sp>
    <dsp:sp modelId="{4CAF54C2-9121-46CE-9870-789B27C6D1C8}">
      <dsp:nvSpPr>
        <dsp:cNvPr id="0" name=""/>
        <dsp:cNvSpPr/>
      </dsp:nvSpPr>
      <dsp:spPr>
        <a:xfrm>
          <a:off x="0" y="2380435"/>
          <a:ext cx="507707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82BB7-F466-4AA7-A00F-23FC9E454AAB}">
      <dsp:nvSpPr>
        <dsp:cNvPr id="0" name=""/>
        <dsp:cNvSpPr/>
      </dsp:nvSpPr>
      <dsp:spPr>
        <a:xfrm>
          <a:off x="0" y="2380435"/>
          <a:ext cx="5077071" cy="2380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 may be a decline in productivity as a result of licencing restrictions, learning and forgetting effects, and the belief that high specialisation is preferable to multiskilling (Wang et al. 2009; Ho 2016; Lobo and Wilkinson 2012). </a:t>
          </a:r>
          <a:endParaRPr lang="en-US" sz="2200" kern="1200"/>
        </a:p>
      </dsp:txBody>
      <dsp:txXfrm>
        <a:off x="0" y="2380435"/>
        <a:ext cx="5077071" cy="23804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9E725-AED0-49BF-8966-7EF7FE49E5F0}">
      <dsp:nvSpPr>
        <dsp:cNvPr id="0" name=""/>
        <dsp:cNvSpPr/>
      </dsp:nvSpPr>
      <dsp:spPr>
        <a:xfrm>
          <a:off x="2492815" y="1996045"/>
          <a:ext cx="91440" cy="734580"/>
        </a:xfrm>
        <a:custGeom>
          <a:avLst/>
          <a:gdLst/>
          <a:ahLst/>
          <a:cxnLst/>
          <a:rect l="0" t="0" r="0" b="0"/>
          <a:pathLst>
            <a:path>
              <a:moveTo>
                <a:pt x="45720" y="0"/>
              </a:moveTo>
              <a:lnTo>
                <a:pt x="45720" y="73458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9405" y="2359509"/>
        <a:ext cx="38259" cy="7651"/>
      </dsp:txXfrm>
    </dsp:sp>
    <dsp:sp modelId="{5A490F74-769D-41FD-9024-532AE7E97B44}">
      <dsp:nvSpPr>
        <dsp:cNvPr id="0" name=""/>
        <dsp:cNvSpPr/>
      </dsp:nvSpPr>
      <dsp:spPr>
        <a:xfrm>
          <a:off x="875100" y="1723"/>
          <a:ext cx="3326869" cy="19961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019" tIns="171118" rIns="163019" bIns="171118" numCol="1" spcCol="1270" anchor="ctr" anchorCtr="0">
          <a:noAutofit/>
        </a:bodyPr>
        <a:lstStyle/>
        <a:p>
          <a:pPr marL="0" lvl="0" indent="0" algn="ctr" defTabSz="711200">
            <a:lnSpc>
              <a:spcPct val="90000"/>
            </a:lnSpc>
            <a:spcBef>
              <a:spcPct val="0"/>
            </a:spcBef>
            <a:spcAft>
              <a:spcPct val="35000"/>
            </a:spcAft>
            <a:buNone/>
          </a:pPr>
          <a:r>
            <a:rPr lang="en-GB" sz="1600" kern="1200"/>
            <a:t>Multi-skilling in the restaurant industry would help hugely not only for my workplace but for many in the hospitality industry. </a:t>
          </a:r>
          <a:endParaRPr lang="en-US" sz="1600" kern="1200"/>
        </a:p>
      </dsp:txBody>
      <dsp:txXfrm>
        <a:off x="875100" y="1723"/>
        <a:ext cx="3326869" cy="1996121"/>
      </dsp:txXfrm>
    </dsp:sp>
    <dsp:sp modelId="{C0A74BD8-A664-4BB7-BB4C-1177262C93F5}">
      <dsp:nvSpPr>
        <dsp:cNvPr id="0" name=""/>
        <dsp:cNvSpPr/>
      </dsp:nvSpPr>
      <dsp:spPr>
        <a:xfrm>
          <a:off x="875100" y="2763025"/>
          <a:ext cx="3326869" cy="19961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019" tIns="171118" rIns="163019" bIns="171118" numCol="1" spcCol="1270" anchor="ctr" anchorCtr="0">
          <a:noAutofit/>
        </a:bodyPr>
        <a:lstStyle/>
        <a:p>
          <a:pPr marL="0" lvl="0" indent="0" algn="ctr" defTabSz="711200">
            <a:lnSpc>
              <a:spcPct val="90000"/>
            </a:lnSpc>
            <a:spcBef>
              <a:spcPct val="0"/>
            </a:spcBef>
            <a:spcAft>
              <a:spcPct val="35000"/>
            </a:spcAft>
            <a:buNone/>
          </a:pPr>
          <a:r>
            <a:rPr lang="en-GB" sz="1600" kern="1200" dirty="0"/>
            <a:t>Training is expensive so initial introduction to multiskilling should be focused on one or two employees where it can be closely monitored, progression documented, and changes can be made for the best outcome.</a:t>
          </a:r>
          <a:endParaRPr lang="en-US" sz="1600" kern="1200" dirty="0"/>
        </a:p>
      </dsp:txBody>
      <dsp:txXfrm>
        <a:off x="875100" y="2763025"/>
        <a:ext cx="3326869" cy="199612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2762E-1B76-CF9E-A4B6-946C45D7CA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22C604-12CF-7345-6B8E-62E69A8D77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556A9A-7441-68B1-F3C6-B8B8E7FB31C3}"/>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5" name="Footer Placeholder 4">
            <a:extLst>
              <a:ext uri="{FF2B5EF4-FFF2-40B4-BE49-F238E27FC236}">
                <a16:creationId xmlns:a16="http://schemas.microsoft.com/office/drawing/2014/main" id="{E22B82FB-41C7-204C-48F5-E2119620D2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21654-67C8-FB18-D580-0EFD66D4E92F}"/>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4292757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FB639-4BF9-25EC-B94C-CF71AFABDD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3A2E52-4DBB-7FFC-6E6B-6E775E2E38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E0DE2-DC56-27FD-3E33-EE5050B5BFB5}"/>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5" name="Footer Placeholder 4">
            <a:extLst>
              <a:ext uri="{FF2B5EF4-FFF2-40B4-BE49-F238E27FC236}">
                <a16:creationId xmlns:a16="http://schemas.microsoft.com/office/drawing/2014/main" id="{A5FF0307-19DA-5D0E-FB8D-C9E95DFEE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6A833-9968-25D4-E0BD-D94B324F33F4}"/>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3226934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7038E-AB3B-072C-C68D-6C587C68E9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60FBE0-E5D8-6AB2-C2DF-9D7E78FED4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0DAB0D-8BE9-B7D4-8117-38FBD0FDF2BC}"/>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5" name="Footer Placeholder 4">
            <a:extLst>
              <a:ext uri="{FF2B5EF4-FFF2-40B4-BE49-F238E27FC236}">
                <a16:creationId xmlns:a16="http://schemas.microsoft.com/office/drawing/2014/main" id="{BB465E71-4208-9D89-CAB3-E02C18107E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982AE9-81EB-12B4-9D58-11A91E5895B5}"/>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3258985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4B15D-4E16-96E1-A8EB-34D14B1C5F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0137B4-F872-3BE4-C2C7-00546B1A36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5CBA42-FABE-E989-902E-3EC838F0BD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417F91-5EDC-EF8D-2E32-5B269266623A}"/>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6" name="Footer Placeholder 5">
            <a:extLst>
              <a:ext uri="{FF2B5EF4-FFF2-40B4-BE49-F238E27FC236}">
                <a16:creationId xmlns:a16="http://schemas.microsoft.com/office/drawing/2014/main" id="{946BA7F8-E210-5E5E-A5CF-BFF613611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E6161-0151-6ADC-36FC-80036EC6A2CA}"/>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2816729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04D87-E150-9BE9-DC5B-9A84301129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9D44B-4C0A-DB5F-7935-FC6DF98EC2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DC9134-003B-AE24-4810-2E5EF3FDA9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33FE12-4B10-0276-9640-4CFAD5D369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F0DACB-4C47-3C46-79E1-A114C9D57B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8F1F22-29F6-4E54-DF68-7B5E242F8F94}"/>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8" name="Footer Placeholder 7">
            <a:extLst>
              <a:ext uri="{FF2B5EF4-FFF2-40B4-BE49-F238E27FC236}">
                <a16:creationId xmlns:a16="http://schemas.microsoft.com/office/drawing/2014/main" id="{C7E91C4E-7531-9EC1-8601-12B21DAAAE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4B44F0-8002-4F68-E3E5-38665A7736DE}"/>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23284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24106-35ED-AB26-A69B-DF750A1C39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5E666C-2C6B-74B1-379A-404FA43F3D65}"/>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4" name="Footer Placeholder 3">
            <a:extLst>
              <a:ext uri="{FF2B5EF4-FFF2-40B4-BE49-F238E27FC236}">
                <a16:creationId xmlns:a16="http://schemas.microsoft.com/office/drawing/2014/main" id="{F66D49D9-34BC-0E6A-5FFE-57E6F5B04F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99104E-FFDD-C786-DC75-CB86AA98A526}"/>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879747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5E1F9E-D37B-A2A0-F7AE-D65D437B4402}"/>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3" name="Footer Placeholder 2">
            <a:extLst>
              <a:ext uri="{FF2B5EF4-FFF2-40B4-BE49-F238E27FC236}">
                <a16:creationId xmlns:a16="http://schemas.microsoft.com/office/drawing/2014/main" id="{EE7B14E8-5DD2-ADFE-0CF4-1AD2103136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D0AE46-BC80-EDA1-B537-971298DBB3E0}"/>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476699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0559D-BA10-BCC1-6C75-1FEAF57032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91B1C4-2FC9-14C4-13A9-68C21DA121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BA1CCC-228A-BE24-C082-8FFF9A7603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7B9A0E-A401-43AC-372C-DCFEACFB1373}"/>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6" name="Footer Placeholder 5">
            <a:extLst>
              <a:ext uri="{FF2B5EF4-FFF2-40B4-BE49-F238E27FC236}">
                <a16:creationId xmlns:a16="http://schemas.microsoft.com/office/drawing/2014/main" id="{717C2720-818B-93A3-AE58-9F5C6028C9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1B1F33-A4CA-3DE8-0093-0CB105AAEFCE}"/>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26846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442AA-C9B3-419B-553D-5611C04D55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F50B03-7620-3C77-DA26-E7F888254D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8B87DA-D4DF-FBC4-C08C-E57ECD6949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16783-C6DB-09C0-54BA-B812AF0C7A48}"/>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6" name="Footer Placeholder 5">
            <a:extLst>
              <a:ext uri="{FF2B5EF4-FFF2-40B4-BE49-F238E27FC236}">
                <a16:creationId xmlns:a16="http://schemas.microsoft.com/office/drawing/2014/main" id="{17607C02-D87E-582F-069D-DC6A25C19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522424-4AA0-53E0-12B3-998898CFA834}"/>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1352249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93F62-177B-F512-5873-30DCA47117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02A572-9F07-5B0C-E0F4-630B64C911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C64F72-1232-F1AD-7F90-B3B4C413D48A}"/>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5" name="Footer Placeholder 4">
            <a:extLst>
              <a:ext uri="{FF2B5EF4-FFF2-40B4-BE49-F238E27FC236}">
                <a16:creationId xmlns:a16="http://schemas.microsoft.com/office/drawing/2014/main" id="{AA3197FA-838F-9431-DF0C-37511DFFF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3D1795-79C9-0F84-66C6-977AA0548F82}"/>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1642200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823960-71C6-2EAE-AA01-339F0CEC5F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11C3E9-08B8-81E4-0CE7-0E667726B3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B6FD0-1C95-68B7-F3B7-34F615FF655D}"/>
              </a:ext>
            </a:extLst>
          </p:cNvPr>
          <p:cNvSpPr>
            <a:spLocks noGrp="1"/>
          </p:cNvSpPr>
          <p:nvPr>
            <p:ph type="dt" sz="half" idx="10"/>
          </p:nvPr>
        </p:nvSpPr>
        <p:spPr/>
        <p:txBody>
          <a:bodyPr/>
          <a:lstStyle/>
          <a:p>
            <a:fld id="{DE3B1EFF-E200-4208-A098-C8DF90DE4CA0}" type="datetimeFigureOut">
              <a:rPr lang="en-GB" smtClean="0"/>
              <a:t>14/11/2022</a:t>
            </a:fld>
            <a:endParaRPr lang="en-GB"/>
          </a:p>
        </p:txBody>
      </p:sp>
      <p:sp>
        <p:nvSpPr>
          <p:cNvPr id="5" name="Footer Placeholder 4">
            <a:extLst>
              <a:ext uri="{FF2B5EF4-FFF2-40B4-BE49-F238E27FC236}">
                <a16:creationId xmlns:a16="http://schemas.microsoft.com/office/drawing/2014/main" id="{73BF57A4-2D36-834D-2827-667FD8C23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733024-0F56-6D84-AA57-3CD19081A200}"/>
              </a:ext>
            </a:extLst>
          </p:cNvPr>
          <p:cNvSpPr>
            <a:spLocks noGrp="1"/>
          </p:cNvSpPr>
          <p:nvPr>
            <p:ph type="sldNum" sz="quarter" idx="12"/>
          </p:nvPr>
        </p:nvSpPr>
        <p:spPr/>
        <p:txBody>
          <a:bodyPr/>
          <a:lstStyle/>
          <a:p>
            <a:fld id="{7574F59C-5AF7-4B61-AF24-94EE2A6CB07F}" type="slidenum">
              <a:rPr lang="en-GB" smtClean="0"/>
              <a:t>‹#›</a:t>
            </a:fld>
            <a:endParaRPr lang="en-GB"/>
          </a:p>
        </p:txBody>
      </p:sp>
    </p:spTree>
    <p:extLst>
      <p:ext uri="{BB962C8B-B14F-4D97-AF65-F5344CB8AC3E}">
        <p14:creationId xmlns:p14="http://schemas.microsoft.com/office/powerpoint/2010/main" val="2506582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3D48E3-B62E-61CA-58D0-963CFFC9ED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DD0B40-7304-AD60-0748-BA2D256450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3E3D7E-9674-A5DA-290D-C5B8AFDC83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3B1EFF-E200-4208-A098-C8DF90DE4CA0}" type="datetimeFigureOut">
              <a:rPr lang="en-GB" smtClean="0"/>
              <a:t>14/11/2022</a:t>
            </a:fld>
            <a:endParaRPr lang="en-GB"/>
          </a:p>
        </p:txBody>
      </p:sp>
      <p:sp>
        <p:nvSpPr>
          <p:cNvPr id="5" name="Footer Placeholder 4">
            <a:extLst>
              <a:ext uri="{FF2B5EF4-FFF2-40B4-BE49-F238E27FC236}">
                <a16:creationId xmlns:a16="http://schemas.microsoft.com/office/drawing/2014/main" id="{16C644A4-0780-BCB6-7F88-73DB6DCCCD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671CE08-A57A-C02F-0E7E-A6073760D0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74F59C-5AF7-4B61-AF24-94EE2A6CB07F}" type="slidenum">
              <a:rPr lang="en-GB" smtClean="0"/>
              <a:t>‹#›</a:t>
            </a:fld>
            <a:endParaRPr lang="en-GB"/>
          </a:p>
        </p:txBody>
      </p:sp>
    </p:spTree>
    <p:extLst>
      <p:ext uri="{BB962C8B-B14F-4D97-AF65-F5344CB8AC3E}">
        <p14:creationId xmlns:p14="http://schemas.microsoft.com/office/powerpoint/2010/main" val="700011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ctionary.cambridge.org/dictionary/english/training" TargetMode="External"/><Relationship Id="rId2" Type="http://schemas.openxmlformats.org/officeDocument/2006/relationships/hyperlink" Target="https://dictionary.cambridge.org/dictionary/english/practice" TargetMode="External"/><Relationship Id="rId1" Type="http://schemas.openxmlformats.org/officeDocument/2006/relationships/slideLayout" Target="../slideLayouts/slideLayout2.xml"/><Relationship Id="rId4" Type="http://schemas.openxmlformats.org/officeDocument/2006/relationships/hyperlink" Target="https://dictionary.cambridge.org/dictionary/english/employe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3F15CE5F-9298-2E0C-ECC1-39EAB7845B3C}"/>
              </a:ext>
            </a:extLst>
          </p:cNvPr>
          <p:cNvSpPr>
            <a:spLocks noGrp="1"/>
          </p:cNvSpPr>
          <p:nvPr>
            <p:ph type="subTitle" idx="1"/>
          </p:nvPr>
        </p:nvSpPr>
        <p:spPr>
          <a:xfrm>
            <a:off x="4439633" y="4518923"/>
            <a:ext cx="3312734" cy="1141851"/>
          </a:xfrm>
          <a:noFill/>
        </p:spPr>
        <p:txBody>
          <a:bodyPr>
            <a:normAutofit/>
          </a:bodyPr>
          <a:lstStyle/>
          <a:p>
            <a:r>
              <a:rPr lang="en-GB" sz="1400">
                <a:solidFill>
                  <a:srgbClr val="080808"/>
                </a:solidFill>
                <a:effectLst/>
                <a:latin typeface="Calibri" panose="020F0502020204030204" pitchFamily="34" charset="0"/>
                <a:ea typeface="DengXian" panose="02010600030101010101" pitchFamily="2" charset="-122"/>
                <a:cs typeface="Times New Roman" panose="02020603050405020304" pitchFamily="18" charset="0"/>
              </a:rPr>
              <a:t>How to effectively multi-skill the team in the restaurant industry</a:t>
            </a:r>
          </a:p>
          <a:p>
            <a:endParaRPr lang="en-GB" sz="1400">
              <a:solidFill>
                <a:srgbClr val="080808"/>
              </a:solidFill>
              <a:latin typeface="Calibri" panose="020F0502020204030204" pitchFamily="34" charset="0"/>
              <a:ea typeface="DengXian" panose="02010600030101010101" pitchFamily="2" charset="-122"/>
              <a:cs typeface="Times New Roman" panose="02020603050405020304" pitchFamily="18" charset="0"/>
            </a:endParaRPr>
          </a:p>
          <a:p>
            <a:r>
              <a:rPr lang="en-GB" sz="1400">
                <a:solidFill>
                  <a:srgbClr val="080808"/>
                </a:solidFill>
                <a:latin typeface="Calibri" panose="020F0502020204030204" pitchFamily="34" charset="0"/>
                <a:ea typeface="DengXian" panose="02010600030101010101" pitchFamily="2" charset="-122"/>
                <a:cs typeface="Times New Roman" panose="02020603050405020304" pitchFamily="18" charset="0"/>
              </a:rPr>
              <a:t>Thomasina McDaid - 1712027</a:t>
            </a:r>
            <a:endParaRPr lang="en-GB" sz="1400">
              <a:solidFill>
                <a:srgbClr val="080808"/>
              </a:solidFill>
            </a:endParaRPr>
          </a:p>
        </p:txBody>
      </p:sp>
      <p:sp>
        <p:nvSpPr>
          <p:cNvPr id="2" name="Title 1">
            <a:extLst>
              <a:ext uri="{FF2B5EF4-FFF2-40B4-BE49-F238E27FC236}">
                <a16:creationId xmlns:a16="http://schemas.microsoft.com/office/drawing/2014/main" id="{CF43C2BE-389A-12F2-BF5B-18D550F9C9AC}"/>
              </a:ext>
            </a:extLst>
          </p:cNvPr>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BMSK6007</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685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B57A-7B5C-D450-8A36-5A399110501A}"/>
              </a:ext>
            </a:extLst>
          </p:cNvPr>
          <p:cNvSpPr>
            <a:spLocks noGrp="1"/>
          </p:cNvSpPr>
          <p:nvPr>
            <p:ph type="title"/>
          </p:nvPr>
        </p:nvSpPr>
        <p:spPr>
          <a:xfrm>
            <a:off x="1653363" y="365760"/>
            <a:ext cx="9367203" cy="1188720"/>
          </a:xfrm>
        </p:spPr>
        <p:txBody>
          <a:bodyPr>
            <a:normAutofit/>
          </a:bodyPr>
          <a:lstStyle/>
          <a:p>
            <a:r>
              <a:rPr lang="en-GB"/>
              <a:t>What is Multi-skilling?</a:t>
            </a:r>
            <a:endParaRPr lang="en-GB" dirty="0"/>
          </a:p>
        </p:txBody>
      </p:sp>
      <p:sp>
        <p:nvSpPr>
          <p:cNvPr id="22"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2B8A8B6-6CEA-AD93-120A-EC2AFF17FF27}"/>
              </a:ext>
            </a:extLst>
          </p:cNvPr>
          <p:cNvSpPr>
            <a:spLocks noGrp="1"/>
          </p:cNvSpPr>
          <p:nvPr>
            <p:ph idx="1"/>
          </p:nvPr>
        </p:nvSpPr>
        <p:spPr>
          <a:xfrm>
            <a:off x="1653363" y="2176272"/>
            <a:ext cx="9367204" cy="4041648"/>
          </a:xfrm>
        </p:spPr>
        <p:txBody>
          <a:bodyPr anchor="t">
            <a:normAutofit/>
          </a:bodyPr>
          <a:lstStyle/>
          <a:p>
            <a:pPr marL="0" indent="0">
              <a:buNone/>
            </a:pPr>
            <a:r>
              <a:rPr lang="en-GB" sz="2000" b="1">
                <a:ea typeface="Calibri" panose="020F0502020204030204" pitchFamily="34" charset="0"/>
                <a:cs typeface="Times New Roman" panose="02020603050405020304" pitchFamily="18" charset="0"/>
              </a:rPr>
              <a:t>Definitions of Multi-skilling</a:t>
            </a:r>
          </a:p>
          <a:p>
            <a:pPr marL="0" indent="0">
              <a:buNone/>
            </a:pPr>
            <a:endParaRPr lang="en-GB" sz="2000" b="1">
              <a:effectLst/>
              <a:ea typeface="Calibri" panose="020F0502020204030204" pitchFamily="34" charset="0"/>
              <a:cs typeface="Times New Roman" panose="02020603050405020304" pitchFamily="18" charset="0"/>
            </a:endParaRPr>
          </a:p>
          <a:p>
            <a:r>
              <a:rPr lang="en-GB" sz="2000">
                <a:effectLst/>
                <a:ea typeface="Calibri" panose="020F0502020204030204" pitchFamily="34" charset="0"/>
                <a:cs typeface="Times New Roman" panose="02020603050405020304" pitchFamily="18" charset="0"/>
              </a:rPr>
              <a:t>A multiskilled worker is defined as "an individual who possesses or obtains a range of skills and knowledge" by (Burleson et al, 1998). </a:t>
            </a:r>
          </a:p>
          <a:p>
            <a:r>
              <a:rPr lang="en-GB" sz="2000"/>
              <a:t>T</a:t>
            </a:r>
            <a:r>
              <a:rPr lang="en-GB" sz="2000" i="0">
                <a:effectLst/>
              </a:rPr>
              <a:t>he </a:t>
            </a:r>
            <a:r>
              <a:rPr lang="en-GB" sz="2000" i="0" u="sng" strike="noStrike">
                <a:effectLst/>
                <a:hlinkClick r:id="rId2" tooltip="practice">
                  <a:extLst>
                    <a:ext uri="{A12FA001-AC4F-418D-AE19-62706E023703}">
                      <ahyp:hlinkClr xmlns:ahyp="http://schemas.microsoft.com/office/drawing/2018/hyperlinkcolor" val="tx"/>
                    </a:ext>
                  </a:extLst>
                </a:hlinkClick>
              </a:rPr>
              <a:t>practice</a:t>
            </a:r>
            <a:r>
              <a:rPr lang="en-GB" sz="2000" i="0">
                <a:effectLst/>
              </a:rPr>
              <a:t> of </a:t>
            </a:r>
            <a:r>
              <a:rPr lang="en-GB" sz="2000" i="0" strike="noStrike">
                <a:effectLst/>
                <a:hlinkClick r:id="rId3" tooltip="training">
                  <a:extLst>
                    <a:ext uri="{A12FA001-AC4F-418D-AE19-62706E023703}">
                      <ahyp:hlinkClr xmlns:ahyp="http://schemas.microsoft.com/office/drawing/2018/hyperlinkcolor" val="tx"/>
                    </a:ext>
                  </a:extLst>
                </a:hlinkClick>
              </a:rPr>
              <a:t>training</a:t>
            </a:r>
            <a:r>
              <a:rPr lang="en-GB" sz="2000" i="0">
                <a:effectLst/>
              </a:rPr>
              <a:t> </a:t>
            </a:r>
            <a:r>
              <a:rPr lang="en-GB" sz="2000" i="0" strike="noStrike">
                <a:effectLst/>
                <a:hlinkClick r:id="rId4" tooltip="employees">
                  <a:extLst>
                    <a:ext uri="{A12FA001-AC4F-418D-AE19-62706E023703}">
                      <ahyp:hlinkClr xmlns:ahyp="http://schemas.microsoft.com/office/drawing/2018/hyperlinkcolor" val="tx"/>
                    </a:ext>
                  </a:extLst>
                </a:hlinkClick>
              </a:rPr>
              <a:t>employees</a:t>
            </a:r>
            <a:r>
              <a:rPr lang="en-GB" sz="2000" i="0">
                <a:effectLst/>
              </a:rPr>
              <a:t> to do several different things, or of using </a:t>
            </a:r>
            <a:r>
              <a:rPr lang="en-GB" sz="2000" i="0" strike="noStrike">
                <a:effectLst/>
                <a:hlinkClick r:id="rId4" tooltip="employees">
                  <a:extLst>
                    <a:ext uri="{A12FA001-AC4F-418D-AE19-62706E023703}">
                      <ahyp:hlinkClr xmlns:ahyp="http://schemas.microsoft.com/office/drawing/2018/hyperlinkcolor" val="tx"/>
                    </a:ext>
                  </a:extLst>
                </a:hlinkClick>
              </a:rPr>
              <a:t>employees</a:t>
            </a:r>
            <a:r>
              <a:rPr lang="en-GB" sz="2000" i="0">
                <a:effectLst/>
              </a:rPr>
              <a:t> who can do several different things.</a:t>
            </a:r>
          </a:p>
          <a:p>
            <a:r>
              <a:rPr lang="en-GB" sz="2000" b="0" i="0">
                <a:effectLst/>
              </a:rPr>
              <a:t>The word "multi-skilled" is most frequently used to describe an employee who possesses a variety of skills.  This encourages workers to develop a broad range of skills and knowledge to enable them to work in a variety of roles, even if they are beyond the parameters of the job description..</a:t>
            </a:r>
            <a:endParaRPr lang="en-GB" sz="2000" b="0"/>
          </a:p>
          <a:p>
            <a:r>
              <a:rPr lang="en-GB" sz="2000"/>
              <a:t>As many have heard the common saying ‘jack of all trades, master of none’</a:t>
            </a:r>
            <a:endParaRPr lang="en-GB" sz="2000" dirty="0"/>
          </a:p>
        </p:txBody>
      </p:sp>
    </p:spTree>
    <p:extLst>
      <p:ext uri="{BB962C8B-B14F-4D97-AF65-F5344CB8AC3E}">
        <p14:creationId xmlns:p14="http://schemas.microsoft.com/office/powerpoint/2010/main" val="607893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B9545-9F53-FF97-662A-BAEFB067A2A4}"/>
              </a:ext>
            </a:extLst>
          </p:cNvPr>
          <p:cNvSpPr>
            <a:spLocks noGrp="1"/>
          </p:cNvSpPr>
          <p:nvPr>
            <p:ph type="title"/>
          </p:nvPr>
        </p:nvSpPr>
        <p:spPr>
          <a:xfrm>
            <a:off x="1075767" y="1188637"/>
            <a:ext cx="2988234" cy="4480726"/>
          </a:xfrm>
        </p:spPr>
        <p:txBody>
          <a:bodyPr>
            <a:normAutofit/>
          </a:bodyPr>
          <a:lstStyle/>
          <a:p>
            <a:pPr algn="r"/>
            <a:r>
              <a:rPr lang="en-GB" sz="5100"/>
              <a:t>Why should we multi-skill in the restaurant industry?</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8EE33A-B530-6AA0-F191-E59CB700A3EC}"/>
              </a:ext>
            </a:extLst>
          </p:cNvPr>
          <p:cNvSpPr>
            <a:spLocks noGrp="1"/>
          </p:cNvSpPr>
          <p:nvPr>
            <p:ph idx="1"/>
          </p:nvPr>
        </p:nvSpPr>
        <p:spPr>
          <a:xfrm>
            <a:off x="5255260" y="1648870"/>
            <a:ext cx="4702848" cy="3560260"/>
          </a:xfrm>
        </p:spPr>
        <p:txBody>
          <a:bodyPr anchor="ctr">
            <a:normAutofit/>
          </a:bodyPr>
          <a:lstStyle/>
          <a:p>
            <a:r>
              <a:rPr lang="en-GB" sz="1500" b="1"/>
              <a:t>Brexit - </a:t>
            </a:r>
            <a:r>
              <a:rPr lang="en-GB" sz="1500">
                <a:effectLst/>
                <a:latin typeface="Calibri" panose="020F0502020204030204" pitchFamily="34" charset="0"/>
                <a:ea typeface="Calibri" panose="020F0502020204030204" pitchFamily="34" charset="0"/>
                <a:cs typeface="Times New Roman" panose="02020603050405020304" pitchFamily="18" charset="0"/>
              </a:rPr>
              <a:t>Before Brexit, it is estimated that more than 30% of the hospitality workers in the UK were immigrants from Europe. One of the largest publicly traded pub groups in the UK, Mitchells and Butlers, was reported to have lost 9,000 of its 39,000 employees, or over a quarter, as a result of Brexit by The Guardian (Butler, 2021)</a:t>
            </a:r>
            <a:endParaRPr lang="en-GB" sz="1500" b="1"/>
          </a:p>
          <a:p>
            <a:r>
              <a:rPr lang="en-GB" sz="1500" b="1"/>
              <a:t>Covid-19 - </a:t>
            </a:r>
            <a:r>
              <a:rPr lang="en-GB" sz="1500">
                <a:effectLst/>
                <a:latin typeface="Calibri" panose="020F0502020204030204" pitchFamily="34" charset="0"/>
                <a:ea typeface="Calibri" panose="020F0502020204030204" pitchFamily="34" charset="0"/>
                <a:cs typeface="Times New Roman" panose="02020603050405020304" pitchFamily="18" charset="0"/>
              </a:rPr>
              <a:t>BBC state that 1 in 10 workers left the hospitality industry during covid-19 (Evans, 2021) </a:t>
            </a:r>
            <a:endParaRPr lang="en-GB" sz="1500" b="1"/>
          </a:p>
          <a:p>
            <a:pPr marL="0" indent="0">
              <a:buNone/>
            </a:pPr>
            <a:endParaRPr lang="en-GB" sz="1500" b="1"/>
          </a:p>
          <a:p>
            <a:pPr marL="0" indent="0">
              <a:buNone/>
            </a:pPr>
            <a:r>
              <a:rPr lang="en-GB" sz="1500" b="1"/>
              <a:t>Hospitality has struggled hugely on hiring experienced chefs since 2019. By introducing multi-skilling and training FOH staff to be multi-skilled so they are able to work in the kitchen will give more flexibility and options for when the kitchen are short staffed. </a:t>
            </a:r>
          </a:p>
          <a:p>
            <a:pPr marL="0" indent="0">
              <a:buNone/>
            </a:pPr>
            <a:endParaRPr lang="en-GB" sz="1500" b="1"/>
          </a:p>
        </p:txBody>
      </p:sp>
    </p:spTree>
    <p:extLst>
      <p:ext uri="{BB962C8B-B14F-4D97-AF65-F5344CB8AC3E}">
        <p14:creationId xmlns:p14="http://schemas.microsoft.com/office/powerpoint/2010/main" val="263864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62896-AAEB-CC00-6104-E1CB1472B987}"/>
              </a:ext>
            </a:extLst>
          </p:cNvPr>
          <p:cNvSpPr>
            <a:spLocks noGrp="1"/>
          </p:cNvSpPr>
          <p:nvPr>
            <p:ph type="title"/>
          </p:nvPr>
        </p:nvSpPr>
        <p:spPr>
          <a:xfrm>
            <a:off x="1006900" y="1188637"/>
            <a:ext cx="3060848" cy="4480726"/>
          </a:xfrm>
        </p:spPr>
        <p:txBody>
          <a:bodyPr>
            <a:normAutofit/>
          </a:bodyPr>
          <a:lstStyle/>
          <a:p>
            <a:pPr algn="r"/>
            <a:r>
              <a:rPr lang="en-GB" sz="4100"/>
              <a:t>Research on Multi-skilling in the Construction Industry</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32CD042-7396-3B18-85D7-416F162F192E}"/>
              </a:ext>
            </a:extLst>
          </p:cNvPr>
          <p:cNvGraphicFramePr>
            <a:graphicFrameLocks noGrp="1"/>
          </p:cNvGraphicFramePr>
          <p:nvPr>
            <p:ph idx="1"/>
            <p:extLst>
              <p:ext uri="{D42A27DB-BD31-4B8C-83A1-F6EECF244321}">
                <p14:modId xmlns:p14="http://schemas.microsoft.com/office/powerpoint/2010/main" val="3460182445"/>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738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E15E0-7C7A-44C1-E29D-B246F234213A}"/>
              </a:ext>
            </a:extLst>
          </p:cNvPr>
          <p:cNvSpPr>
            <a:spLocks noGrp="1"/>
          </p:cNvSpPr>
          <p:nvPr>
            <p:ph type="title"/>
          </p:nvPr>
        </p:nvSpPr>
        <p:spPr>
          <a:xfrm>
            <a:off x="1006900" y="1188637"/>
            <a:ext cx="3060848" cy="4480726"/>
          </a:xfrm>
        </p:spPr>
        <p:txBody>
          <a:bodyPr>
            <a:normAutofit/>
          </a:bodyPr>
          <a:lstStyle/>
          <a:p>
            <a:pPr algn="r"/>
            <a:r>
              <a:rPr lang="en-GB" sz="6600"/>
              <a:t>Benefits of Multi-skilling</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8345D4-2C02-C677-B9AF-83533FC52217}"/>
              </a:ext>
            </a:extLst>
          </p:cNvPr>
          <p:cNvGraphicFramePr>
            <a:graphicFrameLocks noGrp="1"/>
          </p:cNvGraphicFramePr>
          <p:nvPr>
            <p:ph idx="1"/>
            <p:extLst>
              <p:ext uri="{D42A27DB-BD31-4B8C-83A1-F6EECF244321}">
                <p14:modId xmlns:p14="http://schemas.microsoft.com/office/powerpoint/2010/main" val="54247043"/>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6230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6B637-A886-4D80-C610-9F872A799AFD}"/>
              </a:ext>
            </a:extLst>
          </p:cNvPr>
          <p:cNvSpPr>
            <a:spLocks noGrp="1"/>
          </p:cNvSpPr>
          <p:nvPr>
            <p:ph type="title"/>
          </p:nvPr>
        </p:nvSpPr>
        <p:spPr>
          <a:xfrm>
            <a:off x="1006900" y="1188637"/>
            <a:ext cx="3060848" cy="4480726"/>
          </a:xfrm>
        </p:spPr>
        <p:txBody>
          <a:bodyPr>
            <a:normAutofit/>
          </a:bodyPr>
          <a:lstStyle/>
          <a:p>
            <a:pPr algn="r"/>
            <a:r>
              <a:rPr lang="en-GB" sz="6600"/>
              <a:t>Hinders of Multi-skilling</a:t>
            </a:r>
          </a:p>
        </p:txBody>
      </p:sp>
      <p:sp>
        <p:nvSpPr>
          <p:cNvPr id="32"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 name="Content Placeholder 2">
            <a:extLst>
              <a:ext uri="{FF2B5EF4-FFF2-40B4-BE49-F238E27FC236}">
                <a16:creationId xmlns:a16="http://schemas.microsoft.com/office/drawing/2014/main" id="{93167F0A-5CD5-9981-53DE-22AF6A9196C2}"/>
              </a:ext>
            </a:extLst>
          </p:cNvPr>
          <p:cNvGraphicFramePr>
            <a:graphicFrameLocks noGrp="1"/>
          </p:cNvGraphicFramePr>
          <p:nvPr>
            <p:ph idx="1"/>
            <p:extLst>
              <p:ext uri="{D42A27DB-BD31-4B8C-83A1-F6EECF244321}">
                <p14:modId xmlns:p14="http://schemas.microsoft.com/office/powerpoint/2010/main" val="1283347879"/>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6002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A308D-F729-C620-2BC5-A0B1B44F6648}"/>
              </a:ext>
            </a:extLst>
          </p:cNvPr>
          <p:cNvSpPr>
            <a:spLocks noGrp="1"/>
          </p:cNvSpPr>
          <p:nvPr>
            <p:ph type="title"/>
          </p:nvPr>
        </p:nvSpPr>
        <p:spPr>
          <a:xfrm>
            <a:off x="1006900" y="1188637"/>
            <a:ext cx="3060848" cy="4480726"/>
          </a:xfrm>
        </p:spPr>
        <p:txBody>
          <a:bodyPr>
            <a:normAutofit/>
          </a:bodyPr>
          <a:lstStyle/>
          <a:p>
            <a:pPr algn="r"/>
            <a:r>
              <a:rPr lang="en-GB" sz="2600"/>
              <a:t>Recommendations</a:t>
            </a:r>
          </a:p>
        </p:txBody>
      </p:sp>
      <p:sp>
        <p:nvSpPr>
          <p:cNvPr id="22" name="Freeform: Shape 21">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7D0DEE-FBDD-912C-3E6E-B0196A7A5830}"/>
              </a:ext>
            </a:extLst>
          </p:cNvPr>
          <p:cNvGraphicFramePr>
            <a:graphicFrameLocks noGrp="1"/>
          </p:cNvGraphicFramePr>
          <p:nvPr>
            <p:ph idx="1"/>
            <p:extLst>
              <p:ext uri="{D42A27DB-BD31-4B8C-83A1-F6EECF244321}">
                <p14:modId xmlns:p14="http://schemas.microsoft.com/office/powerpoint/2010/main" val="1354183349"/>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0389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3574</TotalTime>
  <Words>611</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BMSK6007</vt:lpstr>
      <vt:lpstr>What is Multi-skilling?</vt:lpstr>
      <vt:lpstr>Why should we multi-skill in the restaurant industry?</vt:lpstr>
      <vt:lpstr>Research on Multi-skilling in the Construction Industry</vt:lpstr>
      <vt:lpstr>Benefits of Multi-skilling</vt:lpstr>
      <vt:lpstr>Hinders of Multi-skilling</vt:lpstr>
      <vt:lpstr>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BMSK6007</dc:title>
  <dc:creator>Thomasina Mcdaid (1712027)</dc:creator>
  <cp:lastModifiedBy>Thomasina Mcdaid (1712027)</cp:lastModifiedBy>
  <cp:revision>2</cp:revision>
  <dcterms:created xsi:type="dcterms:W3CDTF">2022-11-14T09:48:58Z</dcterms:created>
  <dcterms:modified xsi:type="dcterms:W3CDTF">2022-11-16T21:23:02Z</dcterms:modified>
</cp:coreProperties>
</file>