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2"/>
  </p:notesMasterIdLst>
  <p:sldIdLst>
    <p:sldId id="266" r:id="rId3"/>
    <p:sldId id="267" r:id="rId4"/>
    <p:sldId id="268" r:id="rId5"/>
    <p:sldId id="282" r:id="rId6"/>
    <p:sldId id="274" r:id="rId7"/>
    <p:sldId id="286" r:id="rId8"/>
    <p:sldId id="269" r:id="rId9"/>
    <p:sldId id="258" r:id="rId10"/>
    <p:sldId id="259" r:id="rId11"/>
    <p:sldId id="285" r:id="rId12"/>
    <p:sldId id="270" r:id="rId13"/>
    <p:sldId id="287" r:id="rId14"/>
    <p:sldId id="288" r:id="rId15"/>
    <p:sldId id="272" r:id="rId16"/>
    <p:sldId id="273" r:id="rId17"/>
    <p:sldId id="271" r:id="rId18"/>
    <p:sldId id="291" r:id="rId19"/>
    <p:sldId id="300" r:id="rId20"/>
    <p:sldId id="260" r:id="rId21"/>
    <p:sldId id="302" r:id="rId22"/>
    <p:sldId id="276" r:id="rId23"/>
    <p:sldId id="277" r:id="rId24"/>
    <p:sldId id="278" r:id="rId25"/>
    <p:sldId id="279" r:id="rId26"/>
    <p:sldId id="280" r:id="rId27"/>
    <p:sldId id="289" r:id="rId28"/>
    <p:sldId id="303" r:id="rId29"/>
    <p:sldId id="304"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E14FE3-D204-32BA-5F69-97B61D0D93DC}" v="13" dt="2025-02-04T14:08:38.492"/>
    <p1510:client id="{A73B9E63-0DA9-4034-BA97-627D37912C8A}" v="85" dt="2025-02-03T13:08:08.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6" d="100"/>
          <a:sy n="86" d="100"/>
        </p:scale>
        <p:origin x="12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1ADA83-863F-43A4-BB99-781A80D09EDA}"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AF10A9-CDE2-477C-85D8-99581F1327BF}" type="slidenum">
              <a:rPr lang="en-GB" smtClean="0"/>
              <a:t>‹#›</a:t>
            </a:fld>
            <a:endParaRPr lang="en-GB"/>
          </a:p>
        </p:txBody>
      </p:sp>
    </p:spTree>
    <p:extLst>
      <p:ext uri="{BB962C8B-B14F-4D97-AF65-F5344CB8AC3E}">
        <p14:creationId xmlns:p14="http://schemas.microsoft.com/office/powerpoint/2010/main" val="3199829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DC8BCD-C757-441B-97B7-5DF40ABB48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7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7800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936258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363339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94120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886120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09108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0755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31060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16881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38733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33255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9446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84526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177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1818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31342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1052659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4750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05/02/2025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997269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9816801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www.wma.net/en/30publications/10policies/b3/"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4" name="TextBox 3">
            <a:extLst>
              <a:ext uri="{FF2B5EF4-FFF2-40B4-BE49-F238E27FC236}">
                <a16:creationId xmlns:a16="http://schemas.microsoft.com/office/drawing/2014/main" id="{14B7C4F2-7420-8AA3-18EB-F5A7A1C55F29}"/>
              </a:ext>
            </a:extLst>
          </p:cNvPr>
          <p:cNvSpPr txBox="1"/>
          <p:nvPr/>
        </p:nvSpPr>
        <p:spPr>
          <a:xfrm>
            <a:off x="246893" y="938151"/>
            <a:ext cx="1115093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Moeseg</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 </a:t>
            </a: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ymchwil</a:t>
            </a:r>
            <a:r>
              <a:rPr lang="en-GB" sz="2400" dirty="0">
                <a:solidFill>
                  <a:srgbClr val="FEFAC9">
                    <a:lumMod val="50000"/>
                  </a:srgbClr>
                </a:solidFill>
                <a:latin typeface="Arial" panose="020B0604020202020204"/>
              </a:rPr>
              <a:t> </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Research ethics</a:t>
            </a:r>
          </a:p>
        </p:txBody>
      </p:sp>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7363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7F6D9"/>
                </a:solidFill>
                <a:latin typeface="Arial" panose="020B0604020202020204"/>
              </a:rPr>
              <a:t>Darrel Williams</a:t>
            </a:r>
            <a:endParaRPr kumimoji="0" lang="en-GB" sz="1800" b="0" i="0" u="none" strike="noStrike" kern="1200" cap="none" spc="0" normalizeH="0" baseline="0" noProof="0" dirty="0">
              <a:ln>
                <a:noFill/>
              </a:ln>
              <a:solidFill>
                <a:srgbClr val="F7F6D9"/>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908EE6-DF45-197F-1D10-8A2426DDA7F4}"/>
              </a:ext>
            </a:extLst>
          </p:cNvPr>
          <p:cNvSpPr>
            <a:spLocks noGrp="1"/>
          </p:cNvSpPr>
          <p:nvPr>
            <p:ph type="title"/>
          </p:nvPr>
        </p:nvSpPr>
        <p:spPr/>
        <p:txBody>
          <a:bodyPr>
            <a:normAutofit/>
          </a:bodyPr>
          <a:lstStyle/>
          <a:p>
            <a:r>
              <a:rPr lang="cy-GB" sz="2000" b="1" dirty="0"/>
              <a:t>Moeseg mewn ymchwil gymdeithasol</a:t>
            </a:r>
            <a:br>
              <a:rPr lang="cy-GB" sz="2000" b="1" dirty="0"/>
            </a:br>
            <a:r>
              <a:rPr lang="en-GB" sz="2000" b="1" dirty="0">
                <a:solidFill>
                  <a:srgbClr val="0070C0"/>
                </a:solidFill>
              </a:rPr>
              <a:t>Ethics in social research</a:t>
            </a:r>
          </a:p>
        </p:txBody>
      </p:sp>
      <p:sp>
        <p:nvSpPr>
          <p:cNvPr id="6" name="Content Placeholder 5">
            <a:extLst>
              <a:ext uri="{FF2B5EF4-FFF2-40B4-BE49-F238E27FC236}">
                <a16:creationId xmlns:a16="http://schemas.microsoft.com/office/drawing/2014/main" id="{5F9369C0-FD88-B4A1-E315-B5F4DA7883F9}"/>
              </a:ext>
            </a:extLst>
          </p:cNvPr>
          <p:cNvSpPr>
            <a:spLocks noGrp="1"/>
          </p:cNvSpPr>
          <p:nvPr>
            <p:ph sz="half" idx="1"/>
          </p:nvPr>
        </p:nvSpPr>
        <p:spPr/>
        <p:txBody>
          <a:bodyPr/>
          <a:lstStyle/>
          <a:p>
            <a:r>
              <a:rPr lang="cy-GB" sz="3200" dirty="0"/>
              <a:t>Cyflwyniad i rai o'r cysyniadau allweddol.</a:t>
            </a:r>
            <a:endParaRPr lang="en-GB" dirty="0"/>
          </a:p>
        </p:txBody>
      </p:sp>
      <p:sp>
        <p:nvSpPr>
          <p:cNvPr id="8" name="Content Placeholder 3">
            <a:extLst>
              <a:ext uri="{FF2B5EF4-FFF2-40B4-BE49-F238E27FC236}">
                <a16:creationId xmlns:a16="http://schemas.microsoft.com/office/drawing/2014/main" id="{CE4D6507-BC6F-780E-CC15-B29484A5D981}"/>
              </a:ext>
            </a:extLst>
          </p:cNvPr>
          <p:cNvSpPr>
            <a:spLocks noGrp="1"/>
          </p:cNvSpPr>
          <p:nvPr>
            <p:ph sz="half" idx="2"/>
          </p:nvPr>
        </p:nvSpPr>
        <p:spPr>
          <a:xfrm>
            <a:off x="6172200" y="1825625"/>
            <a:ext cx="5181600" cy="4351338"/>
          </a:xfrm>
        </p:spPr>
        <p:txBody>
          <a:bodyPr>
            <a:normAutofit/>
          </a:bodyPr>
          <a:lstStyle/>
          <a:p>
            <a:pPr>
              <a:buClr>
                <a:srgbClr val="0070C0"/>
              </a:buClr>
              <a:buSzPct val="100000"/>
              <a:defRPr/>
            </a:pPr>
            <a:r>
              <a:rPr lang="en-GB" sz="3200" dirty="0">
                <a:solidFill>
                  <a:srgbClr val="0070C0"/>
                </a:solidFill>
                <a:latin typeface="+mj-lt"/>
              </a:rPr>
              <a:t>An introduction to some of</a:t>
            </a:r>
            <a:r>
              <a:rPr kumimoji="0" lang="en-GB" sz="3200" b="0" i="0" u="none" strike="noStrike" kern="1200" cap="none" spc="0" normalizeH="0" baseline="0" dirty="0">
                <a:ln>
                  <a:noFill/>
                </a:ln>
                <a:solidFill>
                  <a:srgbClr val="0070C0"/>
                </a:solidFill>
                <a:effectLst/>
                <a:uLnTx/>
                <a:uFillTx/>
                <a:latin typeface="+mj-lt"/>
                <a:ea typeface="+mn-ea"/>
                <a:cs typeface="+mn-cs"/>
              </a:rPr>
              <a:t> the key </a:t>
            </a:r>
            <a:r>
              <a:rPr lang="en-GB" sz="3200" dirty="0">
                <a:solidFill>
                  <a:srgbClr val="0070C0"/>
                </a:solidFill>
                <a:latin typeface="+mj-lt"/>
              </a:rPr>
              <a:t>concepts.</a:t>
            </a:r>
            <a:endParaRPr kumimoji="0" lang="en-GB" sz="3200" b="0" i="0" u="none" strike="noStrike" kern="1200" cap="none" spc="0" normalizeH="0" baseline="0" dirty="0">
              <a:ln>
                <a:noFill/>
              </a:ln>
              <a:solidFill>
                <a:srgbClr val="0070C0"/>
              </a:solidFill>
              <a:effectLst/>
              <a:uLnTx/>
              <a:uFillTx/>
              <a:latin typeface="+mj-lt"/>
              <a:ea typeface="+mn-ea"/>
              <a:cs typeface="+mn-cs"/>
            </a:endParaRPr>
          </a:p>
          <a:p>
            <a:pPr marL="0" indent="0">
              <a:buNone/>
            </a:pPr>
            <a:endParaRPr lang="cy-GB" sz="2000" dirty="0"/>
          </a:p>
        </p:txBody>
      </p:sp>
    </p:spTree>
    <p:extLst>
      <p:ext uri="{BB962C8B-B14F-4D97-AF65-F5344CB8AC3E}">
        <p14:creationId xmlns:p14="http://schemas.microsoft.com/office/powerpoint/2010/main" val="2100009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90DA-F394-20E7-19EF-F61D998513B1}"/>
              </a:ext>
            </a:extLst>
          </p:cNvPr>
          <p:cNvSpPr>
            <a:spLocks noGrp="1"/>
          </p:cNvSpPr>
          <p:nvPr>
            <p:ph type="title"/>
          </p:nvPr>
        </p:nvSpPr>
        <p:spPr/>
        <p:txBody>
          <a:bodyPr/>
          <a:lstStyle/>
          <a:p>
            <a:r>
              <a:rPr lang="en-GB" dirty="0"/>
              <a:t>Ethics in social research</a:t>
            </a:r>
          </a:p>
        </p:txBody>
      </p:sp>
      <p:sp>
        <p:nvSpPr>
          <p:cNvPr id="3" name="Content Placeholder 2">
            <a:extLst>
              <a:ext uri="{FF2B5EF4-FFF2-40B4-BE49-F238E27FC236}">
                <a16:creationId xmlns:a16="http://schemas.microsoft.com/office/drawing/2014/main" id="{576C9100-698D-E02F-04D1-57315C5D903B}"/>
              </a:ext>
            </a:extLst>
          </p:cNvPr>
          <p:cNvSpPr>
            <a:spLocks noGrp="1"/>
          </p:cNvSpPr>
          <p:nvPr>
            <p:ph sz="half" idx="1"/>
          </p:nvPr>
        </p:nvSpPr>
        <p:spPr>
          <a:xfrm>
            <a:off x="838200" y="1486413"/>
            <a:ext cx="5181600" cy="4351338"/>
          </a:xfrm>
        </p:spPr>
        <p:txBody>
          <a:bodyPr>
            <a:normAutofit fontScale="85000" lnSpcReduction="20000"/>
          </a:bodyPr>
          <a:lstStyle/>
          <a:p>
            <a:r>
              <a:rPr lang="en-GB" dirty="0" err="1"/>
              <a:t>Trosolwg</a:t>
            </a:r>
            <a:r>
              <a:rPr lang="en-GB" dirty="0"/>
              <a:t> </a:t>
            </a:r>
            <a:r>
              <a:rPr lang="en-GB" dirty="0" err="1"/>
              <a:t>o’r</a:t>
            </a:r>
            <a:r>
              <a:rPr lang="en-GB" dirty="0"/>
              <a:t> </a:t>
            </a:r>
            <a:r>
              <a:rPr lang="en-GB" dirty="0" err="1"/>
              <a:t>hyn</a:t>
            </a:r>
            <a:r>
              <a:rPr lang="en-GB" dirty="0"/>
              <a:t> a </a:t>
            </a:r>
            <a:r>
              <a:rPr lang="en-GB" dirty="0" err="1"/>
              <a:t>olygwn</a:t>
            </a:r>
            <a:r>
              <a:rPr lang="en-GB" dirty="0"/>
              <a:t> </a:t>
            </a:r>
            <a:r>
              <a:rPr lang="en-GB" dirty="0" err="1"/>
              <a:t>wrth</a:t>
            </a:r>
            <a:r>
              <a:rPr lang="en-GB" dirty="0"/>
              <a:t> </a:t>
            </a:r>
            <a:r>
              <a:rPr lang="en-GB" dirty="0" err="1"/>
              <a:t>foeseg</a:t>
            </a:r>
            <a:r>
              <a:rPr lang="en-GB" dirty="0"/>
              <a:t> (</a:t>
            </a:r>
            <a:r>
              <a:rPr lang="en-GB" dirty="0" err="1"/>
              <a:t>hanesyddol</a:t>
            </a:r>
            <a:r>
              <a:rPr lang="en-GB" dirty="0"/>
              <a:t> ac </a:t>
            </a:r>
            <a:r>
              <a:rPr lang="en-GB" dirty="0" err="1"/>
              <a:t>yn</a:t>
            </a:r>
            <a:r>
              <a:rPr lang="en-GB" dirty="0"/>
              <a:t> </a:t>
            </a:r>
            <a:r>
              <a:rPr lang="en-GB" dirty="0" err="1"/>
              <a:t>ein</a:t>
            </a:r>
            <a:r>
              <a:rPr lang="en-GB" dirty="0"/>
              <a:t> </a:t>
            </a:r>
            <a:r>
              <a:rPr lang="en-GB" dirty="0" err="1"/>
              <a:t>cyd-destunau</a:t>
            </a:r>
            <a:r>
              <a:rPr lang="en-GB" dirty="0"/>
              <a:t> </a:t>
            </a:r>
            <a:r>
              <a:rPr lang="en-GB" dirty="0" err="1"/>
              <a:t>presennol</a:t>
            </a:r>
            <a:r>
              <a:rPr lang="en-GB" dirty="0"/>
              <a:t>)</a:t>
            </a:r>
          </a:p>
          <a:p>
            <a:r>
              <a:rPr lang="en-GB" dirty="0" err="1"/>
              <a:t>Canllawiau</a:t>
            </a:r>
            <a:r>
              <a:rPr lang="en-GB" dirty="0"/>
              <a:t> BERA</a:t>
            </a:r>
          </a:p>
          <a:p>
            <a:r>
              <a:rPr lang="en-GB" dirty="0" err="1"/>
              <a:t>Ymchwil</a:t>
            </a:r>
            <a:r>
              <a:rPr lang="en-GB" dirty="0"/>
              <a:t> </a:t>
            </a:r>
            <a:r>
              <a:rPr lang="en-GB" dirty="0" err="1"/>
              <a:t>gyda</a:t>
            </a:r>
            <a:r>
              <a:rPr lang="en-GB" dirty="0"/>
              <a:t> PPI </a:t>
            </a:r>
            <a:r>
              <a:rPr lang="en-GB" dirty="0" err="1"/>
              <a:t>gan</a:t>
            </a:r>
            <a:r>
              <a:rPr lang="en-GB" dirty="0"/>
              <a:t> </a:t>
            </a:r>
            <a:r>
              <a:rPr lang="en-GB" dirty="0" err="1"/>
              <a:t>gynnwys</a:t>
            </a:r>
            <a:r>
              <a:rPr lang="en-GB" dirty="0"/>
              <a:t> </a:t>
            </a:r>
            <a:r>
              <a:rPr lang="en-GB" dirty="0" err="1"/>
              <a:t>caniatâd</a:t>
            </a:r>
            <a:r>
              <a:rPr lang="en-GB" dirty="0"/>
              <a:t> </a:t>
            </a:r>
            <a:r>
              <a:rPr lang="en-GB" dirty="0" err="1"/>
              <a:t>porthor</a:t>
            </a:r>
            <a:r>
              <a:rPr lang="en-GB" dirty="0"/>
              <a:t>, </a:t>
            </a:r>
            <a:r>
              <a:rPr lang="en-GB" dirty="0" err="1"/>
              <a:t>caniatâd</a:t>
            </a:r>
            <a:r>
              <a:rPr lang="en-GB" dirty="0"/>
              <a:t>/</a:t>
            </a:r>
            <a:r>
              <a:rPr lang="en-GB" dirty="0" err="1"/>
              <a:t>cydsyniad</a:t>
            </a:r>
            <a:endParaRPr lang="en-GB" dirty="0"/>
          </a:p>
          <a:p>
            <a:r>
              <a:rPr lang="en-GB" dirty="0" err="1"/>
              <a:t>Niwed</a:t>
            </a:r>
            <a:endParaRPr lang="en-GB" dirty="0"/>
          </a:p>
          <a:p>
            <a:r>
              <a:rPr lang="en-GB" dirty="0" err="1"/>
              <a:t>Cydsyniad</a:t>
            </a:r>
            <a:r>
              <a:rPr lang="en-GB" dirty="0"/>
              <a:t> </a:t>
            </a:r>
            <a:r>
              <a:rPr lang="en-GB" dirty="0" err="1"/>
              <a:t>gwybodus</a:t>
            </a:r>
            <a:endParaRPr lang="en-GB" dirty="0"/>
          </a:p>
          <a:p>
            <a:r>
              <a:rPr lang="en-GB" dirty="0" err="1"/>
              <a:t>Anhysbysrwydd</a:t>
            </a:r>
            <a:endParaRPr lang="en-GB" dirty="0"/>
          </a:p>
          <a:p>
            <a:r>
              <a:rPr lang="en-GB" dirty="0" err="1"/>
              <a:t>Cyfrinachedd</a:t>
            </a:r>
            <a:endParaRPr lang="en-GB" dirty="0"/>
          </a:p>
        </p:txBody>
      </p:sp>
      <p:sp>
        <p:nvSpPr>
          <p:cNvPr id="4" name="Content Placeholder 3">
            <a:extLst>
              <a:ext uri="{FF2B5EF4-FFF2-40B4-BE49-F238E27FC236}">
                <a16:creationId xmlns:a16="http://schemas.microsoft.com/office/drawing/2014/main" id="{B9EA5D0A-FD52-8B1D-2558-FB4F9B5AC681}"/>
              </a:ext>
            </a:extLst>
          </p:cNvPr>
          <p:cNvSpPr>
            <a:spLocks noGrp="1"/>
          </p:cNvSpPr>
          <p:nvPr>
            <p:ph sz="half" idx="2"/>
          </p:nvPr>
        </p:nvSpPr>
        <p:spPr>
          <a:xfrm>
            <a:off x="6172200" y="1442177"/>
            <a:ext cx="5181600" cy="4351338"/>
          </a:xfrm>
        </p:spPr>
        <p:txBody>
          <a:bodyPr vert="horz" lIns="91440" tIns="45720" rIns="91440" bIns="45720" rtlCol="0" anchor="t">
            <a:noAutofit/>
          </a:bodyPr>
          <a:lstStyle/>
          <a:p>
            <a:pPr fontAlgn="base"/>
            <a:r>
              <a:rPr lang="en-GB" sz="2000" b="1">
                <a:solidFill>
                  <a:srgbClr val="0070C0"/>
                </a:solidFill>
                <a:latin typeface="Calibri Light"/>
                <a:ea typeface="Calibri Light"/>
                <a:cs typeface="Calibri Light"/>
              </a:rPr>
              <a:t>Overview of what we mean by ethics (historical and in our current contexts)</a:t>
            </a:r>
          </a:p>
          <a:p>
            <a:r>
              <a:rPr lang="en-GB" sz="2000" b="1">
                <a:solidFill>
                  <a:srgbClr val="0070C0"/>
                </a:solidFill>
                <a:latin typeface="Calibri Light"/>
                <a:ea typeface="Calibri Light"/>
                <a:cs typeface="Calibri Light"/>
              </a:rPr>
              <a:t>BERA guidelines (this has now been updated in 2024)</a:t>
            </a:r>
          </a:p>
          <a:p>
            <a:r>
              <a:rPr lang="en-GB" sz="2000" b="1">
                <a:solidFill>
                  <a:srgbClr val="0070C0"/>
                </a:solidFill>
                <a:latin typeface="Calibri Light"/>
                <a:ea typeface="Calibri Light"/>
                <a:cs typeface="Calibri Light"/>
              </a:rPr>
              <a:t>Research with CYP including gatekeeper permission, consent/assent</a:t>
            </a:r>
          </a:p>
          <a:p>
            <a:r>
              <a:rPr lang="en-GB" sz="2000" b="1">
                <a:solidFill>
                  <a:srgbClr val="0070C0"/>
                </a:solidFill>
                <a:latin typeface="Calibri Light"/>
                <a:ea typeface="Calibri Light"/>
                <a:cs typeface="Calibri Light"/>
              </a:rPr>
              <a:t>Harm</a:t>
            </a:r>
          </a:p>
          <a:p>
            <a:r>
              <a:rPr lang="en-GB" sz="2000" b="1">
                <a:solidFill>
                  <a:srgbClr val="0070C0"/>
                </a:solidFill>
                <a:latin typeface="Calibri Light"/>
                <a:ea typeface="Calibri Light"/>
                <a:cs typeface="Calibri Light"/>
              </a:rPr>
              <a:t>Informed consent</a:t>
            </a:r>
          </a:p>
          <a:p>
            <a:r>
              <a:rPr lang="en-GB" sz="2000" b="1">
                <a:solidFill>
                  <a:srgbClr val="0070C0"/>
                </a:solidFill>
                <a:latin typeface="Calibri Light"/>
                <a:ea typeface="Calibri Light"/>
                <a:cs typeface="Calibri Light"/>
              </a:rPr>
              <a:t>Anonymity</a:t>
            </a:r>
          </a:p>
          <a:p>
            <a:pPr algn="l">
              <a:buFont typeface="Arial" panose="020B0604020202020204" pitchFamily="34" charset="0"/>
              <a:buChar char="•"/>
            </a:pPr>
            <a:r>
              <a:rPr lang="en-GB" sz="2000" b="1">
                <a:solidFill>
                  <a:srgbClr val="0070C0"/>
                </a:solidFill>
                <a:latin typeface="Calibri Light"/>
                <a:ea typeface="Calibri Light"/>
                <a:cs typeface="Calibri Light"/>
              </a:rPr>
              <a:t>Confidentiality</a:t>
            </a:r>
            <a:endParaRPr lang="en-GB" sz="2000" b="1">
              <a:solidFill>
                <a:srgbClr val="0070C0"/>
              </a:solidFill>
              <a:cs typeface="Arial"/>
            </a:endParaRPr>
          </a:p>
          <a:p>
            <a:endParaRPr lang="en-GB">
              <a:latin typeface="Arial" panose="020B0604020202020204"/>
              <a:ea typeface="Calibri Light"/>
              <a:cs typeface="Arial" panose="020B0604020202020204"/>
            </a:endParaRPr>
          </a:p>
        </p:txBody>
      </p:sp>
    </p:spTree>
    <p:extLst>
      <p:ext uri="{BB962C8B-B14F-4D97-AF65-F5344CB8AC3E}">
        <p14:creationId xmlns:p14="http://schemas.microsoft.com/office/powerpoint/2010/main" val="2373572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1DD63-3A05-1E71-E719-CD94E3B31211}"/>
              </a:ext>
            </a:extLst>
          </p:cNvPr>
          <p:cNvSpPr>
            <a:spLocks noGrp="1"/>
          </p:cNvSpPr>
          <p:nvPr>
            <p:ph type="title"/>
          </p:nvPr>
        </p:nvSpPr>
        <p:spPr/>
        <p:txBody>
          <a:bodyPr/>
          <a:lstStyle/>
          <a:p>
            <a:r>
              <a:rPr lang="en-GB" dirty="0" err="1"/>
              <a:t>Egwyddorion</a:t>
            </a:r>
            <a:r>
              <a:rPr lang="en-GB" dirty="0"/>
              <a:t> </a:t>
            </a:r>
            <a:r>
              <a:rPr lang="en-GB" dirty="0" err="1"/>
              <a:t>moeseg</a:t>
            </a:r>
            <a:r>
              <a:rPr lang="en-GB" dirty="0"/>
              <a:t> </a:t>
            </a:r>
            <a:r>
              <a:rPr lang="en-GB" dirty="0" err="1"/>
              <a:t>ymchwil</a:t>
            </a:r>
            <a:r>
              <a:rPr lang="en-GB" dirty="0"/>
              <a:t>.. </a:t>
            </a:r>
            <a:r>
              <a:rPr lang="en-GB" dirty="0">
                <a:solidFill>
                  <a:srgbClr val="0070C0"/>
                </a:solidFill>
              </a:rPr>
              <a:t>Principles of research ethics..</a:t>
            </a:r>
          </a:p>
        </p:txBody>
      </p:sp>
      <p:sp>
        <p:nvSpPr>
          <p:cNvPr id="3" name="Content Placeholder 2">
            <a:extLst>
              <a:ext uri="{FF2B5EF4-FFF2-40B4-BE49-F238E27FC236}">
                <a16:creationId xmlns:a16="http://schemas.microsoft.com/office/drawing/2014/main" id="{240A9AAF-104B-4AFA-24B2-2FA278D0BA3B}"/>
              </a:ext>
            </a:extLst>
          </p:cNvPr>
          <p:cNvSpPr>
            <a:spLocks noGrp="1"/>
          </p:cNvSpPr>
          <p:nvPr>
            <p:ph sz="half" idx="1"/>
          </p:nvPr>
        </p:nvSpPr>
        <p:spPr/>
        <p:txBody>
          <a:bodyPr>
            <a:normAutofit fontScale="77500" lnSpcReduction="20000"/>
          </a:bodyPr>
          <a:lstStyle/>
          <a:p>
            <a:pPr marL="0" indent="0">
              <a:buNone/>
            </a:pPr>
            <a:r>
              <a:rPr lang="en-GB" dirty="0"/>
              <a:t>‘Mae </a:t>
            </a:r>
            <a:r>
              <a:rPr lang="en-GB" dirty="0" err="1"/>
              <a:t>moeseg</a:t>
            </a:r>
            <a:r>
              <a:rPr lang="en-GB" dirty="0"/>
              <a:t> </a:t>
            </a:r>
            <a:r>
              <a:rPr lang="en-GB" dirty="0" err="1"/>
              <a:t>ymchwil</a:t>
            </a:r>
            <a:r>
              <a:rPr lang="en-GB" dirty="0"/>
              <a:t> </a:t>
            </a:r>
            <a:r>
              <a:rPr lang="en-GB" dirty="0" err="1"/>
              <a:t>yn</a:t>
            </a:r>
            <a:r>
              <a:rPr lang="en-GB" dirty="0"/>
              <a:t> </a:t>
            </a:r>
            <a:r>
              <a:rPr lang="en-GB" dirty="0" err="1"/>
              <a:t>ymwneud</a:t>
            </a:r>
            <a:r>
              <a:rPr lang="en-GB" dirty="0"/>
              <a:t> â bod </a:t>
            </a:r>
            <a:r>
              <a:rPr lang="en-GB" dirty="0" err="1"/>
              <a:t>yn</a:t>
            </a:r>
            <a:r>
              <a:rPr lang="en-GB" dirty="0"/>
              <a:t> </a:t>
            </a:r>
            <a:r>
              <a:rPr lang="en-GB" dirty="0" err="1"/>
              <a:t>glir</a:t>
            </a:r>
            <a:r>
              <a:rPr lang="en-GB" dirty="0"/>
              <a:t> </a:t>
            </a:r>
            <a:r>
              <a:rPr lang="en-GB" dirty="0" err="1"/>
              <a:t>ynghylch</a:t>
            </a:r>
            <a:r>
              <a:rPr lang="en-GB" dirty="0"/>
              <a:t> </a:t>
            </a:r>
            <a:r>
              <a:rPr lang="en-GB" dirty="0" err="1"/>
              <a:t>natur</a:t>
            </a:r>
            <a:r>
              <a:rPr lang="en-GB" dirty="0"/>
              <a:t> y </a:t>
            </a:r>
            <a:r>
              <a:rPr lang="en-GB" dirty="0" err="1"/>
              <a:t>cytundeb</a:t>
            </a:r>
            <a:r>
              <a:rPr lang="en-GB" dirty="0"/>
              <a:t> yr </a:t>
            </a:r>
            <a:r>
              <a:rPr lang="en-GB" dirty="0" err="1"/>
              <a:t>ydych</a:t>
            </a:r>
            <a:r>
              <a:rPr lang="en-GB" dirty="0"/>
              <a:t> </a:t>
            </a:r>
            <a:r>
              <a:rPr lang="en-GB" dirty="0" err="1"/>
              <a:t>wedi</a:t>
            </a:r>
            <a:r>
              <a:rPr lang="en-GB" dirty="0"/>
              <a:t> </a:t>
            </a:r>
            <a:r>
              <a:rPr lang="en-GB" dirty="0" err="1"/>
              <a:t>ymrwymo</a:t>
            </a:r>
            <a:r>
              <a:rPr lang="en-GB" dirty="0"/>
              <a:t> </a:t>
            </a:r>
            <a:r>
              <a:rPr lang="en-GB" dirty="0" err="1"/>
              <a:t>iddo</a:t>
            </a:r>
            <a:r>
              <a:rPr lang="en-GB" dirty="0"/>
              <a:t> </a:t>
            </a:r>
            <a:r>
              <a:rPr lang="en-GB" dirty="0" err="1"/>
              <a:t>gyda’ch</a:t>
            </a:r>
            <a:r>
              <a:rPr lang="en-GB" dirty="0"/>
              <a:t> </a:t>
            </a:r>
            <a:r>
              <a:rPr lang="en-GB" dirty="0" err="1"/>
              <a:t>pynciau</a:t>
            </a:r>
            <a:r>
              <a:rPr lang="en-GB" dirty="0"/>
              <a:t> </a:t>
            </a:r>
            <a:r>
              <a:rPr lang="en-GB" dirty="0" err="1"/>
              <a:t>ymchwil</a:t>
            </a:r>
            <a:r>
              <a:rPr lang="en-GB" dirty="0"/>
              <a:t> neu </a:t>
            </a:r>
            <a:r>
              <a:rPr lang="en-GB" dirty="0" err="1"/>
              <a:t>gysylltiadau</a:t>
            </a:r>
            <a:r>
              <a:rPr lang="en-GB" dirty="0"/>
              <a:t>. </a:t>
            </a:r>
            <a:r>
              <a:rPr lang="en-GB" dirty="0" err="1"/>
              <a:t>Dyma</a:t>
            </a:r>
            <a:r>
              <a:rPr lang="en-GB" dirty="0"/>
              <a:t> pam y gall </a:t>
            </a:r>
            <a:r>
              <a:rPr lang="en-GB" dirty="0" err="1"/>
              <a:t>contractau</a:t>
            </a:r>
            <a:r>
              <a:rPr lang="en-GB" dirty="0"/>
              <a:t> </a:t>
            </a:r>
            <a:r>
              <a:rPr lang="en-GB" dirty="0" err="1"/>
              <a:t>fod</a:t>
            </a:r>
            <a:r>
              <a:rPr lang="en-GB" dirty="0"/>
              <a:t> </a:t>
            </a:r>
            <a:r>
              <a:rPr lang="en-GB" dirty="0" err="1"/>
              <a:t>yn</a:t>
            </a:r>
            <a:r>
              <a:rPr lang="en-GB" dirty="0"/>
              <a:t> </a:t>
            </a:r>
            <a:r>
              <a:rPr lang="en-GB" dirty="0" err="1"/>
              <a:t>ddyfais</a:t>
            </a:r>
            <a:r>
              <a:rPr lang="en-GB" dirty="0"/>
              <a:t> </a:t>
            </a:r>
            <a:r>
              <a:rPr lang="en-GB" dirty="0" err="1"/>
              <a:t>ddefnyddiol</a:t>
            </a:r>
            <a:r>
              <a:rPr lang="en-GB" dirty="0"/>
              <a:t>. Mae </a:t>
            </a:r>
            <a:r>
              <a:rPr lang="en-GB" dirty="0" err="1"/>
              <a:t>ymchwil</a:t>
            </a:r>
            <a:r>
              <a:rPr lang="en-GB" dirty="0"/>
              <a:t> </a:t>
            </a:r>
            <a:r>
              <a:rPr lang="en-GB" dirty="0" err="1"/>
              <a:t>foesegol</a:t>
            </a:r>
            <a:r>
              <a:rPr lang="en-GB" dirty="0"/>
              <a:t> </a:t>
            </a:r>
            <a:r>
              <a:rPr lang="en-GB" dirty="0" err="1"/>
              <a:t>yn</a:t>
            </a:r>
            <a:r>
              <a:rPr lang="en-GB" dirty="0"/>
              <a:t> </a:t>
            </a:r>
            <a:r>
              <a:rPr lang="en-GB" dirty="0" err="1"/>
              <a:t>golygu</a:t>
            </a:r>
            <a:r>
              <a:rPr lang="en-GB" dirty="0"/>
              <a:t> </a:t>
            </a:r>
            <a:r>
              <a:rPr lang="en-GB" dirty="0" err="1"/>
              <a:t>cael</a:t>
            </a:r>
            <a:r>
              <a:rPr lang="en-GB" dirty="0"/>
              <a:t> </a:t>
            </a:r>
            <a:r>
              <a:rPr lang="en-GB" dirty="0" err="1"/>
              <a:t>gwybodaeth</a:t>
            </a:r>
            <a:r>
              <a:rPr lang="en-GB" dirty="0"/>
              <a:t> am </a:t>
            </a:r>
            <a:r>
              <a:rPr lang="en-GB" dirty="0" err="1"/>
              <a:t>gynnwys</a:t>
            </a:r>
            <a:r>
              <a:rPr lang="en-GB" dirty="0"/>
              <a:t> y </a:t>
            </a:r>
            <a:r>
              <a:rPr lang="en-GB" dirty="0" err="1"/>
              <a:t>rhai</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i'w</a:t>
            </a:r>
            <a:r>
              <a:rPr lang="en-GB" dirty="0"/>
              <a:t> </a:t>
            </a:r>
            <a:r>
              <a:rPr lang="en-GB" dirty="0" err="1"/>
              <a:t>cyfweld</a:t>
            </a:r>
            <a:r>
              <a:rPr lang="en-GB" dirty="0"/>
              <a:t>, </a:t>
            </a:r>
            <a:r>
              <a:rPr lang="en-GB" dirty="0" err="1"/>
              <a:t>eu</a:t>
            </a:r>
            <a:r>
              <a:rPr lang="en-GB" dirty="0"/>
              <a:t> </a:t>
            </a:r>
            <a:r>
              <a:rPr lang="en-GB" dirty="0" err="1"/>
              <a:t>holi</a:t>
            </a:r>
            <a:r>
              <a:rPr lang="en-GB" dirty="0"/>
              <a:t>, </a:t>
            </a:r>
            <a:r>
              <a:rPr lang="en-GB" dirty="0" err="1"/>
              <a:t>arsylwi</a:t>
            </a:r>
            <a:r>
              <a:rPr lang="en-GB" dirty="0"/>
              <a:t> neu </a:t>
            </a:r>
            <a:r>
              <a:rPr lang="en-GB" dirty="0" err="1"/>
              <a:t>gymryd</a:t>
            </a:r>
            <a:r>
              <a:rPr lang="en-GB" dirty="0"/>
              <a:t> </a:t>
            </a:r>
            <a:r>
              <a:rPr lang="en-GB" dirty="0" err="1"/>
              <a:t>deunyddiau</a:t>
            </a:r>
            <a:r>
              <a:rPr lang="en-GB" dirty="0"/>
              <a:t> </a:t>
            </a:r>
            <a:r>
              <a:rPr lang="en-GB" dirty="0" err="1"/>
              <a:t>ganddyn</a:t>
            </a:r>
            <a:r>
              <a:rPr lang="en-GB" dirty="0"/>
              <a:t> </a:t>
            </a:r>
            <a:r>
              <a:rPr lang="en-GB" dirty="0" err="1"/>
              <a:t>nhw</a:t>
            </a:r>
            <a:r>
              <a:rPr lang="en-GB" dirty="0"/>
              <a:t>. </a:t>
            </a:r>
            <a:r>
              <a:rPr lang="en-GB" dirty="0" err="1"/>
              <a:t>Mae'n</a:t>
            </a:r>
            <a:r>
              <a:rPr lang="en-GB" dirty="0"/>
              <a:t> </a:t>
            </a:r>
            <a:r>
              <a:rPr lang="en-GB" dirty="0" err="1"/>
              <a:t>ymwneud</a:t>
            </a:r>
            <a:r>
              <a:rPr lang="en-GB" dirty="0"/>
              <a:t> â </a:t>
            </a:r>
            <a:r>
              <a:rPr lang="en-GB" dirty="0" err="1"/>
              <a:t>dod</a:t>
            </a:r>
            <a:r>
              <a:rPr lang="en-GB" dirty="0"/>
              <a:t> </a:t>
            </a:r>
            <a:r>
              <a:rPr lang="en-GB" dirty="0" err="1"/>
              <a:t>i</a:t>
            </a:r>
            <a:r>
              <a:rPr lang="en-GB" dirty="0"/>
              <a:t> </a:t>
            </a:r>
            <a:r>
              <a:rPr lang="en-GB" dirty="0" err="1"/>
              <a:t>gytundeb</a:t>
            </a:r>
            <a:r>
              <a:rPr lang="en-GB" dirty="0"/>
              <a:t> </a:t>
            </a:r>
            <a:r>
              <a:rPr lang="en-GB" dirty="0" err="1"/>
              <a:t>ynghylch</a:t>
            </a:r>
            <a:r>
              <a:rPr lang="en-GB" dirty="0"/>
              <a:t> y </a:t>
            </a:r>
            <a:r>
              <a:rPr lang="en-GB" dirty="0" err="1"/>
              <a:t>defnydd</a:t>
            </a:r>
            <a:r>
              <a:rPr lang="en-GB" dirty="0"/>
              <a:t> </a:t>
            </a:r>
            <a:r>
              <a:rPr lang="en-GB" dirty="0" err="1"/>
              <a:t>o'r</a:t>
            </a:r>
            <a:r>
              <a:rPr lang="en-GB" dirty="0"/>
              <a:t> data </a:t>
            </a:r>
            <a:r>
              <a:rPr lang="en-GB" dirty="0" err="1"/>
              <a:t>hwn</a:t>
            </a:r>
            <a:r>
              <a:rPr lang="en-GB" dirty="0"/>
              <a:t>, a </a:t>
            </a:r>
            <a:r>
              <a:rPr lang="en-GB" dirty="0" err="1"/>
              <a:t>sut</a:t>
            </a:r>
            <a:r>
              <a:rPr lang="en-GB" dirty="0"/>
              <a:t> yr </a:t>
            </a:r>
            <a:r>
              <a:rPr lang="en-GB" dirty="0" err="1"/>
              <a:t>adroddir</a:t>
            </a:r>
            <a:r>
              <a:rPr lang="en-GB" dirty="0"/>
              <a:t> </a:t>
            </a:r>
            <a:r>
              <a:rPr lang="en-GB" dirty="0" err="1"/>
              <a:t>ar</a:t>
            </a:r>
            <a:r>
              <a:rPr lang="en-GB" dirty="0"/>
              <a:t> </a:t>
            </a:r>
            <a:r>
              <a:rPr lang="en-GB" dirty="0" err="1"/>
              <a:t>ei</a:t>
            </a:r>
            <a:r>
              <a:rPr lang="en-GB" dirty="0"/>
              <a:t> </a:t>
            </a:r>
            <a:r>
              <a:rPr lang="en-GB" dirty="0" err="1"/>
              <a:t>ddadansoddiad</a:t>
            </a:r>
            <a:r>
              <a:rPr lang="en-GB" dirty="0"/>
              <a:t> </a:t>
            </a:r>
            <a:r>
              <a:rPr lang="en-GB" dirty="0" err="1"/>
              <a:t>a'i</a:t>
            </a:r>
            <a:r>
              <a:rPr lang="en-GB" dirty="0"/>
              <a:t> </a:t>
            </a:r>
            <a:r>
              <a:rPr lang="en-GB" dirty="0" err="1"/>
              <a:t>ddosbarthu</a:t>
            </a:r>
            <a:r>
              <a:rPr lang="en-GB" dirty="0"/>
              <a:t>. Ac </a:t>
            </a:r>
            <a:r>
              <a:rPr lang="en-GB" dirty="0" err="1"/>
              <a:t>mae’n</a:t>
            </a:r>
            <a:r>
              <a:rPr lang="en-GB" dirty="0"/>
              <a:t> </a:t>
            </a:r>
            <a:r>
              <a:rPr lang="en-GB" dirty="0" err="1"/>
              <a:t>ymwneud</a:t>
            </a:r>
            <a:r>
              <a:rPr lang="en-GB" dirty="0"/>
              <a:t> â </a:t>
            </a:r>
            <a:r>
              <a:rPr lang="en-GB" dirty="0" err="1"/>
              <a:t>chadw</a:t>
            </a:r>
            <a:r>
              <a:rPr lang="en-GB" dirty="0"/>
              <a:t> </a:t>
            </a:r>
            <a:r>
              <a:rPr lang="en-GB" dirty="0" err="1"/>
              <a:t>cytundebau</a:t>
            </a:r>
            <a:r>
              <a:rPr lang="en-GB" dirty="0"/>
              <a:t> </a:t>
            </a:r>
            <a:r>
              <a:rPr lang="en-GB" dirty="0" err="1"/>
              <a:t>o’r</a:t>
            </a:r>
            <a:r>
              <a:rPr lang="en-GB" dirty="0"/>
              <a:t> </a:t>
            </a:r>
            <a:r>
              <a:rPr lang="en-GB" dirty="0" err="1"/>
              <a:t>fath</a:t>
            </a:r>
            <a:r>
              <a:rPr lang="en-GB" dirty="0"/>
              <a:t> pan </a:t>
            </a:r>
            <a:r>
              <a:rPr lang="en-GB" dirty="0" err="1"/>
              <a:t>fyddant</a:t>
            </a:r>
            <a:r>
              <a:rPr lang="en-GB" dirty="0"/>
              <a:t> </a:t>
            </a:r>
            <a:r>
              <a:rPr lang="en-GB" dirty="0" err="1"/>
              <a:t>wedi’u</a:t>
            </a:r>
            <a:r>
              <a:rPr lang="en-GB" dirty="0"/>
              <a:t> </a:t>
            </a:r>
            <a:r>
              <a:rPr lang="en-GB" dirty="0" err="1"/>
              <a:t>cyrraedd</a:t>
            </a:r>
            <a:r>
              <a:rPr lang="en-GB" dirty="0"/>
              <a:t>.’ </a:t>
            </a:r>
            <a:r>
              <a:rPr lang="en-GB" dirty="0" err="1"/>
              <a:t>Blaxter</a:t>
            </a:r>
            <a:r>
              <a:rPr lang="en-GB" dirty="0"/>
              <a:t> et al (1996, t. 146.).</a:t>
            </a:r>
          </a:p>
        </p:txBody>
      </p:sp>
      <p:sp>
        <p:nvSpPr>
          <p:cNvPr id="4" name="Content Placeholder 3">
            <a:extLst>
              <a:ext uri="{FF2B5EF4-FFF2-40B4-BE49-F238E27FC236}">
                <a16:creationId xmlns:a16="http://schemas.microsoft.com/office/drawing/2014/main" id="{11211F5F-88B4-6C90-C0F0-EE9943D71515}"/>
              </a:ext>
            </a:extLst>
          </p:cNvPr>
          <p:cNvSpPr>
            <a:spLocks noGrp="1"/>
          </p:cNvSpPr>
          <p:nvPr>
            <p:ph sz="half" idx="2"/>
          </p:nvPr>
        </p:nvSpPr>
        <p:spPr/>
        <p:txBody>
          <a:bodyPr>
            <a:normAutofit fontScale="77500" lnSpcReduction="20000"/>
          </a:bodyPr>
          <a:lstStyle/>
          <a:p>
            <a:pPr marL="0" indent="0">
              <a:buNone/>
            </a:pPr>
            <a:r>
              <a:rPr lang="en-GB" dirty="0">
                <a:solidFill>
                  <a:srgbClr val="0070C0"/>
                </a:solidFill>
              </a:rPr>
              <a:t>‘Research ethics is about being clear about the nature of the agreement you have entered into with your research subjects or contacts. This is why contracts can be a useful device. Ethical research involves getting the informed consent of those you are going to interview, question, observe or take materials from. It involves reaching agreements about the uses of this data, and how its analysis will be reported and disseminated. And it is about keeping such agreements when they have been reached’ </a:t>
            </a:r>
            <a:r>
              <a:rPr lang="en-GB" dirty="0" err="1">
                <a:solidFill>
                  <a:srgbClr val="0070C0"/>
                </a:solidFill>
              </a:rPr>
              <a:t>Blaxter</a:t>
            </a:r>
            <a:r>
              <a:rPr lang="en-GB" dirty="0">
                <a:solidFill>
                  <a:srgbClr val="0070C0"/>
                </a:solidFill>
              </a:rPr>
              <a:t> et al (1996, p. 146.).</a:t>
            </a:r>
          </a:p>
        </p:txBody>
      </p:sp>
    </p:spTree>
    <p:extLst>
      <p:ext uri="{BB962C8B-B14F-4D97-AF65-F5344CB8AC3E}">
        <p14:creationId xmlns:p14="http://schemas.microsoft.com/office/powerpoint/2010/main" val="3328382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D2FED5-3BDD-A157-F561-9B86A0A7FD7D}"/>
              </a:ext>
            </a:extLst>
          </p:cNvPr>
          <p:cNvSpPr>
            <a:spLocks noGrp="1"/>
          </p:cNvSpPr>
          <p:nvPr>
            <p:ph sz="half" idx="1"/>
          </p:nvPr>
        </p:nvSpPr>
        <p:spPr>
          <a:xfrm>
            <a:off x="838200" y="719500"/>
            <a:ext cx="5181600" cy="4855390"/>
          </a:xfrm>
        </p:spPr>
        <p:txBody>
          <a:bodyPr>
            <a:normAutofit/>
          </a:bodyPr>
          <a:lstStyle/>
          <a:p>
            <a:r>
              <a:rPr lang="en-GB" dirty="0" err="1"/>
              <a:t>Mae’r</a:t>
            </a:r>
            <a:r>
              <a:rPr lang="en-GB" dirty="0"/>
              <a:t> </a:t>
            </a:r>
            <a:r>
              <a:rPr lang="en-GB" dirty="0" err="1"/>
              <a:t>cysyniad</a:t>
            </a:r>
            <a:r>
              <a:rPr lang="en-GB" dirty="0"/>
              <a:t> o </a:t>
            </a:r>
            <a:r>
              <a:rPr lang="en-GB" dirty="0" err="1"/>
              <a:t>foeseg</a:t>
            </a:r>
            <a:r>
              <a:rPr lang="en-GB" dirty="0"/>
              <a:t> </a:t>
            </a:r>
            <a:r>
              <a:rPr lang="en-GB" dirty="0" err="1"/>
              <a:t>yn</a:t>
            </a:r>
            <a:r>
              <a:rPr lang="en-GB" dirty="0"/>
              <a:t> un </a:t>
            </a:r>
            <a:r>
              <a:rPr lang="en-GB" dirty="0" err="1"/>
              <a:t>cymhleth</a:t>
            </a:r>
            <a:r>
              <a:rPr lang="en-GB" dirty="0"/>
              <a:t>, </a:t>
            </a:r>
            <a:r>
              <a:rPr lang="en-GB" dirty="0" err="1"/>
              <a:t>yn</a:t>
            </a:r>
            <a:r>
              <a:rPr lang="en-GB" dirty="0"/>
              <a:t> </a:t>
            </a:r>
            <a:r>
              <a:rPr lang="en-GB" dirty="0" err="1"/>
              <a:t>ymwneud</a:t>
            </a:r>
            <a:r>
              <a:rPr lang="en-GB" dirty="0"/>
              <a:t> </a:t>
            </a:r>
            <a:r>
              <a:rPr lang="en-GB" dirty="0" err="1"/>
              <a:t>â’r</a:t>
            </a:r>
            <a:r>
              <a:rPr lang="en-GB" dirty="0"/>
              <a:t> </a:t>
            </a:r>
            <a:r>
              <a:rPr lang="en-GB" dirty="0" err="1"/>
              <a:t>hyn</a:t>
            </a:r>
            <a:r>
              <a:rPr lang="en-GB" dirty="0"/>
              <a:t> </a:t>
            </a:r>
            <a:r>
              <a:rPr lang="en-GB" dirty="0" err="1"/>
              <a:t>sy’n</a:t>
            </a:r>
            <a:r>
              <a:rPr lang="en-GB" dirty="0"/>
              <a:t> </a:t>
            </a:r>
            <a:r>
              <a:rPr lang="en-GB" dirty="0" err="1"/>
              <a:t>dda</a:t>
            </a:r>
            <a:r>
              <a:rPr lang="en-GB" dirty="0"/>
              <a:t> </a:t>
            </a:r>
            <a:r>
              <a:rPr lang="en-GB" dirty="0" err="1"/>
              <a:t>i</a:t>
            </a:r>
            <a:r>
              <a:rPr lang="en-GB" dirty="0"/>
              <a:t> </a:t>
            </a:r>
            <a:r>
              <a:rPr lang="en-GB" dirty="0" err="1"/>
              <a:t>gymdeithas</a:t>
            </a:r>
            <a:r>
              <a:rPr lang="en-GB" dirty="0"/>
              <a:t> </a:t>
            </a:r>
            <a:r>
              <a:rPr lang="en-GB" dirty="0" err="1"/>
              <a:t>a’r</a:t>
            </a:r>
            <a:r>
              <a:rPr lang="en-GB" dirty="0"/>
              <a:t> </a:t>
            </a:r>
            <a:r>
              <a:rPr lang="en-GB" dirty="0" err="1"/>
              <a:t>unigolion</a:t>
            </a:r>
            <a:r>
              <a:rPr lang="en-GB" dirty="0"/>
              <a:t> </a:t>
            </a:r>
            <a:r>
              <a:rPr lang="en-GB" dirty="0" err="1"/>
              <a:t>ynddi</a:t>
            </a:r>
            <a:r>
              <a:rPr lang="en-GB" dirty="0"/>
              <a:t>.  </a:t>
            </a:r>
            <a:r>
              <a:rPr lang="en-GB" dirty="0" err="1"/>
              <a:t>Dylid</a:t>
            </a:r>
            <a:r>
              <a:rPr lang="en-GB" dirty="0"/>
              <a:t> </a:t>
            </a:r>
            <a:r>
              <a:rPr lang="en-GB" dirty="0" err="1"/>
              <a:t>cynnal</a:t>
            </a:r>
            <a:r>
              <a:rPr lang="en-GB" dirty="0"/>
              <a:t> </a:t>
            </a:r>
            <a:r>
              <a:rPr lang="en-GB" dirty="0" err="1"/>
              <a:t>eich</a:t>
            </a:r>
            <a:r>
              <a:rPr lang="en-GB" dirty="0"/>
              <a:t> </a:t>
            </a:r>
            <a:r>
              <a:rPr lang="en-GB" dirty="0" err="1"/>
              <a:t>astudiaethau</a:t>
            </a:r>
            <a:r>
              <a:rPr lang="en-GB" dirty="0"/>
              <a:t> er </a:t>
            </a:r>
            <a:r>
              <a:rPr lang="en-GB" dirty="0" err="1"/>
              <a:t>mwyn</a:t>
            </a:r>
            <a:r>
              <a:rPr lang="en-GB" dirty="0"/>
              <a:t> </a:t>
            </a:r>
            <a:r>
              <a:rPr lang="en-GB" dirty="0" err="1"/>
              <a:t>dod</a:t>
            </a:r>
            <a:r>
              <a:rPr lang="en-GB" dirty="0"/>
              <a:t> o </a:t>
            </a:r>
            <a:r>
              <a:rPr lang="en-GB" dirty="0" err="1"/>
              <a:t>hyd</a:t>
            </a:r>
            <a:r>
              <a:rPr lang="en-GB" dirty="0"/>
              <a:t> </a:t>
            </a:r>
            <a:r>
              <a:rPr lang="en-GB" dirty="0" err="1"/>
              <a:t>i</a:t>
            </a:r>
            <a:r>
              <a:rPr lang="en-GB" dirty="0"/>
              <a:t> </a:t>
            </a:r>
            <a:r>
              <a:rPr lang="en-GB" dirty="0" err="1"/>
              <a:t>wybodaeth</a:t>
            </a:r>
            <a:r>
              <a:rPr lang="en-GB" dirty="0"/>
              <a:t> </a:t>
            </a:r>
            <a:r>
              <a:rPr lang="en-GB" dirty="0" err="1"/>
              <a:t>werth</a:t>
            </a:r>
            <a:r>
              <a:rPr lang="en-GB" dirty="0"/>
              <a:t> </a:t>
            </a:r>
            <a:r>
              <a:rPr lang="en-GB" dirty="0" err="1"/>
              <a:t>chweil</a:t>
            </a:r>
            <a:r>
              <a:rPr lang="en-GB" dirty="0"/>
              <a:t> </a:t>
            </a:r>
            <a:r>
              <a:rPr lang="en-GB" dirty="0" err="1"/>
              <a:t>yn</a:t>
            </a:r>
            <a:r>
              <a:rPr lang="en-GB" dirty="0"/>
              <a:t> y pen draw, y </a:t>
            </a:r>
            <a:r>
              <a:rPr lang="en-GB" dirty="0" err="1"/>
              <a:t>mae</a:t>
            </a:r>
            <a:r>
              <a:rPr lang="en-GB" dirty="0"/>
              <a:t> </a:t>
            </a:r>
            <a:r>
              <a:rPr lang="en-GB" dirty="0" err="1"/>
              <a:t>ei</a:t>
            </a:r>
            <a:r>
              <a:rPr lang="en-GB" dirty="0"/>
              <a:t> </a:t>
            </a:r>
            <a:r>
              <a:rPr lang="en-GB" dirty="0" err="1"/>
              <a:t>hymchwil</a:t>
            </a:r>
            <a:r>
              <a:rPr lang="en-GB" dirty="0"/>
              <a:t> </a:t>
            </a:r>
            <a:r>
              <a:rPr lang="en-GB" dirty="0" err="1"/>
              <a:t>wedi’i</a:t>
            </a:r>
            <a:r>
              <a:rPr lang="en-GB" dirty="0"/>
              <a:t> nodi </a:t>
            </a:r>
            <a:r>
              <a:rPr lang="en-GB" dirty="0" err="1"/>
              <a:t>fel</a:t>
            </a:r>
            <a:r>
              <a:rPr lang="en-GB" dirty="0"/>
              <a:t> ‘</a:t>
            </a:r>
            <a:r>
              <a:rPr lang="en-GB" dirty="0" err="1"/>
              <a:t>prif</a:t>
            </a:r>
            <a:r>
              <a:rPr lang="en-GB" dirty="0"/>
              <a:t> </a:t>
            </a:r>
            <a:r>
              <a:rPr lang="en-GB" dirty="0" err="1"/>
              <a:t>gyfrifoldeb</a:t>
            </a:r>
            <a:r>
              <a:rPr lang="en-GB" dirty="0"/>
              <a:t> </a:t>
            </a:r>
            <a:r>
              <a:rPr lang="en-GB" dirty="0" err="1"/>
              <a:t>moesegol</a:t>
            </a:r>
            <a:r>
              <a:rPr lang="en-GB" dirty="0"/>
              <a:t> yr </a:t>
            </a:r>
            <a:r>
              <a:rPr lang="en-GB" dirty="0" err="1"/>
              <a:t>ymchwilydd</a:t>
            </a:r>
            <a:r>
              <a:rPr lang="en-GB" dirty="0"/>
              <a:t>’ (Hammersley a Traianou, 2012, t. 6).</a:t>
            </a:r>
          </a:p>
        </p:txBody>
      </p:sp>
      <p:sp>
        <p:nvSpPr>
          <p:cNvPr id="4" name="Content Placeholder 3">
            <a:extLst>
              <a:ext uri="{FF2B5EF4-FFF2-40B4-BE49-F238E27FC236}">
                <a16:creationId xmlns:a16="http://schemas.microsoft.com/office/drawing/2014/main" id="{0F16FF87-4706-41A2-2D4A-B61061B75CAD}"/>
              </a:ext>
            </a:extLst>
          </p:cNvPr>
          <p:cNvSpPr>
            <a:spLocks noGrp="1"/>
          </p:cNvSpPr>
          <p:nvPr>
            <p:ph sz="half" idx="2"/>
          </p:nvPr>
        </p:nvSpPr>
        <p:spPr>
          <a:xfrm>
            <a:off x="6172200" y="690004"/>
            <a:ext cx="5181600" cy="4855389"/>
          </a:xfrm>
        </p:spPr>
        <p:txBody>
          <a:bodyPr>
            <a:normAutofit/>
          </a:bodyPr>
          <a:lstStyle/>
          <a:p>
            <a:r>
              <a:rPr lang="en-GB" dirty="0">
                <a:solidFill>
                  <a:srgbClr val="0070C0"/>
                </a:solidFill>
              </a:rPr>
              <a:t>The concept of ethics is a complex one, concerned with what is good for society and the individuals within it.  Your studies should be carried out to ultimately uncover worthwhile knowledge, the pursuit of which has been identified as ‘the prime ethical responsibility of the researcher’ (Hammersley and Traianou, 2012, p. 6). </a:t>
            </a:r>
          </a:p>
        </p:txBody>
      </p:sp>
    </p:spTree>
    <p:extLst>
      <p:ext uri="{BB962C8B-B14F-4D97-AF65-F5344CB8AC3E}">
        <p14:creationId xmlns:p14="http://schemas.microsoft.com/office/powerpoint/2010/main" val="112763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9228-351B-66F6-96D4-5603286C69CD}"/>
              </a:ext>
            </a:extLst>
          </p:cNvPr>
          <p:cNvSpPr>
            <a:spLocks noGrp="1"/>
          </p:cNvSpPr>
          <p:nvPr>
            <p:ph type="title"/>
          </p:nvPr>
        </p:nvSpPr>
        <p:spPr/>
        <p:txBody>
          <a:bodyPr>
            <a:normAutofit/>
          </a:bodyPr>
          <a:lstStyle/>
          <a:p>
            <a:r>
              <a:rPr lang="en-GB" sz="3600" dirty="0" err="1"/>
              <a:t>Trefniadau</a:t>
            </a:r>
            <a:r>
              <a:rPr lang="en-GB" sz="3600" dirty="0"/>
              <a:t> </a:t>
            </a:r>
            <a:r>
              <a:rPr lang="en-GB" sz="3600" dirty="0" err="1"/>
              <a:t>Diogelu</a:t>
            </a:r>
            <a:r>
              <a:rPr lang="en-GB" sz="3600" dirty="0"/>
              <a:t> </a:t>
            </a:r>
            <a:r>
              <a:rPr lang="en-GB" sz="3600" dirty="0" err="1"/>
              <a:t>Moesegol</a:t>
            </a:r>
            <a:r>
              <a:rPr lang="en-GB" sz="3600" dirty="0"/>
              <a:t>/  </a:t>
            </a:r>
            <a:r>
              <a:rPr lang="en-GB" sz="3600" dirty="0">
                <a:solidFill>
                  <a:srgbClr val="0070C0"/>
                </a:solidFill>
              </a:rPr>
              <a:t>Ethical Safeguards</a:t>
            </a:r>
            <a:br>
              <a:rPr lang="en-GB" sz="3600" dirty="0"/>
            </a:br>
            <a:endParaRPr lang="en-GB" sz="3600" dirty="0"/>
          </a:p>
        </p:txBody>
      </p:sp>
      <p:sp>
        <p:nvSpPr>
          <p:cNvPr id="3" name="Content Placeholder 2">
            <a:extLst>
              <a:ext uri="{FF2B5EF4-FFF2-40B4-BE49-F238E27FC236}">
                <a16:creationId xmlns:a16="http://schemas.microsoft.com/office/drawing/2014/main" id="{28DF539F-A4ED-FADF-82C4-8FEC6AF8AD49}"/>
              </a:ext>
            </a:extLst>
          </p:cNvPr>
          <p:cNvSpPr>
            <a:spLocks noGrp="1"/>
          </p:cNvSpPr>
          <p:nvPr>
            <p:ph sz="half" idx="1"/>
          </p:nvPr>
        </p:nvSpPr>
        <p:spPr>
          <a:xfrm>
            <a:off x="838200" y="1530664"/>
            <a:ext cx="5181600" cy="4351338"/>
          </a:xfrm>
        </p:spPr>
        <p:txBody>
          <a:bodyPr>
            <a:normAutofit lnSpcReduction="10000"/>
          </a:bodyPr>
          <a:lstStyle/>
          <a:p>
            <a:r>
              <a:rPr lang="en-GB" dirty="0" err="1"/>
              <a:t>Sicrhau</a:t>
            </a:r>
            <a:r>
              <a:rPr lang="en-GB" dirty="0"/>
              <a:t> bod </a:t>
            </a:r>
            <a:r>
              <a:rPr lang="en-GB" dirty="0" err="1"/>
              <a:t>pobl</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yn</a:t>
            </a:r>
            <a:r>
              <a:rPr lang="en-GB" dirty="0"/>
              <a:t> </a:t>
            </a:r>
            <a:r>
              <a:rPr lang="en-GB" dirty="0" err="1"/>
              <a:t>wirfoddol</a:t>
            </a:r>
            <a:endParaRPr lang="en-GB" dirty="0"/>
          </a:p>
          <a:p>
            <a:r>
              <a:rPr lang="en-GB" dirty="0" err="1"/>
              <a:t>Gwneud</a:t>
            </a:r>
            <a:r>
              <a:rPr lang="en-GB" dirty="0"/>
              <a:t> </a:t>
            </a:r>
            <a:r>
              <a:rPr lang="en-GB" dirty="0" err="1"/>
              <a:t>sylwadau</a:t>
            </a:r>
            <a:r>
              <a:rPr lang="en-GB" dirty="0"/>
              <a:t> ac </a:t>
            </a:r>
            <a:r>
              <a:rPr lang="en-GB" dirty="0" err="1"/>
              <a:t>ymddygiad</a:t>
            </a:r>
            <a:r>
              <a:rPr lang="en-GB" dirty="0"/>
              <a:t> </a:t>
            </a:r>
            <a:r>
              <a:rPr lang="en-GB" dirty="0" err="1"/>
              <a:t>pobl</a:t>
            </a:r>
            <a:r>
              <a:rPr lang="en-GB" dirty="0"/>
              <a:t> </a:t>
            </a:r>
            <a:r>
              <a:rPr lang="en-GB" dirty="0" err="1"/>
              <a:t>yn</a:t>
            </a:r>
            <a:r>
              <a:rPr lang="en-GB" dirty="0"/>
              <a:t> </a:t>
            </a:r>
            <a:r>
              <a:rPr lang="en-GB" dirty="0" err="1"/>
              <a:t>gyfrinachol</a:t>
            </a:r>
            <a:endParaRPr lang="en-GB" dirty="0"/>
          </a:p>
          <a:p>
            <a:r>
              <a:rPr lang="en-GB" dirty="0" err="1"/>
              <a:t>Diogelu</a:t>
            </a:r>
            <a:r>
              <a:rPr lang="en-GB" dirty="0"/>
              <a:t> </a:t>
            </a:r>
            <a:r>
              <a:rPr lang="en-GB" dirty="0" err="1"/>
              <a:t>pobl</a:t>
            </a:r>
            <a:r>
              <a:rPr lang="en-GB" dirty="0"/>
              <a:t> </a:t>
            </a:r>
            <a:r>
              <a:rPr lang="en-GB" dirty="0" err="1"/>
              <a:t>rhag</a:t>
            </a:r>
            <a:r>
              <a:rPr lang="en-GB" dirty="0"/>
              <a:t> </a:t>
            </a:r>
            <a:r>
              <a:rPr lang="en-GB" dirty="0" err="1"/>
              <a:t>niwed</a:t>
            </a:r>
            <a:endParaRPr lang="en-GB" dirty="0"/>
          </a:p>
          <a:p>
            <a:r>
              <a:rPr lang="en-GB" dirty="0" err="1"/>
              <a:t>Sicrhau</a:t>
            </a:r>
            <a:r>
              <a:rPr lang="en-GB" dirty="0"/>
              <a:t> </a:t>
            </a:r>
            <a:r>
              <a:rPr lang="en-GB" dirty="0" err="1"/>
              <a:t>ymddiriedaeth</a:t>
            </a:r>
            <a:r>
              <a:rPr lang="en-GB" dirty="0"/>
              <a:t> </a:t>
            </a:r>
            <a:r>
              <a:rPr lang="en-GB" dirty="0" err="1"/>
              <a:t>rhwng</a:t>
            </a:r>
            <a:r>
              <a:rPr lang="en-GB" dirty="0"/>
              <a:t> </a:t>
            </a:r>
            <a:r>
              <a:rPr lang="en-GB" dirty="0" err="1"/>
              <a:t>ymchwil</a:t>
            </a:r>
            <a:r>
              <a:rPr lang="en-GB" dirty="0"/>
              <a:t> </a:t>
            </a:r>
            <a:r>
              <a:rPr lang="en-GB" dirty="0" err="1"/>
              <a:t>a'r</a:t>
            </a:r>
            <a:r>
              <a:rPr lang="en-GB" dirty="0"/>
              <a:t> </a:t>
            </a:r>
            <a:r>
              <a:rPr lang="en-GB" dirty="0" err="1"/>
              <a:t>bobl</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hastudio</a:t>
            </a:r>
            <a:r>
              <a:rPr lang="en-GB" dirty="0"/>
              <a:t> </a:t>
            </a:r>
          </a:p>
          <a:p>
            <a:pPr marL="0" indent="0">
              <a:buNone/>
            </a:pPr>
            <a:r>
              <a:rPr lang="en-GB" dirty="0"/>
              <a:t>	Silverman (2014, t. 146)</a:t>
            </a:r>
          </a:p>
        </p:txBody>
      </p:sp>
      <p:sp>
        <p:nvSpPr>
          <p:cNvPr id="4" name="Content Placeholder 3">
            <a:extLst>
              <a:ext uri="{FF2B5EF4-FFF2-40B4-BE49-F238E27FC236}">
                <a16:creationId xmlns:a16="http://schemas.microsoft.com/office/drawing/2014/main" id="{9C91AB61-14C3-2007-D61C-B617C1F8F242}"/>
              </a:ext>
            </a:extLst>
          </p:cNvPr>
          <p:cNvSpPr>
            <a:spLocks noGrp="1"/>
          </p:cNvSpPr>
          <p:nvPr>
            <p:ph sz="half" idx="2"/>
          </p:nvPr>
        </p:nvSpPr>
        <p:spPr>
          <a:xfrm>
            <a:off x="6172200" y="1515912"/>
            <a:ext cx="5181600" cy="4501430"/>
          </a:xfrm>
        </p:spPr>
        <p:txBody>
          <a:bodyPr>
            <a:normAutofit lnSpcReduction="10000"/>
          </a:bodyPr>
          <a:lstStyle/>
          <a:p>
            <a:pPr lvl="1"/>
            <a:r>
              <a:rPr lang="en-GB" sz="2800" dirty="0">
                <a:solidFill>
                  <a:srgbClr val="0070C0"/>
                </a:solidFill>
              </a:rPr>
              <a:t>Ensuring that people participate voluntarily</a:t>
            </a:r>
          </a:p>
          <a:p>
            <a:pPr lvl="1"/>
            <a:r>
              <a:rPr lang="en-GB" sz="2800" dirty="0">
                <a:solidFill>
                  <a:srgbClr val="0070C0"/>
                </a:solidFill>
              </a:rPr>
              <a:t>Making people’s comments and behaviour confidential</a:t>
            </a:r>
          </a:p>
          <a:p>
            <a:pPr lvl="1"/>
            <a:r>
              <a:rPr lang="en-GB" sz="2800" dirty="0">
                <a:solidFill>
                  <a:srgbClr val="0070C0"/>
                </a:solidFill>
              </a:rPr>
              <a:t>Protecting people from harm</a:t>
            </a:r>
          </a:p>
          <a:p>
            <a:pPr lvl="1"/>
            <a:r>
              <a:rPr lang="en-GB" sz="2800" dirty="0">
                <a:solidFill>
                  <a:srgbClr val="0070C0"/>
                </a:solidFill>
              </a:rPr>
              <a:t>Ensuring mutual trust between research and the people being studied </a:t>
            </a:r>
          </a:p>
          <a:p>
            <a:pPr marL="457200" lvl="1" indent="0">
              <a:buNone/>
            </a:pPr>
            <a:r>
              <a:rPr lang="en-GB" sz="2800" dirty="0">
                <a:solidFill>
                  <a:srgbClr val="0070C0"/>
                </a:solidFill>
              </a:rPr>
              <a:t>	Silverman (2014, p. 146)</a:t>
            </a:r>
          </a:p>
        </p:txBody>
      </p:sp>
    </p:spTree>
    <p:extLst>
      <p:ext uri="{BB962C8B-B14F-4D97-AF65-F5344CB8AC3E}">
        <p14:creationId xmlns:p14="http://schemas.microsoft.com/office/powerpoint/2010/main" val="509931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B89F-2B11-647B-70D0-964262A5891B}"/>
              </a:ext>
            </a:extLst>
          </p:cNvPr>
          <p:cNvSpPr>
            <a:spLocks noGrp="1"/>
          </p:cNvSpPr>
          <p:nvPr>
            <p:ph type="title"/>
          </p:nvPr>
        </p:nvSpPr>
        <p:spPr/>
        <p:txBody>
          <a:bodyPr>
            <a:normAutofit/>
          </a:bodyPr>
          <a:lstStyle/>
          <a:p>
            <a:r>
              <a:rPr lang="en-GB" sz="3200" dirty="0" err="1"/>
              <a:t>Trosolwg</a:t>
            </a:r>
            <a:r>
              <a:rPr lang="en-GB" sz="3200" dirty="0"/>
              <a:t> o </a:t>
            </a:r>
            <a:r>
              <a:rPr lang="en-GB" sz="3200" dirty="0" err="1"/>
              <a:t>gymeradwyaeth</a:t>
            </a:r>
            <a:r>
              <a:rPr lang="en-GB" sz="3200" dirty="0"/>
              <a:t> </a:t>
            </a:r>
            <a:r>
              <a:rPr lang="en-GB" sz="3200" dirty="0" err="1"/>
              <a:t>foesego</a:t>
            </a:r>
            <a:r>
              <a:rPr lang="en-GB" sz="3200" dirty="0"/>
              <a:t>/l </a:t>
            </a:r>
            <a:r>
              <a:rPr lang="en-GB" sz="3200" dirty="0">
                <a:solidFill>
                  <a:srgbClr val="0070C0"/>
                </a:solidFill>
              </a:rPr>
              <a:t>Overview of ethical approval</a:t>
            </a:r>
          </a:p>
        </p:txBody>
      </p:sp>
      <p:sp>
        <p:nvSpPr>
          <p:cNvPr id="3" name="Content Placeholder 2">
            <a:extLst>
              <a:ext uri="{FF2B5EF4-FFF2-40B4-BE49-F238E27FC236}">
                <a16:creationId xmlns:a16="http://schemas.microsoft.com/office/drawing/2014/main" id="{5CE52BB4-3D43-F126-D818-79CB9AB56E32}"/>
              </a:ext>
            </a:extLst>
          </p:cNvPr>
          <p:cNvSpPr>
            <a:spLocks noGrp="1"/>
          </p:cNvSpPr>
          <p:nvPr>
            <p:ph sz="half" idx="1"/>
          </p:nvPr>
        </p:nvSpPr>
        <p:spPr>
          <a:xfrm>
            <a:off x="838200" y="1530659"/>
            <a:ext cx="5181600" cy="4351338"/>
          </a:xfrm>
        </p:spPr>
        <p:txBody>
          <a:bodyPr>
            <a:normAutofit lnSpcReduction="10000"/>
          </a:bodyPr>
          <a:lstStyle/>
          <a:p>
            <a:r>
              <a:rPr lang="en-GB" dirty="0" err="1"/>
              <a:t>Cydnabyddir</a:t>
            </a:r>
            <a:r>
              <a:rPr lang="en-GB" dirty="0"/>
              <a:t> bod </a:t>
            </a:r>
            <a:r>
              <a:rPr lang="en-GB" dirty="0" err="1"/>
              <a:t>prosesau</a:t>
            </a:r>
            <a:r>
              <a:rPr lang="en-GB" dirty="0"/>
              <a:t> </a:t>
            </a:r>
            <a:r>
              <a:rPr lang="en-GB" dirty="0" err="1"/>
              <a:t>cymeradwyo</a:t>
            </a:r>
            <a:r>
              <a:rPr lang="en-GB" dirty="0"/>
              <a:t> </a:t>
            </a:r>
            <a:r>
              <a:rPr lang="en-GB" dirty="0" err="1"/>
              <a:t>moesegol</a:t>
            </a:r>
            <a:r>
              <a:rPr lang="en-GB" dirty="0"/>
              <a:t> </a:t>
            </a:r>
            <a:r>
              <a:rPr lang="en-GB" dirty="0" err="1"/>
              <a:t>ar</a:t>
            </a:r>
            <a:r>
              <a:rPr lang="en-GB" dirty="0"/>
              <a:t> </a:t>
            </a:r>
            <a:r>
              <a:rPr lang="en-GB" dirty="0" err="1"/>
              <a:t>gyfer</a:t>
            </a:r>
            <a:r>
              <a:rPr lang="en-GB" dirty="0"/>
              <a:t> </a:t>
            </a:r>
            <a:r>
              <a:rPr lang="en-GB" dirty="0" err="1"/>
              <a:t>ymchwil</a:t>
            </a:r>
            <a:r>
              <a:rPr lang="en-GB" dirty="0"/>
              <a:t> </a:t>
            </a:r>
            <a:r>
              <a:rPr lang="en-GB" dirty="0" err="1"/>
              <a:t>gyda</a:t>
            </a:r>
            <a:r>
              <a:rPr lang="en-GB" dirty="0"/>
              <a:t> </a:t>
            </a:r>
            <a:r>
              <a:rPr lang="en-GB" dirty="0" err="1"/>
              <a:t>chyfranogwyr</a:t>
            </a:r>
            <a:r>
              <a:rPr lang="en-GB" dirty="0"/>
              <a:t> </a:t>
            </a:r>
            <a:r>
              <a:rPr lang="en-GB" dirty="0" err="1"/>
              <a:t>dynol</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fwyfwy</a:t>
            </a:r>
            <a:r>
              <a:rPr lang="en-GB" dirty="0"/>
              <a:t> </a:t>
            </a:r>
            <a:r>
              <a:rPr lang="en-GB" dirty="0" err="1"/>
              <a:t>llym</a:t>
            </a:r>
            <a:r>
              <a:rPr lang="en-GB" dirty="0"/>
              <a:t> (Taylor a Mackie, 2014, t. 257), </a:t>
            </a:r>
            <a:r>
              <a:rPr lang="en-GB" dirty="0" err="1"/>
              <a:t>dros</a:t>
            </a:r>
            <a:r>
              <a:rPr lang="en-GB" dirty="0"/>
              <a:t> </a:t>
            </a:r>
            <a:r>
              <a:rPr lang="en-GB" dirty="0" err="1"/>
              <a:t>amser</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fwy</a:t>
            </a:r>
            <a:r>
              <a:rPr lang="en-GB" dirty="0"/>
              <a:t> </a:t>
            </a:r>
            <a:r>
              <a:rPr lang="en-GB" dirty="0" err="1"/>
              <a:t>systematig</a:t>
            </a:r>
            <a:r>
              <a:rPr lang="en-GB" dirty="0"/>
              <a:t> </a:t>
            </a:r>
            <a:r>
              <a:rPr lang="en-GB" dirty="0" err="1"/>
              <a:t>gyda</a:t>
            </a:r>
            <a:r>
              <a:rPr lang="en-GB" dirty="0"/>
              <a:t> </a:t>
            </a:r>
            <a:r>
              <a:rPr lang="en-GB" dirty="0" err="1"/>
              <a:t>mwy</a:t>
            </a:r>
            <a:r>
              <a:rPr lang="en-GB" dirty="0"/>
              <a:t> o </a:t>
            </a:r>
            <a:r>
              <a:rPr lang="en-GB" dirty="0" err="1"/>
              <a:t>bwyslais</a:t>
            </a:r>
            <a:r>
              <a:rPr lang="en-GB" dirty="0"/>
              <a:t> </a:t>
            </a:r>
            <a:r>
              <a:rPr lang="en-GB" dirty="0" err="1"/>
              <a:t>ar</a:t>
            </a:r>
            <a:r>
              <a:rPr lang="en-GB" dirty="0"/>
              <a:t> </a:t>
            </a:r>
            <a:r>
              <a:rPr lang="en-GB" dirty="0" err="1"/>
              <a:t>atebolrwydd</a:t>
            </a:r>
            <a:r>
              <a:rPr lang="en-GB" dirty="0"/>
              <a:t>, </a:t>
            </a:r>
            <a:r>
              <a:rPr lang="en-GB" dirty="0" err="1"/>
              <a:t>rheoli</a:t>
            </a:r>
            <a:r>
              <a:rPr lang="en-GB" dirty="0"/>
              <a:t> </a:t>
            </a:r>
            <a:r>
              <a:rPr lang="en-GB" dirty="0" err="1"/>
              <a:t>perfformiad</a:t>
            </a:r>
            <a:r>
              <a:rPr lang="en-GB" dirty="0"/>
              <a:t> a </a:t>
            </a:r>
            <a:r>
              <a:rPr lang="en-GB" dirty="0" err="1"/>
              <a:t>sicrhau</a:t>
            </a:r>
            <a:r>
              <a:rPr lang="en-GB" dirty="0"/>
              <a:t> </a:t>
            </a:r>
            <a:r>
              <a:rPr lang="en-GB" dirty="0" err="1"/>
              <a:t>ansawdd</a:t>
            </a:r>
            <a:r>
              <a:rPr lang="en-GB" dirty="0"/>
              <a:t> (Shaw a Barrett, 2006).</a:t>
            </a:r>
          </a:p>
        </p:txBody>
      </p:sp>
      <p:sp>
        <p:nvSpPr>
          <p:cNvPr id="4" name="Content Placeholder 3">
            <a:extLst>
              <a:ext uri="{FF2B5EF4-FFF2-40B4-BE49-F238E27FC236}">
                <a16:creationId xmlns:a16="http://schemas.microsoft.com/office/drawing/2014/main" id="{EFE679EA-6C28-A473-AF60-E750AD13D747}"/>
              </a:ext>
            </a:extLst>
          </p:cNvPr>
          <p:cNvSpPr>
            <a:spLocks noGrp="1"/>
          </p:cNvSpPr>
          <p:nvPr>
            <p:ph sz="half" idx="2"/>
          </p:nvPr>
        </p:nvSpPr>
        <p:spPr>
          <a:xfrm>
            <a:off x="6172200" y="1574909"/>
            <a:ext cx="5181600" cy="4351338"/>
          </a:xfrm>
        </p:spPr>
        <p:txBody>
          <a:bodyPr>
            <a:normAutofit lnSpcReduction="10000"/>
          </a:bodyPr>
          <a:lstStyle/>
          <a:p>
            <a:r>
              <a:rPr lang="en-GB" dirty="0">
                <a:solidFill>
                  <a:srgbClr val="0070C0"/>
                </a:solidFill>
              </a:rPr>
              <a:t>Processes of ethical approval for research with human participants are acknowledged as having become increasingly stringent over time having become more systematised with greater emphasis on accountability, performance management and quality assurance (Shaw and Barrett, 2006).</a:t>
            </a:r>
          </a:p>
        </p:txBody>
      </p:sp>
    </p:spTree>
    <p:extLst>
      <p:ext uri="{BB962C8B-B14F-4D97-AF65-F5344CB8AC3E}">
        <p14:creationId xmlns:p14="http://schemas.microsoft.com/office/powerpoint/2010/main" val="4015832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Gill Sans MT" panose="020B0502020104020203" pitchFamily="34" charset="0"/>
              </a:rPr>
              <a:t>Hanes Byr Ymchwil Moesegol
</a:t>
            </a:r>
            <a:r>
              <a:rPr lang="cy-GB" dirty="0" err="1">
                <a:solidFill>
                  <a:srgbClr val="0070C0"/>
                </a:solidFill>
                <a:latin typeface="Gill Sans MT" panose="020B0502020104020203" pitchFamily="34" charset="0"/>
              </a:rPr>
              <a:t>Brief</a:t>
            </a:r>
            <a:r>
              <a:rPr lang="cy-GB" dirty="0">
                <a:solidFill>
                  <a:srgbClr val="0070C0"/>
                </a:solidFill>
                <a:latin typeface="Gill Sans MT" panose="020B0502020104020203" pitchFamily="34" charset="0"/>
              </a:rPr>
              <a:t> </a:t>
            </a:r>
            <a:r>
              <a:rPr lang="cy-GB" noProof="0" dirty="0" err="1">
                <a:solidFill>
                  <a:srgbClr val="0070C0"/>
                </a:solidFill>
                <a:latin typeface="Gill Sans MT" panose="020B0502020104020203" pitchFamily="34" charset="0"/>
              </a:rPr>
              <a:t>History</a:t>
            </a:r>
            <a:r>
              <a:rPr lang="cy-GB" noProof="0" dirty="0">
                <a:solidFill>
                  <a:srgbClr val="0070C0"/>
                </a:solidFill>
                <a:latin typeface="Gill Sans MT" panose="020B0502020104020203" pitchFamily="34" charset="0"/>
              </a:rPr>
              <a:t> of </a:t>
            </a:r>
            <a:r>
              <a:rPr lang="cy-GB" noProof="0" dirty="0" err="1">
                <a:solidFill>
                  <a:srgbClr val="0070C0"/>
                </a:solidFill>
                <a:latin typeface="Gill Sans MT" panose="020B0502020104020203" pitchFamily="34" charset="0"/>
              </a:rPr>
              <a:t>Ethical</a:t>
            </a:r>
            <a:r>
              <a:rPr lang="cy-GB" noProof="0" dirty="0">
                <a:solidFill>
                  <a:srgbClr val="0070C0"/>
                </a:solidFill>
                <a:latin typeface="Gill Sans MT" panose="020B0502020104020203" pitchFamily="34" charset="0"/>
              </a:rPr>
              <a:t> Research</a:t>
            </a:r>
          </a:p>
        </p:txBody>
      </p:sp>
      <p:sp>
        <p:nvSpPr>
          <p:cNvPr id="3" name="Content Placeholder 2"/>
          <p:cNvSpPr>
            <a:spLocks noGrp="1"/>
          </p:cNvSpPr>
          <p:nvPr>
            <p:ph sz="half" idx="1"/>
          </p:nvPr>
        </p:nvSpPr>
        <p:spPr/>
        <p:txBody>
          <a:bodyPr>
            <a:normAutofit fontScale="70000" lnSpcReduction="20000"/>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lang="cy-GB" sz="2400">
                <a:latin typeface="Gill Sans MT" panose="020B0502020104020203" pitchFamily="34" charset="0"/>
              </a:rPr>
              <a:t>Amlygwyd pwysigrwydd moeseg ym mhob ymchwil ar ôl dau ddigwyddiad allweddol a oedd yn gerrig milltir:</a:t>
            </a:r>
            <a:endParaRPr kumimoji="0" lang="cy-GB" sz="2400" b="0" i="0" u="none" strike="noStrike" kern="1200" cap="none" spc="0" normalizeH="0" baseline="0" noProof="0">
              <a:ln>
                <a:noFill/>
              </a:ln>
              <a:solidFill>
                <a:prstClr val="black"/>
              </a:solidFill>
              <a:effectLst/>
              <a:uLnTx/>
              <a:uFillTx/>
              <a:latin typeface="Gill Sans MT" panose="020B0502020104020203" pitchFamily="34" charset="0"/>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Yn sgil Treial Troseddau Rhyfel </a:t>
            </a:r>
            <a:r>
              <a:rPr kumimoji="0" lang="cy-GB" sz="2200" b="0" i="0" u="none" strike="noStrike" kern="1200" cap="none" spc="0" normalizeH="0" baseline="0" noProof="0" err="1">
                <a:ln>
                  <a:noFill/>
                </a:ln>
                <a:solidFill>
                  <a:prstClr val="black"/>
                </a:solidFill>
                <a:effectLst/>
                <a:uLnTx/>
                <a:uFillTx/>
                <a:latin typeface="Gill Sans MT" panose="020B0502020104020203" pitchFamily="34" charset="0"/>
                <a:ea typeface="+mn-ea"/>
                <a:cs typeface="+mn-cs"/>
              </a:rPr>
              <a:t>Nuremberg</a:t>
            </a: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 ar ddiwedd yr Ail Ryfel Byd daeth yn amlwg i’r cyhoedd sut yr oedd gwyddonwyr o’r Almaen wedi defnyddio pobl fel gwrthrychau mewn arbrofion erchyll</a:t>
            </a:r>
          </a:p>
          <a:p>
            <a:pPr lvl="1"/>
            <a:r>
              <a:rPr lang="cy-GB" sz="2200">
                <a:latin typeface="Gill Sans MT" panose="020B0502020104020203" pitchFamily="34" charset="0"/>
              </a:rPr>
              <a:t>Y</a:t>
            </a:r>
            <a:r>
              <a:rPr lang="cy-GB" sz="2200" noProof="0">
                <a:latin typeface="Gill Sans MT" panose="020B0502020104020203" pitchFamily="34" charset="0"/>
              </a:rPr>
              <a:t>n y 1950au a’r 1960au</a:t>
            </a:r>
            <a:r>
              <a:rPr lang="cy-GB" sz="2200">
                <a:latin typeface="Gill Sans MT" panose="020B0502020104020203" pitchFamily="34" charset="0"/>
              </a:rPr>
              <a:t>, fe wnaeth Astudiaeth Syffilis </a:t>
            </a:r>
            <a:r>
              <a:rPr lang="cy-GB" sz="2200" err="1">
                <a:latin typeface="Gill Sans MT" panose="020B0502020104020203" pitchFamily="34" charset="0"/>
              </a:rPr>
              <a:t>Tuskegee</a:t>
            </a:r>
            <a:r>
              <a:rPr lang="cy-GB" sz="2200">
                <a:latin typeface="Gill Sans MT" panose="020B0502020104020203" pitchFamily="34" charset="0"/>
              </a:rPr>
              <a:t> atal </a:t>
            </a: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cyfranogwyr Affricanaidd-Americanaidd a oedd wedi'u heintio â syffilis rhag cael </a:t>
            </a:r>
            <a:r>
              <a:rPr lang="cy-GB" sz="2200">
                <a:latin typeface="Gill Sans MT" panose="020B0502020104020203" pitchFamily="34" charset="0"/>
              </a:rPr>
              <a:t>triniaeth effeithiol hysbys </a:t>
            </a:r>
          </a:p>
          <a:p>
            <a:pPr marL="457200" lvl="1" indent="0">
              <a:buNone/>
            </a:pPr>
            <a:r>
              <a:rPr lang="cy-GB" sz="2400">
                <a:latin typeface="Gill Sans MT" panose="020B0502020104020203" pitchFamily="34" charset="0"/>
              </a:rPr>
              <a:t>Gwnaeth digwyddiadau fel y rhain orfodi </a:t>
            </a:r>
            <a:r>
              <a:rPr lang="cy-GB" sz="2400" err="1">
                <a:latin typeface="Gill Sans MT" panose="020B0502020104020203" pitchFamily="34" charset="0"/>
              </a:rPr>
              <a:t>ailarchwilio</a:t>
            </a:r>
            <a:r>
              <a:rPr lang="cy-GB" sz="2400">
                <a:latin typeface="Gill Sans MT" panose="020B0502020104020203" pitchFamily="34" charset="0"/>
              </a:rPr>
              <a:t> safonau moesegol a datblygu consensws yn raddol bod angen diogelu pobl rhag y posibilrwydd o gael eu defnyddio fel testun arbrawf mewn ymchwil wyddonol
</a:t>
            </a:r>
          </a:p>
        </p:txBody>
      </p:sp>
      <p:sp>
        <p:nvSpPr>
          <p:cNvPr id="4" name="Content Placeholder 3">
            <a:extLst>
              <a:ext uri="{FF2B5EF4-FFF2-40B4-BE49-F238E27FC236}">
                <a16:creationId xmlns:a16="http://schemas.microsoft.com/office/drawing/2014/main" id="{F725F52B-E744-4633-A76D-09D3186F8620}"/>
              </a:ext>
            </a:extLst>
          </p:cNvPr>
          <p:cNvSpPr>
            <a:spLocks noGrp="1"/>
          </p:cNvSpPr>
          <p:nvPr>
            <p:ph sz="half" idx="2"/>
          </p:nvPr>
        </p:nvSpPr>
        <p:spPr/>
        <p:txBody>
          <a:bodyPr>
            <a:normAutofit fontScale="70000" lnSpcReduction="20000"/>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Importance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all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made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clear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after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two</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key</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marker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Nuremberg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Crimes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Trial</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following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World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II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brought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public</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view</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ways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German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scientists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had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captive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gruesome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experiments</a:t>
            </a:r>
            <a:endPar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1950s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1960s,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Tuskegee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Study</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involved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withholding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known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effective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treatment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African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-American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participants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who</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were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infected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p>
          <a:p>
            <a:pPr marL="5715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like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these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forced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re-examination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standards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gradual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development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consensus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potential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needed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protected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being</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guinea</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pigs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scientific</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endPar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endParaRPr lang="cy-GB" dirty="0"/>
          </a:p>
        </p:txBody>
      </p:sp>
    </p:spTree>
    <p:extLst>
      <p:ext uri="{BB962C8B-B14F-4D97-AF65-F5344CB8AC3E}">
        <p14:creationId xmlns:p14="http://schemas.microsoft.com/office/powerpoint/2010/main" val="267432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Calibri" charset="0"/>
              </a:rPr>
              <a:t>Hanes Byr Ymchwil Moesegol</a:t>
            </a:r>
            <a:r>
              <a:rPr lang="cy-GB" dirty="0">
                <a:latin typeface="Gill Sans MT" panose="020B0502020104020203" pitchFamily="34" charset="0"/>
              </a:rPr>
              <a:t> </a:t>
            </a:r>
            <a:br>
              <a:rPr lang="cy-GB" dirty="0">
                <a:latin typeface="Gill Sans MT" panose="020B0502020104020203" pitchFamily="34" charset="0"/>
              </a:rPr>
            </a:br>
            <a:r>
              <a:rPr lang="cy-GB" noProof="0" dirty="0" err="1">
                <a:solidFill>
                  <a:srgbClr val="0070C0"/>
                </a:solidFill>
                <a:latin typeface="Calibri" charset="0"/>
              </a:rPr>
              <a:t>Brief</a:t>
            </a:r>
            <a:r>
              <a:rPr lang="cy-GB" noProof="0" dirty="0">
                <a:solidFill>
                  <a:srgbClr val="0070C0"/>
                </a:solidFill>
                <a:latin typeface="Calibri" charset="0"/>
              </a:rPr>
              <a:t> </a:t>
            </a:r>
            <a:r>
              <a:rPr lang="cy-GB" noProof="0" dirty="0" err="1">
                <a:solidFill>
                  <a:srgbClr val="0070C0"/>
                </a:solidFill>
                <a:latin typeface="Calibri" charset="0"/>
              </a:rPr>
              <a:t>History</a:t>
            </a:r>
            <a:r>
              <a:rPr lang="cy-GB" noProof="0" dirty="0">
                <a:solidFill>
                  <a:srgbClr val="0070C0"/>
                </a:solidFill>
                <a:latin typeface="Calibri" charset="0"/>
              </a:rPr>
              <a:t> of </a:t>
            </a:r>
            <a:r>
              <a:rPr lang="cy-GB" noProof="0" dirty="0" err="1">
                <a:solidFill>
                  <a:srgbClr val="0070C0"/>
                </a:solidFill>
                <a:latin typeface="Calibri" charset="0"/>
              </a:rPr>
              <a:t>Ethical</a:t>
            </a:r>
            <a:r>
              <a:rPr lang="cy-GB" noProof="0" dirty="0">
                <a:solidFill>
                  <a:srgbClr val="0070C0"/>
                </a:solidFill>
                <a:latin typeface="Calibri" charset="0"/>
              </a:rPr>
              <a:t> Research</a:t>
            </a:r>
            <a:endParaRPr lang="cy-GB" noProof="0" dirty="0">
              <a:solidFill>
                <a:srgbClr val="0070C0"/>
              </a:solidFill>
            </a:endParaRPr>
          </a:p>
        </p:txBody>
      </p:sp>
      <p:sp>
        <p:nvSpPr>
          <p:cNvPr id="3" name="Content Placeholder 2"/>
          <p:cNvSpPr>
            <a:spLocks noGrp="1"/>
          </p:cNvSpPr>
          <p:nvPr>
            <p:ph sz="half" idx="1"/>
          </p:nvPr>
        </p:nvSpPr>
        <p:spPr/>
        <p:txBody>
          <a:bodyPr>
            <a:normAutofit fontScale="70000" lnSpcReduction="20000"/>
          </a:bodyPr>
          <a:lstStyle/>
          <a:p>
            <a:r>
              <a:rPr lang="cy-GB" sz="2400"/>
              <a:t>Datganwyd rhai egwyddorion moesol, moesegol a chyfreithiol </a:t>
            </a:r>
            <a:r>
              <a:rPr lang="cy-GB" sz="2400">
                <a:solidFill>
                  <a:prstClr val="black"/>
                </a:solidFill>
                <a:latin typeface="Gill Sans MT" panose="020B0502020104020203"/>
              </a:rPr>
              <a:t>g</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an</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God</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Nuremberg</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lang="cy-GB" sz="2400"/>
              <a:t>yn gysylltiedig ag ymchwil sy’n cynnwys pobl 
Mae Datganiad Helsinki 1964, a ddiweddarwyd yn 1989 a 1996, bellach yn cynnwys archwiliad ar y mater o blant fel gwrthrychau ymchwil, yn gysylltiedig â chydsyniad ar sail gwybodaeth</a:t>
            </a:r>
            <a:r>
              <a:rPr lang="cy-GB" sz="2400" noProof="0"/>
              <a:t>. </a:t>
            </a:r>
          </a:p>
          <a:p>
            <a:r>
              <a:rPr lang="cy-GB" sz="2400" noProof="0"/>
              <a:t>Er enghraifft:</a:t>
            </a:r>
          </a:p>
          <a:p>
            <a:pPr lvl="1"/>
            <a:r>
              <a:rPr lang="cy-GB" sz="2000" noProof="0"/>
              <a:t>Rhaid i’r </a:t>
            </a:r>
            <a:r>
              <a:rPr kumimoji="0" lang="cy-GB" sz="2000" b="0" i="0" u="none" strike="noStrike" kern="1200" cap="none" spc="0" normalizeH="0" baseline="0" noProof="0">
                <a:ln>
                  <a:noFill/>
                </a:ln>
                <a:solidFill>
                  <a:prstClr val="black"/>
                </a:solidFill>
                <a:effectLst/>
                <a:uLnTx/>
                <a:uFillTx/>
                <a:latin typeface="Gill Sans MT" panose="020B0502020104020203"/>
                <a:ea typeface="+mn-ea"/>
                <a:cs typeface="+mn-cs"/>
              </a:rPr>
              <a:t>cyfranogwyr ymchwil dd</a:t>
            </a:r>
            <a:r>
              <a:rPr lang="cy-GB" sz="2000" noProof="0"/>
              <a:t>arparu gwybodaeth ddigonol </a:t>
            </a:r>
          </a:p>
          <a:p>
            <a:pPr lvl="1"/>
            <a:r>
              <a:rPr lang="cy-GB" sz="2000"/>
              <a:t>Rhaid gwirfoddoli'n rhydd i gymryd rhan yn yr ymchwil gyda'r ddealltwriaeth y gall y cyfranogwr dynnu'n ôl unrhyw bryd
Mae angen rhoi cydsyniad ar sail gwybodaeth, yn ysgrifenedig os oes modd</a:t>
            </a:r>
            <a:endParaRPr lang="cy-GB" sz="2000" noProof="0"/>
          </a:p>
          <a:p>
            <a:pPr lvl="1"/>
            <a:endParaRPr lang="cy-GB" sz="2000" noProof="0"/>
          </a:p>
          <a:p>
            <a:pPr lvl="1"/>
            <a:endParaRPr lang="cy-GB" sz="2000" noProof="0"/>
          </a:p>
          <a:p>
            <a:endParaRPr lang="cy-GB" noProof="0"/>
          </a:p>
        </p:txBody>
      </p:sp>
      <p:sp>
        <p:nvSpPr>
          <p:cNvPr id="4" name="Content Placeholder 3">
            <a:extLst>
              <a:ext uri="{FF2B5EF4-FFF2-40B4-BE49-F238E27FC236}">
                <a16:creationId xmlns:a16="http://schemas.microsoft.com/office/drawing/2014/main" id="{3E134245-67CA-4715-B970-2E1387427B4D}"/>
              </a:ext>
            </a:extLst>
          </p:cNvPr>
          <p:cNvSpPr>
            <a:spLocks noGrp="1"/>
          </p:cNvSpPr>
          <p:nvPr>
            <p:ph sz="half" idx="2"/>
          </p:nvPr>
        </p:nvSpPr>
        <p:spPr>
          <a:xfrm>
            <a:off x="6197600" y="1825625"/>
            <a:ext cx="5156200" cy="3985240"/>
          </a:xfrm>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Nuremberg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set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statements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certain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moral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principles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involving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Declaration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Helsinki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1964,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updated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1989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1996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now</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includes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examination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For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adequate</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by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freely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volunteered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withdraw</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time</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needs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given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preferably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writing</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687902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1D3D3ED-6B1A-86A7-85A4-B341E7CB5AEE}"/>
              </a:ext>
            </a:extLst>
          </p:cNvPr>
          <p:cNvPicPr>
            <a:picLocks noChangeAspect="1"/>
          </p:cNvPicPr>
          <p:nvPr/>
        </p:nvPicPr>
        <p:blipFill>
          <a:blip r:embed="rId2"/>
          <a:stretch>
            <a:fillRect/>
          </a:stretch>
        </p:blipFill>
        <p:spPr>
          <a:xfrm>
            <a:off x="2190750" y="1428750"/>
            <a:ext cx="7810500" cy="4000500"/>
          </a:xfrm>
          <a:prstGeom prst="rect">
            <a:avLst/>
          </a:prstGeom>
        </p:spPr>
      </p:pic>
      <p:pic>
        <p:nvPicPr>
          <p:cNvPr id="10" name="Content Placeholder 9">
            <a:extLst>
              <a:ext uri="{FF2B5EF4-FFF2-40B4-BE49-F238E27FC236}">
                <a16:creationId xmlns:a16="http://schemas.microsoft.com/office/drawing/2014/main" id="{2240B5AA-A613-AA36-6616-8A27A972361E}"/>
              </a:ext>
            </a:extLst>
          </p:cNvPr>
          <p:cNvPicPr>
            <a:picLocks noGrp="1" noChangeAspect="1"/>
          </p:cNvPicPr>
          <p:nvPr>
            <p:ph sz="half" idx="2"/>
          </p:nvPr>
        </p:nvPicPr>
        <p:blipFill>
          <a:blip r:embed="rId3"/>
          <a:stretch>
            <a:fillRect/>
          </a:stretch>
        </p:blipFill>
        <p:spPr>
          <a:xfrm>
            <a:off x="7677593" y="2419228"/>
            <a:ext cx="3676207" cy="2688569"/>
          </a:xfrm>
          <a:prstGeom prst="rect">
            <a:avLst/>
          </a:prstGeom>
        </p:spPr>
      </p:pic>
      <p:pic>
        <p:nvPicPr>
          <p:cNvPr id="14" name="Picture 13">
            <a:extLst>
              <a:ext uri="{FF2B5EF4-FFF2-40B4-BE49-F238E27FC236}">
                <a16:creationId xmlns:a16="http://schemas.microsoft.com/office/drawing/2014/main" id="{51A38A17-F0B5-3E55-2BAE-5FE5DEB25995}"/>
              </a:ext>
            </a:extLst>
          </p:cNvPr>
          <p:cNvPicPr>
            <a:picLocks noChangeAspect="1"/>
          </p:cNvPicPr>
          <p:nvPr/>
        </p:nvPicPr>
        <p:blipFill>
          <a:blip r:embed="rId4"/>
          <a:stretch>
            <a:fillRect/>
          </a:stretch>
        </p:blipFill>
        <p:spPr>
          <a:xfrm>
            <a:off x="868684" y="2419227"/>
            <a:ext cx="3645724" cy="2688569"/>
          </a:xfrm>
          <a:prstGeom prst="rect">
            <a:avLst/>
          </a:prstGeom>
        </p:spPr>
      </p:pic>
    </p:spTree>
    <p:extLst>
      <p:ext uri="{BB962C8B-B14F-4D97-AF65-F5344CB8AC3E}">
        <p14:creationId xmlns:p14="http://schemas.microsoft.com/office/powerpoint/2010/main" val="1620304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9D2E-5879-3AB3-A1F7-707FC0A48B40}"/>
              </a:ext>
            </a:extLst>
          </p:cNvPr>
          <p:cNvSpPr>
            <a:spLocks noGrp="1"/>
          </p:cNvSpPr>
          <p:nvPr>
            <p:ph type="title"/>
          </p:nvPr>
        </p:nvSpPr>
        <p:spPr/>
        <p:txBody>
          <a:bodyPr/>
          <a:lstStyle/>
          <a:p>
            <a:r>
              <a:rPr lang="en-GB" dirty="0" err="1"/>
              <a:t>Pobl</a:t>
            </a:r>
            <a:r>
              <a:rPr lang="en-GB" dirty="0"/>
              <a:t> </a:t>
            </a:r>
            <a:r>
              <a:rPr lang="en-GB" dirty="0" err="1"/>
              <a:t>arbennig</a:t>
            </a:r>
            <a:r>
              <a:rPr lang="en-GB" dirty="0"/>
              <a:t> </a:t>
            </a:r>
            <a:r>
              <a:rPr lang="en-GB" dirty="0" err="1"/>
              <a:t>iawn</a:t>
            </a:r>
            <a:r>
              <a:rPr lang="en-GB" dirty="0"/>
              <a:t>/ </a:t>
            </a:r>
            <a:r>
              <a:rPr lang="en-GB" dirty="0">
                <a:solidFill>
                  <a:srgbClr val="0070C0"/>
                </a:solidFill>
              </a:rPr>
              <a:t>Very special people</a:t>
            </a:r>
          </a:p>
        </p:txBody>
      </p:sp>
      <p:sp>
        <p:nvSpPr>
          <p:cNvPr id="3" name="Content Placeholder 2">
            <a:extLst>
              <a:ext uri="{FF2B5EF4-FFF2-40B4-BE49-F238E27FC236}">
                <a16:creationId xmlns:a16="http://schemas.microsoft.com/office/drawing/2014/main" id="{1D3CE26A-20B1-6946-9249-F8143FF67016}"/>
              </a:ext>
            </a:extLst>
          </p:cNvPr>
          <p:cNvSpPr>
            <a:spLocks noGrp="1"/>
          </p:cNvSpPr>
          <p:nvPr>
            <p:ph sz="half" idx="1"/>
          </p:nvPr>
        </p:nvSpPr>
        <p:spPr/>
        <p:txBody>
          <a:bodyPr>
            <a:normAutofit/>
          </a:bodyPr>
          <a:lstStyle/>
          <a:p>
            <a:r>
              <a:rPr lang="en-GB" dirty="0" err="1"/>
              <a:t>Mae'n</a:t>
            </a:r>
            <a:r>
              <a:rPr lang="en-GB" dirty="0"/>
              <a:t> </a:t>
            </a:r>
            <a:r>
              <a:rPr lang="en-GB" dirty="0" err="1"/>
              <a:t>rhaid</a:t>
            </a:r>
            <a:r>
              <a:rPr lang="en-GB" dirty="0"/>
              <a:t> </a:t>
            </a:r>
            <a:r>
              <a:rPr lang="en-GB" dirty="0" err="1"/>
              <a:t>i</a:t>
            </a:r>
            <a:r>
              <a:rPr lang="en-GB" dirty="0"/>
              <a:t> </a:t>
            </a:r>
            <a:r>
              <a:rPr lang="en-GB" dirty="0" err="1"/>
              <a:t>ymchwil</a:t>
            </a:r>
            <a:r>
              <a:rPr lang="en-GB" dirty="0"/>
              <a:t> </a:t>
            </a:r>
            <a:r>
              <a:rPr lang="en-GB" dirty="0" err="1"/>
              <a:t>gyda</a:t>
            </a:r>
            <a:r>
              <a:rPr lang="en-GB" dirty="0"/>
              <a:t> </a:t>
            </a:r>
            <a:r>
              <a:rPr lang="en-GB" dirty="0" err="1"/>
              <a:t>phlant</a:t>
            </a:r>
            <a:r>
              <a:rPr lang="en-GB" dirty="0"/>
              <a:t> a </a:t>
            </a:r>
            <a:r>
              <a:rPr lang="en-GB" dirty="0" err="1"/>
              <a:t>phobl</a:t>
            </a:r>
            <a:r>
              <a:rPr lang="en-GB" dirty="0"/>
              <a:t> </a:t>
            </a:r>
            <a:r>
              <a:rPr lang="en-GB" dirty="0" err="1"/>
              <a:t>ifanc</a:t>
            </a:r>
            <a:r>
              <a:rPr lang="en-GB" dirty="0"/>
              <a:t>, </a:t>
            </a:r>
            <a:r>
              <a:rPr lang="en-GB" dirty="0" err="1"/>
              <a:t>ni</a:t>
            </a:r>
            <a:r>
              <a:rPr lang="en-GB" dirty="0"/>
              <a:t> </a:t>
            </a:r>
            <a:r>
              <a:rPr lang="en-GB" dirty="0" err="1"/>
              <a:t>waeth</a:t>
            </a:r>
            <a:r>
              <a:rPr lang="en-GB" dirty="0"/>
              <a:t> pa mor </a:t>
            </a:r>
            <a:r>
              <a:rPr lang="en-GB" dirty="0" err="1"/>
              <a:t>dda</a:t>
            </a:r>
            <a:r>
              <a:rPr lang="en-GB" dirty="0"/>
              <a:t> </a:t>
            </a:r>
            <a:r>
              <a:rPr lang="en-GB" dirty="0" err="1"/>
              <a:t>yw'r</a:t>
            </a:r>
            <a:r>
              <a:rPr lang="en-GB" dirty="0"/>
              <a:t> </a:t>
            </a:r>
            <a:r>
              <a:rPr lang="en-GB" dirty="0" err="1"/>
              <a:t>bwriad</a:t>
            </a:r>
            <a:r>
              <a:rPr lang="en-GB" dirty="0"/>
              <a:t>, </a:t>
            </a:r>
            <a:r>
              <a:rPr lang="en-GB" dirty="0" err="1"/>
              <a:t>fod</a:t>
            </a:r>
            <a:r>
              <a:rPr lang="en-GB" dirty="0"/>
              <a:t> â </a:t>
            </a:r>
            <a:r>
              <a:rPr lang="en-GB" dirty="0" err="1"/>
              <a:t>lles</a:t>
            </a:r>
            <a:r>
              <a:rPr lang="en-GB" dirty="0"/>
              <a:t> y </a:t>
            </a:r>
            <a:r>
              <a:rPr lang="en-GB" dirty="0" err="1"/>
              <a:t>cyfranogwyr</a:t>
            </a:r>
            <a:r>
              <a:rPr lang="en-GB" dirty="0"/>
              <a:t> </a:t>
            </a:r>
            <a:r>
              <a:rPr lang="en-GB" dirty="0" err="1"/>
              <a:t>fel</a:t>
            </a:r>
            <a:r>
              <a:rPr lang="en-GB" dirty="0"/>
              <a:t> </a:t>
            </a:r>
            <a:r>
              <a:rPr lang="en-GB" dirty="0" err="1"/>
              <a:t>ei</a:t>
            </a:r>
            <a:r>
              <a:rPr lang="en-GB" dirty="0"/>
              <a:t> </a:t>
            </a:r>
            <a:r>
              <a:rPr lang="en-GB" dirty="0" err="1"/>
              <a:t>flaenoriaeth</a:t>
            </a:r>
            <a:r>
              <a:rPr lang="en-GB" dirty="0"/>
              <a:t> </a:t>
            </a:r>
            <a:r>
              <a:rPr lang="en-GB" dirty="0" err="1"/>
              <a:t>gyntaf</a:t>
            </a:r>
            <a:r>
              <a:rPr lang="en-GB" dirty="0"/>
              <a:t>. </a:t>
            </a:r>
          </a:p>
          <a:p>
            <a:r>
              <a:rPr lang="en-GB" dirty="0"/>
              <a:t>O </a:t>
            </a:r>
            <a:r>
              <a:rPr lang="en-GB" dirty="0" err="1"/>
              <a:t>ganlyniad</a:t>
            </a:r>
            <a:r>
              <a:rPr lang="en-GB" dirty="0"/>
              <a:t>, </a:t>
            </a:r>
            <a:r>
              <a:rPr lang="en-GB" dirty="0" err="1"/>
              <a:t>fel</a:t>
            </a:r>
            <a:r>
              <a:rPr lang="en-GB" dirty="0"/>
              <a:t> Cooper, </a:t>
            </a:r>
            <a:r>
              <a:rPr lang="en-GB" dirty="0" err="1"/>
              <a:t>mae</a:t>
            </a:r>
            <a:r>
              <a:rPr lang="en-GB" dirty="0"/>
              <a:t> </a:t>
            </a:r>
            <a:r>
              <a:rPr lang="en-GB" dirty="0" err="1"/>
              <a:t>ceisio</a:t>
            </a:r>
            <a:r>
              <a:rPr lang="en-GB" dirty="0"/>
              <a:t> </a:t>
            </a:r>
            <a:r>
              <a:rPr lang="en-GB" dirty="0" err="1"/>
              <a:t>cywirdeb</a:t>
            </a:r>
            <a:r>
              <a:rPr lang="en-GB" dirty="0"/>
              <a:t> a </a:t>
            </a:r>
            <a:r>
              <a:rPr lang="en-GB" dirty="0" err="1"/>
              <a:t>hygrededd</a:t>
            </a:r>
            <a:r>
              <a:rPr lang="en-GB" dirty="0"/>
              <a:t> </a:t>
            </a:r>
            <a:r>
              <a:rPr lang="en-GB" dirty="0" err="1"/>
              <a:t>yn</a:t>
            </a:r>
            <a:r>
              <a:rPr lang="en-GB" dirty="0"/>
              <a:t> </a:t>
            </a:r>
            <a:r>
              <a:rPr lang="en-GB" dirty="0" err="1"/>
              <a:t>hollbwysig</a:t>
            </a:r>
            <a:r>
              <a:rPr lang="en-GB" dirty="0"/>
              <a:t> (Cooper, 2011, t. 55).</a:t>
            </a:r>
          </a:p>
        </p:txBody>
      </p:sp>
      <p:sp>
        <p:nvSpPr>
          <p:cNvPr id="4" name="Content Placeholder 3">
            <a:extLst>
              <a:ext uri="{FF2B5EF4-FFF2-40B4-BE49-F238E27FC236}">
                <a16:creationId xmlns:a16="http://schemas.microsoft.com/office/drawing/2014/main" id="{7B8FEDD6-2A00-FB6C-6F37-0AE1CD795476}"/>
              </a:ext>
            </a:extLst>
          </p:cNvPr>
          <p:cNvSpPr>
            <a:spLocks noGrp="1"/>
          </p:cNvSpPr>
          <p:nvPr>
            <p:ph sz="half" idx="2"/>
          </p:nvPr>
        </p:nvSpPr>
        <p:spPr/>
        <p:txBody>
          <a:bodyPr>
            <a:normAutofit/>
          </a:bodyPr>
          <a:lstStyle/>
          <a:p>
            <a:r>
              <a:rPr lang="en-GB" dirty="0">
                <a:solidFill>
                  <a:srgbClr val="0070C0"/>
                </a:solidFill>
              </a:rPr>
              <a:t>Research with children and young people, however well-intentioned must always have the welfare of the participants as its first priority. </a:t>
            </a:r>
          </a:p>
          <a:p>
            <a:r>
              <a:rPr lang="en-GB" dirty="0">
                <a:solidFill>
                  <a:srgbClr val="0070C0"/>
                </a:solidFill>
              </a:rPr>
              <a:t>As a result, like Cooper, the pursuit of accuracy and credibility is vital (Cooper, 2011, p. 55). </a:t>
            </a:r>
          </a:p>
        </p:txBody>
      </p:sp>
    </p:spTree>
    <p:extLst>
      <p:ext uri="{BB962C8B-B14F-4D97-AF65-F5344CB8AC3E}">
        <p14:creationId xmlns:p14="http://schemas.microsoft.com/office/powerpoint/2010/main" val="3165484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7B55-8182-B5A3-295A-B1BE948A5487}"/>
              </a:ext>
            </a:extLst>
          </p:cNvPr>
          <p:cNvSpPr>
            <a:spLocks noGrp="1"/>
          </p:cNvSpPr>
          <p:nvPr>
            <p:ph type="title"/>
          </p:nvPr>
        </p:nvSpPr>
        <p:spPr/>
        <p:txBody>
          <a:bodyPr/>
          <a:lstStyle/>
          <a:p>
            <a:r>
              <a:rPr lang="en-GB" dirty="0" err="1"/>
              <a:t>Nid</a:t>
            </a:r>
            <a:r>
              <a:rPr lang="en-GB" dirty="0"/>
              <a:t> </a:t>
            </a:r>
            <a:r>
              <a:rPr lang="en-GB" dirty="0" err="1"/>
              <a:t>oedolion</a:t>
            </a:r>
            <a:r>
              <a:rPr lang="en-GB" dirty="0"/>
              <a:t> </a:t>
            </a:r>
            <a:r>
              <a:rPr lang="en-GB" dirty="0" err="1"/>
              <a:t>bach</a:t>
            </a:r>
            <a:r>
              <a:rPr lang="en-GB" dirty="0"/>
              <a:t>/ </a:t>
            </a:r>
            <a:r>
              <a:rPr lang="en-GB" dirty="0">
                <a:solidFill>
                  <a:srgbClr val="0070C0"/>
                </a:solidFill>
              </a:rPr>
              <a:t>Not little adults</a:t>
            </a:r>
          </a:p>
        </p:txBody>
      </p:sp>
      <p:sp>
        <p:nvSpPr>
          <p:cNvPr id="3" name="Content Placeholder 2">
            <a:extLst>
              <a:ext uri="{FF2B5EF4-FFF2-40B4-BE49-F238E27FC236}">
                <a16:creationId xmlns:a16="http://schemas.microsoft.com/office/drawing/2014/main" id="{683F0573-8BC1-A6BA-0F59-0F92034F6FBF}"/>
              </a:ext>
            </a:extLst>
          </p:cNvPr>
          <p:cNvSpPr>
            <a:spLocks noGrp="1"/>
          </p:cNvSpPr>
          <p:nvPr>
            <p:ph sz="half" idx="1"/>
          </p:nvPr>
        </p:nvSpPr>
        <p:spPr/>
        <p:txBody>
          <a:bodyPr>
            <a:normAutofit/>
          </a:bodyPr>
          <a:lstStyle/>
          <a:p>
            <a:r>
              <a:rPr lang="en-GB" dirty="0" err="1"/>
              <a:t>Nid</a:t>
            </a:r>
            <a:r>
              <a:rPr lang="en-GB" dirty="0"/>
              <a:t> </a:t>
            </a:r>
            <a:r>
              <a:rPr lang="en-GB" dirty="0" err="1"/>
              <a:t>oedolion</a:t>
            </a:r>
            <a:r>
              <a:rPr lang="en-GB" dirty="0"/>
              <a:t> </a:t>
            </a:r>
            <a:r>
              <a:rPr lang="en-GB" dirty="0" err="1"/>
              <a:t>bach</a:t>
            </a:r>
            <a:r>
              <a:rPr lang="en-GB" dirty="0"/>
              <a:t> </a:t>
            </a:r>
            <a:r>
              <a:rPr lang="en-GB" dirty="0" err="1"/>
              <a:t>yw</a:t>
            </a:r>
            <a:r>
              <a:rPr lang="en-GB" dirty="0"/>
              <a:t> plant </a:t>
            </a:r>
            <a:r>
              <a:rPr lang="en-GB" dirty="0" err="1"/>
              <a:t>ond</a:t>
            </a:r>
            <a:r>
              <a:rPr lang="en-GB" dirty="0"/>
              <a:t> </a:t>
            </a:r>
            <a:r>
              <a:rPr lang="en-GB" dirty="0" err="1"/>
              <a:t>maent</a:t>
            </a:r>
            <a:r>
              <a:rPr lang="en-GB" dirty="0"/>
              <a:t> </a:t>
            </a:r>
            <a:r>
              <a:rPr lang="en-GB" dirty="0" err="1"/>
              <a:t>yn</a:t>
            </a:r>
            <a:r>
              <a:rPr lang="en-GB" dirty="0"/>
              <a:t> </a:t>
            </a:r>
            <a:r>
              <a:rPr lang="en-GB" dirty="0" err="1"/>
              <a:t>bodau</a:t>
            </a:r>
            <a:r>
              <a:rPr lang="en-GB" dirty="0"/>
              <a:t> </a:t>
            </a:r>
            <a:r>
              <a:rPr lang="en-GB" dirty="0" err="1"/>
              <a:t>sy’n</a:t>
            </a:r>
            <a:r>
              <a:rPr lang="en-GB" dirty="0"/>
              <a:t> </a:t>
            </a:r>
            <a:r>
              <a:rPr lang="en-GB" dirty="0" err="1"/>
              <a:t>datblygu</a:t>
            </a:r>
            <a:r>
              <a:rPr lang="en-GB" dirty="0"/>
              <a:t> ac </a:t>
            </a:r>
            <a:r>
              <a:rPr lang="en-GB" dirty="0" err="1"/>
              <a:t>yn</a:t>
            </a:r>
            <a:r>
              <a:rPr lang="en-GB" dirty="0"/>
              <a:t> </a:t>
            </a:r>
            <a:r>
              <a:rPr lang="en-GB" dirty="0" err="1"/>
              <a:t>tyfu</a:t>
            </a:r>
            <a:r>
              <a:rPr lang="en-GB" dirty="0"/>
              <a:t> </a:t>
            </a:r>
            <a:r>
              <a:rPr lang="en-GB" dirty="0" err="1"/>
              <a:t>sydd</a:t>
            </a:r>
            <a:r>
              <a:rPr lang="en-GB" dirty="0"/>
              <a:t> </a:t>
            </a:r>
            <a:r>
              <a:rPr lang="en-GB" dirty="0" err="1"/>
              <a:t>â’u</a:t>
            </a:r>
            <a:r>
              <a:rPr lang="en-GB" dirty="0"/>
              <a:t> </a:t>
            </a:r>
            <a:r>
              <a:rPr lang="en-GB" dirty="0" err="1"/>
              <a:t>nodweddion</a:t>
            </a:r>
            <a:r>
              <a:rPr lang="en-GB" dirty="0"/>
              <a:t> </a:t>
            </a:r>
            <a:r>
              <a:rPr lang="en-GB" dirty="0" err="1"/>
              <a:t>penodol</a:t>
            </a:r>
            <a:r>
              <a:rPr lang="en-GB" dirty="0"/>
              <a:t> </a:t>
            </a:r>
            <a:r>
              <a:rPr lang="en-GB" dirty="0" err="1"/>
              <a:t>eu</a:t>
            </a:r>
            <a:r>
              <a:rPr lang="en-GB" dirty="0"/>
              <a:t> </a:t>
            </a:r>
            <a:r>
              <a:rPr lang="en-GB" dirty="0" err="1"/>
              <a:t>hunain</a:t>
            </a:r>
            <a:r>
              <a:rPr lang="en-GB" dirty="0"/>
              <a:t>’</a:t>
            </a:r>
          </a:p>
          <a:p>
            <a:r>
              <a:rPr lang="en-GB" dirty="0"/>
              <a:t>Mae </a:t>
            </a:r>
            <a:r>
              <a:rPr lang="en-GB" dirty="0" err="1"/>
              <a:t>cydnabod</a:t>
            </a:r>
            <a:r>
              <a:rPr lang="en-GB" dirty="0"/>
              <a:t> </a:t>
            </a:r>
            <a:r>
              <a:rPr lang="en-GB" dirty="0" err="1"/>
              <a:t>eu</a:t>
            </a:r>
            <a:r>
              <a:rPr lang="en-GB" dirty="0"/>
              <a:t> bod </a:t>
            </a:r>
            <a:r>
              <a:rPr lang="en-GB" dirty="0" err="1"/>
              <a:t>yn</a:t>
            </a:r>
            <a:r>
              <a:rPr lang="en-GB" dirty="0"/>
              <a:t> </a:t>
            </a:r>
            <a:r>
              <a:rPr lang="en-GB" dirty="0" err="1"/>
              <a:t>wahanol</a:t>
            </a:r>
            <a:r>
              <a:rPr lang="en-GB" dirty="0"/>
              <a:t> </a:t>
            </a:r>
            <a:r>
              <a:rPr lang="en-GB" dirty="0" err="1"/>
              <a:t>yn</a:t>
            </a:r>
            <a:r>
              <a:rPr lang="en-GB" dirty="0"/>
              <a:t> fan </a:t>
            </a:r>
            <a:r>
              <a:rPr lang="en-GB" dirty="0" err="1"/>
              <a:t>cychwyn</a:t>
            </a:r>
            <a:r>
              <a:rPr lang="en-GB" dirty="0"/>
              <a:t>.</a:t>
            </a:r>
          </a:p>
          <a:p>
            <a:pPr marL="0" indent="0">
              <a:buNone/>
            </a:pPr>
            <a:r>
              <a:rPr lang="en-GB" dirty="0"/>
              <a:t>	(Greig et al, 2013 t. 285)</a:t>
            </a:r>
          </a:p>
        </p:txBody>
      </p:sp>
      <p:sp>
        <p:nvSpPr>
          <p:cNvPr id="4" name="Content Placeholder 3">
            <a:extLst>
              <a:ext uri="{FF2B5EF4-FFF2-40B4-BE49-F238E27FC236}">
                <a16:creationId xmlns:a16="http://schemas.microsoft.com/office/drawing/2014/main" id="{BAAA57C1-2706-9C95-ED87-ECBA2566D0D8}"/>
              </a:ext>
            </a:extLst>
          </p:cNvPr>
          <p:cNvSpPr>
            <a:spLocks noGrp="1"/>
          </p:cNvSpPr>
          <p:nvPr>
            <p:ph sz="half" idx="2"/>
          </p:nvPr>
        </p:nvSpPr>
        <p:spPr/>
        <p:txBody>
          <a:bodyPr>
            <a:normAutofit/>
          </a:bodyPr>
          <a:lstStyle/>
          <a:p>
            <a:r>
              <a:rPr lang="en-GB" dirty="0">
                <a:solidFill>
                  <a:srgbClr val="0070C0"/>
                </a:solidFill>
              </a:rPr>
              <a:t>‘Children are not little adults but are developing and growing beings who have their own specific characteristics’</a:t>
            </a:r>
          </a:p>
          <a:p>
            <a:r>
              <a:rPr lang="en-GB" dirty="0">
                <a:solidFill>
                  <a:srgbClr val="0070C0"/>
                </a:solidFill>
              </a:rPr>
              <a:t>Acknowledging they are different is a starting point.</a:t>
            </a:r>
          </a:p>
          <a:p>
            <a:pPr marL="0" indent="0">
              <a:buNone/>
            </a:pPr>
            <a:r>
              <a:rPr lang="en-GB" dirty="0">
                <a:solidFill>
                  <a:srgbClr val="0070C0"/>
                </a:solidFill>
              </a:rPr>
              <a:t>	(Greig et al, 2013 p. 285)</a:t>
            </a:r>
          </a:p>
        </p:txBody>
      </p:sp>
    </p:spTree>
    <p:extLst>
      <p:ext uri="{BB962C8B-B14F-4D97-AF65-F5344CB8AC3E}">
        <p14:creationId xmlns:p14="http://schemas.microsoft.com/office/powerpoint/2010/main" val="1613088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373EA-9155-6748-FE45-990ACE3D4E2C}"/>
              </a:ext>
            </a:extLst>
          </p:cNvPr>
          <p:cNvSpPr>
            <a:spLocks noGrp="1"/>
          </p:cNvSpPr>
          <p:nvPr>
            <p:ph type="title"/>
          </p:nvPr>
        </p:nvSpPr>
        <p:spPr/>
        <p:txBody>
          <a:bodyPr/>
          <a:lstStyle/>
          <a:p>
            <a:r>
              <a:rPr lang="en-GB" dirty="0" err="1"/>
              <a:t>Cydsyniad</a:t>
            </a:r>
            <a:r>
              <a:rPr lang="en-GB" dirty="0"/>
              <a:t> </a:t>
            </a:r>
            <a:r>
              <a:rPr lang="en-GB" dirty="0" err="1"/>
              <a:t>gwybodus</a:t>
            </a:r>
            <a:r>
              <a:rPr lang="en-GB" dirty="0"/>
              <a:t> a </a:t>
            </a:r>
            <a:r>
              <a:rPr lang="en-GB" dirty="0" err="1"/>
              <a:t>chydsyniad</a:t>
            </a:r>
            <a:r>
              <a:rPr lang="en-GB" dirty="0"/>
              <a:t>/  </a:t>
            </a:r>
            <a:r>
              <a:rPr lang="en-GB" dirty="0">
                <a:solidFill>
                  <a:srgbClr val="0070C0"/>
                </a:solidFill>
              </a:rPr>
              <a:t>Informed consent and assent</a:t>
            </a:r>
          </a:p>
        </p:txBody>
      </p:sp>
      <p:sp>
        <p:nvSpPr>
          <p:cNvPr id="3" name="Content Placeholder 2">
            <a:extLst>
              <a:ext uri="{FF2B5EF4-FFF2-40B4-BE49-F238E27FC236}">
                <a16:creationId xmlns:a16="http://schemas.microsoft.com/office/drawing/2014/main" id="{E8C899E7-0F55-C491-7934-3E561E7C1357}"/>
              </a:ext>
            </a:extLst>
          </p:cNvPr>
          <p:cNvSpPr>
            <a:spLocks noGrp="1"/>
          </p:cNvSpPr>
          <p:nvPr>
            <p:ph sz="half" idx="1"/>
          </p:nvPr>
        </p:nvSpPr>
        <p:spPr>
          <a:xfrm>
            <a:off x="838200" y="1530665"/>
            <a:ext cx="5181600" cy="4351338"/>
          </a:xfrm>
        </p:spPr>
        <p:txBody>
          <a:bodyPr>
            <a:normAutofit/>
          </a:bodyPr>
          <a:lstStyle/>
          <a:p>
            <a:r>
              <a:rPr lang="en-GB" sz="2200" dirty="0"/>
              <a:t>Mae </a:t>
            </a:r>
            <a:r>
              <a:rPr lang="en-GB" sz="2200" dirty="0" err="1"/>
              <a:t>caniatâd</a:t>
            </a:r>
            <a:r>
              <a:rPr lang="en-GB" sz="2200" dirty="0"/>
              <a:t> </a:t>
            </a:r>
            <a:r>
              <a:rPr lang="en-GB" sz="2200" dirty="0" err="1"/>
              <a:t>gwybodus</a:t>
            </a:r>
            <a:r>
              <a:rPr lang="en-GB" sz="2200" dirty="0"/>
              <a:t> </a:t>
            </a:r>
            <a:r>
              <a:rPr lang="en-GB" sz="2200" dirty="0" err="1"/>
              <a:t>yn</a:t>
            </a:r>
            <a:r>
              <a:rPr lang="en-GB" sz="2200" dirty="0"/>
              <a:t> un </a:t>
            </a:r>
            <a:r>
              <a:rPr lang="en-GB" sz="2200" dirty="0" err="1"/>
              <a:t>o’r</a:t>
            </a:r>
            <a:r>
              <a:rPr lang="en-GB" sz="2200" dirty="0"/>
              <a:t> </a:t>
            </a:r>
            <a:r>
              <a:rPr lang="en-GB" sz="2200" dirty="0" err="1"/>
              <a:t>ffactorau</a:t>
            </a:r>
            <a:r>
              <a:rPr lang="en-GB" sz="2200" dirty="0"/>
              <a:t> </a:t>
            </a:r>
            <a:r>
              <a:rPr lang="en-GB" sz="2200" dirty="0" err="1"/>
              <a:t>cyffredin</a:t>
            </a:r>
            <a:r>
              <a:rPr lang="en-GB" sz="2200" dirty="0"/>
              <a:t> </a:t>
            </a:r>
            <a:r>
              <a:rPr lang="en-GB" sz="2200" dirty="0" err="1"/>
              <a:t>ym</a:t>
            </a:r>
            <a:r>
              <a:rPr lang="en-GB" sz="2200" dirty="0"/>
              <a:t> </a:t>
            </a:r>
            <a:r>
              <a:rPr lang="en-GB" sz="2200" dirty="0" err="1"/>
              <a:t>mhob</a:t>
            </a:r>
            <a:r>
              <a:rPr lang="en-GB" sz="2200" dirty="0"/>
              <a:t> </a:t>
            </a:r>
            <a:r>
              <a:rPr lang="en-GB" sz="2200" dirty="0" err="1"/>
              <a:t>ystyriaeth</a:t>
            </a:r>
            <a:r>
              <a:rPr lang="en-GB" sz="2200" dirty="0"/>
              <a:t> </a:t>
            </a:r>
            <a:r>
              <a:rPr lang="en-GB" sz="2200" dirty="0" err="1"/>
              <a:t>foesegol</a:t>
            </a:r>
            <a:r>
              <a:rPr lang="en-GB" sz="2200" dirty="0"/>
              <a:t> (</a:t>
            </a:r>
            <a:r>
              <a:rPr lang="en-GB" sz="2200" dirty="0" err="1"/>
              <a:t>Cymdeithas</a:t>
            </a:r>
            <a:r>
              <a:rPr lang="en-GB" sz="2200" dirty="0"/>
              <a:t> </a:t>
            </a:r>
            <a:r>
              <a:rPr lang="en-GB" sz="2200" dirty="0" err="1"/>
              <a:t>Feddygol</a:t>
            </a:r>
            <a:r>
              <a:rPr lang="en-GB" sz="2200" dirty="0"/>
              <a:t> y </a:t>
            </a:r>
            <a:r>
              <a:rPr lang="en-GB" sz="2200" dirty="0" err="1"/>
              <a:t>Byd</a:t>
            </a:r>
            <a:r>
              <a:rPr lang="en-GB" sz="2200" dirty="0"/>
              <a:t>, 2012).</a:t>
            </a:r>
          </a:p>
          <a:p>
            <a:r>
              <a:rPr lang="en-GB" sz="2200" dirty="0" err="1"/>
              <a:t>Efallai</a:t>
            </a:r>
            <a:r>
              <a:rPr lang="en-GB" sz="2200" dirty="0"/>
              <a:t> </a:t>
            </a:r>
            <a:r>
              <a:rPr lang="en-GB" sz="2200" dirty="0" err="1"/>
              <a:t>na</a:t>
            </a:r>
            <a:r>
              <a:rPr lang="en-GB" sz="2200" dirty="0"/>
              <a:t> </a:t>
            </a:r>
            <a:r>
              <a:rPr lang="en-GB" sz="2200" dirty="0" err="1"/>
              <a:t>fydd</a:t>
            </a:r>
            <a:r>
              <a:rPr lang="en-GB" sz="2200" dirty="0"/>
              <a:t> </a:t>
            </a:r>
            <a:r>
              <a:rPr lang="en-GB" sz="2200" dirty="0" err="1"/>
              <a:t>plentyn</a:t>
            </a:r>
            <a:r>
              <a:rPr lang="en-GB" sz="2200" dirty="0"/>
              <a:t> neu </a:t>
            </a:r>
            <a:r>
              <a:rPr lang="en-GB" sz="2200" dirty="0" err="1"/>
              <a:t>berson</a:t>
            </a:r>
            <a:r>
              <a:rPr lang="en-GB" sz="2200" dirty="0"/>
              <a:t> </a:t>
            </a:r>
            <a:r>
              <a:rPr lang="en-GB" sz="2200" dirty="0" err="1"/>
              <a:t>ifanc</a:t>
            </a:r>
            <a:r>
              <a:rPr lang="en-GB" sz="2200" dirty="0"/>
              <a:t> </a:t>
            </a:r>
            <a:r>
              <a:rPr lang="en-GB" sz="2200" dirty="0" err="1"/>
              <a:t>yn</a:t>
            </a:r>
            <a:r>
              <a:rPr lang="en-GB" sz="2200" dirty="0"/>
              <a:t> </a:t>
            </a:r>
            <a:r>
              <a:rPr lang="en-GB" sz="2200" dirty="0" err="1"/>
              <a:t>gyfreithiol</a:t>
            </a:r>
            <a:r>
              <a:rPr lang="en-GB" sz="2200" dirty="0"/>
              <a:t> </a:t>
            </a:r>
            <a:r>
              <a:rPr lang="en-GB" sz="2200" dirty="0" err="1"/>
              <a:t>gymwys</a:t>
            </a:r>
            <a:r>
              <a:rPr lang="en-GB" sz="2200" dirty="0"/>
              <a:t> </a:t>
            </a:r>
            <a:r>
              <a:rPr lang="en-GB" sz="2200" dirty="0" err="1"/>
              <a:t>i</a:t>
            </a:r>
            <a:r>
              <a:rPr lang="en-GB" sz="2200" dirty="0"/>
              <a:t> </a:t>
            </a:r>
            <a:r>
              <a:rPr lang="en-GB" sz="2200" dirty="0" err="1"/>
              <a:t>roi</a:t>
            </a:r>
            <a:r>
              <a:rPr lang="en-GB" sz="2200" dirty="0"/>
              <a:t> </a:t>
            </a:r>
            <a:r>
              <a:rPr lang="en-GB" sz="2200" dirty="0" err="1"/>
              <a:t>caniatâd</a:t>
            </a:r>
            <a:r>
              <a:rPr lang="en-GB" sz="2200" dirty="0"/>
              <a:t>, </a:t>
            </a:r>
            <a:r>
              <a:rPr lang="en-GB" sz="2200" dirty="0" err="1"/>
              <a:t>yna</a:t>
            </a:r>
            <a:r>
              <a:rPr lang="en-GB" sz="2200" dirty="0"/>
              <a:t>, </a:t>
            </a:r>
            <a:r>
              <a:rPr lang="en-GB" sz="2200" dirty="0" err="1"/>
              <a:t>rhaid</a:t>
            </a:r>
            <a:r>
              <a:rPr lang="en-GB" sz="2200" dirty="0"/>
              <a:t> </a:t>
            </a:r>
            <a:r>
              <a:rPr lang="en-GB" sz="2200" dirty="0" err="1"/>
              <a:t>i</a:t>
            </a:r>
            <a:r>
              <a:rPr lang="en-GB" sz="2200" dirty="0"/>
              <a:t> </a:t>
            </a:r>
            <a:r>
              <a:rPr lang="en-GB" sz="2200" dirty="0" err="1"/>
              <a:t>ymchwilwyr</a:t>
            </a:r>
            <a:r>
              <a:rPr lang="en-GB" sz="2200" dirty="0"/>
              <a:t> </a:t>
            </a:r>
            <a:r>
              <a:rPr lang="en-GB" sz="2200" dirty="0" err="1"/>
              <a:t>gael</a:t>
            </a:r>
            <a:r>
              <a:rPr lang="en-GB" sz="2200" dirty="0"/>
              <a:t> </a:t>
            </a:r>
            <a:r>
              <a:rPr lang="en-GB" sz="2200" dirty="0" err="1"/>
              <a:t>cydsyniad</a:t>
            </a:r>
            <a:r>
              <a:rPr lang="en-GB" sz="2200" dirty="0"/>
              <a:t> </a:t>
            </a:r>
            <a:r>
              <a:rPr lang="en-GB" sz="2200" dirty="0" err="1"/>
              <a:t>gwybodus</a:t>
            </a:r>
            <a:endParaRPr lang="en-GB" sz="2200" dirty="0"/>
          </a:p>
          <a:p>
            <a:r>
              <a:rPr lang="en-GB" sz="2200" dirty="0" err="1"/>
              <a:t>Dylai’r</a:t>
            </a:r>
            <a:r>
              <a:rPr lang="en-GB" sz="2200" dirty="0"/>
              <a:t> </a:t>
            </a:r>
            <a:r>
              <a:rPr lang="en-GB" sz="2200" dirty="0" err="1"/>
              <a:t>plentyn</a:t>
            </a:r>
            <a:r>
              <a:rPr lang="en-GB" sz="2200" dirty="0"/>
              <a:t> </a:t>
            </a:r>
            <a:r>
              <a:rPr lang="en-GB" sz="2200" dirty="0" err="1"/>
              <a:t>roi</a:t>
            </a:r>
            <a:r>
              <a:rPr lang="en-GB" sz="2200" dirty="0"/>
              <a:t> </a:t>
            </a:r>
            <a:r>
              <a:rPr lang="en-GB" sz="2200" dirty="0" err="1"/>
              <a:t>cydsyniad</a:t>
            </a:r>
            <a:r>
              <a:rPr lang="en-GB" sz="2200" dirty="0"/>
              <a:t> </a:t>
            </a:r>
            <a:r>
              <a:rPr lang="en-GB" sz="2200" dirty="0" err="1"/>
              <a:t>yn</a:t>
            </a:r>
            <a:r>
              <a:rPr lang="en-GB" sz="2200" dirty="0"/>
              <a:t> </a:t>
            </a:r>
            <a:r>
              <a:rPr lang="en-GB" sz="2200" dirty="0" err="1"/>
              <a:t>ogystal</a:t>
            </a:r>
            <a:r>
              <a:rPr lang="en-GB" sz="2200" dirty="0"/>
              <a:t> â </a:t>
            </a:r>
            <a:r>
              <a:rPr lang="en-GB" sz="2200" dirty="0" err="1"/>
              <a:t>chaniatâd</a:t>
            </a:r>
            <a:r>
              <a:rPr lang="en-GB" sz="2200" dirty="0"/>
              <a:t> yr </a:t>
            </a:r>
            <a:r>
              <a:rPr lang="en-GB" sz="2200" dirty="0" err="1"/>
              <a:t>oedolyn</a:t>
            </a:r>
            <a:r>
              <a:rPr lang="en-GB" sz="2200" dirty="0"/>
              <a:t> </a:t>
            </a:r>
            <a:r>
              <a:rPr lang="en-GB" sz="2200" dirty="0" err="1"/>
              <a:t>sydd</a:t>
            </a:r>
            <a:r>
              <a:rPr lang="en-GB" sz="2200" dirty="0"/>
              <a:t> â </a:t>
            </a:r>
            <a:r>
              <a:rPr lang="en-GB" sz="2200" dirty="0" err="1"/>
              <a:t>chyfrifoldeb</a:t>
            </a:r>
            <a:r>
              <a:rPr lang="en-GB" sz="2200" dirty="0"/>
              <a:t> </a:t>
            </a:r>
            <a:r>
              <a:rPr lang="en-GB" sz="2200" dirty="0" err="1"/>
              <a:t>rhiant</a:t>
            </a:r>
            <a:r>
              <a:rPr lang="en-GB" sz="2200" dirty="0"/>
              <a:t> (</a:t>
            </a:r>
            <a:r>
              <a:rPr lang="en-GB" sz="2200" dirty="0" err="1"/>
              <a:t>gwybod</a:t>
            </a:r>
            <a:r>
              <a:rPr lang="en-GB" sz="2200" dirty="0"/>
              <a:t> – </a:t>
            </a:r>
            <a:r>
              <a:rPr lang="en-GB" sz="2200" dirty="0" err="1"/>
              <a:t>dewis</a:t>
            </a:r>
            <a:r>
              <a:rPr lang="en-GB" sz="2200" dirty="0"/>
              <a:t>, </a:t>
            </a:r>
            <a:r>
              <a:rPr lang="en-GB" sz="2200" dirty="0" err="1"/>
              <a:t>hawl</a:t>
            </a:r>
            <a:r>
              <a:rPr lang="en-GB" sz="2200" dirty="0"/>
              <a:t> </a:t>
            </a:r>
            <a:r>
              <a:rPr lang="en-GB" sz="2200" dirty="0" err="1"/>
              <a:t>i</a:t>
            </a:r>
            <a:r>
              <a:rPr lang="en-GB" sz="2200" dirty="0"/>
              <a:t> </a:t>
            </a:r>
            <a:r>
              <a:rPr lang="en-GB" sz="2200" dirty="0" err="1"/>
              <a:t>dynnu’n</a:t>
            </a:r>
            <a:r>
              <a:rPr lang="en-GB" sz="2200" dirty="0"/>
              <a:t> </a:t>
            </a:r>
            <a:r>
              <a:rPr lang="en-GB" sz="2200" dirty="0" err="1"/>
              <a:t>ôl</a:t>
            </a:r>
            <a:r>
              <a:rPr lang="en-GB" sz="2200" dirty="0"/>
              <a:t>, </a:t>
            </a:r>
            <a:r>
              <a:rPr lang="en-GB" sz="2200" dirty="0" err="1"/>
              <a:t>ei</a:t>
            </a:r>
            <a:r>
              <a:rPr lang="en-GB" sz="2200" dirty="0"/>
              <a:t> </a:t>
            </a:r>
            <a:r>
              <a:rPr lang="en-GB" sz="2200" dirty="0" err="1"/>
              <a:t>rôl</a:t>
            </a:r>
            <a:r>
              <a:rPr lang="en-GB" sz="2200" dirty="0"/>
              <a:t>, </a:t>
            </a:r>
            <a:r>
              <a:rPr lang="en-GB" sz="2200" dirty="0" err="1"/>
              <a:t>beth</a:t>
            </a:r>
            <a:r>
              <a:rPr lang="en-GB" sz="2200" dirty="0"/>
              <a:t> </a:t>
            </a:r>
            <a:r>
              <a:rPr lang="en-GB" sz="2200" dirty="0" err="1"/>
              <a:t>fydd</a:t>
            </a:r>
            <a:r>
              <a:rPr lang="en-GB" sz="2200" dirty="0"/>
              <a:t> </a:t>
            </a:r>
            <a:r>
              <a:rPr lang="en-GB" sz="2200" dirty="0" err="1"/>
              <a:t>yn</a:t>
            </a:r>
            <a:r>
              <a:rPr lang="en-GB" sz="2200" dirty="0"/>
              <a:t> </a:t>
            </a:r>
            <a:r>
              <a:rPr lang="en-GB" sz="2200" dirty="0" err="1"/>
              <a:t>digwydd</a:t>
            </a:r>
            <a:r>
              <a:rPr lang="en-GB" sz="2200" dirty="0"/>
              <a:t> </a:t>
            </a:r>
            <a:r>
              <a:rPr lang="en-GB" sz="2200" dirty="0" err="1"/>
              <a:t>i’w</a:t>
            </a:r>
            <a:r>
              <a:rPr lang="en-GB" sz="2200" dirty="0"/>
              <a:t> </a:t>
            </a:r>
            <a:r>
              <a:rPr lang="en-GB" sz="2200" dirty="0" err="1"/>
              <a:t>ddata</a:t>
            </a:r>
            <a:r>
              <a:rPr lang="en-GB" sz="2200" dirty="0"/>
              <a:t>).</a:t>
            </a:r>
          </a:p>
        </p:txBody>
      </p:sp>
      <p:sp>
        <p:nvSpPr>
          <p:cNvPr id="4" name="Content Placeholder 3">
            <a:extLst>
              <a:ext uri="{FF2B5EF4-FFF2-40B4-BE49-F238E27FC236}">
                <a16:creationId xmlns:a16="http://schemas.microsoft.com/office/drawing/2014/main" id="{0CA969D0-4CAA-B789-9095-CE086C9952FF}"/>
              </a:ext>
            </a:extLst>
          </p:cNvPr>
          <p:cNvSpPr>
            <a:spLocks noGrp="1"/>
          </p:cNvSpPr>
          <p:nvPr>
            <p:ph sz="half" idx="2"/>
          </p:nvPr>
        </p:nvSpPr>
        <p:spPr>
          <a:xfrm>
            <a:off x="6172200" y="1702261"/>
            <a:ext cx="5493774" cy="4351338"/>
          </a:xfrm>
        </p:spPr>
        <p:txBody>
          <a:bodyPr>
            <a:noAutofit/>
          </a:bodyPr>
          <a:lstStyle/>
          <a:p>
            <a:r>
              <a:rPr lang="en-GB" sz="2200" dirty="0">
                <a:solidFill>
                  <a:srgbClr val="0070C0"/>
                </a:solidFill>
              </a:rPr>
              <a:t>Informed consent is one of the common factors in all ethical considerations (World Medical Association, 2012).</a:t>
            </a:r>
          </a:p>
          <a:p>
            <a:r>
              <a:rPr lang="en-GB" sz="2200" dirty="0">
                <a:solidFill>
                  <a:srgbClr val="0070C0"/>
                </a:solidFill>
              </a:rPr>
              <a:t>A child or young person may not be </a:t>
            </a:r>
            <a:r>
              <a:rPr lang="en-GB" sz="2200" i="1" dirty="0">
                <a:solidFill>
                  <a:srgbClr val="0070C0"/>
                </a:solidFill>
              </a:rPr>
              <a:t>legally </a:t>
            </a:r>
            <a:r>
              <a:rPr lang="en-GB" sz="2200" dirty="0">
                <a:solidFill>
                  <a:srgbClr val="0070C0"/>
                </a:solidFill>
              </a:rPr>
              <a:t>competent to give consent, then, researchers must gain informed </a:t>
            </a:r>
            <a:r>
              <a:rPr lang="en-GB" sz="2200" i="1" dirty="0">
                <a:solidFill>
                  <a:srgbClr val="0070C0"/>
                </a:solidFill>
              </a:rPr>
              <a:t>assent</a:t>
            </a:r>
          </a:p>
          <a:p>
            <a:r>
              <a:rPr lang="en-GB" sz="2200" dirty="0">
                <a:solidFill>
                  <a:srgbClr val="0070C0"/>
                </a:solidFill>
              </a:rPr>
              <a:t>The child, should give assent in addition to the consent of the adult with parental responsibility (knowing – choice, right to withdraw, their role, what will happen to their data)</a:t>
            </a:r>
            <a:r>
              <a:rPr lang="en-GB" sz="2200" i="1" dirty="0">
                <a:solidFill>
                  <a:srgbClr val="0070C0"/>
                </a:solidFill>
              </a:rPr>
              <a:t>.</a:t>
            </a:r>
            <a:endParaRPr lang="en-GB" sz="2200" dirty="0">
              <a:solidFill>
                <a:srgbClr val="0070C0"/>
              </a:solidFill>
            </a:endParaRPr>
          </a:p>
        </p:txBody>
      </p:sp>
    </p:spTree>
    <p:extLst>
      <p:ext uri="{BB962C8B-B14F-4D97-AF65-F5344CB8AC3E}">
        <p14:creationId xmlns:p14="http://schemas.microsoft.com/office/powerpoint/2010/main" val="4159017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4DAF-6D46-7F74-5A0D-26C69C290924}"/>
              </a:ext>
            </a:extLst>
          </p:cNvPr>
          <p:cNvSpPr>
            <a:spLocks noGrp="1"/>
          </p:cNvSpPr>
          <p:nvPr>
            <p:ph type="title"/>
          </p:nvPr>
        </p:nvSpPr>
        <p:spPr/>
        <p:txBody>
          <a:bodyPr/>
          <a:lstStyle/>
          <a:p>
            <a:r>
              <a:rPr lang="en-GB" dirty="0" err="1"/>
              <a:t>Cywirdeb</a:t>
            </a:r>
            <a:r>
              <a:rPr lang="en-GB" dirty="0"/>
              <a:t>/ </a:t>
            </a:r>
            <a:r>
              <a:rPr lang="en-GB" dirty="0">
                <a:solidFill>
                  <a:srgbClr val="0070C0"/>
                </a:solidFill>
              </a:rPr>
              <a:t>Accuracy</a:t>
            </a:r>
          </a:p>
        </p:txBody>
      </p:sp>
      <p:sp>
        <p:nvSpPr>
          <p:cNvPr id="3" name="Content Placeholder 2">
            <a:extLst>
              <a:ext uri="{FF2B5EF4-FFF2-40B4-BE49-F238E27FC236}">
                <a16:creationId xmlns:a16="http://schemas.microsoft.com/office/drawing/2014/main" id="{B3041A17-F4C1-0AC0-E689-1C00F0C5A923}"/>
              </a:ext>
            </a:extLst>
          </p:cNvPr>
          <p:cNvSpPr>
            <a:spLocks noGrp="1"/>
          </p:cNvSpPr>
          <p:nvPr>
            <p:ph sz="half" idx="1"/>
          </p:nvPr>
        </p:nvSpPr>
        <p:spPr/>
        <p:txBody>
          <a:bodyPr/>
          <a:lstStyle/>
          <a:p>
            <a:r>
              <a:rPr lang="en-GB" dirty="0"/>
              <a:t>Mae </a:t>
            </a:r>
            <a:r>
              <a:rPr lang="en-GB" dirty="0" err="1"/>
              <a:t>angen</a:t>
            </a:r>
            <a:r>
              <a:rPr lang="en-GB" dirty="0"/>
              <a:t> </a:t>
            </a:r>
            <a:r>
              <a:rPr lang="en-GB" dirty="0" err="1"/>
              <a:t>i’r</a:t>
            </a:r>
            <a:r>
              <a:rPr lang="en-GB" dirty="0"/>
              <a:t> </a:t>
            </a:r>
            <a:r>
              <a:rPr lang="en-GB" dirty="0" err="1"/>
              <a:t>ymchwilydd</a:t>
            </a:r>
            <a:r>
              <a:rPr lang="en-GB" dirty="0"/>
              <a:t> </a:t>
            </a:r>
            <a:r>
              <a:rPr lang="en-GB" dirty="0" err="1"/>
              <a:t>ddeall</a:t>
            </a:r>
            <a:r>
              <a:rPr lang="en-GB" dirty="0"/>
              <a:t> </a:t>
            </a:r>
            <a:r>
              <a:rPr lang="en-GB" dirty="0" err="1"/>
              <a:t>pwysigrwydd</a:t>
            </a:r>
            <a:r>
              <a:rPr lang="en-GB" dirty="0"/>
              <a:t> </a:t>
            </a:r>
            <a:r>
              <a:rPr lang="en-GB" dirty="0" err="1"/>
              <a:t>cywirdeb</a:t>
            </a:r>
            <a:r>
              <a:rPr lang="en-GB" dirty="0"/>
              <a:t> </a:t>
            </a:r>
            <a:r>
              <a:rPr lang="en-GB" dirty="0" err="1"/>
              <a:t>yn</a:t>
            </a:r>
            <a:r>
              <a:rPr lang="en-GB" dirty="0"/>
              <a:t> union broses yr </a:t>
            </a:r>
            <a:r>
              <a:rPr lang="en-GB" dirty="0" err="1"/>
              <a:t>ymchwil</a:t>
            </a:r>
            <a:r>
              <a:rPr lang="en-GB" dirty="0"/>
              <a:t>, ‘</a:t>
            </a:r>
            <a:r>
              <a:rPr lang="en-GB" dirty="0" err="1"/>
              <a:t>gan</a:t>
            </a:r>
            <a:r>
              <a:rPr lang="en-GB" dirty="0"/>
              <a:t> </a:t>
            </a:r>
            <a:r>
              <a:rPr lang="en-GB" dirty="0" err="1"/>
              <a:t>ddisgrifio</a:t>
            </a:r>
            <a:r>
              <a:rPr lang="en-GB" dirty="0"/>
              <a:t> </a:t>
            </a:r>
            <a:r>
              <a:rPr lang="en-GB" dirty="0" err="1"/>
              <a:t>pethau’n</a:t>
            </a:r>
            <a:r>
              <a:rPr lang="en-GB" dirty="0"/>
              <a:t> </a:t>
            </a:r>
            <a:r>
              <a:rPr lang="en-GB" dirty="0" err="1"/>
              <a:t>ofalus</a:t>
            </a:r>
            <a:r>
              <a:rPr lang="en-GB" dirty="0"/>
              <a:t> </a:t>
            </a:r>
            <a:r>
              <a:rPr lang="en-GB" dirty="0" err="1"/>
              <a:t>wrth</a:t>
            </a:r>
            <a:r>
              <a:rPr lang="en-GB" dirty="0"/>
              <a:t> </a:t>
            </a:r>
            <a:r>
              <a:rPr lang="en-GB" dirty="0" err="1"/>
              <a:t>iddynt</a:t>
            </a:r>
            <a:r>
              <a:rPr lang="en-GB" dirty="0"/>
              <a:t> </a:t>
            </a:r>
            <a:r>
              <a:rPr lang="en-GB" dirty="0" err="1"/>
              <a:t>ymddangos</a:t>
            </a:r>
            <a:r>
              <a:rPr lang="en-GB" dirty="0"/>
              <a:t> </a:t>
            </a:r>
            <a:r>
              <a:rPr lang="en-GB" dirty="0" err="1"/>
              <a:t>i</a:t>
            </a:r>
            <a:r>
              <a:rPr lang="en-GB" dirty="0"/>
              <a:t> </a:t>
            </a:r>
            <a:r>
              <a:rPr lang="en-GB" dirty="0" err="1"/>
              <a:t>ymwybyddiaeth</a:t>
            </a:r>
            <a:r>
              <a:rPr lang="en-GB" dirty="0"/>
              <a:t>’ (Moran, 2004, t. 5).</a:t>
            </a:r>
          </a:p>
        </p:txBody>
      </p:sp>
      <p:sp>
        <p:nvSpPr>
          <p:cNvPr id="4" name="Content Placeholder 3">
            <a:extLst>
              <a:ext uri="{FF2B5EF4-FFF2-40B4-BE49-F238E27FC236}">
                <a16:creationId xmlns:a16="http://schemas.microsoft.com/office/drawing/2014/main" id="{ADC86EF4-9D85-33F3-DE54-BB9761A3B8E5}"/>
              </a:ext>
            </a:extLst>
          </p:cNvPr>
          <p:cNvSpPr>
            <a:spLocks noGrp="1"/>
          </p:cNvSpPr>
          <p:nvPr>
            <p:ph sz="half" idx="2"/>
          </p:nvPr>
        </p:nvSpPr>
        <p:spPr/>
        <p:txBody>
          <a:bodyPr/>
          <a:lstStyle/>
          <a:p>
            <a:r>
              <a:rPr lang="en-GB" dirty="0">
                <a:solidFill>
                  <a:srgbClr val="0070C0"/>
                </a:solidFill>
              </a:rPr>
              <a:t>It is necessary for the researcher to understand the importance of accuracy in the very process of the research, ‘carefully describing things as they appear to consciousness’ (Moran, 2004, p. 5).</a:t>
            </a:r>
          </a:p>
        </p:txBody>
      </p:sp>
    </p:spTree>
    <p:extLst>
      <p:ext uri="{BB962C8B-B14F-4D97-AF65-F5344CB8AC3E}">
        <p14:creationId xmlns:p14="http://schemas.microsoft.com/office/powerpoint/2010/main" val="290230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85A6-0974-A65A-16ED-64D10EB14C36}"/>
              </a:ext>
            </a:extLst>
          </p:cNvPr>
          <p:cNvSpPr>
            <a:spLocks noGrp="1"/>
          </p:cNvSpPr>
          <p:nvPr>
            <p:ph type="title"/>
          </p:nvPr>
        </p:nvSpPr>
        <p:spPr/>
        <p:txBody>
          <a:bodyPr/>
          <a:lstStyle/>
          <a:p>
            <a:r>
              <a:rPr lang="en-GB" dirty="0"/>
              <a:t>Y </a:t>
            </a:r>
            <a:r>
              <a:rPr lang="en-GB" dirty="0" err="1"/>
              <a:t>rôl</a:t>
            </a:r>
            <a:r>
              <a:rPr lang="en-GB" dirty="0"/>
              <a:t> </a:t>
            </a:r>
            <a:r>
              <a:rPr lang="en-GB" dirty="0" err="1"/>
              <a:t>ddeuol</a:t>
            </a:r>
            <a:r>
              <a:rPr lang="en-GB" dirty="0"/>
              <a:t> ac </a:t>
            </a:r>
            <a:r>
              <a:rPr lang="en-GB" dirty="0" err="1"/>
              <a:t>ymchwil</a:t>
            </a:r>
            <a:r>
              <a:rPr lang="en-GB" dirty="0"/>
              <a:t> </a:t>
            </a:r>
            <a:r>
              <a:rPr lang="en-GB" dirty="0" err="1"/>
              <a:t>fewnol</a:t>
            </a:r>
            <a:r>
              <a:rPr lang="en-GB" dirty="0"/>
              <a:t>/ </a:t>
            </a:r>
            <a:r>
              <a:rPr lang="en-GB" dirty="0">
                <a:solidFill>
                  <a:srgbClr val="0070C0"/>
                </a:solidFill>
              </a:rPr>
              <a:t>The dual role and inside research</a:t>
            </a:r>
          </a:p>
        </p:txBody>
      </p:sp>
      <p:sp>
        <p:nvSpPr>
          <p:cNvPr id="3" name="Content Placeholder 2">
            <a:extLst>
              <a:ext uri="{FF2B5EF4-FFF2-40B4-BE49-F238E27FC236}">
                <a16:creationId xmlns:a16="http://schemas.microsoft.com/office/drawing/2014/main" id="{B71AE31B-35FE-8694-6DDC-B8E5493AACB0}"/>
              </a:ext>
            </a:extLst>
          </p:cNvPr>
          <p:cNvSpPr>
            <a:spLocks noGrp="1"/>
          </p:cNvSpPr>
          <p:nvPr>
            <p:ph sz="half" idx="1"/>
          </p:nvPr>
        </p:nvSpPr>
        <p:spPr/>
        <p:txBody>
          <a:bodyPr/>
          <a:lstStyle/>
          <a:p>
            <a:r>
              <a:rPr lang="en-GB" dirty="0" err="1"/>
              <a:t>Mewn</a:t>
            </a:r>
            <a:r>
              <a:rPr lang="en-GB" dirty="0"/>
              <a:t> </a:t>
            </a:r>
            <a:r>
              <a:rPr lang="en-GB" dirty="0" err="1"/>
              <a:t>perthynas</a:t>
            </a:r>
            <a:r>
              <a:rPr lang="en-GB" dirty="0"/>
              <a:t> â </a:t>
            </a:r>
            <a:r>
              <a:rPr lang="en-GB" dirty="0" err="1"/>
              <a:t>rôl</a:t>
            </a:r>
            <a:r>
              <a:rPr lang="en-GB" dirty="0"/>
              <a:t> </a:t>
            </a:r>
            <a:r>
              <a:rPr lang="en-GB" dirty="0" err="1"/>
              <a:t>ddeuol</a:t>
            </a:r>
            <a:r>
              <a:rPr lang="en-GB" dirty="0"/>
              <a:t> y </a:t>
            </a:r>
            <a:r>
              <a:rPr lang="en-GB" dirty="0" err="1"/>
              <a:t>myfyriwr</a:t>
            </a:r>
            <a:r>
              <a:rPr lang="en-GB" dirty="0"/>
              <a:t> </a:t>
            </a:r>
            <a:r>
              <a:rPr lang="en-GB" dirty="0" err="1"/>
              <a:t>a’r</a:t>
            </a:r>
            <a:r>
              <a:rPr lang="en-GB" dirty="0"/>
              <a:t> </a:t>
            </a:r>
            <a:r>
              <a:rPr lang="en-GB" dirty="0" err="1"/>
              <a:t>gweithiwr</a:t>
            </a:r>
            <a:r>
              <a:rPr lang="en-GB" dirty="0"/>
              <a:t>, </a:t>
            </a:r>
            <a:r>
              <a:rPr lang="en-GB" dirty="0" err="1"/>
              <a:t>dylech</a:t>
            </a:r>
            <a:r>
              <a:rPr lang="en-GB" dirty="0"/>
              <a:t> gofio bod </a:t>
            </a:r>
            <a:r>
              <a:rPr lang="en-GB" dirty="0" err="1"/>
              <a:t>gweithwyr</a:t>
            </a:r>
            <a:r>
              <a:rPr lang="en-GB" dirty="0"/>
              <a:t> </a:t>
            </a:r>
            <a:r>
              <a:rPr lang="en-GB" dirty="0" err="1"/>
              <a:t>yn</a:t>
            </a:r>
            <a:r>
              <a:rPr lang="en-GB" dirty="0"/>
              <a:t> </a:t>
            </a:r>
            <a:r>
              <a:rPr lang="en-GB" dirty="0" err="1"/>
              <a:t>atebol</a:t>
            </a:r>
            <a:r>
              <a:rPr lang="en-GB" dirty="0"/>
              <a:t> </a:t>
            </a:r>
            <a:r>
              <a:rPr lang="en-GB" dirty="0" err="1"/>
              <a:t>i’w</a:t>
            </a:r>
            <a:r>
              <a:rPr lang="en-GB" dirty="0"/>
              <a:t> </a:t>
            </a:r>
            <a:r>
              <a:rPr lang="en-GB" dirty="0" err="1"/>
              <a:t>galwedigaeth</a:t>
            </a:r>
            <a:r>
              <a:rPr lang="en-GB" dirty="0"/>
              <a:t> a gallant </a:t>
            </a:r>
            <a:r>
              <a:rPr lang="en-GB" dirty="0" err="1"/>
              <a:t>fod</a:t>
            </a:r>
            <a:r>
              <a:rPr lang="en-GB" dirty="0"/>
              <a:t> â </a:t>
            </a:r>
            <a:r>
              <a:rPr lang="en-GB" dirty="0" err="1"/>
              <a:t>chyfrifoldebau</a:t>
            </a:r>
            <a:r>
              <a:rPr lang="en-GB" dirty="0"/>
              <a:t> </a:t>
            </a:r>
            <a:r>
              <a:rPr lang="en-GB" dirty="0" err="1"/>
              <a:t>i</a:t>
            </a:r>
            <a:r>
              <a:rPr lang="en-GB" dirty="0"/>
              <a:t> ‘</a:t>
            </a:r>
            <a:r>
              <a:rPr lang="en-GB" dirty="0" err="1"/>
              <a:t>rannu</a:t>
            </a:r>
            <a:r>
              <a:rPr lang="en-GB" dirty="0"/>
              <a:t> </a:t>
            </a:r>
            <a:r>
              <a:rPr lang="en-GB" dirty="0" err="1"/>
              <a:t>datblygiadau</a:t>
            </a:r>
            <a:r>
              <a:rPr lang="en-GB" dirty="0"/>
              <a:t> </a:t>
            </a:r>
            <a:r>
              <a:rPr lang="en-GB" dirty="0" err="1"/>
              <a:t>mewn</a:t>
            </a:r>
            <a:r>
              <a:rPr lang="en-GB" dirty="0"/>
              <a:t> </a:t>
            </a:r>
            <a:r>
              <a:rPr lang="en-GB" dirty="0" err="1"/>
              <a:t>theori</a:t>
            </a:r>
            <a:r>
              <a:rPr lang="en-GB" dirty="0"/>
              <a:t> ac </a:t>
            </a:r>
            <a:r>
              <a:rPr lang="en-GB" dirty="0" err="1"/>
              <a:t>ymarfer</a:t>
            </a:r>
            <a:r>
              <a:rPr lang="en-GB" dirty="0"/>
              <a:t> </a:t>
            </a:r>
            <a:r>
              <a:rPr lang="en-GB" dirty="0" err="1"/>
              <a:t>trwy</a:t>
            </a:r>
            <a:r>
              <a:rPr lang="en-GB" dirty="0"/>
              <a:t> </a:t>
            </a:r>
            <a:r>
              <a:rPr lang="en-GB" dirty="0" err="1"/>
              <a:t>fecanweithiau’r</a:t>
            </a:r>
            <a:r>
              <a:rPr lang="en-GB" dirty="0"/>
              <a:t> </a:t>
            </a:r>
            <a:r>
              <a:rPr lang="en-GB" dirty="0" err="1"/>
              <a:t>alwedigaeth</a:t>
            </a:r>
            <a:r>
              <a:rPr lang="en-GB" dirty="0"/>
              <a:t>’ (ETS Cymru, 2012, t. 12) . </a:t>
            </a:r>
            <a:r>
              <a:rPr lang="en-GB" dirty="0" err="1"/>
              <a:t>Gweler</a:t>
            </a:r>
            <a:r>
              <a:rPr lang="en-GB" dirty="0"/>
              <a:t> </a:t>
            </a:r>
            <a:r>
              <a:rPr lang="en-GB" dirty="0" err="1"/>
              <a:t>taflen</a:t>
            </a:r>
            <a:r>
              <a:rPr lang="en-GB" dirty="0"/>
              <a:t>.</a:t>
            </a:r>
          </a:p>
        </p:txBody>
      </p:sp>
      <p:sp>
        <p:nvSpPr>
          <p:cNvPr id="4" name="Content Placeholder 3">
            <a:extLst>
              <a:ext uri="{FF2B5EF4-FFF2-40B4-BE49-F238E27FC236}">
                <a16:creationId xmlns:a16="http://schemas.microsoft.com/office/drawing/2014/main" id="{EF4EDCD6-F9DF-55B4-66C8-C00D5255E9ED}"/>
              </a:ext>
            </a:extLst>
          </p:cNvPr>
          <p:cNvSpPr>
            <a:spLocks noGrp="1"/>
          </p:cNvSpPr>
          <p:nvPr>
            <p:ph sz="half" idx="2"/>
          </p:nvPr>
        </p:nvSpPr>
        <p:spPr/>
        <p:txBody>
          <a:bodyPr>
            <a:normAutofit/>
          </a:bodyPr>
          <a:lstStyle/>
          <a:p>
            <a:r>
              <a:rPr lang="en-GB" sz="2600" dirty="0">
                <a:solidFill>
                  <a:srgbClr val="0070C0"/>
                </a:solidFill>
              </a:rPr>
              <a:t>In relation to the dual role of student and worker, you should remember that workers are accountable to their occupation and can have responsibilities to ‘share developments in theory and practice through the mechanisms within the occupation’ (ETS Wales, 2012, p. 12). See handout.</a:t>
            </a:r>
          </a:p>
        </p:txBody>
      </p:sp>
    </p:spTree>
    <p:extLst>
      <p:ext uri="{BB962C8B-B14F-4D97-AF65-F5344CB8AC3E}">
        <p14:creationId xmlns:p14="http://schemas.microsoft.com/office/powerpoint/2010/main" val="1119059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4F91-AFA9-B920-7CBD-04EB4CBD54F9}"/>
              </a:ext>
            </a:extLst>
          </p:cNvPr>
          <p:cNvSpPr>
            <a:spLocks noGrp="1"/>
          </p:cNvSpPr>
          <p:nvPr>
            <p:ph type="title"/>
          </p:nvPr>
        </p:nvSpPr>
        <p:spPr/>
        <p:txBody>
          <a:bodyPr>
            <a:normAutofit/>
          </a:bodyPr>
          <a:lstStyle/>
          <a:p>
            <a:r>
              <a:rPr lang="en-GB" sz="2800" b="0" i="0" dirty="0" err="1">
                <a:solidFill>
                  <a:srgbClr val="000000"/>
                </a:solidFill>
                <a:effectLst/>
                <a:latin typeface="inherit"/>
              </a:rPr>
              <a:t>Ymchwil</a:t>
            </a:r>
            <a:r>
              <a:rPr lang="en-GB" sz="2800" b="0" i="0" dirty="0">
                <a:solidFill>
                  <a:srgbClr val="000000"/>
                </a:solidFill>
                <a:effectLst/>
                <a:latin typeface="inherit"/>
              </a:rPr>
              <a:t> </a:t>
            </a:r>
            <a:r>
              <a:rPr lang="en-GB" sz="2800" b="0" i="0" dirty="0" err="1">
                <a:solidFill>
                  <a:srgbClr val="000000"/>
                </a:solidFill>
                <a:effectLst/>
                <a:latin typeface="inherit"/>
              </a:rPr>
              <a:t>gyda</a:t>
            </a:r>
            <a:r>
              <a:rPr lang="en-GB" sz="2800" b="0" i="0" dirty="0">
                <a:solidFill>
                  <a:srgbClr val="000000"/>
                </a:solidFill>
                <a:effectLst/>
                <a:latin typeface="inherit"/>
              </a:rPr>
              <a:t> PPI/ </a:t>
            </a:r>
            <a:r>
              <a:rPr lang="en-GB" sz="2800" b="0" i="0" dirty="0">
                <a:solidFill>
                  <a:srgbClr val="0070C0"/>
                </a:solidFill>
                <a:effectLst/>
                <a:latin typeface="inherit"/>
              </a:rPr>
              <a:t>Research with CYP</a:t>
            </a:r>
            <a:br>
              <a:rPr lang="en-GB" sz="2800" b="0" i="0" dirty="0">
                <a:solidFill>
                  <a:srgbClr val="000000"/>
                </a:solidFill>
                <a:effectLst/>
                <a:latin typeface="Aptos" panose="020B0004020202020204" pitchFamily="34" charset="0"/>
              </a:rPr>
            </a:br>
            <a:endParaRPr lang="en-GB" sz="2800" dirty="0"/>
          </a:p>
        </p:txBody>
      </p:sp>
      <p:sp>
        <p:nvSpPr>
          <p:cNvPr id="3" name="Content Placeholder 2">
            <a:extLst>
              <a:ext uri="{FF2B5EF4-FFF2-40B4-BE49-F238E27FC236}">
                <a16:creationId xmlns:a16="http://schemas.microsoft.com/office/drawing/2014/main" id="{3F7F365D-BED5-7172-03AD-71B4A8128E61}"/>
              </a:ext>
            </a:extLst>
          </p:cNvPr>
          <p:cNvSpPr>
            <a:spLocks noGrp="1"/>
          </p:cNvSpPr>
          <p:nvPr>
            <p:ph sz="half" idx="1"/>
          </p:nvPr>
        </p:nvSpPr>
        <p:spPr>
          <a:xfrm>
            <a:off x="838200" y="1560161"/>
            <a:ext cx="5181600" cy="4351338"/>
          </a:xfrm>
        </p:spPr>
        <p:txBody>
          <a:bodyPr>
            <a:normAutofit fontScale="85000" lnSpcReduction="20000"/>
          </a:bodyPr>
          <a:lstStyle/>
          <a:p>
            <a:r>
              <a:rPr lang="en-GB" dirty="0"/>
              <a:t>Y </a:t>
            </a:r>
            <a:r>
              <a:rPr lang="en-GB" dirty="0" err="1"/>
              <a:t>porthorion</a:t>
            </a:r>
            <a:r>
              <a:rPr lang="en-GB" dirty="0"/>
              <a:t> (Groundwater-Smith et al, 2015, t. 49) </a:t>
            </a:r>
            <a:r>
              <a:rPr lang="en-GB" dirty="0" err="1"/>
              <a:t>yw</a:t>
            </a:r>
            <a:r>
              <a:rPr lang="en-GB" dirty="0"/>
              <a:t>:</a:t>
            </a:r>
          </a:p>
          <a:p>
            <a:r>
              <a:rPr lang="en-GB" dirty="0"/>
              <a:t> </a:t>
            </a:r>
            <a:r>
              <a:rPr lang="en-GB" dirty="0" err="1"/>
              <a:t>cael</a:t>
            </a:r>
            <a:r>
              <a:rPr lang="en-GB" dirty="0"/>
              <a:t> </a:t>
            </a:r>
            <a:r>
              <a:rPr lang="en-GB" dirty="0" err="1"/>
              <a:t>ei</a:t>
            </a:r>
            <a:r>
              <a:rPr lang="en-GB" dirty="0"/>
              <a:t> </a:t>
            </a:r>
            <a:r>
              <a:rPr lang="en-GB" dirty="0" err="1"/>
              <a:t>gydnabod</a:t>
            </a:r>
            <a:r>
              <a:rPr lang="en-GB" dirty="0"/>
              <a:t> </a:t>
            </a:r>
            <a:r>
              <a:rPr lang="en-GB" dirty="0" err="1"/>
              <a:t>fel</a:t>
            </a:r>
            <a:r>
              <a:rPr lang="en-GB" dirty="0"/>
              <a:t> un </a:t>
            </a:r>
            <a:r>
              <a:rPr lang="en-GB" dirty="0" err="1"/>
              <a:t>sy’n</a:t>
            </a:r>
            <a:r>
              <a:rPr lang="en-GB" dirty="0"/>
              <a:t> </a:t>
            </a:r>
            <a:r>
              <a:rPr lang="en-GB" dirty="0" err="1"/>
              <a:t>chwarae</a:t>
            </a:r>
            <a:r>
              <a:rPr lang="en-GB" dirty="0"/>
              <a:t> ‘</a:t>
            </a:r>
            <a:r>
              <a:rPr lang="en-GB" dirty="0" err="1"/>
              <a:t>rôl</a:t>
            </a:r>
            <a:r>
              <a:rPr lang="en-GB" dirty="0"/>
              <a:t> </a:t>
            </a:r>
            <a:r>
              <a:rPr lang="en-GB" dirty="0" err="1"/>
              <a:t>arbennig</a:t>
            </a:r>
            <a:r>
              <a:rPr lang="en-GB" dirty="0"/>
              <a:t> o </a:t>
            </a:r>
            <a:r>
              <a:rPr lang="en-GB" dirty="0" err="1"/>
              <a:t>bwysig</a:t>
            </a:r>
            <a:r>
              <a:rPr lang="en-GB" dirty="0"/>
              <a:t> </a:t>
            </a:r>
            <a:r>
              <a:rPr lang="en-GB" dirty="0" err="1"/>
              <a:t>mewn</a:t>
            </a:r>
            <a:r>
              <a:rPr lang="en-GB" dirty="0"/>
              <a:t> </a:t>
            </a:r>
            <a:r>
              <a:rPr lang="en-GB" dirty="0" err="1"/>
              <a:t>astudiaethau</a:t>
            </a:r>
            <a:r>
              <a:rPr lang="en-GB" dirty="0"/>
              <a:t> </a:t>
            </a:r>
            <a:r>
              <a:rPr lang="en-GB" dirty="0" err="1"/>
              <a:t>sy’n</a:t>
            </a:r>
            <a:r>
              <a:rPr lang="en-GB" dirty="0"/>
              <a:t> </a:t>
            </a:r>
            <a:r>
              <a:rPr lang="en-GB" dirty="0" err="1"/>
              <a:t>cynnwys</a:t>
            </a:r>
            <a:r>
              <a:rPr lang="en-GB" dirty="0"/>
              <a:t> plant a </a:t>
            </a:r>
            <a:r>
              <a:rPr lang="en-GB" dirty="0" err="1"/>
              <a:t>phobl</a:t>
            </a:r>
            <a:r>
              <a:rPr lang="en-GB" dirty="0"/>
              <a:t> </a:t>
            </a:r>
            <a:r>
              <a:rPr lang="en-GB" dirty="0" err="1"/>
              <a:t>ifanc</a:t>
            </a:r>
            <a:r>
              <a:rPr lang="en-GB" dirty="0"/>
              <a:t>’ (Ritchie et al, 2014, t. 91). </a:t>
            </a:r>
          </a:p>
          <a:p>
            <a:r>
              <a:rPr lang="en-GB" dirty="0"/>
              <a:t>Yn </a:t>
            </a:r>
            <a:r>
              <a:rPr lang="en-GB" dirty="0" err="1"/>
              <a:t>amhrisiadwy</a:t>
            </a:r>
            <a:r>
              <a:rPr lang="en-GB" dirty="0"/>
              <a:t> </a:t>
            </a:r>
            <a:r>
              <a:rPr lang="en-GB" dirty="0" err="1"/>
              <a:t>wrth</a:t>
            </a:r>
            <a:r>
              <a:rPr lang="en-GB" dirty="0"/>
              <a:t> nodi </a:t>
            </a:r>
            <a:r>
              <a:rPr lang="en-GB" dirty="0" err="1"/>
              <a:t>cyfranogwyr</a:t>
            </a:r>
            <a:r>
              <a:rPr lang="en-GB" dirty="0"/>
              <a:t> </a:t>
            </a:r>
            <a:r>
              <a:rPr lang="en-GB" dirty="0" err="1"/>
              <a:t>sydd</a:t>
            </a:r>
            <a:r>
              <a:rPr lang="en-GB" dirty="0"/>
              <a:t> â </a:t>
            </a:r>
            <a:r>
              <a:rPr lang="en-GB" dirty="0" err="1"/>
              <a:t>phrofiad</a:t>
            </a:r>
            <a:r>
              <a:rPr lang="en-GB" dirty="0"/>
              <a:t> </a:t>
            </a:r>
            <a:r>
              <a:rPr lang="en-GB" dirty="0" err="1"/>
              <a:t>o'r</a:t>
            </a:r>
            <a:r>
              <a:rPr lang="en-GB" dirty="0"/>
              <a:t> </a:t>
            </a:r>
            <a:r>
              <a:rPr lang="en-GB" dirty="0" err="1"/>
              <a:t>ffenomenau</a:t>
            </a:r>
            <a:r>
              <a:rPr lang="en-GB" dirty="0"/>
              <a:t> </a:t>
            </a:r>
            <a:r>
              <a:rPr lang="en-GB" dirty="0" err="1"/>
              <a:t>i'w</a:t>
            </a:r>
            <a:r>
              <a:rPr lang="en-GB" dirty="0"/>
              <a:t> </a:t>
            </a:r>
            <a:r>
              <a:rPr lang="en-GB" dirty="0" err="1"/>
              <a:t>harchwilio</a:t>
            </a:r>
            <a:r>
              <a:rPr lang="en-GB" dirty="0"/>
              <a:t>. </a:t>
            </a:r>
          </a:p>
          <a:p>
            <a:r>
              <a:rPr lang="en-GB" dirty="0"/>
              <a:t>Gall </a:t>
            </a:r>
            <a:r>
              <a:rPr lang="en-GB" dirty="0" err="1"/>
              <a:t>cael</a:t>
            </a:r>
            <a:r>
              <a:rPr lang="en-GB" dirty="0"/>
              <a:t> </a:t>
            </a:r>
            <a:r>
              <a:rPr lang="en-GB" dirty="0" err="1"/>
              <a:t>cefnogaeth</a:t>
            </a:r>
            <a:r>
              <a:rPr lang="en-GB" dirty="0"/>
              <a:t> yr </a:t>
            </a:r>
            <a:r>
              <a:rPr lang="en-GB" dirty="0" err="1"/>
              <a:t>unigolion</a:t>
            </a:r>
            <a:r>
              <a:rPr lang="en-GB" dirty="0"/>
              <a:t> </a:t>
            </a:r>
            <a:r>
              <a:rPr lang="en-GB" dirty="0" err="1"/>
              <a:t>hyn</a:t>
            </a:r>
            <a:r>
              <a:rPr lang="en-GB" dirty="0"/>
              <a:t> </a:t>
            </a:r>
            <a:r>
              <a:rPr lang="en-GB" dirty="0" err="1"/>
              <a:t>fod</a:t>
            </a:r>
            <a:r>
              <a:rPr lang="en-GB" dirty="0"/>
              <a:t> o </a:t>
            </a:r>
            <a:r>
              <a:rPr lang="en-GB" dirty="0" err="1"/>
              <a:t>gymorth</a:t>
            </a:r>
            <a:r>
              <a:rPr lang="en-GB" dirty="0"/>
              <a:t> </a:t>
            </a:r>
            <a:r>
              <a:rPr lang="en-GB" dirty="0" err="1"/>
              <a:t>mawr</a:t>
            </a:r>
            <a:r>
              <a:rPr lang="en-GB" dirty="0"/>
              <a:t> </a:t>
            </a:r>
            <a:r>
              <a:rPr lang="en-GB" dirty="0" err="1"/>
              <a:t>i</a:t>
            </a:r>
            <a:r>
              <a:rPr lang="en-GB" dirty="0"/>
              <a:t> </a:t>
            </a:r>
            <a:r>
              <a:rPr lang="en-GB" dirty="0" err="1"/>
              <a:t>sefydlu</a:t>
            </a:r>
            <a:r>
              <a:rPr lang="en-GB" dirty="0"/>
              <a:t> </a:t>
            </a:r>
            <a:r>
              <a:rPr lang="en-GB" dirty="0" err="1"/>
              <a:t>hygrededd</a:t>
            </a:r>
            <a:r>
              <a:rPr lang="en-GB" dirty="0"/>
              <a:t> </a:t>
            </a:r>
            <a:r>
              <a:rPr lang="en-GB" dirty="0" err="1"/>
              <a:t>ymhlith</a:t>
            </a:r>
            <a:r>
              <a:rPr lang="en-GB" dirty="0"/>
              <a:t> y </a:t>
            </a:r>
            <a:r>
              <a:rPr lang="en-GB" dirty="0" err="1"/>
              <a:t>rhai</a:t>
            </a:r>
            <a:r>
              <a:rPr lang="en-GB" dirty="0"/>
              <a:t> </a:t>
            </a:r>
            <a:r>
              <a:rPr lang="en-GB" dirty="0" err="1"/>
              <a:t>sy’n</a:t>
            </a:r>
            <a:r>
              <a:rPr lang="en-GB" dirty="0"/>
              <a:t> </a:t>
            </a:r>
            <a:r>
              <a:rPr lang="en-GB" dirty="0" err="1"/>
              <a:t>cymryd</a:t>
            </a:r>
            <a:r>
              <a:rPr lang="en-GB" dirty="0"/>
              <a:t> </a:t>
            </a:r>
            <a:r>
              <a:rPr lang="en-GB" dirty="0" err="1"/>
              <a:t>rhan</a:t>
            </a:r>
            <a:r>
              <a:rPr lang="en-GB" dirty="0"/>
              <a:t> </a:t>
            </a:r>
            <a:r>
              <a:rPr lang="en-GB" dirty="0" err="1"/>
              <a:t>yn</a:t>
            </a:r>
            <a:r>
              <a:rPr lang="en-GB" dirty="0"/>
              <a:t> yr </a:t>
            </a:r>
            <a:r>
              <a:rPr lang="en-GB" dirty="0" err="1"/>
              <a:t>ymchwil</a:t>
            </a:r>
            <a:r>
              <a:rPr lang="en-GB" dirty="0"/>
              <a:t>.</a:t>
            </a:r>
          </a:p>
        </p:txBody>
      </p:sp>
      <p:sp>
        <p:nvSpPr>
          <p:cNvPr id="4" name="Content Placeholder 3">
            <a:extLst>
              <a:ext uri="{FF2B5EF4-FFF2-40B4-BE49-F238E27FC236}">
                <a16:creationId xmlns:a16="http://schemas.microsoft.com/office/drawing/2014/main" id="{620ADB8E-721E-EF51-70C5-0283472D9CC5}"/>
              </a:ext>
            </a:extLst>
          </p:cNvPr>
          <p:cNvSpPr>
            <a:spLocks noGrp="1"/>
          </p:cNvSpPr>
          <p:nvPr>
            <p:ph sz="half" idx="2"/>
          </p:nvPr>
        </p:nvSpPr>
        <p:spPr>
          <a:xfrm>
            <a:off x="6172200" y="1530661"/>
            <a:ext cx="5181600" cy="4351338"/>
          </a:xfrm>
        </p:spPr>
        <p:txBody>
          <a:bodyPr>
            <a:normAutofit fontScale="85000" lnSpcReduction="20000"/>
          </a:bodyPr>
          <a:lstStyle/>
          <a:p>
            <a:r>
              <a:rPr lang="en-GB" dirty="0">
                <a:solidFill>
                  <a:srgbClr val="0070C0"/>
                </a:solidFill>
              </a:rPr>
              <a:t>Gatekeepers (Groundwater-Smith et al, 2015, p. 49) are:</a:t>
            </a:r>
          </a:p>
          <a:p>
            <a:r>
              <a:rPr lang="en-GB" dirty="0">
                <a:solidFill>
                  <a:srgbClr val="0070C0"/>
                </a:solidFill>
              </a:rPr>
              <a:t> acknowledged as playing a ‘particularly important role in studies involving children and young people’ (Ritchie et al, 2014, p. 91). </a:t>
            </a:r>
          </a:p>
          <a:p>
            <a:r>
              <a:rPr lang="en-GB" dirty="0">
                <a:solidFill>
                  <a:srgbClr val="0070C0"/>
                </a:solidFill>
              </a:rPr>
              <a:t>Invaluable in identifying participants with experience of the phenomena to be investigated. </a:t>
            </a:r>
          </a:p>
          <a:p>
            <a:r>
              <a:rPr lang="en-GB" dirty="0">
                <a:solidFill>
                  <a:srgbClr val="0070C0"/>
                </a:solidFill>
              </a:rPr>
              <a:t>Having the support of these individuals can be a great help in establishing credibility with research participants.</a:t>
            </a:r>
          </a:p>
        </p:txBody>
      </p:sp>
    </p:spTree>
    <p:extLst>
      <p:ext uri="{BB962C8B-B14F-4D97-AF65-F5344CB8AC3E}">
        <p14:creationId xmlns:p14="http://schemas.microsoft.com/office/powerpoint/2010/main" val="1179324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9EAEB-D4AB-4954-3BBD-6843F36BAA86}"/>
              </a:ext>
            </a:extLst>
          </p:cNvPr>
          <p:cNvSpPr>
            <a:spLocks noGrp="1"/>
          </p:cNvSpPr>
          <p:nvPr>
            <p:ph sz="half" idx="1"/>
          </p:nvPr>
        </p:nvSpPr>
        <p:spPr/>
        <p:txBody>
          <a:bodyPr/>
          <a:lstStyle/>
          <a:p>
            <a:r>
              <a:rPr lang="en-GB" b="1" dirty="0" err="1"/>
              <a:t>Tasg</a:t>
            </a:r>
            <a:r>
              <a:rPr lang="en-GB" b="1" dirty="0"/>
              <a:t> </a:t>
            </a:r>
            <a:r>
              <a:rPr lang="en-GB" b="1" dirty="0" err="1"/>
              <a:t>pâr</a:t>
            </a:r>
            <a:r>
              <a:rPr lang="en-GB" dirty="0"/>
              <a:t>: </a:t>
            </a:r>
            <a:r>
              <a:rPr lang="en-GB" dirty="0" err="1"/>
              <a:t>Trafodwch</a:t>
            </a:r>
            <a:r>
              <a:rPr lang="en-GB" dirty="0"/>
              <a:t> yr </a:t>
            </a:r>
            <a:r>
              <a:rPr lang="en-GB" dirty="0" err="1"/>
              <a:t>hyn</a:t>
            </a:r>
            <a:r>
              <a:rPr lang="en-GB" dirty="0"/>
              <a:t> a </a:t>
            </a:r>
            <a:r>
              <a:rPr lang="en-GB" dirty="0" err="1"/>
              <a:t>olygwn</a:t>
            </a:r>
            <a:r>
              <a:rPr lang="en-GB" dirty="0"/>
              <a:t> </a:t>
            </a:r>
            <a:r>
              <a:rPr lang="en-GB" dirty="0" err="1"/>
              <a:t>wrth</a:t>
            </a:r>
            <a:r>
              <a:rPr lang="en-GB" dirty="0"/>
              <a:t> y term </a:t>
            </a:r>
            <a:r>
              <a:rPr lang="en-GB" dirty="0" err="1"/>
              <a:t>porthor</a:t>
            </a:r>
            <a:r>
              <a:rPr lang="en-GB" dirty="0"/>
              <a:t>, </a:t>
            </a:r>
            <a:r>
              <a:rPr lang="en-GB" dirty="0" err="1"/>
              <a:t>pwy</a:t>
            </a:r>
            <a:r>
              <a:rPr lang="en-GB" dirty="0"/>
              <a:t> </a:t>
            </a:r>
            <a:r>
              <a:rPr lang="en-GB" dirty="0" err="1"/>
              <a:t>fydd</a:t>
            </a:r>
            <a:r>
              <a:rPr lang="en-GB" dirty="0"/>
              <a:t> y </a:t>
            </a:r>
            <a:r>
              <a:rPr lang="en-GB" dirty="0" err="1"/>
              <a:t>porthor</a:t>
            </a:r>
            <a:r>
              <a:rPr lang="en-GB" dirty="0"/>
              <a:t> y </a:t>
            </a:r>
            <a:r>
              <a:rPr lang="en-GB" dirty="0" err="1"/>
              <a:t>mae</a:t>
            </a:r>
            <a:r>
              <a:rPr lang="en-GB" dirty="0"/>
              <a:t> </a:t>
            </a:r>
            <a:r>
              <a:rPr lang="en-GB" dirty="0" err="1"/>
              <a:t>angen</a:t>
            </a:r>
            <a:r>
              <a:rPr lang="en-GB" dirty="0"/>
              <a:t> </a:t>
            </a:r>
            <a:r>
              <a:rPr lang="en-GB" dirty="0" err="1"/>
              <a:t>ichi</a:t>
            </a:r>
            <a:r>
              <a:rPr lang="en-GB" dirty="0"/>
              <a:t> </a:t>
            </a:r>
            <a:r>
              <a:rPr lang="en-GB" dirty="0" err="1"/>
              <a:t>gael</a:t>
            </a:r>
            <a:r>
              <a:rPr lang="en-GB" dirty="0"/>
              <a:t> </a:t>
            </a:r>
            <a:r>
              <a:rPr lang="en-GB" dirty="0" err="1"/>
              <a:t>caniatâd</a:t>
            </a:r>
            <a:r>
              <a:rPr lang="en-GB" dirty="0"/>
              <a:t> </a:t>
            </a:r>
            <a:r>
              <a:rPr lang="en-GB" dirty="0" err="1"/>
              <a:t>ganddo</a:t>
            </a:r>
            <a:r>
              <a:rPr lang="en-GB" dirty="0"/>
              <a:t> pan </a:t>
            </a:r>
            <a:r>
              <a:rPr lang="en-GB" dirty="0" err="1"/>
              <a:t>fyddwch</a:t>
            </a:r>
            <a:r>
              <a:rPr lang="en-GB" dirty="0"/>
              <a:t> </a:t>
            </a:r>
            <a:r>
              <a:rPr lang="en-GB" dirty="0" err="1"/>
              <a:t>yn</a:t>
            </a:r>
            <a:r>
              <a:rPr lang="en-GB" dirty="0"/>
              <a:t> </a:t>
            </a:r>
            <a:r>
              <a:rPr lang="en-GB" dirty="0" err="1"/>
              <a:t>gwneud</a:t>
            </a:r>
            <a:r>
              <a:rPr lang="en-GB" dirty="0"/>
              <a:t> </a:t>
            </a:r>
            <a:r>
              <a:rPr lang="en-GB" dirty="0" err="1"/>
              <a:t>ymchwil</a:t>
            </a:r>
            <a:r>
              <a:rPr lang="en-GB" dirty="0"/>
              <a:t>? </a:t>
            </a:r>
            <a:r>
              <a:rPr lang="en-GB" dirty="0" err="1"/>
              <a:t>Rhowch</a:t>
            </a:r>
            <a:r>
              <a:rPr lang="en-GB" dirty="0"/>
              <a:t> </a:t>
            </a:r>
            <a:r>
              <a:rPr lang="en-GB" dirty="0" err="1"/>
              <a:t>enghreifftiau</a:t>
            </a:r>
            <a:r>
              <a:rPr lang="en-GB" dirty="0"/>
              <a:t> </a:t>
            </a:r>
            <a:r>
              <a:rPr lang="en-GB" dirty="0" err="1"/>
              <a:t>mewn</a:t>
            </a:r>
            <a:r>
              <a:rPr lang="en-GB" dirty="0"/>
              <a:t> </a:t>
            </a:r>
            <a:r>
              <a:rPr lang="en-GB" dirty="0" err="1"/>
              <a:t>amrywiaeth</a:t>
            </a:r>
            <a:r>
              <a:rPr lang="en-GB" dirty="0"/>
              <a:t> o </a:t>
            </a:r>
            <a:r>
              <a:rPr lang="en-GB" dirty="0" err="1"/>
              <a:t>gyd-destunau</a:t>
            </a:r>
            <a:r>
              <a:rPr lang="en-GB" dirty="0"/>
              <a:t>.</a:t>
            </a:r>
          </a:p>
          <a:p>
            <a:endParaRPr lang="en-GB" dirty="0"/>
          </a:p>
        </p:txBody>
      </p:sp>
      <p:sp>
        <p:nvSpPr>
          <p:cNvPr id="4" name="Content Placeholder 3">
            <a:extLst>
              <a:ext uri="{FF2B5EF4-FFF2-40B4-BE49-F238E27FC236}">
                <a16:creationId xmlns:a16="http://schemas.microsoft.com/office/drawing/2014/main" id="{FFCECF9E-8E99-7EE0-00A1-F0F9F3307993}"/>
              </a:ext>
            </a:extLst>
          </p:cNvPr>
          <p:cNvSpPr>
            <a:spLocks noGrp="1"/>
          </p:cNvSpPr>
          <p:nvPr>
            <p:ph sz="half" idx="2"/>
          </p:nvPr>
        </p:nvSpPr>
        <p:spPr/>
        <p:txBody>
          <a:bodyPr/>
          <a:lstStyle/>
          <a:p>
            <a:r>
              <a:rPr kumimoji="0" lang="cy-GB" sz="2800" b="1" i="0" u="none" strike="noStrike" kern="1200" cap="none" spc="0" normalizeH="0" baseline="0" noProof="0" dirty="0" err="1">
                <a:ln>
                  <a:noFill/>
                </a:ln>
                <a:solidFill>
                  <a:srgbClr val="0070C0"/>
                </a:solidFill>
                <a:effectLst/>
                <a:uLnTx/>
                <a:uFillTx/>
                <a:latin typeface="Gill Sans MT" panose="020B0502020104020203"/>
                <a:ea typeface="+mn-ea"/>
                <a:cs typeface="+mn-cs"/>
              </a:rPr>
              <a:t>Pairs</a:t>
            </a:r>
            <a:r>
              <a:rPr kumimoji="0" lang="cy-GB" sz="28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1" i="0" u="none" strike="noStrike" kern="1200" cap="none" spc="0" normalizeH="0" baseline="0" noProof="0" dirty="0" err="1">
                <a:ln>
                  <a:noFill/>
                </a:ln>
                <a:solidFill>
                  <a:srgbClr val="0070C0"/>
                </a:solidFill>
                <a:effectLst/>
                <a:uLnTx/>
                <a:uFillTx/>
                <a:latin typeface="Gill Sans MT" panose="020B0502020104020203"/>
                <a:ea typeface="+mn-ea"/>
                <a:cs typeface="+mn-cs"/>
              </a:rPr>
              <a:t>task</a:t>
            </a:r>
            <a:r>
              <a:rPr kumimoji="0" lang="cy-GB" sz="28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we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mean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by the term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who</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will</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be the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get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permission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from</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Give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range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contexts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en-GB" dirty="0"/>
          </a:p>
        </p:txBody>
      </p:sp>
    </p:spTree>
    <p:extLst>
      <p:ext uri="{BB962C8B-B14F-4D97-AF65-F5344CB8AC3E}">
        <p14:creationId xmlns:p14="http://schemas.microsoft.com/office/powerpoint/2010/main" val="476967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Amddiffyn rhag niwed</a:t>
            </a:r>
            <a:br>
              <a:rPr lang="cy-GB" noProof="0" dirty="0"/>
            </a:br>
            <a:r>
              <a:rPr lang="cy-GB" noProof="0" dirty="0" err="1">
                <a:solidFill>
                  <a:srgbClr val="0070C0"/>
                </a:solidFill>
              </a:rPr>
              <a:t>Ensuring</a:t>
            </a:r>
            <a:r>
              <a:rPr lang="cy-GB" noProof="0" dirty="0">
                <a:solidFill>
                  <a:srgbClr val="0070C0"/>
                </a:solidFill>
              </a:rPr>
              <a:t> </a:t>
            </a:r>
            <a:r>
              <a:rPr lang="cy-GB" noProof="0" dirty="0" err="1">
                <a:solidFill>
                  <a:srgbClr val="0070C0"/>
                </a:solidFill>
              </a:rPr>
              <a:t>protection</a:t>
            </a:r>
            <a:r>
              <a:rPr lang="cy-GB" noProof="0" dirty="0">
                <a:solidFill>
                  <a:srgbClr val="0070C0"/>
                </a:solidFill>
              </a:rPr>
              <a:t> </a:t>
            </a:r>
            <a:r>
              <a:rPr lang="cy-GB" noProof="0" dirty="0" err="1">
                <a:solidFill>
                  <a:srgbClr val="0070C0"/>
                </a:solidFill>
              </a:rPr>
              <a:t>from</a:t>
            </a:r>
            <a:r>
              <a:rPr lang="cy-GB" noProof="0" dirty="0">
                <a:solidFill>
                  <a:srgbClr val="0070C0"/>
                </a:solidFill>
              </a:rPr>
              <a:t> </a:t>
            </a:r>
            <a:r>
              <a:rPr lang="cy-GB" noProof="0" dirty="0" err="1">
                <a:solidFill>
                  <a:srgbClr val="0070C0"/>
                </a:solidFill>
              </a:rPr>
              <a:t>harm</a:t>
            </a:r>
            <a:endParaRPr lang="cy-GB" noProof="0" dirty="0">
              <a:solidFill>
                <a:srgbClr val="0070C0"/>
              </a:solidFill>
            </a:endParaRPr>
          </a:p>
        </p:txBody>
      </p:sp>
      <p:sp>
        <p:nvSpPr>
          <p:cNvPr id="3" name="Content Placeholder 2"/>
          <p:cNvSpPr>
            <a:spLocks noGrp="1"/>
          </p:cNvSpPr>
          <p:nvPr>
            <p:ph sz="half" idx="1"/>
          </p:nvPr>
        </p:nvSpPr>
        <p:spPr/>
        <p:txBody>
          <a:bodyPr>
            <a:normAutofit fontScale="92500" lnSpcReduction="20000"/>
          </a:bodyPr>
          <a:lstStyle/>
          <a:p>
            <a:r>
              <a:rPr lang="cy-GB"/>
              <a:t>Mae angen i ymchwilwyr sicrhau bod y dulliau a ddewisir yn briodol ac na fyddant yn achosi unrhyw niwed corfforol neu seicolegol i gyfranogwyr (</a:t>
            </a:r>
            <a:r>
              <a:rPr lang="cy-GB" noProof="0" err="1"/>
              <a:t>Alderson</a:t>
            </a:r>
            <a:r>
              <a:rPr lang="cy-GB" noProof="0"/>
              <a:t> &amp; </a:t>
            </a:r>
            <a:r>
              <a:rPr lang="cy-GB" noProof="0" err="1"/>
              <a:t>Morrow</a:t>
            </a:r>
            <a:r>
              <a:rPr lang="cy-GB" noProof="0"/>
              <a:t>, 2011)</a:t>
            </a:r>
          </a:p>
          <a:p>
            <a:pPr marL="0" indent="0">
              <a:buNone/>
            </a:pPr>
            <a:endParaRPr lang="cy-GB" noProof="0"/>
          </a:p>
          <a:p>
            <a:r>
              <a:rPr lang="cy-GB"/>
              <a:t>Mae hyn yn golygu sicrhau nad oes unrhyw or-ymchwilio, bod yr holl wybodaeth wedi’i deall ac na all y cwestiynau a ofynnir achosi niwed neu ofid posibl</a:t>
            </a:r>
            <a:endParaRPr lang="cy-GB" noProof="0"/>
          </a:p>
        </p:txBody>
      </p:sp>
      <p:sp>
        <p:nvSpPr>
          <p:cNvPr id="4" name="Content Placeholder 3">
            <a:extLst>
              <a:ext uri="{FF2B5EF4-FFF2-40B4-BE49-F238E27FC236}">
                <a16:creationId xmlns:a16="http://schemas.microsoft.com/office/drawing/2014/main" id="{1D64B791-B008-4A06-8EFD-D9343D004B78}"/>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Researchers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methods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chosen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appropriate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physical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psychological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&amp;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Morrow</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means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ensuring</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there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no</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over-research</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all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understood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asked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can’t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potential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distress</a:t>
            </a: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27825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t>Ymchwilio gyda phlant a phobl ifanc</a:t>
            </a:r>
            <a:br>
              <a:rPr lang="cy-GB" noProof="0" dirty="0"/>
            </a:br>
            <a:r>
              <a:rPr lang="cy-GB" noProof="0" dirty="0" err="1">
                <a:solidFill>
                  <a:srgbClr val="0070C0"/>
                </a:solidFill>
              </a:rPr>
              <a:t>Researching</a:t>
            </a:r>
            <a:r>
              <a:rPr lang="cy-GB" noProof="0" dirty="0">
                <a:solidFill>
                  <a:srgbClr val="0070C0"/>
                </a:solidFill>
              </a:rPr>
              <a:t> </a:t>
            </a:r>
            <a:r>
              <a:rPr lang="cy-GB" noProof="0" dirty="0" err="1">
                <a:solidFill>
                  <a:srgbClr val="0070C0"/>
                </a:solidFill>
              </a:rPr>
              <a:t>with</a:t>
            </a:r>
            <a:r>
              <a:rPr lang="cy-GB" noProof="0" dirty="0">
                <a:solidFill>
                  <a:srgbClr val="0070C0"/>
                </a:solidFill>
              </a:rPr>
              <a:t> </a:t>
            </a:r>
            <a:r>
              <a:rPr lang="cy-GB" noProof="0" dirty="0" err="1">
                <a:solidFill>
                  <a:srgbClr val="0070C0"/>
                </a:solidFill>
              </a:rPr>
              <a:t>children</a:t>
            </a:r>
            <a:r>
              <a:rPr lang="cy-GB" noProof="0" dirty="0">
                <a:solidFill>
                  <a:srgbClr val="0070C0"/>
                </a:solidFill>
              </a:rPr>
              <a:t> </a:t>
            </a:r>
            <a:r>
              <a:rPr lang="cy-GB" noProof="0" dirty="0" err="1">
                <a:solidFill>
                  <a:srgbClr val="0070C0"/>
                </a:solidFill>
              </a:rPr>
              <a:t>and</a:t>
            </a:r>
            <a:r>
              <a:rPr lang="cy-GB" noProof="0" dirty="0">
                <a:solidFill>
                  <a:srgbClr val="0070C0"/>
                </a:solidFill>
              </a:rPr>
              <a:t> </a:t>
            </a:r>
            <a:r>
              <a:rPr lang="cy-GB" noProof="0" dirty="0" err="1">
                <a:solidFill>
                  <a:srgbClr val="0070C0"/>
                </a:solidFill>
              </a:rPr>
              <a:t>young</a:t>
            </a:r>
            <a:r>
              <a:rPr lang="cy-GB" noProof="0" dirty="0">
                <a:solidFill>
                  <a:srgbClr val="0070C0"/>
                </a:solidFill>
              </a:rPr>
              <a:t> </a:t>
            </a:r>
            <a:r>
              <a:rPr lang="cy-GB" noProof="0" dirty="0" err="1">
                <a:solidFill>
                  <a:srgbClr val="0070C0"/>
                </a:solidFill>
              </a:rPr>
              <a:t>people</a:t>
            </a:r>
            <a:endParaRPr lang="cy-GB" noProof="0" dirty="0">
              <a:solidFill>
                <a:srgbClr val="0070C0"/>
              </a:solidFill>
            </a:endParaRPr>
          </a:p>
        </p:txBody>
      </p:sp>
      <p:sp>
        <p:nvSpPr>
          <p:cNvPr id="3" name="Content Placeholder 2"/>
          <p:cNvSpPr>
            <a:spLocks noGrp="1"/>
          </p:cNvSpPr>
          <p:nvPr>
            <p:ph sz="half" idx="1"/>
          </p:nvPr>
        </p:nvSpPr>
        <p:spPr/>
        <p:txBody>
          <a:bodyPr>
            <a:normAutofit fontScale="85000" lnSpcReduction="20000"/>
          </a:bodyPr>
          <a:lstStyle/>
          <a:p>
            <a:r>
              <a:rPr lang="cy-GB"/>
              <a:t>Wrth gynnal ymchwil gyda phlant a phobl ifanc, mae'r materion moesegol y mae angen mynd i'r afael â nhw yn debyg i'r rhai a amlinellir yn y rhan fwyaf o ganllawiau ymchwil cymdeithasol a meddygol</a:t>
            </a:r>
            <a:endParaRPr lang="cy-GB" noProof="0"/>
          </a:p>
          <a:p>
            <a:r>
              <a:rPr lang="cy-GB" noProof="0"/>
              <a:t>Mae CCUHP </a:t>
            </a:r>
            <a:r>
              <a:rPr kumimoji="0" lang="cy-GB" sz="2000" b="0" i="0" u="none" strike="noStrike" kern="1200" cap="none" spc="0" normalizeH="0" baseline="0" noProof="0">
                <a:ln>
                  <a:noFill/>
                </a:ln>
                <a:solidFill>
                  <a:prstClr val="black"/>
                </a:solidFill>
                <a:effectLst/>
                <a:uLnTx/>
                <a:uFillTx/>
                <a:latin typeface="Gill Sans MT" panose="020B0502020104020203"/>
                <a:ea typeface="+mn-ea"/>
                <a:cs typeface="+mn-cs"/>
              </a:rPr>
              <a:t>(1989) </a:t>
            </a:r>
            <a:r>
              <a:rPr lang="cy-GB" noProof="0"/>
              <a:t>yn cyfeirio at bobl dan 18 oed fel ‘plant a phobl ifanc’</a:t>
            </a:r>
          </a:p>
          <a:p>
            <a:r>
              <a:rPr lang="cy-GB"/>
              <a:t>Nid yw'r ddeddfwriaeth yn ystyried bod plant a phobl ifanc yn gymwys yn gyfreithiol i roi cydsyniad (</a:t>
            </a:r>
            <a:r>
              <a:rPr lang="cy-GB" noProof="0" err="1"/>
              <a:t>Tisdall</a:t>
            </a:r>
            <a:r>
              <a:rPr lang="cy-GB" noProof="0"/>
              <a:t> </a:t>
            </a:r>
            <a:r>
              <a:rPr lang="cy-GB" noProof="0" err="1"/>
              <a:t>et</a:t>
            </a:r>
            <a:r>
              <a:rPr lang="cy-GB" noProof="0"/>
              <a:t> </a:t>
            </a:r>
            <a:r>
              <a:rPr lang="cy-GB" noProof="0" err="1"/>
              <a:t>al</a:t>
            </a:r>
            <a:r>
              <a:rPr lang="cy-GB" noProof="0"/>
              <a:t>, 2009) </a:t>
            </a:r>
          </a:p>
          <a:p>
            <a:endParaRPr lang="cy-GB" noProof="0"/>
          </a:p>
        </p:txBody>
      </p:sp>
      <p:sp>
        <p:nvSpPr>
          <p:cNvPr id="4" name="Content Placeholder 3">
            <a:extLst>
              <a:ext uri="{FF2B5EF4-FFF2-40B4-BE49-F238E27FC236}">
                <a16:creationId xmlns:a16="http://schemas.microsoft.com/office/drawing/2014/main" id="{3ACB4F4D-7A36-44A7-A764-00E5A109354C}"/>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conducting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addressed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similar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those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outlined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most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social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medical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guidelines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age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18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(CYP)’ by the UNCRC (1989)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CYP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by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legislation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legally</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competent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Tisdall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2009)</a:t>
            </a:r>
          </a:p>
          <a:p>
            <a:endParaRPr lang="cy-GB" dirty="0"/>
          </a:p>
        </p:txBody>
      </p:sp>
    </p:spTree>
    <p:extLst>
      <p:ext uri="{BB962C8B-B14F-4D97-AF65-F5344CB8AC3E}">
        <p14:creationId xmlns:p14="http://schemas.microsoft.com/office/powerpoint/2010/main" val="1367757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CYDSYNIAD AR SAIL GWYBODAETH</a:t>
            </a:r>
            <a:br>
              <a:rPr lang="cy-GB" noProof="0" dirty="0"/>
            </a:br>
            <a:r>
              <a:rPr lang="cy-GB" noProof="0" dirty="0" err="1">
                <a:solidFill>
                  <a:srgbClr val="0070C0"/>
                </a:solidFill>
              </a:rPr>
              <a:t>Informed</a:t>
            </a:r>
            <a:r>
              <a:rPr lang="cy-GB" noProof="0" dirty="0">
                <a:solidFill>
                  <a:srgbClr val="0070C0"/>
                </a:solidFill>
              </a:rPr>
              <a:t> </a:t>
            </a:r>
            <a:r>
              <a:rPr lang="cy-GB" noProof="0" dirty="0" err="1">
                <a:solidFill>
                  <a:srgbClr val="0070C0"/>
                </a:solidFill>
              </a:rPr>
              <a:t>consent</a:t>
            </a:r>
            <a:endParaRPr lang="cy-GB" noProof="0" dirty="0">
              <a:solidFill>
                <a:srgbClr val="0070C0"/>
              </a:solidFill>
            </a:endParaRPr>
          </a:p>
        </p:txBody>
      </p:sp>
      <p:sp>
        <p:nvSpPr>
          <p:cNvPr id="3" name="Content Placeholder 2"/>
          <p:cNvSpPr>
            <a:spLocks noGrp="1"/>
          </p:cNvSpPr>
          <p:nvPr>
            <p:ph sz="half" idx="1"/>
          </p:nvPr>
        </p:nvSpPr>
        <p:spPr/>
        <p:txBody>
          <a:bodyPr>
            <a:noAutofit/>
          </a:bodyPr>
          <a:lstStyle/>
          <a:p>
            <a:pPr>
              <a:lnSpc>
                <a:spcPct val="100000"/>
              </a:lnSpc>
            </a:pPr>
            <a:r>
              <a:rPr lang="cy-GB" sz="1200"/>
              <a:t>Mae cydsyniad ar sail gwybodaeth yn cyfeirio at y cyfranogwyr ymchwil yn cytuno'n wirfoddol i gymryd rhan mewn prosiect ymchwil yn seiliedig ar "ddatgelu'r holl wybodaeth berthnasol yn llwyr a dealltwriaeth y derbynnydd o hyn" (</a:t>
            </a:r>
            <a:r>
              <a:rPr lang="cy-GB" sz="1200" noProof="0"/>
              <a:t>Robert-Holmes, 2014, t. 49)</a:t>
            </a:r>
          </a:p>
          <a:p>
            <a:pPr>
              <a:lnSpc>
                <a:spcPct val="100000"/>
              </a:lnSpc>
            </a:pPr>
            <a:r>
              <a:rPr lang="cy-GB" sz="1200"/>
              <a:t>Mae cael cydsyniad y cyfranogwr ar sail gwybodaeth yn ymwneud â meithrin perthynas o ymddiriedaeth rhyngoch chi a'r cyfranogwr ymchwil (</a:t>
            </a:r>
            <a:r>
              <a:rPr lang="cy-GB" sz="1200" noProof="0" err="1"/>
              <a:t>Alderson</a:t>
            </a:r>
            <a:r>
              <a:rPr lang="cy-GB" sz="1200" noProof="0"/>
              <a:t> </a:t>
            </a:r>
            <a:r>
              <a:rPr lang="cy-GB" sz="1200" noProof="0" err="1"/>
              <a:t>et</a:t>
            </a:r>
            <a:r>
              <a:rPr lang="cy-GB" sz="1200" noProof="0"/>
              <a:t>. </a:t>
            </a:r>
            <a:r>
              <a:rPr lang="cy-GB" sz="1200" noProof="0" err="1"/>
              <a:t>al</a:t>
            </a:r>
            <a:r>
              <a:rPr lang="cy-GB" sz="1200" noProof="0"/>
              <a:t>, 2011)</a:t>
            </a:r>
          </a:p>
          <a:p>
            <a:pPr>
              <a:lnSpc>
                <a:spcPct val="100000"/>
              </a:lnSpc>
            </a:pPr>
            <a:r>
              <a:rPr lang="cy-GB" sz="1200"/>
              <a:t>Ystyriwch lais y plentyn – sut allwch chi wneud y wybodaeth a roddwch yn addas i blant?</a:t>
            </a:r>
          </a:p>
          <a:p>
            <a:pPr>
              <a:lnSpc>
                <a:spcPct val="100000"/>
              </a:lnSpc>
            </a:pPr>
            <a:endParaRPr lang="cy-GB" sz="1200" noProof="0"/>
          </a:p>
          <a:p>
            <a:pPr>
              <a:lnSpc>
                <a:spcPct val="100000"/>
              </a:lnSpc>
            </a:pPr>
            <a:r>
              <a:rPr lang="cy-GB" sz="1200" b="1" noProof="0"/>
              <a:t>Tasg mewn parau</a:t>
            </a:r>
            <a:r>
              <a:rPr lang="cy-GB" sz="1200"/>
              <a:t>:  Trafodwch y cydberthnasau pŵer sy'n bodoli mewn lleoliadau addysgol, pa bŵer sydd gennych chi dros y plant/pobl ifanc y gallech ddod ar eu traws wrth wneud gwaith ymchwil?</a:t>
            </a:r>
            <a:endParaRPr lang="cy-GB" sz="1200" noProof="0"/>
          </a:p>
        </p:txBody>
      </p:sp>
      <p:sp>
        <p:nvSpPr>
          <p:cNvPr id="4" name="Content Placeholder 3">
            <a:extLst>
              <a:ext uri="{FF2B5EF4-FFF2-40B4-BE49-F238E27FC236}">
                <a16:creationId xmlns:a16="http://schemas.microsoft.com/office/drawing/2014/main" id="{EE9B1568-D8C1-4661-9B5B-A70A89E5EC18}"/>
              </a:ext>
            </a:extLst>
          </p:cNvPr>
          <p:cNvSpPr>
            <a:spLocks noGrp="1"/>
          </p:cNvSpPr>
          <p:nvPr>
            <p:ph sz="half" idx="2"/>
          </p:nvPr>
        </p:nvSpPr>
        <p:spPr>
          <a:xfrm>
            <a:off x="6197600" y="1456916"/>
            <a:ext cx="5156200" cy="4398193"/>
          </a:xfrm>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agreeing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voluntarily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project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based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upon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complete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disclosure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all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relevant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recipient's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(Robert-Holmes, 2014, p. 49)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Gaining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about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building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trust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between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yourself</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voice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friendly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1" i="0" u="none" strike="noStrike" kern="1200" cap="none" spc="0" normalizeH="0" baseline="0" noProof="0" dirty="0" err="1">
                <a:ln>
                  <a:noFill/>
                </a:ln>
                <a:solidFill>
                  <a:srgbClr val="0070C0"/>
                </a:solidFill>
                <a:effectLst/>
                <a:uLnTx/>
                <a:uFillTx/>
                <a:latin typeface="Gill Sans MT" panose="020B0502020104020203"/>
                <a:ea typeface="+mn-ea"/>
                <a:cs typeface="+mn-cs"/>
              </a:rPr>
              <a:t>Pairs</a:t>
            </a:r>
            <a:r>
              <a:rPr kumimoji="0" lang="cy-GB" sz="29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1" i="0" u="none" strike="noStrike" kern="1200" cap="none" spc="0" normalizeH="0" baseline="0" noProof="0" dirty="0" err="1">
                <a:ln>
                  <a:noFill/>
                </a:ln>
                <a:solidFill>
                  <a:srgbClr val="0070C0"/>
                </a:solidFill>
                <a:effectLst/>
                <a:uLnTx/>
                <a:uFillTx/>
                <a:latin typeface="Gill Sans MT" panose="020B0502020104020203"/>
                <a:ea typeface="+mn-ea"/>
                <a:cs typeface="+mn-cs"/>
              </a:rPr>
              <a:t>Task</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exist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educational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settings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do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have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over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encounter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3492610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384E-3CA9-0F1B-563E-56A4C6B8FB9C}"/>
              </a:ext>
            </a:extLst>
          </p:cNvPr>
          <p:cNvSpPr>
            <a:spLocks noGrp="1"/>
          </p:cNvSpPr>
          <p:nvPr>
            <p:ph type="title"/>
          </p:nvPr>
        </p:nvSpPr>
        <p:spPr/>
        <p:txBody>
          <a:bodyPr>
            <a:normAutofit/>
          </a:bodyPr>
          <a:lstStyle/>
          <a:p>
            <a:r>
              <a:rPr lang="en-GB" sz="3600" dirty="0" err="1"/>
              <a:t>Safiad</a:t>
            </a:r>
            <a:r>
              <a:rPr lang="en-GB" sz="3600" dirty="0"/>
              <a:t> </a:t>
            </a:r>
            <a:r>
              <a:rPr lang="en-GB" sz="3600" dirty="0" err="1"/>
              <a:t>moesegol</a:t>
            </a:r>
            <a:r>
              <a:rPr lang="en-GB" sz="3600" dirty="0"/>
              <a:t> yr </a:t>
            </a:r>
            <a:r>
              <a:rPr lang="en-GB" sz="3600" dirty="0" err="1"/>
              <a:t>ymchwilydd</a:t>
            </a:r>
            <a:r>
              <a:rPr lang="en-GB" sz="3600" dirty="0"/>
              <a:t>/ </a:t>
            </a:r>
            <a:r>
              <a:rPr lang="en-GB" sz="3600" dirty="0">
                <a:solidFill>
                  <a:srgbClr val="0070C0"/>
                </a:solidFill>
              </a:rPr>
              <a:t>The ethical stance of the researcher</a:t>
            </a:r>
          </a:p>
        </p:txBody>
      </p:sp>
      <p:sp>
        <p:nvSpPr>
          <p:cNvPr id="3" name="Content Placeholder 2">
            <a:extLst>
              <a:ext uri="{FF2B5EF4-FFF2-40B4-BE49-F238E27FC236}">
                <a16:creationId xmlns:a16="http://schemas.microsoft.com/office/drawing/2014/main" id="{17E2FB4A-B3CC-DD9F-644C-13C1D6FDB912}"/>
              </a:ext>
            </a:extLst>
          </p:cNvPr>
          <p:cNvSpPr>
            <a:spLocks noGrp="1"/>
          </p:cNvSpPr>
          <p:nvPr>
            <p:ph sz="half" idx="1"/>
          </p:nvPr>
        </p:nvSpPr>
        <p:spPr>
          <a:xfrm>
            <a:off x="838200" y="1589655"/>
            <a:ext cx="5181600" cy="4351338"/>
          </a:xfrm>
        </p:spPr>
        <p:txBody>
          <a:bodyPr>
            <a:normAutofit fontScale="77500" lnSpcReduction="20000"/>
          </a:bodyPr>
          <a:lstStyle/>
          <a:p>
            <a:r>
              <a:rPr lang="en-GB" dirty="0" err="1"/>
              <a:t>Mae’n</a:t>
            </a:r>
            <a:r>
              <a:rPr lang="en-GB" dirty="0"/>
              <a:t> </a:t>
            </a:r>
            <a:r>
              <a:rPr lang="en-GB" dirty="0" err="1"/>
              <a:t>bosibl</a:t>
            </a:r>
            <a:r>
              <a:rPr lang="en-GB" dirty="0"/>
              <a:t> y </a:t>
            </a:r>
            <a:r>
              <a:rPr lang="en-GB" dirty="0" err="1"/>
              <a:t>bydd</a:t>
            </a:r>
            <a:r>
              <a:rPr lang="en-GB" dirty="0"/>
              <a:t> </a:t>
            </a:r>
            <a:r>
              <a:rPr lang="en-GB" dirty="0" err="1"/>
              <a:t>ymchwilwyr</a:t>
            </a:r>
            <a:r>
              <a:rPr lang="en-GB" dirty="0"/>
              <a:t> </a:t>
            </a:r>
            <a:r>
              <a:rPr lang="en-GB" dirty="0" err="1"/>
              <a:t>sy’n</a:t>
            </a:r>
            <a:r>
              <a:rPr lang="en-GB" dirty="0"/>
              <a:t> </a:t>
            </a:r>
            <a:r>
              <a:rPr lang="en-GB" dirty="0" err="1"/>
              <a:t>mabwysiadu</a:t>
            </a:r>
            <a:r>
              <a:rPr lang="en-GB" dirty="0"/>
              <a:t> </a:t>
            </a:r>
            <a:r>
              <a:rPr lang="en-GB" dirty="0" err="1"/>
              <a:t>safiad</a:t>
            </a:r>
            <a:r>
              <a:rPr lang="en-GB" dirty="0"/>
              <a:t> </a:t>
            </a:r>
            <a:r>
              <a:rPr lang="en-GB" dirty="0" err="1"/>
              <a:t>hollbwysig</a:t>
            </a:r>
            <a:r>
              <a:rPr lang="en-GB" dirty="0"/>
              <a:t> </a:t>
            </a:r>
            <a:r>
              <a:rPr lang="en-GB" dirty="0" err="1"/>
              <a:t>sy’n</a:t>
            </a:r>
            <a:r>
              <a:rPr lang="en-GB" dirty="0"/>
              <a:t> </a:t>
            </a:r>
            <a:r>
              <a:rPr lang="en-GB" dirty="0" err="1"/>
              <a:t>ymwneud</a:t>
            </a:r>
            <a:r>
              <a:rPr lang="en-GB" dirty="0"/>
              <a:t> â </a:t>
            </a:r>
            <a:r>
              <a:rPr lang="en-GB" dirty="0" err="1"/>
              <a:t>rhyddhau</a:t>
            </a:r>
            <a:r>
              <a:rPr lang="en-GB" dirty="0"/>
              <a:t>, er </a:t>
            </a:r>
            <a:r>
              <a:rPr lang="en-GB" dirty="0" err="1"/>
              <a:t>enghraifft</a:t>
            </a:r>
            <a:r>
              <a:rPr lang="en-GB" dirty="0"/>
              <a:t>, </a:t>
            </a:r>
            <a:r>
              <a:rPr lang="en-GB" dirty="0" err="1"/>
              <a:t>yn</a:t>
            </a:r>
            <a:r>
              <a:rPr lang="en-GB" dirty="0"/>
              <a:t> </a:t>
            </a:r>
            <a:r>
              <a:rPr lang="en-GB" dirty="0" err="1"/>
              <a:t>teimlo</a:t>
            </a:r>
            <a:r>
              <a:rPr lang="en-GB" dirty="0"/>
              <a:t> y </a:t>
            </a:r>
            <a:r>
              <a:rPr lang="en-GB" dirty="0" err="1"/>
              <a:t>dylid</a:t>
            </a:r>
            <a:r>
              <a:rPr lang="en-GB" dirty="0"/>
              <a:t> </a:t>
            </a:r>
            <a:r>
              <a:rPr lang="en-GB" dirty="0" err="1"/>
              <a:t>cymhwyso</a:t>
            </a:r>
            <a:r>
              <a:rPr lang="en-GB" dirty="0"/>
              <a:t> </a:t>
            </a:r>
            <a:r>
              <a:rPr lang="en-GB" dirty="0" err="1"/>
              <a:t>ystyriaethau</a:t>
            </a:r>
            <a:r>
              <a:rPr lang="en-GB" dirty="0"/>
              <a:t> </a:t>
            </a:r>
            <a:r>
              <a:rPr lang="en-GB" dirty="0" err="1"/>
              <a:t>moesegol</a:t>
            </a:r>
            <a:r>
              <a:rPr lang="en-GB" dirty="0"/>
              <a:t> </a:t>
            </a:r>
            <a:r>
              <a:rPr lang="en-GB" dirty="0" err="1"/>
              <a:t>yn</a:t>
            </a:r>
            <a:r>
              <a:rPr lang="en-GB" dirty="0"/>
              <a:t> </a:t>
            </a:r>
            <a:r>
              <a:rPr lang="en-GB" dirty="0" err="1"/>
              <a:t>wahanol</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asesiad</a:t>
            </a:r>
            <a:r>
              <a:rPr lang="en-GB" dirty="0"/>
              <a:t> yr </a:t>
            </a:r>
            <a:r>
              <a:rPr lang="en-GB" dirty="0" err="1"/>
              <a:t>ymchwilydd</a:t>
            </a:r>
            <a:r>
              <a:rPr lang="en-GB" dirty="0"/>
              <a:t> </a:t>
            </a:r>
            <a:r>
              <a:rPr lang="en-GB" dirty="0" err="1"/>
              <a:t>o’u</a:t>
            </a:r>
            <a:r>
              <a:rPr lang="en-GB" dirty="0"/>
              <a:t> </a:t>
            </a:r>
            <a:r>
              <a:rPr lang="en-GB" dirty="0" err="1"/>
              <a:t>sefyllfa</a:t>
            </a:r>
            <a:r>
              <a:rPr lang="en-GB" dirty="0"/>
              <a:t> </a:t>
            </a:r>
            <a:r>
              <a:rPr lang="en-GB" dirty="0" err="1"/>
              <a:t>gymdeithasol</a:t>
            </a:r>
            <a:r>
              <a:rPr lang="en-GB" dirty="0"/>
              <a:t>, </a:t>
            </a:r>
            <a:r>
              <a:rPr lang="en-GB" dirty="0" err="1"/>
              <a:t>lefel</a:t>
            </a:r>
            <a:r>
              <a:rPr lang="en-GB" dirty="0"/>
              <a:t> </a:t>
            </a:r>
            <a:r>
              <a:rPr lang="en-GB" dirty="0" err="1"/>
              <a:t>eu</a:t>
            </a:r>
            <a:r>
              <a:rPr lang="en-GB" dirty="0"/>
              <a:t> </a:t>
            </a:r>
            <a:r>
              <a:rPr lang="en-GB" dirty="0" err="1"/>
              <a:t>pŵer</a:t>
            </a:r>
            <a:r>
              <a:rPr lang="en-GB" dirty="0"/>
              <a:t> neu </a:t>
            </a:r>
            <a:r>
              <a:rPr lang="en-GB" dirty="0" err="1"/>
              <a:t>eu</a:t>
            </a:r>
            <a:r>
              <a:rPr lang="en-GB" dirty="0"/>
              <a:t> </a:t>
            </a:r>
            <a:r>
              <a:rPr lang="en-GB" dirty="0" err="1"/>
              <a:t>gormes</a:t>
            </a:r>
            <a:r>
              <a:rPr lang="en-GB" dirty="0"/>
              <a:t> (Hammersley a Traianou, 2012, t. 6). </a:t>
            </a:r>
          </a:p>
          <a:p>
            <a:r>
              <a:rPr lang="en-GB" dirty="0" err="1"/>
              <a:t>Mewn</a:t>
            </a:r>
            <a:r>
              <a:rPr lang="en-GB" dirty="0"/>
              <a:t> </a:t>
            </a:r>
            <a:r>
              <a:rPr lang="en-GB" dirty="0" err="1"/>
              <a:t>ffordd</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awgrymu</a:t>
            </a:r>
            <a:r>
              <a:rPr lang="en-GB" dirty="0"/>
              <a:t> bod </a:t>
            </a:r>
            <a:r>
              <a:rPr lang="en-GB" dirty="0" err="1"/>
              <a:t>moeseg</a:t>
            </a:r>
            <a:r>
              <a:rPr lang="en-GB" dirty="0"/>
              <a:t> </a:t>
            </a:r>
            <a:r>
              <a:rPr lang="en-GB" dirty="0" err="1"/>
              <a:t>ymchwil</a:t>
            </a:r>
            <a:r>
              <a:rPr lang="en-GB" dirty="0"/>
              <a:t> </a:t>
            </a:r>
            <a:r>
              <a:rPr lang="en-GB" dirty="0" err="1"/>
              <a:t>yn</a:t>
            </a:r>
            <a:r>
              <a:rPr lang="en-GB" dirty="0"/>
              <a:t> </a:t>
            </a:r>
            <a:r>
              <a:rPr lang="en-GB" dirty="0" err="1"/>
              <a:t>blastig</a:t>
            </a:r>
            <a:r>
              <a:rPr lang="en-GB" dirty="0"/>
              <a:t>, y gall yr </a:t>
            </a:r>
            <a:r>
              <a:rPr lang="en-GB" dirty="0" err="1"/>
              <a:t>ymchwilydd</a:t>
            </a:r>
            <a:r>
              <a:rPr lang="en-GB" dirty="0"/>
              <a:t> </a:t>
            </a:r>
            <a:r>
              <a:rPr lang="en-GB" dirty="0" err="1"/>
              <a:t>cymdeithasol</a:t>
            </a:r>
            <a:r>
              <a:rPr lang="en-GB" dirty="0"/>
              <a:t> </a:t>
            </a:r>
            <a:r>
              <a:rPr lang="en-GB" dirty="0" err="1"/>
              <a:t>ei</a:t>
            </a:r>
            <a:r>
              <a:rPr lang="en-GB" dirty="0"/>
              <a:t> </a:t>
            </a:r>
            <a:r>
              <a:rPr lang="en-GB" dirty="0" err="1"/>
              <a:t>mowldio</a:t>
            </a:r>
            <a:r>
              <a:rPr lang="en-GB" dirty="0"/>
              <a:t>, </a:t>
            </a:r>
            <a:r>
              <a:rPr lang="en-GB" dirty="0" err="1"/>
              <a:t>yn</a:t>
            </a:r>
            <a:r>
              <a:rPr lang="en-GB" dirty="0"/>
              <a:t> </a:t>
            </a:r>
            <a:r>
              <a:rPr lang="en-GB" dirty="0" err="1"/>
              <a:t>dibynnu</a:t>
            </a:r>
            <a:r>
              <a:rPr lang="en-GB" dirty="0"/>
              <a:t> </a:t>
            </a:r>
            <a:r>
              <a:rPr lang="en-GB" dirty="0" err="1"/>
              <a:t>ar</a:t>
            </a:r>
            <a:r>
              <a:rPr lang="en-GB" dirty="0"/>
              <a:t> y </a:t>
            </a:r>
            <a:r>
              <a:rPr lang="en-GB" dirty="0" err="1"/>
              <a:t>gwerthoedd</a:t>
            </a:r>
            <a:r>
              <a:rPr lang="en-GB" dirty="0"/>
              <a:t>, yr </a:t>
            </a:r>
            <a:r>
              <a:rPr lang="en-GB" dirty="0" err="1"/>
              <a:t>egwyddorion</a:t>
            </a:r>
            <a:r>
              <a:rPr lang="en-GB" dirty="0"/>
              <a:t>, </a:t>
            </a:r>
            <a:r>
              <a:rPr lang="en-GB" dirty="0" err="1"/>
              <a:t>profiadau'r</a:t>
            </a:r>
            <a:r>
              <a:rPr lang="en-GB" dirty="0"/>
              <a:t> </a:t>
            </a:r>
            <a:r>
              <a:rPr lang="en-GB" dirty="0" err="1"/>
              <a:t>ymchwilydd</a:t>
            </a:r>
            <a:r>
              <a:rPr lang="en-GB" dirty="0"/>
              <a:t> </a:t>
            </a:r>
            <a:r>
              <a:rPr lang="en-GB" dirty="0" err="1"/>
              <a:t>a'r</a:t>
            </a:r>
            <a:r>
              <a:rPr lang="en-GB" dirty="0"/>
              <a:t> </a:t>
            </a:r>
            <a:r>
              <a:rPr lang="en-GB" dirty="0" err="1"/>
              <a:t>rhai</a:t>
            </a:r>
            <a:r>
              <a:rPr lang="en-GB" dirty="0"/>
              <a:t> y </a:t>
            </a:r>
            <a:r>
              <a:rPr lang="en-GB" dirty="0" err="1"/>
              <a:t>mae'r</a:t>
            </a:r>
            <a:r>
              <a:rPr lang="en-GB" dirty="0"/>
              <a:t> </a:t>
            </a:r>
            <a:r>
              <a:rPr lang="en-GB" dirty="0" err="1"/>
              <a:t>ymchwil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gynnal</a:t>
            </a:r>
            <a:r>
              <a:rPr lang="en-GB" dirty="0"/>
              <a:t> </a:t>
            </a:r>
            <a:r>
              <a:rPr lang="en-GB" dirty="0" err="1"/>
              <a:t>gyda</a:t>
            </a:r>
            <a:r>
              <a:rPr lang="en-GB" dirty="0"/>
              <a:t> </a:t>
            </a:r>
            <a:r>
              <a:rPr lang="en-GB" dirty="0" err="1"/>
              <a:t>nhw</a:t>
            </a:r>
            <a:r>
              <a:rPr lang="en-GB" dirty="0"/>
              <a:t>.</a:t>
            </a:r>
          </a:p>
        </p:txBody>
      </p:sp>
      <p:sp>
        <p:nvSpPr>
          <p:cNvPr id="4" name="Content Placeholder 3">
            <a:extLst>
              <a:ext uri="{FF2B5EF4-FFF2-40B4-BE49-F238E27FC236}">
                <a16:creationId xmlns:a16="http://schemas.microsoft.com/office/drawing/2014/main" id="{590B74FC-A402-9874-7993-5BB56F8603DD}"/>
              </a:ext>
            </a:extLst>
          </p:cNvPr>
          <p:cNvSpPr>
            <a:spLocks noGrp="1"/>
          </p:cNvSpPr>
          <p:nvPr>
            <p:ph sz="half" idx="2"/>
          </p:nvPr>
        </p:nvSpPr>
        <p:spPr>
          <a:xfrm>
            <a:off x="6172200" y="1574909"/>
            <a:ext cx="5181600" cy="4351338"/>
          </a:xfrm>
        </p:spPr>
        <p:txBody>
          <a:bodyPr>
            <a:normAutofit fontScale="77500" lnSpcReduction="20000"/>
          </a:bodyPr>
          <a:lstStyle/>
          <a:p>
            <a:r>
              <a:rPr lang="en-GB" dirty="0">
                <a:solidFill>
                  <a:srgbClr val="0070C0"/>
                </a:solidFill>
              </a:rPr>
              <a:t>Researchers adopting a critical stance concerned for example with bringing about emancipation may feel that ethical considerations should be applied differently depending on the researcher’s assessment of their social situation, their level of power or their oppression (Hammersley and Traianou, 2012, p. 6). </a:t>
            </a:r>
          </a:p>
          <a:p>
            <a:r>
              <a:rPr lang="en-GB" dirty="0">
                <a:solidFill>
                  <a:srgbClr val="0070C0"/>
                </a:solidFill>
              </a:rPr>
              <a:t>In a sense this suggests that research ethics be plastic, capable of being moulded by the social researcher, depending on the values, the principles, the experiences of the researcher and those with whom the research is being conducted.</a:t>
            </a:r>
          </a:p>
        </p:txBody>
      </p:sp>
    </p:spTree>
    <p:extLst>
      <p:ext uri="{BB962C8B-B14F-4D97-AF65-F5344CB8AC3E}">
        <p14:creationId xmlns:p14="http://schemas.microsoft.com/office/powerpoint/2010/main" val="746130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6ED4-DE80-D489-35A1-51FA5B112FE5}"/>
              </a:ext>
            </a:extLst>
          </p:cNvPr>
          <p:cNvSpPr>
            <a:spLocks noGrp="1"/>
          </p:cNvSpPr>
          <p:nvPr>
            <p:ph type="title"/>
          </p:nvPr>
        </p:nvSpPr>
        <p:spPr/>
        <p:txBody>
          <a:bodyPr/>
          <a:lstStyle/>
          <a:p>
            <a:r>
              <a:rPr lang="en-GB" dirty="0"/>
              <a:t>Y </a:t>
            </a:r>
            <a:r>
              <a:rPr lang="en-GB" dirty="0" err="1"/>
              <a:t>risg</a:t>
            </a:r>
            <a:r>
              <a:rPr lang="en-GB" dirty="0"/>
              <a:t> o </a:t>
            </a:r>
            <a:r>
              <a:rPr lang="en-GB" dirty="0" err="1"/>
              <a:t>Niwed</a:t>
            </a:r>
            <a:r>
              <a:rPr lang="en-GB" dirty="0"/>
              <a:t>/ </a:t>
            </a:r>
            <a:r>
              <a:rPr lang="en-GB" dirty="0">
                <a:solidFill>
                  <a:srgbClr val="0070C0"/>
                </a:solidFill>
              </a:rPr>
              <a:t>The risk of Harm </a:t>
            </a:r>
          </a:p>
        </p:txBody>
      </p:sp>
      <p:sp>
        <p:nvSpPr>
          <p:cNvPr id="3" name="Content Placeholder 2">
            <a:extLst>
              <a:ext uri="{FF2B5EF4-FFF2-40B4-BE49-F238E27FC236}">
                <a16:creationId xmlns:a16="http://schemas.microsoft.com/office/drawing/2014/main" id="{426D653F-BEE7-213B-9506-DFCA9010E4F1}"/>
              </a:ext>
            </a:extLst>
          </p:cNvPr>
          <p:cNvSpPr>
            <a:spLocks noGrp="1"/>
          </p:cNvSpPr>
          <p:nvPr>
            <p:ph sz="half" idx="1"/>
          </p:nvPr>
        </p:nvSpPr>
        <p:spPr>
          <a:xfrm>
            <a:off x="838200" y="1457815"/>
            <a:ext cx="5181600" cy="4351338"/>
          </a:xfrm>
        </p:spPr>
        <p:txBody>
          <a:bodyPr/>
          <a:lstStyle/>
          <a:p>
            <a:r>
              <a:rPr lang="en-GB" dirty="0" err="1"/>
              <a:t>Wrth</a:t>
            </a:r>
            <a:r>
              <a:rPr lang="en-GB" dirty="0"/>
              <a:t> </a:t>
            </a:r>
            <a:r>
              <a:rPr lang="en-GB" dirty="0" err="1"/>
              <a:t>gwrs</a:t>
            </a:r>
            <a:r>
              <a:rPr lang="en-GB" dirty="0"/>
              <a:t>, </a:t>
            </a:r>
            <a:r>
              <a:rPr lang="en-GB" dirty="0" err="1"/>
              <a:t>mae</a:t>
            </a:r>
            <a:r>
              <a:rPr lang="en-GB" dirty="0"/>
              <a:t> </a:t>
            </a:r>
            <a:r>
              <a:rPr lang="en-GB" dirty="0" err="1"/>
              <a:t>risgiau</a:t>
            </a:r>
            <a:r>
              <a:rPr lang="en-GB" dirty="0"/>
              <a:t> </a:t>
            </a:r>
            <a:r>
              <a:rPr lang="en-GB" dirty="0" err="1"/>
              <a:t>yn</a:t>
            </a:r>
            <a:r>
              <a:rPr lang="en-GB" dirty="0"/>
              <a:t> </a:t>
            </a:r>
            <a:r>
              <a:rPr lang="en-GB" dirty="0" err="1"/>
              <a:t>bodoli</a:t>
            </a:r>
            <a:r>
              <a:rPr lang="en-GB" dirty="0"/>
              <a:t> </a:t>
            </a:r>
            <a:r>
              <a:rPr lang="en-GB" dirty="0" err="1"/>
              <a:t>i’r</a:t>
            </a:r>
            <a:r>
              <a:rPr lang="en-GB" dirty="0"/>
              <a:t> </a:t>
            </a:r>
            <a:r>
              <a:rPr lang="en-GB" dirty="0" err="1"/>
              <a:t>ymchwilydd</a:t>
            </a:r>
            <a:r>
              <a:rPr lang="en-GB" dirty="0"/>
              <a:t>, y </a:t>
            </a:r>
            <a:r>
              <a:rPr lang="en-GB" dirty="0" err="1"/>
              <a:t>noddwr</a:t>
            </a:r>
            <a:r>
              <a:rPr lang="en-GB" dirty="0"/>
              <a:t> </a:t>
            </a:r>
            <a:r>
              <a:rPr lang="en-GB" dirty="0" err="1"/>
              <a:t>a’r</a:t>
            </a:r>
            <a:r>
              <a:rPr lang="en-GB" dirty="0"/>
              <a:t> </a:t>
            </a:r>
            <a:r>
              <a:rPr lang="en-GB" dirty="0" err="1"/>
              <a:t>rhai</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hymchwilio</a:t>
            </a:r>
            <a:r>
              <a:rPr lang="en-GB" dirty="0"/>
              <a:t> pe bai </a:t>
            </a:r>
            <a:r>
              <a:rPr lang="en-GB" dirty="0" err="1"/>
              <a:t>ymchwil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wneud</a:t>
            </a:r>
            <a:r>
              <a:rPr lang="en-GB" dirty="0"/>
              <a:t> </a:t>
            </a:r>
            <a:r>
              <a:rPr lang="en-GB" dirty="0" err="1"/>
              <a:t>mewn</a:t>
            </a:r>
            <a:r>
              <a:rPr lang="en-GB" dirty="0"/>
              <a:t> </a:t>
            </a:r>
            <a:r>
              <a:rPr lang="en-GB" dirty="0" err="1"/>
              <a:t>modd</a:t>
            </a:r>
            <a:r>
              <a:rPr lang="en-GB" dirty="0"/>
              <a:t> </a:t>
            </a:r>
            <a:r>
              <a:rPr lang="en-GB" dirty="0" err="1"/>
              <a:t>diofal</a:t>
            </a:r>
            <a:r>
              <a:rPr lang="en-GB" dirty="0"/>
              <a:t> neu </a:t>
            </a:r>
            <a:r>
              <a:rPr lang="en-GB" dirty="0" err="1"/>
              <a:t>ddifeddwl</a:t>
            </a:r>
            <a:r>
              <a:rPr lang="en-GB" dirty="0"/>
              <a:t>, </a:t>
            </a:r>
            <a:r>
              <a:rPr lang="en-GB" dirty="0" err="1"/>
              <a:t>yn</a:t>
            </a:r>
            <a:r>
              <a:rPr lang="en-GB" dirty="0"/>
              <a:t> </a:t>
            </a:r>
            <a:r>
              <a:rPr lang="en-GB" dirty="0" err="1"/>
              <a:t>enwedig</a:t>
            </a:r>
            <a:r>
              <a:rPr lang="en-GB" dirty="0"/>
              <a:t> un </a:t>
            </a:r>
            <a:r>
              <a:rPr lang="en-GB" dirty="0" err="1"/>
              <a:t>sy’n</a:t>
            </a:r>
            <a:r>
              <a:rPr lang="en-GB" dirty="0"/>
              <a:t> </a:t>
            </a:r>
            <a:r>
              <a:rPr lang="en-GB" dirty="0" err="1"/>
              <a:t>methu</a:t>
            </a:r>
            <a:r>
              <a:rPr lang="en-GB" dirty="0"/>
              <a:t> â </a:t>
            </a:r>
            <a:r>
              <a:rPr lang="en-GB" dirty="0" err="1"/>
              <a:t>rhoi</a:t>
            </a:r>
            <a:r>
              <a:rPr lang="en-GB" dirty="0"/>
              <a:t> </a:t>
            </a:r>
            <a:r>
              <a:rPr lang="en-GB" dirty="0" err="1"/>
              <a:t>digon</a:t>
            </a:r>
            <a:r>
              <a:rPr lang="en-GB" dirty="0"/>
              <a:t> o </a:t>
            </a:r>
            <a:r>
              <a:rPr lang="en-GB" dirty="0" err="1"/>
              <a:t>bwysau</a:t>
            </a:r>
            <a:r>
              <a:rPr lang="en-GB" dirty="0"/>
              <a:t> </a:t>
            </a:r>
            <a:r>
              <a:rPr lang="en-GB" dirty="0" err="1"/>
              <a:t>i</a:t>
            </a:r>
            <a:r>
              <a:rPr lang="en-GB" dirty="0"/>
              <a:t> </a:t>
            </a:r>
            <a:r>
              <a:rPr lang="en-GB" dirty="0" err="1"/>
              <a:t>foeseg</a:t>
            </a:r>
            <a:r>
              <a:rPr lang="en-GB" dirty="0"/>
              <a:t> </a:t>
            </a:r>
            <a:r>
              <a:rPr lang="en-GB" dirty="0" err="1"/>
              <a:t>pob</a:t>
            </a:r>
            <a:r>
              <a:rPr lang="en-GB" dirty="0"/>
              <a:t> </a:t>
            </a:r>
            <a:r>
              <a:rPr lang="en-GB" dirty="0" err="1"/>
              <a:t>astudiaeth</a:t>
            </a:r>
            <a:r>
              <a:rPr lang="en-GB" dirty="0"/>
              <a:t> </a:t>
            </a:r>
            <a:r>
              <a:rPr lang="en-GB" dirty="0" err="1"/>
              <a:t>unigol</a:t>
            </a:r>
            <a:r>
              <a:rPr lang="en-GB" dirty="0"/>
              <a:t> a </a:t>
            </a:r>
            <a:r>
              <a:rPr lang="en-GB" dirty="0" err="1"/>
              <a:t>allai</a:t>
            </a:r>
            <a:r>
              <a:rPr lang="en-GB" dirty="0"/>
              <a:t> </a:t>
            </a:r>
            <a:r>
              <a:rPr lang="en-GB" dirty="0" err="1"/>
              <a:t>arwain</a:t>
            </a:r>
            <a:r>
              <a:rPr lang="en-GB" dirty="0"/>
              <a:t> at </a:t>
            </a:r>
            <a:r>
              <a:rPr lang="en-GB" dirty="0" err="1"/>
              <a:t>niwed</a:t>
            </a:r>
            <a:r>
              <a:rPr lang="en-GB" dirty="0"/>
              <a:t>. </a:t>
            </a:r>
            <a:r>
              <a:rPr lang="en-GB" dirty="0" err="1"/>
              <a:t>achosir</a:t>
            </a:r>
            <a:r>
              <a:rPr lang="en-GB" dirty="0"/>
              <a:t>.</a:t>
            </a:r>
          </a:p>
        </p:txBody>
      </p:sp>
      <p:sp>
        <p:nvSpPr>
          <p:cNvPr id="4" name="Content Placeholder 3">
            <a:extLst>
              <a:ext uri="{FF2B5EF4-FFF2-40B4-BE49-F238E27FC236}">
                <a16:creationId xmlns:a16="http://schemas.microsoft.com/office/drawing/2014/main" id="{12F4D6D9-0339-7839-3E3E-F5D4C7D73CF0}"/>
              </a:ext>
            </a:extLst>
          </p:cNvPr>
          <p:cNvSpPr>
            <a:spLocks noGrp="1"/>
          </p:cNvSpPr>
          <p:nvPr>
            <p:ph sz="half" idx="2"/>
          </p:nvPr>
        </p:nvSpPr>
        <p:spPr>
          <a:xfrm>
            <a:off x="6172200" y="1412676"/>
            <a:ext cx="5181600" cy="4351338"/>
          </a:xfrm>
        </p:spPr>
        <p:txBody>
          <a:bodyPr/>
          <a:lstStyle/>
          <a:p>
            <a:r>
              <a:rPr lang="en-GB" dirty="0">
                <a:solidFill>
                  <a:srgbClr val="0070C0"/>
                </a:solidFill>
              </a:rPr>
              <a:t>There exist of course risks for the researcher, the sponsor and those being researched if research were to be carried out in a careless or thoughtless manner, particularly one which failed to give sufficient weight to the ethics of each individual study this could result in harm </a:t>
            </a:r>
            <a:r>
              <a:rPr lang="en-GB" dirty="0" err="1">
                <a:solidFill>
                  <a:srgbClr val="0070C0"/>
                </a:solidFill>
              </a:rPr>
              <a:t>beinc</a:t>
            </a:r>
            <a:r>
              <a:rPr lang="en-GB" dirty="0">
                <a:solidFill>
                  <a:srgbClr val="0070C0"/>
                </a:solidFill>
              </a:rPr>
              <a:t> caused. </a:t>
            </a:r>
          </a:p>
        </p:txBody>
      </p:sp>
    </p:spTree>
    <p:extLst>
      <p:ext uri="{BB962C8B-B14F-4D97-AF65-F5344CB8AC3E}">
        <p14:creationId xmlns:p14="http://schemas.microsoft.com/office/powerpoint/2010/main" val="2794727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840E-7DCE-3BE4-8179-B830F7D0A5D6}"/>
              </a:ext>
            </a:extLst>
          </p:cNvPr>
          <p:cNvSpPr>
            <a:spLocks noGrp="1"/>
          </p:cNvSpPr>
          <p:nvPr>
            <p:ph type="title"/>
          </p:nvPr>
        </p:nvSpPr>
        <p:spPr/>
        <p:txBody>
          <a:bodyPr/>
          <a:lstStyle/>
          <a:p>
            <a:r>
              <a:rPr lang="en-GB" dirty="0" err="1"/>
              <a:t>Myfyrio</a:t>
            </a:r>
            <a:r>
              <a:rPr lang="en-GB" dirty="0"/>
              <a:t> </a:t>
            </a:r>
            <a:r>
              <a:rPr lang="en-GB" dirty="0" err="1"/>
              <a:t>ar</a:t>
            </a:r>
            <a:r>
              <a:rPr lang="en-GB" dirty="0"/>
              <a:t> </a:t>
            </a:r>
            <a:r>
              <a:rPr lang="en-GB" dirty="0" err="1"/>
              <a:t>waith</a:t>
            </a:r>
            <a:r>
              <a:rPr lang="en-GB" dirty="0"/>
              <a:t>/ </a:t>
            </a:r>
            <a:r>
              <a:rPr lang="en-GB" dirty="0">
                <a:solidFill>
                  <a:srgbClr val="0070C0"/>
                </a:solidFill>
              </a:rPr>
              <a:t>Reflecting in action</a:t>
            </a:r>
          </a:p>
        </p:txBody>
      </p:sp>
      <p:sp>
        <p:nvSpPr>
          <p:cNvPr id="3" name="Content Placeholder 2">
            <a:extLst>
              <a:ext uri="{FF2B5EF4-FFF2-40B4-BE49-F238E27FC236}">
                <a16:creationId xmlns:a16="http://schemas.microsoft.com/office/drawing/2014/main" id="{01B9C4C0-B775-3309-6B46-10FB73D4ACC7}"/>
              </a:ext>
            </a:extLst>
          </p:cNvPr>
          <p:cNvSpPr>
            <a:spLocks noGrp="1"/>
          </p:cNvSpPr>
          <p:nvPr>
            <p:ph sz="half" idx="1"/>
          </p:nvPr>
        </p:nvSpPr>
        <p:spPr/>
        <p:txBody>
          <a:bodyPr>
            <a:normAutofit fontScale="85000" lnSpcReduction="10000"/>
          </a:bodyPr>
          <a:lstStyle/>
          <a:p>
            <a:r>
              <a:rPr lang="en-GB" dirty="0"/>
              <a:t>Mae </a:t>
            </a:r>
            <a:r>
              <a:rPr lang="en-GB" dirty="0" err="1"/>
              <a:t>cynnal</a:t>
            </a:r>
            <a:r>
              <a:rPr lang="en-GB" dirty="0"/>
              <a:t> </a:t>
            </a:r>
            <a:r>
              <a:rPr lang="en-GB" dirty="0" err="1"/>
              <a:t>lles</a:t>
            </a:r>
            <a:r>
              <a:rPr lang="en-GB" dirty="0"/>
              <a:t> plant a </a:t>
            </a:r>
            <a:r>
              <a:rPr lang="en-GB" dirty="0" err="1"/>
              <a:t>phobl</a:t>
            </a:r>
            <a:r>
              <a:rPr lang="en-GB" dirty="0"/>
              <a:t> </a:t>
            </a:r>
            <a:r>
              <a:rPr lang="en-GB" dirty="0" err="1"/>
              <a:t>ifanc</a:t>
            </a:r>
            <a:r>
              <a:rPr lang="en-GB" dirty="0"/>
              <a:t> </a:t>
            </a:r>
            <a:r>
              <a:rPr lang="en-GB" dirty="0" err="1"/>
              <a:t>yn</a:t>
            </a:r>
            <a:r>
              <a:rPr lang="en-GB" dirty="0"/>
              <a:t> </a:t>
            </a:r>
            <a:r>
              <a:rPr lang="en-GB" dirty="0" err="1"/>
              <a:t>fath</a:t>
            </a:r>
            <a:r>
              <a:rPr lang="en-GB" dirty="0"/>
              <a:t> o </a:t>
            </a:r>
            <a:r>
              <a:rPr lang="en-GB" dirty="0" err="1"/>
              <a:t>foeseg</a:t>
            </a:r>
            <a:r>
              <a:rPr lang="en-GB" dirty="0"/>
              <a:t> </a:t>
            </a:r>
            <a:r>
              <a:rPr lang="en-GB" dirty="0" err="1"/>
              <a:t>gymhwysol</a:t>
            </a:r>
            <a:r>
              <a:rPr lang="en-GB" dirty="0"/>
              <a:t> </a:t>
            </a:r>
            <a:r>
              <a:rPr lang="en-GB" dirty="0" err="1"/>
              <a:t>gyda'r</a:t>
            </a:r>
            <a:r>
              <a:rPr lang="en-GB" dirty="0"/>
              <a:t> </a:t>
            </a:r>
            <a:r>
              <a:rPr lang="en-GB" dirty="0" err="1"/>
              <a:t>ymchwilydd</a:t>
            </a:r>
            <a:r>
              <a:rPr lang="en-GB" dirty="0"/>
              <a:t> </a:t>
            </a:r>
            <a:r>
              <a:rPr lang="en-GB" dirty="0" err="1"/>
              <a:t>yn</a:t>
            </a:r>
            <a:r>
              <a:rPr lang="en-GB" dirty="0"/>
              <a:t> </a:t>
            </a:r>
            <a:r>
              <a:rPr lang="en-GB" dirty="0" err="1"/>
              <a:t>wynebu</a:t>
            </a:r>
            <a:r>
              <a:rPr lang="en-GB" dirty="0"/>
              <a:t> </a:t>
            </a:r>
            <a:r>
              <a:rPr lang="en-GB" dirty="0" err="1"/>
              <a:t>cwestiynau</a:t>
            </a:r>
            <a:r>
              <a:rPr lang="en-GB" dirty="0"/>
              <a:t> </a:t>
            </a:r>
            <a:r>
              <a:rPr lang="en-GB" dirty="0" err="1"/>
              <a:t>cyson</a:t>
            </a:r>
            <a:r>
              <a:rPr lang="en-GB" dirty="0"/>
              <a:t> am les </a:t>
            </a:r>
            <a:r>
              <a:rPr lang="en-GB" dirty="0" err="1"/>
              <a:t>ehangach</a:t>
            </a:r>
            <a:r>
              <a:rPr lang="en-GB" dirty="0"/>
              <a:t> plant a </a:t>
            </a:r>
            <a:r>
              <a:rPr lang="en-GB" dirty="0" err="1"/>
              <a:t>phobl</a:t>
            </a:r>
            <a:r>
              <a:rPr lang="en-GB" dirty="0"/>
              <a:t> </a:t>
            </a:r>
            <a:r>
              <a:rPr lang="en-GB" dirty="0" err="1"/>
              <a:t>ifanc</a:t>
            </a:r>
            <a:r>
              <a:rPr lang="en-GB" dirty="0"/>
              <a:t>. </a:t>
            </a:r>
          </a:p>
          <a:p>
            <a:r>
              <a:rPr lang="en-GB" dirty="0" err="1"/>
              <a:t>Mae’r</a:t>
            </a:r>
            <a:r>
              <a:rPr lang="en-GB" dirty="0"/>
              <a:t> </a:t>
            </a:r>
            <a:r>
              <a:rPr lang="en-GB" dirty="0" err="1"/>
              <a:t>syniad</a:t>
            </a:r>
            <a:r>
              <a:rPr lang="en-GB" dirty="0"/>
              <a:t> </a:t>
            </a:r>
            <a:r>
              <a:rPr lang="en-GB" dirty="0" err="1"/>
              <a:t>hwn</a:t>
            </a:r>
            <a:r>
              <a:rPr lang="en-GB" dirty="0"/>
              <a:t> </a:t>
            </a:r>
            <a:r>
              <a:rPr lang="en-GB" dirty="0" err="1"/>
              <a:t>yn</a:t>
            </a:r>
            <a:r>
              <a:rPr lang="en-GB" dirty="0"/>
              <a:t> </a:t>
            </a:r>
            <a:r>
              <a:rPr lang="en-GB" dirty="0" err="1"/>
              <a:t>llifo</a:t>
            </a:r>
            <a:r>
              <a:rPr lang="en-GB" dirty="0"/>
              <a:t> o </a:t>
            </a:r>
            <a:r>
              <a:rPr lang="en-GB" dirty="0" err="1"/>
              <a:t>oesoedd</a:t>
            </a:r>
            <a:r>
              <a:rPr lang="en-GB" dirty="0"/>
              <a:t> </a:t>
            </a:r>
            <a:r>
              <a:rPr lang="en-GB" dirty="0" err="1"/>
              <a:t>cynharach</a:t>
            </a:r>
            <a:r>
              <a:rPr lang="en-GB" dirty="0"/>
              <a:t> ac </a:t>
            </a:r>
            <a:r>
              <a:rPr lang="en-GB" dirty="0" err="1"/>
              <a:t>yn</a:t>
            </a:r>
            <a:r>
              <a:rPr lang="en-GB" dirty="0"/>
              <a:t> </a:t>
            </a:r>
            <a:r>
              <a:rPr lang="en-GB" dirty="0" err="1"/>
              <a:t>atseinio</a:t>
            </a:r>
            <a:r>
              <a:rPr lang="en-GB" dirty="0"/>
              <a:t> </a:t>
            </a:r>
            <a:r>
              <a:rPr lang="en-GB" dirty="0" err="1"/>
              <a:t>gyda</a:t>
            </a:r>
            <a:r>
              <a:rPr lang="en-GB" dirty="0"/>
              <a:t> </a:t>
            </a:r>
            <a:r>
              <a:rPr lang="en-GB" dirty="0" err="1"/>
              <a:t>syniadau</a:t>
            </a:r>
            <a:r>
              <a:rPr lang="en-GB" dirty="0"/>
              <a:t> </a:t>
            </a:r>
            <a:r>
              <a:rPr lang="en-GB" dirty="0" err="1"/>
              <a:t>dyneiddiol</a:t>
            </a:r>
            <a:r>
              <a:rPr lang="en-GB" dirty="0"/>
              <a:t> </a:t>
            </a:r>
            <a:r>
              <a:rPr lang="en-GB" dirty="0" err="1"/>
              <a:t>ynghylch</a:t>
            </a:r>
            <a:r>
              <a:rPr lang="en-GB" dirty="0"/>
              <a:t> </a:t>
            </a:r>
            <a:r>
              <a:rPr lang="en-GB" dirty="0" err="1"/>
              <a:t>urddas</a:t>
            </a:r>
            <a:r>
              <a:rPr lang="en-GB" dirty="0"/>
              <a:t> a </a:t>
            </a:r>
            <a:r>
              <a:rPr lang="en-GB" dirty="0" err="1"/>
              <a:t>gwerth</a:t>
            </a:r>
            <a:r>
              <a:rPr lang="en-GB" dirty="0"/>
              <a:t> </a:t>
            </a:r>
            <a:r>
              <a:rPr lang="en-GB" dirty="0" err="1"/>
              <a:t>pawb</a:t>
            </a:r>
            <a:r>
              <a:rPr lang="en-GB" dirty="0"/>
              <a:t> a </a:t>
            </a:r>
            <a:r>
              <a:rPr lang="en-GB" dirty="0" err="1"/>
              <a:t>dealltwriaeth</a:t>
            </a:r>
            <a:r>
              <a:rPr lang="en-GB" dirty="0"/>
              <a:t> </a:t>
            </a:r>
            <a:r>
              <a:rPr lang="en-GB" dirty="0" err="1"/>
              <a:t>na</a:t>
            </a:r>
            <a:r>
              <a:rPr lang="en-GB" dirty="0"/>
              <a:t> </a:t>
            </a:r>
            <a:r>
              <a:rPr lang="en-GB" dirty="0" err="1"/>
              <a:t>ellir</a:t>
            </a:r>
            <a:r>
              <a:rPr lang="en-GB" dirty="0"/>
              <a:t> </a:t>
            </a:r>
            <a:r>
              <a:rPr lang="en-GB" dirty="0" err="1"/>
              <a:t>yn</a:t>
            </a:r>
            <a:r>
              <a:rPr lang="en-GB" dirty="0"/>
              <a:t> </a:t>
            </a:r>
            <a:r>
              <a:rPr lang="en-GB" dirty="0" err="1"/>
              <a:t>syml</a:t>
            </a:r>
            <a:r>
              <a:rPr lang="en-GB" dirty="0"/>
              <a:t> </a:t>
            </a:r>
            <a:r>
              <a:rPr lang="en-GB" dirty="0" err="1"/>
              <a:t>leihau</a:t>
            </a:r>
            <a:r>
              <a:rPr lang="en-GB" dirty="0"/>
              <a:t> </a:t>
            </a:r>
            <a:r>
              <a:rPr lang="en-GB" dirty="0" err="1"/>
              <a:t>bywydau</a:t>
            </a:r>
            <a:r>
              <a:rPr lang="en-GB" dirty="0"/>
              <a:t> </a:t>
            </a:r>
            <a:r>
              <a:rPr lang="en-GB" dirty="0" err="1"/>
              <a:t>bodau</a:t>
            </a:r>
            <a:r>
              <a:rPr lang="en-GB" dirty="0"/>
              <a:t> </a:t>
            </a:r>
            <a:r>
              <a:rPr lang="en-GB" dirty="0" err="1"/>
              <a:t>dynol</a:t>
            </a:r>
            <a:r>
              <a:rPr lang="en-GB" dirty="0"/>
              <a:t> </a:t>
            </a:r>
            <a:r>
              <a:rPr lang="en-GB" dirty="0" err="1"/>
              <a:t>i</a:t>
            </a:r>
            <a:r>
              <a:rPr lang="en-GB" dirty="0"/>
              <a:t> </a:t>
            </a:r>
            <a:r>
              <a:rPr lang="en-GB" dirty="0" err="1"/>
              <a:t>gydrannau</a:t>
            </a:r>
            <a:r>
              <a:rPr lang="en-GB" dirty="0"/>
              <a:t> (Bugental, 1964).</a:t>
            </a:r>
          </a:p>
        </p:txBody>
      </p:sp>
      <p:sp>
        <p:nvSpPr>
          <p:cNvPr id="4" name="Content Placeholder 3">
            <a:extLst>
              <a:ext uri="{FF2B5EF4-FFF2-40B4-BE49-F238E27FC236}">
                <a16:creationId xmlns:a16="http://schemas.microsoft.com/office/drawing/2014/main" id="{B8DB5293-6E42-5912-D720-A36259E2C7D2}"/>
              </a:ext>
            </a:extLst>
          </p:cNvPr>
          <p:cNvSpPr>
            <a:spLocks noGrp="1"/>
          </p:cNvSpPr>
          <p:nvPr>
            <p:ph sz="half" idx="2"/>
          </p:nvPr>
        </p:nvSpPr>
        <p:spPr>
          <a:xfrm>
            <a:off x="6172200" y="1442176"/>
            <a:ext cx="5181600" cy="4351338"/>
          </a:xfrm>
        </p:spPr>
        <p:txBody>
          <a:bodyPr>
            <a:normAutofit fontScale="85000" lnSpcReduction="10000"/>
          </a:bodyPr>
          <a:lstStyle/>
          <a:p>
            <a:r>
              <a:rPr lang="en-GB" dirty="0">
                <a:solidFill>
                  <a:srgbClr val="0070C0"/>
                </a:solidFill>
              </a:rPr>
              <a:t>Maintaining the welfare of children and young people is a form of applied ethics with the researcher being faced with constant questions about the greater good of children and young people. </a:t>
            </a:r>
          </a:p>
          <a:p>
            <a:r>
              <a:rPr lang="en-GB" dirty="0">
                <a:solidFill>
                  <a:srgbClr val="0070C0"/>
                </a:solidFill>
              </a:rPr>
              <a:t>This idea flows from earlier times and resonates with humanist ideas concerning the dignity and worth of all people and an understanding that the lives of human beings cannot simply be reduced to components (Bugental, 1964). </a:t>
            </a:r>
          </a:p>
        </p:txBody>
      </p:sp>
    </p:spTree>
    <p:extLst>
      <p:ext uri="{BB962C8B-B14F-4D97-AF65-F5344CB8AC3E}">
        <p14:creationId xmlns:p14="http://schemas.microsoft.com/office/powerpoint/2010/main" val="2818373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50832-47E7-8894-FD2B-5F678B58B5C7}"/>
              </a:ext>
            </a:extLst>
          </p:cNvPr>
          <p:cNvSpPr>
            <a:spLocks noGrp="1"/>
          </p:cNvSpPr>
          <p:nvPr>
            <p:ph type="title"/>
          </p:nvPr>
        </p:nvSpPr>
        <p:spPr/>
        <p:txBody>
          <a:bodyPr/>
          <a:lstStyle/>
          <a:p>
            <a:r>
              <a:rPr lang="en-GB" dirty="0" err="1"/>
              <a:t>Gwneud</a:t>
            </a:r>
            <a:r>
              <a:rPr lang="en-GB" dirty="0"/>
              <a:t> </a:t>
            </a:r>
            <a:r>
              <a:rPr lang="en-GB" dirty="0" err="1"/>
              <a:t>yn</a:t>
            </a:r>
            <a:r>
              <a:rPr lang="en-GB" dirty="0"/>
              <a:t> </a:t>
            </a:r>
            <a:r>
              <a:rPr lang="en-GB" dirty="0" err="1"/>
              <a:t>dda</a:t>
            </a:r>
            <a:r>
              <a:rPr lang="en-GB" dirty="0"/>
              <a:t>/ </a:t>
            </a:r>
            <a:r>
              <a:rPr lang="en-GB" dirty="0">
                <a:solidFill>
                  <a:srgbClr val="0070C0"/>
                </a:solidFill>
              </a:rPr>
              <a:t>Doing good</a:t>
            </a:r>
            <a:br>
              <a:rPr lang="en-GB" dirty="0"/>
            </a:br>
            <a:endParaRPr lang="en-GB" dirty="0"/>
          </a:p>
        </p:txBody>
      </p:sp>
      <p:sp>
        <p:nvSpPr>
          <p:cNvPr id="3" name="Content Placeholder 2">
            <a:extLst>
              <a:ext uri="{FF2B5EF4-FFF2-40B4-BE49-F238E27FC236}">
                <a16:creationId xmlns:a16="http://schemas.microsoft.com/office/drawing/2014/main" id="{BA7C4AEE-7E98-4C3C-F256-BE6809BEF9E0}"/>
              </a:ext>
            </a:extLst>
          </p:cNvPr>
          <p:cNvSpPr>
            <a:spLocks noGrp="1"/>
          </p:cNvSpPr>
          <p:nvPr>
            <p:ph sz="half" idx="1"/>
          </p:nvPr>
        </p:nvSpPr>
        <p:spPr>
          <a:xfrm>
            <a:off x="838200" y="1751885"/>
            <a:ext cx="5181600" cy="4351338"/>
          </a:xfrm>
        </p:spPr>
        <p:txBody>
          <a:bodyPr>
            <a:normAutofit/>
          </a:bodyPr>
          <a:lstStyle/>
          <a:p>
            <a:r>
              <a:rPr lang="en-GB" dirty="0" err="1"/>
              <a:t>Nodwyd</a:t>
            </a:r>
            <a:r>
              <a:rPr lang="en-GB" dirty="0"/>
              <a:t> </a:t>
            </a:r>
            <a:r>
              <a:rPr lang="en-GB" dirty="0" err="1"/>
              <a:t>hefyd</a:t>
            </a:r>
            <a:r>
              <a:rPr lang="en-GB" dirty="0"/>
              <a:t> </a:t>
            </a:r>
            <a:r>
              <a:rPr lang="en-GB" dirty="0" err="1"/>
              <a:t>nad</a:t>
            </a:r>
            <a:r>
              <a:rPr lang="en-GB" dirty="0"/>
              <a:t> </a:t>
            </a:r>
            <a:r>
              <a:rPr lang="en-GB" dirty="0" err="1"/>
              <a:t>yw’r</a:t>
            </a:r>
            <a:r>
              <a:rPr lang="en-GB" dirty="0"/>
              <a:t> </a:t>
            </a:r>
            <a:r>
              <a:rPr lang="en-GB" dirty="0" err="1"/>
              <a:t>doreth</a:t>
            </a:r>
            <a:r>
              <a:rPr lang="en-GB" dirty="0"/>
              <a:t> o </a:t>
            </a:r>
            <a:r>
              <a:rPr lang="en-GB" dirty="0" err="1"/>
              <a:t>godau</a:t>
            </a:r>
            <a:r>
              <a:rPr lang="en-GB" dirty="0"/>
              <a:t> </a:t>
            </a:r>
            <a:r>
              <a:rPr lang="en-GB" dirty="0" err="1"/>
              <a:t>normadol</a:t>
            </a:r>
            <a:r>
              <a:rPr lang="en-GB" dirty="0"/>
              <a:t> </a:t>
            </a:r>
            <a:r>
              <a:rPr lang="en-GB" dirty="0" err="1"/>
              <a:t>yn</a:t>
            </a:r>
            <a:r>
              <a:rPr lang="en-GB" dirty="0"/>
              <a:t> </a:t>
            </a:r>
            <a:r>
              <a:rPr lang="en-GB" dirty="0" err="1"/>
              <a:t>mynd</a:t>
            </a:r>
            <a:r>
              <a:rPr lang="en-GB" dirty="0"/>
              <a:t> </a:t>
            </a:r>
            <a:r>
              <a:rPr lang="en-GB" dirty="0" err="1"/>
              <a:t>yn</a:t>
            </a:r>
            <a:r>
              <a:rPr lang="en-GB" dirty="0"/>
              <a:t> </a:t>
            </a:r>
            <a:r>
              <a:rPr lang="en-GB" dirty="0" err="1"/>
              <a:t>ddigon</a:t>
            </a:r>
            <a:r>
              <a:rPr lang="en-GB" dirty="0"/>
              <a:t> </a:t>
            </a:r>
            <a:r>
              <a:rPr lang="en-GB" dirty="0" err="1"/>
              <a:t>pell</a:t>
            </a:r>
            <a:r>
              <a:rPr lang="en-GB" dirty="0"/>
              <a:t> o ran </a:t>
            </a:r>
            <a:r>
              <a:rPr lang="en-GB" dirty="0" err="1"/>
              <a:t>llywio</a:t>
            </a:r>
            <a:r>
              <a:rPr lang="en-GB" dirty="0"/>
              <a:t> </a:t>
            </a:r>
            <a:r>
              <a:rPr lang="en-GB" dirty="0" err="1"/>
              <a:t>arfer</a:t>
            </a:r>
            <a:r>
              <a:rPr lang="en-GB" dirty="0"/>
              <a:t> </a:t>
            </a:r>
            <a:r>
              <a:rPr lang="en-GB" dirty="0" err="1"/>
              <a:t>moesegol</a:t>
            </a:r>
            <a:r>
              <a:rPr lang="en-GB" dirty="0"/>
              <a:t> a bod </a:t>
            </a:r>
            <a:r>
              <a:rPr lang="en-GB" dirty="0" err="1"/>
              <a:t>myfyrio</a:t>
            </a:r>
            <a:r>
              <a:rPr lang="en-GB" dirty="0"/>
              <a:t>, </a:t>
            </a:r>
            <a:r>
              <a:rPr lang="en-GB" dirty="0" err="1"/>
              <a:t>trafod</a:t>
            </a:r>
            <a:r>
              <a:rPr lang="en-GB" dirty="0"/>
              <a:t> ac </a:t>
            </a:r>
            <a:r>
              <a:rPr lang="en-GB" dirty="0" err="1"/>
              <a:t>astudio</a:t>
            </a:r>
            <a:r>
              <a:rPr lang="en-GB" dirty="0"/>
              <a:t> </a:t>
            </a:r>
            <a:r>
              <a:rPr lang="en-GB" dirty="0" err="1"/>
              <a:t>empirig</a:t>
            </a:r>
            <a:r>
              <a:rPr lang="en-GB" dirty="0"/>
              <a:t> </a:t>
            </a:r>
            <a:r>
              <a:rPr lang="en-GB" dirty="0" err="1"/>
              <a:t>yn</a:t>
            </a:r>
            <a:r>
              <a:rPr lang="en-GB" dirty="0"/>
              <a:t> </a:t>
            </a:r>
            <a:r>
              <a:rPr lang="en-GB" dirty="0" err="1"/>
              <a:t>chwarae</a:t>
            </a:r>
            <a:r>
              <a:rPr lang="en-GB" dirty="0"/>
              <a:t> </a:t>
            </a:r>
            <a:r>
              <a:rPr lang="en-GB" dirty="0" err="1"/>
              <a:t>rhan</a:t>
            </a:r>
            <a:r>
              <a:rPr lang="en-GB" dirty="0"/>
              <a:t> </a:t>
            </a:r>
            <a:r>
              <a:rPr lang="en-GB" dirty="0" err="1"/>
              <a:t>hanfodol</a:t>
            </a:r>
            <a:r>
              <a:rPr lang="en-GB" dirty="0"/>
              <a:t> </a:t>
            </a:r>
            <a:r>
              <a:rPr lang="en-GB" dirty="0" err="1"/>
              <a:t>yn</a:t>
            </a:r>
            <a:r>
              <a:rPr lang="en-GB" dirty="0"/>
              <a:t> </a:t>
            </a:r>
            <a:r>
              <a:rPr lang="en-GB" dirty="0" err="1"/>
              <a:t>natblygiad</a:t>
            </a:r>
            <a:r>
              <a:rPr lang="en-GB" dirty="0"/>
              <a:t> </a:t>
            </a:r>
            <a:r>
              <a:rPr lang="en-GB" dirty="0" err="1"/>
              <a:t>arfer</a:t>
            </a:r>
            <a:r>
              <a:rPr lang="en-GB" dirty="0"/>
              <a:t> </a:t>
            </a:r>
            <a:r>
              <a:rPr lang="en-GB" dirty="0" err="1"/>
              <a:t>moesegol</a:t>
            </a:r>
            <a:r>
              <a:rPr lang="en-GB" dirty="0"/>
              <a:t> da (Webster, Lewis a Brown, 2014).</a:t>
            </a:r>
          </a:p>
        </p:txBody>
      </p:sp>
      <p:sp>
        <p:nvSpPr>
          <p:cNvPr id="4" name="Content Placeholder 3">
            <a:extLst>
              <a:ext uri="{FF2B5EF4-FFF2-40B4-BE49-F238E27FC236}">
                <a16:creationId xmlns:a16="http://schemas.microsoft.com/office/drawing/2014/main" id="{3C6DD22A-90D3-00D5-CAF4-940419BB397A}"/>
              </a:ext>
            </a:extLst>
          </p:cNvPr>
          <p:cNvSpPr>
            <a:spLocks noGrp="1"/>
          </p:cNvSpPr>
          <p:nvPr>
            <p:ph sz="half" idx="2"/>
          </p:nvPr>
        </p:nvSpPr>
        <p:spPr>
          <a:xfrm>
            <a:off x="6172200" y="1648649"/>
            <a:ext cx="5181600" cy="4351338"/>
          </a:xfrm>
        </p:spPr>
        <p:txBody>
          <a:bodyPr>
            <a:normAutofit/>
          </a:bodyPr>
          <a:lstStyle/>
          <a:p>
            <a:r>
              <a:rPr lang="en-GB" dirty="0">
                <a:solidFill>
                  <a:srgbClr val="0070C0"/>
                </a:solidFill>
              </a:rPr>
              <a:t>It has also been noted that the proliferation of normative codes do not go far enough in informing ethical practice and that reflection, discussion and empirical study play a vital part in the development of good ethical practice (Webster, Lewis and Brown, 2014).</a:t>
            </a:r>
          </a:p>
        </p:txBody>
      </p:sp>
    </p:spTree>
    <p:extLst>
      <p:ext uri="{BB962C8B-B14F-4D97-AF65-F5344CB8AC3E}">
        <p14:creationId xmlns:p14="http://schemas.microsoft.com/office/powerpoint/2010/main" val="3792030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F737-0FFF-1D32-9F7F-E1ED401D6321}"/>
              </a:ext>
            </a:extLst>
          </p:cNvPr>
          <p:cNvSpPr>
            <a:spLocks noGrp="1"/>
          </p:cNvSpPr>
          <p:nvPr>
            <p:ph type="title"/>
          </p:nvPr>
        </p:nvSpPr>
        <p:spPr/>
        <p:txBody>
          <a:bodyPr/>
          <a:lstStyle/>
          <a:p>
            <a:r>
              <a:rPr lang="en-GB" dirty="0" err="1"/>
              <a:t>Myfyrio</a:t>
            </a:r>
            <a:r>
              <a:rPr lang="en-GB" dirty="0"/>
              <a:t> </a:t>
            </a:r>
            <a:r>
              <a:rPr lang="en-GB" dirty="0" err="1"/>
              <a:t>ar</a:t>
            </a:r>
            <a:r>
              <a:rPr lang="en-GB" dirty="0"/>
              <a:t> </a:t>
            </a:r>
            <a:r>
              <a:rPr lang="en-GB" dirty="0" err="1"/>
              <a:t>waith</a:t>
            </a:r>
            <a:r>
              <a:rPr lang="en-GB" dirty="0"/>
              <a:t>/  </a:t>
            </a:r>
            <a:r>
              <a:rPr lang="en-GB" dirty="0">
                <a:solidFill>
                  <a:srgbClr val="0070C0"/>
                </a:solidFill>
              </a:rPr>
              <a:t>Reflection in action</a:t>
            </a:r>
          </a:p>
        </p:txBody>
      </p:sp>
      <p:sp>
        <p:nvSpPr>
          <p:cNvPr id="3" name="Content Placeholder 2">
            <a:extLst>
              <a:ext uri="{FF2B5EF4-FFF2-40B4-BE49-F238E27FC236}">
                <a16:creationId xmlns:a16="http://schemas.microsoft.com/office/drawing/2014/main" id="{1B7AE34F-A871-DB0D-360E-2E4630B440B8}"/>
              </a:ext>
            </a:extLst>
          </p:cNvPr>
          <p:cNvSpPr>
            <a:spLocks noGrp="1"/>
          </p:cNvSpPr>
          <p:nvPr>
            <p:ph sz="half" idx="1"/>
          </p:nvPr>
        </p:nvSpPr>
        <p:spPr>
          <a:xfrm>
            <a:off x="838200" y="1633901"/>
            <a:ext cx="5181600" cy="4351338"/>
          </a:xfrm>
        </p:spPr>
        <p:txBody>
          <a:bodyPr/>
          <a:lstStyle/>
          <a:p>
            <a:r>
              <a:rPr lang="en-GB" dirty="0"/>
              <a:t>Mae </a:t>
            </a:r>
            <a:r>
              <a:rPr lang="en-GB" dirty="0" err="1"/>
              <a:t>ymddygiad</a:t>
            </a:r>
            <a:r>
              <a:rPr lang="en-GB" dirty="0"/>
              <a:t> </a:t>
            </a:r>
            <a:r>
              <a:rPr lang="en-GB" dirty="0" err="1"/>
              <a:t>moesegol</a:t>
            </a:r>
            <a:r>
              <a:rPr lang="en-GB" dirty="0"/>
              <a:t> </a:t>
            </a:r>
            <a:r>
              <a:rPr lang="en-GB" dirty="0" err="1"/>
              <a:t>cadarn</a:t>
            </a:r>
            <a:r>
              <a:rPr lang="en-GB" dirty="0"/>
              <a:t> </a:t>
            </a:r>
            <a:r>
              <a:rPr lang="en-GB" dirty="0" err="1"/>
              <a:t>yn</a:t>
            </a:r>
            <a:r>
              <a:rPr lang="en-GB" dirty="0"/>
              <a:t> </a:t>
            </a:r>
            <a:r>
              <a:rPr lang="en-GB" dirty="0" err="1"/>
              <a:t>hollbwysig</a:t>
            </a:r>
            <a:r>
              <a:rPr lang="en-GB" dirty="0"/>
              <a:t> </a:t>
            </a:r>
            <a:r>
              <a:rPr lang="en-GB" dirty="0" err="1"/>
              <a:t>ym</a:t>
            </a:r>
            <a:r>
              <a:rPr lang="en-GB" dirty="0"/>
              <a:t> </a:t>
            </a:r>
            <a:r>
              <a:rPr lang="en-GB" dirty="0" err="1"/>
              <a:t>mhob</a:t>
            </a:r>
            <a:r>
              <a:rPr lang="en-GB" dirty="0"/>
              <a:t> </a:t>
            </a:r>
            <a:r>
              <a:rPr lang="en-GB" dirty="0" err="1"/>
              <a:t>ymchwil</a:t>
            </a:r>
            <a:r>
              <a:rPr lang="en-GB" dirty="0"/>
              <a:t> ac </a:t>
            </a:r>
            <a:r>
              <a:rPr lang="en-GB" dirty="0" err="1"/>
              <a:t>yn</a:t>
            </a:r>
            <a:r>
              <a:rPr lang="en-GB" dirty="0"/>
              <a:t> </a:t>
            </a:r>
            <a:r>
              <a:rPr lang="en-GB" dirty="0" err="1"/>
              <a:t>enwedig</a:t>
            </a:r>
            <a:r>
              <a:rPr lang="en-GB" dirty="0"/>
              <a:t> </a:t>
            </a:r>
            <a:r>
              <a:rPr lang="en-GB" dirty="0" err="1"/>
              <a:t>mewn</a:t>
            </a:r>
            <a:r>
              <a:rPr lang="en-GB" dirty="0"/>
              <a:t> </a:t>
            </a:r>
            <a:r>
              <a:rPr lang="en-GB" dirty="0" err="1"/>
              <a:t>ymchwil</a:t>
            </a:r>
            <a:r>
              <a:rPr lang="en-GB" dirty="0"/>
              <a:t> </a:t>
            </a:r>
            <a:r>
              <a:rPr lang="en-GB" dirty="0" err="1"/>
              <a:t>gyda</a:t>
            </a:r>
            <a:r>
              <a:rPr lang="en-GB" dirty="0"/>
              <a:t> </a:t>
            </a:r>
            <a:r>
              <a:rPr lang="en-GB" dirty="0" err="1"/>
              <a:t>phoblogaethau</a:t>
            </a:r>
            <a:r>
              <a:rPr lang="en-GB" dirty="0"/>
              <a:t> </a:t>
            </a:r>
            <a:r>
              <a:rPr lang="en-GB" dirty="0" err="1"/>
              <a:t>arbennig</a:t>
            </a:r>
            <a:r>
              <a:rPr lang="en-GB" dirty="0"/>
              <a:t>.  Yn </a:t>
            </a:r>
            <a:r>
              <a:rPr lang="en-GB" dirty="0" err="1"/>
              <a:t>hyn</a:t>
            </a:r>
            <a:r>
              <a:rPr lang="en-GB" dirty="0"/>
              <a:t> o </a:t>
            </a:r>
            <a:r>
              <a:rPr lang="en-GB" dirty="0" err="1"/>
              <a:t>beth</a:t>
            </a:r>
            <a:r>
              <a:rPr lang="en-GB" dirty="0"/>
              <a:t>, </a:t>
            </a:r>
            <a:r>
              <a:rPr lang="en-GB" dirty="0" err="1"/>
              <a:t>mae</a:t>
            </a:r>
            <a:r>
              <a:rPr lang="en-GB" dirty="0"/>
              <a:t> plant a </a:t>
            </a:r>
            <a:r>
              <a:rPr lang="en-GB" dirty="0" err="1"/>
              <a:t>phobl</a:t>
            </a:r>
            <a:r>
              <a:rPr lang="en-GB" dirty="0"/>
              <a:t> </a:t>
            </a:r>
            <a:r>
              <a:rPr lang="en-GB" dirty="0" err="1"/>
              <a:t>ifanc</a:t>
            </a:r>
            <a:r>
              <a:rPr lang="en-GB" dirty="0"/>
              <a:t> </a:t>
            </a:r>
            <a:r>
              <a:rPr lang="en-GB" dirty="0" err="1"/>
              <a:t>yn</a:t>
            </a:r>
            <a:r>
              <a:rPr lang="en-GB" dirty="0"/>
              <a:t> </a:t>
            </a:r>
            <a:r>
              <a:rPr lang="en-GB" dirty="0" err="1"/>
              <a:t>boblogaeth</a:t>
            </a:r>
            <a:r>
              <a:rPr lang="en-GB" dirty="0"/>
              <a:t> </a:t>
            </a:r>
            <a:r>
              <a:rPr lang="en-GB" dirty="0" err="1"/>
              <a:t>arbennig</a:t>
            </a:r>
            <a:r>
              <a:rPr lang="en-GB" dirty="0"/>
              <a:t>.</a:t>
            </a:r>
          </a:p>
          <a:p>
            <a:r>
              <a:rPr lang="en-GB" dirty="0" err="1"/>
              <a:t>Cwestiwn</a:t>
            </a:r>
            <a:r>
              <a:rPr lang="en-GB" dirty="0"/>
              <a:t> – </a:t>
            </a:r>
            <a:r>
              <a:rPr lang="en-GB" dirty="0" err="1"/>
              <a:t>sut</a:t>
            </a:r>
            <a:r>
              <a:rPr lang="en-GB" dirty="0"/>
              <a:t> </a:t>
            </a:r>
            <a:r>
              <a:rPr lang="en-GB" dirty="0" err="1"/>
              <a:t>allwch</a:t>
            </a:r>
            <a:r>
              <a:rPr lang="en-GB" dirty="0"/>
              <a:t> chi </a:t>
            </a:r>
            <a:r>
              <a:rPr lang="en-GB" dirty="0" err="1"/>
              <a:t>sicrhau</a:t>
            </a:r>
            <a:r>
              <a:rPr lang="en-GB" dirty="0"/>
              <a:t> bod </a:t>
            </a:r>
            <a:r>
              <a:rPr lang="en-GB" dirty="0" err="1"/>
              <a:t>eich</a:t>
            </a:r>
            <a:r>
              <a:rPr lang="en-GB" dirty="0"/>
              <a:t> </a:t>
            </a:r>
            <a:r>
              <a:rPr lang="en-GB" dirty="0" err="1"/>
              <a:t>ymchwil</a:t>
            </a:r>
            <a:r>
              <a:rPr lang="en-GB" dirty="0"/>
              <a:t> </a:t>
            </a:r>
            <a:r>
              <a:rPr lang="en-GB" dirty="0" err="1"/>
              <a:t>yn</a:t>
            </a:r>
            <a:r>
              <a:rPr lang="en-GB" dirty="0"/>
              <a:t> </a:t>
            </a:r>
            <a:r>
              <a:rPr lang="en-GB" dirty="0" err="1"/>
              <a:t>foesegol</a:t>
            </a:r>
            <a:r>
              <a:rPr lang="en-GB" dirty="0"/>
              <a:t> </a:t>
            </a:r>
            <a:r>
              <a:rPr lang="en-GB" dirty="0" err="1"/>
              <a:t>gadarn</a:t>
            </a:r>
            <a:r>
              <a:rPr lang="en-GB" dirty="0"/>
              <a:t>?</a:t>
            </a:r>
          </a:p>
        </p:txBody>
      </p:sp>
      <p:sp>
        <p:nvSpPr>
          <p:cNvPr id="4" name="Content Placeholder 3">
            <a:extLst>
              <a:ext uri="{FF2B5EF4-FFF2-40B4-BE49-F238E27FC236}">
                <a16:creationId xmlns:a16="http://schemas.microsoft.com/office/drawing/2014/main" id="{51B17057-6C27-B984-522A-D84CB6EDCCBB}"/>
              </a:ext>
            </a:extLst>
          </p:cNvPr>
          <p:cNvSpPr>
            <a:spLocks noGrp="1"/>
          </p:cNvSpPr>
          <p:nvPr>
            <p:ph sz="half" idx="2"/>
          </p:nvPr>
        </p:nvSpPr>
        <p:spPr>
          <a:xfrm>
            <a:off x="6172200" y="1737137"/>
            <a:ext cx="5181600" cy="4351338"/>
          </a:xfrm>
        </p:spPr>
        <p:txBody>
          <a:bodyPr>
            <a:normAutofit/>
          </a:bodyPr>
          <a:lstStyle/>
          <a:p>
            <a:r>
              <a:rPr lang="en-GB" sz="2600" dirty="0">
                <a:solidFill>
                  <a:srgbClr val="0070C0"/>
                </a:solidFill>
              </a:rPr>
              <a:t>Sound ethical conduct is imperative in all research and especially in research with special populations.  In this regard, children and young people are a special population.</a:t>
            </a:r>
          </a:p>
          <a:p>
            <a:r>
              <a:rPr lang="en-GB" sz="2600" dirty="0">
                <a:solidFill>
                  <a:srgbClr val="0070C0"/>
                </a:solidFill>
              </a:rPr>
              <a:t>Question – how can you ensure your research is ethically sound?</a:t>
            </a:r>
          </a:p>
        </p:txBody>
      </p:sp>
    </p:spTree>
    <p:extLst>
      <p:ext uri="{BB962C8B-B14F-4D97-AF65-F5344CB8AC3E}">
        <p14:creationId xmlns:p14="http://schemas.microsoft.com/office/powerpoint/2010/main" val="2143710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88D5-FAD6-A41E-7EC5-05434EC1B867}"/>
              </a:ext>
            </a:extLst>
          </p:cNvPr>
          <p:cNvSpPr>
            <a:spLocks noGrp="1"/>
          </p:cNvSpPr>
          <p:nvPr>
            <p:ph type="title"/>
          </p:nvPr>
        </p:nvSpPr>
        <p:spPr/>
        <p:txBody>
          <a:bodyPr/>
          <a:lstStyle/>
          <a:p>
            <a:r>
              <a:rPr lang="en-GB" dirty="0" err="1"/>
              <a:t>Cyfrinachedd</a:t>
            </a:r>
            <a:r>
              <a:rPr lang="en-GB" dirty="0"/>
              <a:t>/</a:t>
            </a:r>
            <a:r>
              <a:rPr lang="en-GB" dirty="0">
                <a:solidFill>
                  <a:srgbClr val="0070C0"/>
                </a:solidFill>
              </a:rPr>
              <a:t> Confidentiality </a:t>
            </a:r>
          </a:p>
        </p:txBody>
      </p:sp>
      <p:sp>
        <p:nvSpPr>
          <p:cNvPr id="3" name="Content Placeholder 2">
            <a:extLst>
              <a:ext uri="{FF2B5EF4-FFF2-40B4-BE49-F238E27FC236}">
                <a16:creationId xmlns:a16="http://schemas.microsoft.com/office/drawing/2014/main" id="{7ACAA1AF-27B1-ED6F-A128-9840334E11C2}"/>
              </a:ext>
            </a:extLst>
          </p:cNvPr>
          <p:cNvSpPr>
            <a:spLocks noGrp="1"/>
          </p:cNvSpPr>
          <p:nvPr>
            <p:ph sz="half" idx="1"/>
          </p:nvPr>
        </p:nvSpPr>
        <p:spPr>
          <a:xfrm>
            <a:off x="838200" y="1604405"/>
            <a:ext cx="5181600" cy="4351338"/>
          </a:xfrm>
        </p:spPr>
        <p:txBody>
          <a:bodyPr/>
          <a:lstStyle/>
          <a:p>
            <a:r>
              <a:rPr lang="en-GB" dirty="0" err="1"/>
              <a:t>Rhaid</a:t>
            </a:r>
            <a:r>
              <a:rPr lang="en-GB" dirty="0"/>
              <a:t> </a:t>
            </a:r>
            <a:r>
              <a:rPr lang="en-GB" dirty="0" err="1"/>
              <a:t>i</a:t>
            </a:r>
            <a:r>
              <a:rPr lang="en-GB" dirty="0"/>
              <a:t> </a:t>
            </a:r>
            <a:r>
              <a:rPr lang="en-GB" dirty="0" err="1"/>
              <a:t>ymchwilwyr</a:t>
            </a:r>
            <a:r>
              <a:rPr lang="en-GB" dirty="0"/>
              <a:t> </a:t>
            </a:r>
            <a:r>
              <a:rPr lang="en-GB" dirty="0" err="1"/>
              <a:t>wneud</a:t>
            </a:r>
            <a:r>
              <a:rPr lang="en-GB" dirty="0"/>
              <a:t> </a:t>
            </a:r>
            <a:r>
              <a:rPr lang="en-GB" dirty="0" err="1"/>
              <a:t>popeth</a:t>
            </a:r>
            <a:r>
              <a:rPr lang="en-GB" dirty="0"/>
              <a:t> </a:t>
            </a:r>
            <a:r>
              <a:rPr lang="en-GB" dirty="0" err="1"/>
              <a:t>i</a:t>
            </a:r>
            <a:r>
              <a:rPr lang="en-GB" dirty="0"/>
              <a:t> </a:t>
            </a:r>
            <a:r>
              <a:rPr lang="en-GB" dirty="0" err="1"/>
              <a:t>gynnal</a:t>
            </a:r>
            <a:r>
              <a:rPr lang="en-GB" dirty="0"/>
              <a:t> </a:t>
            </a:r>
            <a:r>
              <a:rPr lang="en-GB" dirty="0" err="1"/>
              <a:t>cyfrinachedd</a:t>
            </a:r>
            <a:r>
              <a:rPr lang="en-GB" dirty="0"/>
              <a:t> ac </a:t>
            </a:r>
            <a:r>
              <a:rPr lang="en-GB" dirty="0" err="1"/>
              <a:t>anhysbysrwydd</a:t>
            </a:r>
            <a:r>
              <a:rPr lang="en-GB" dirty="0"/>
              <a:t> y </a:t>
            </a:r>
            <a:r>
              <a:rPr lang="en-GB" dirty="0" err="1"/>
              <a:t>cyfranogwyr</a:t>
            </a:r>
            <a:r>
              <a:rPr lang="en-GB" dirty="0"/>
              <a:t>.</a:t>
            </a:r>
          </a:p>
          <a:p>
            <a:r>
              <a:rPr lang="en-GB" dirty="0" err="1"/>
              <a:t>Peidiwch</a:t>
            </a:r>
            <a:r>
              <a:rPr lang="en-GB" dirty="0"/>
              <a:t> â </a:t>
            </a:r>
            <a:r>
              <a:rPr lang="en-GB" dirty="0" err="1"/>
              <a:t>datgelu</a:t>
            </a:r>
            <a:r>
              <a:rPr lang="en-GB" dirty="0"/>
              <a:t> </a:t>
            </a:r>
            <a:r>
              <a:rPr lang="en-GB" dirty="0" err="1"/>
              <a:t>pwy</a:t>
            </a:r>
            <a:r>
              <a:rPr lang="en-GB" dirty="0"/>
              <a:t> </a:t>
            </a:r>
            <a:r>
              <a:rPr lang="en-GB" dirty="0" err="1"/>
              <a:t>sydd</a:t>
            </a:r>
            <a:r>
              <a:rPr lang="en-GB" dirty="0"/>
              <a:t> </a:t>
            </a:r>
            <a:r>
              <a:rPr lang="en-GB" dirty="0" err="1"/>
              <a:t>wedi</a:t>
            </a:r>
            <a:r>
              <a:rPr lang="en-GB" dirty="0"/>
              <a:t> </a:t>
            </a:r>
            <a:r>
              <a:rPr lang="en-GB" dirty="0" err="1"/>
              <a:t>cymryd</a:t>
            </a:r>
            <a:r>
              <a:rPr lang="en-GB" dirty="0"/>
              <a:t> </a:t>
            </a:r>
            <a:r>
              <a:rPr lang="en-GB" dirty="0" err="1"/>
              <a:t>rhan</a:t>
            </a:r>
            <a:r>
              <a:rPr lang="en-GB" dirty="0"/>
              <a:t>, </a:t>
            </a:r>
            <a:r>
              <a:rPr lang="en-GB" dirty="0" err="1"/>
              <a:t>peidiwch</a:t>
            </a:r>
            <a:r>
              <a:rPr lang="en-GB" dirty="0"/>
              <a:t> â </a:t>
            </a:r>
            <a:r>
              <a:rPr lang="en-GB" dirty="0" err="1"/>
              <a:t>rhoi</a:t>
            </a:r>
            <a:r>
              <a:rPr lang="en-GB" dirty="0"/>
              <a:t> </a:t>
            </a:r>
            <a:r>
              <a:rPr lang="en-GB" dirty="0" err="1"/>
              <a:t>gwybod</a:t>
            </a:r>
            <a:r>
              <a:rPr lang="en-GB" dirty="0"/>
              <a:t> </a:t>
            </a:r>
            <a:r>
              <a:rPr lang="en-GB" dirty="0" err="1"/>
              <a:t>beth</a:t>
            </a:r>
            <a:r>
              <a:rPr lang="en-GB" dirty="0"/>
              <a:t> </a:t>
            </a:r>
            <a:r>
              <a:rPr lang="en-GB" dirty="0" err="1"/>
              <a:t>yw</a:t>
            </a:r>
            <a:r>
              <a:rPr lang="en-GB" dirty="0"/>
              <a:t> </a:t>
            </a:r>
            <a:r>
              <a:rPr lang="en-GB" dirty="0" err="1"/>
              <a:t>eu</a:t>
            </a:r>
            <a:r>
              <a:rPr lang="en-GB" dirty="0"/>
              <a:t> </a:t>
            </a:r>
            <a:r>
              <a:rPr lang="en-GB" dirty="0" err="1"/>
              <a:t>ffordd</a:t>
            </a:r>
            <a:r>
              <a:rPr lang="en-GB" dirty="0"/>
              <a:t> </a:t>
            </a:r>
            <a:r>
              <a:rPr lang="en-GB" dirty="0" err="1"/>
              <a:t>mewn</a:t>
            </a:r>
            <a:r>
              <a:rPr lang="en-GB" dirty="0"/>
              <a:t> </a:t>
            </a:r>
            <a:r>
              <a:rPr lang="en-GB" dirty="0" err="1"/>
              <a:t>ffyrdd</a:t>
            </a:r>
            <a:r>
              <a:rPr lang="en-GB" dirty="0"/>
              <a:t> a </a:t>
            </a:r>
            <a:r>
              <a:rPr lang="en-GB" dirty="0" err="1"/>
              <a:t>allai</a:t>
            </a:r>
            <a:r>
              <a:rPr lang="en-GB" dirty="0"/>
              <a:t> </a:t>
            </a:r>
            <a:r>
              <a:rPr lang="en-GB" dirty="0" err="1"/>
              <a:t>eu</a:t>
            </a:r>
            <a:r>
              <a:rPr lang="en-GB" dirty="0"/>
              <a:t> </a:t>
            </a:r>
            <a:r>
              <a:rPr lang="en-GB" dirty="0" err="1"/>
              <a:t>hadnabod</a:t>
            </a:r>
            <a:r>
              <a:rPr lang="en-GB" dirty="0"/>
              <a:t>, neu </a:t>
            </a:r>
            <a:r>
              <a:rPr lang="en-GB" dirty="0" err="1"/>
              <a:t>gael</a:t>
            </a:r>
            <a:r>
              <a:rPr lang="en-GB" dirty="0"/>
              <a:t> </a:t>
            </a:r>
            <a:r>
              <a:rPr lang="en-GB" dirty="0" err="1"/>
              <a:t>eu</a:t>
            </a:r>
            <a:r>
              <a:rPr lang="en-GB" dirty="0"/>
              <a:t> </a:t>
            </a:r>
            <a:r>
              <a:rPr lang="en-GB" dirty="0" err="1"/>
              <a:t>priodoli</a:t>
            </a:r>
            <a:r>
              <a:rPr lang="en-GB" dirty="0"/>
              <a:t> </a:t>
            </a:r>
            <a:r>
              <a:rPr lang="en-GB" dirty="0" err="1"/>
              <a:t>iddynt</a:t>
            </a:r>
            <a:r>
              <a:rPr lang="en-GB" dirty="0"/>
              <a:t>.</a:t>
            </a:r>
          </a:p>
        </p:txBody>
      </p:sp>
      <p:sp>
        <p:nvSpPr>
          <p:cNvPr id="4" name="Content Placeholder 3">
            <a:extLst>
              <a:ext uri="{FF2B5EF4-FFF2-40B4-BE49-F238E27FC236}">
                <a16:creationId xmlns:a16="http://schemas.microsoft.com/office/drawing/2014/main" id="{B8416E2F-6F6B-3C7B-2906-F640E78B6A46}"/>
              </a:ext>
            </a:extLst>
          </p:cNvPr>
          <p:cNvSpPr>
            <a:spLocks noGrp="1"/>
          </p:cNvSpPr>
          <p:nvPr>
            <p:ph sz="half" idx="2"/>
          </p:nvPr>
        </p:nvSpPr>
        <p:spPr>
          <a:xfrm>
            <a:off x="6172200" y="1678145"/>
            <a:ext cx="5181600" cy="4351338"/>
          </a:xfrm>
        </p:spPr>
        <p:txBody>
          <a:bodyPr/>
          <a:lstStyle/>
          <a:p>
            <a:r>
              <a:rPr lang="en-GB" dirty="0">
                <a:solidFill>
                  <a:srgbClr val="0070C0"/>
                </a:solidFill>
              </a:rPr>
              <a:t>Researchers must do everything to maintain the confidentiality and anonymity of participants.</a:t>
            </a:r>
          </a:p>
          <a:p>
            <a:r>
              <a:rPr lang="en-GB" dirty="0">
                <a:solidFill>
                  <a:srgbClr val="0070C0"/>
                </a:solidFill>
              </a:rPr>
              <a:t>For example, do not disclose who has taken part in your research, do not report what they say in ways that could identify them, or be attributed to them.</a:t>
            </a:r>
          </a:p>
        </p:txBody>
      </p:sp>
    </p:spTree>
    <p:extLst>
      <p:ext uri="{BB962C8B-B14F-4D97-AF65-F5344CB8AC3E}">
        <p14:creationId xmlns:p14="http://schemas.microsoft.com/office/powerpoint/2010/main" val="4074399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F1F-0A91-9CB8-9A78-222D2CE2FAF0}"/>
              </a:ext>
            </a:extLst>
          </p:cNvPr>
          <p:cNvSpPr>
            <a:spLocks noGrp="1"/>
          </p:cNvSpPr>
          <p:nvPr>
            <p:ph type="title"/>
          </p:nvPr>
        </p:nvSpPr>
        <p:spPr/>
        <p:txBody>
          <a:bodyPr/>
          <a:lstStyle/>
          <a:p>
            <a:r>
              <a:rPr lang="en-GB" dirty="0" err="1"/>
              <a:t>Crynodeb</a:t>
            </a:r>
            <a:r>
              <a:rPr lang="en-GB" dirty="0"/>
              <a:t>/ </a:t>
            </a:r>
            <a:r>
              <a:rPr lang="en-GB" dirty="0">
                <a:solidFill>
                  <a:srgbClr val="0070C0"/>
                </a:solidFill>
              </a:rPr>
              <a:t>Summary</a:t>
            </a:r>
          </a:p>
        </p:txBody>
      </p:sp>
      <p:sp>
        <p:nvSpPr>
          <p:cNvPr id="3" name="Content Placeholder 2">
            <a:extLst>
              <a:ext uri="{FF2B5EF4-FFF2-40B4-BE49-F238E27FC236}">
                <a16:creationId xmlns:a16="http://schemas.microsoft.com/office/drawing/2014/main" id="{2B9F0C1C-74CF-9434-1B87-CD4EB14D5C78}"/>
              </a:ext>
            </a:extLst>
          </p:cNvPr>
          <p:cNvSpPr>
            <a:spLocks noGrp="1"/>
          </p:cNvSpPr>
          <p:nvPr>
            <p:ph sz="half" idx="1"/>
          </p:nvPr>
        </p:nvSpPr>
        <p:spPr>
          <a:xfrm>
            <a:off x="838200" y="1633901"/>
            <a:ext cx="5181600" cy="4351338"/>
          </a:xfrm>
        </p:spPr>
        <p:txBody>
          <a:bodyPr>
            <a:normAutofit fontScale="85000" lnSpcReduction="20000"/>
          </a:bodyPr>
          <a:lstStyle/>
          <a:p>
            <a:r>
              <a:rPr lang="en-GB" dirty="0" err="1"/>
              <a:t>Trosolwg</a:t>
            </a:r>
            <a:r>
              <a:rPr lang="en-GB" dirty="0"/>
              <a:t> </a:t>
            </a:r>
            <a:r>
              <a:rPr lang="en-GB" dirty="0" err="1"/>
              <a:t>o’r</a:t>
            </a:r>
            <a:r>
              <a:rPr lang="en-GB" dirty="0"/>
              <a:t> </a:t>
            </a:r>
            <a:r>
              <a:rPr lang="en-GB" dirty="0" err="1"/>
              <a:t>hyn</a:t>
            </a:r>
            <a:r>
              <a:rPr lang="en-GB" dirty="0"/>
              <a:t> a </a:t>
            </a:r>
            <a:r>
              <a:rPr lang="en-GB" dirty="0" err="1"/>
              <a:t>olygwn</a:t>
            </a:r>
            <a:r>
              <a:rPr lang="en-GB" dirty="0"/>
              <a:t> </a:t>
            </a:r>
            <a:r>
              <a:rPr lang="en-GB" dirty="0" err="1"/>
              <a:t>wrth</a:t>
            </a:r>
            <a:r>
              <a:rPr lang="en-GB" dirty="0"/>
              <a:t> </a:t>
            </a:r>
            <a:r>
              <a:rPr lang="en-GB" dirty="0" err="1"/>
              <a:t>foeseg</a:t>
            </a:r>
            <a:r>
              <a:rPr lang="en-GB" dirty="0"/>
              <a:t> (</a:t>
            </a:r>
            <a:r>
              <a:rPr lang="en-GB" dirty="0" err="1"/>
              <a:t>hanesyddol</a:t>
            </a:r>
            <a:r>
              <a:rPr lang="en-GB" dirty="0"/>
              <a:t> ac </a:t>
            </a:r>
            <a:r>
              <a:rPr lang="en-GB" dirty="0" err="1"/>
              <a:t>yn</a:t>
            </a:r>
            <a:r>
              <a:rPr lang="en-GB" dirty="0"/>
              <a:t> </a:t>
            </a:r>
            <a:r>
              <a:rPr lang="en-GB" dirty="0" err="1"/>
              <a:t>ein</a:t>
            </a:r>
            <a:r>
              <a:rPr lang="en-GB" dirty="0"/>
              <a:t> </a:t>
            </a:r>
            <a:r>
              <a:rPr lang="en-GB" dirty="0" err="1"/>
              <a:t>cyd-destunau</a:t>
            </a:r>
            <a:r>
              <a:rPr lang="en-GB" dirty="0"/>
              <a:t> </a:t>
            </a:r>
            <a:r>
              <a:rPr lang="en-GB" dirty="0" err="1"/>
              <a:t>presennol</a:t>
            </a:r>
            <a:r>
              <a:rPr lang="en-GB" dirty="0"/>
              <a:t>)</a:t>
            </a:r>
          </a:p>
          <a:p>
            <a:r>
              <a:rPr lang="en-GB" dirty="0" err="1"/>
              <a:t>Canllawiau</a:t>
            </a:r>
            <a:r>
              <a:rPr lang="en-GB" dirty="0"/>
              <a:t> BERA (</a:t>
            </a:r>
            <a:r>
              <a:rPr lang="en-GB" dirty="0" err="1"/>
              <a:t>mae</a:t>
            </a:r>
            <a:r>
              <a:rPr lang="en-GB" dirty="0"/>
              <a:t> </a:t>
            </a:r>
            <a:r>
              <a:rPr lang="en-GB" dirty="0" err="1"/>
              <a:t>hwn</a:t>
            </a:r>
            <a:r>
              <a:rPr lang="en-GB" dirty="0"/>
              <a:t> </a:t>
            </a:r>
            <a:r>
              <a:rPr lang="en-GB" dirty="0" err="1"/>
              <a:t>bellach</a:t>
            </a:r>
            <a:r>
              <a:rPr lang="en-GB" dirty="0"/>
              <a:t> </a:t>
            </a:r>
            <a:r>
              <a:rPr lang="en-GB" dirty="0" err="1"/>
              <a:t>wedi'i</a:t>
            </a:r>
            <a:r>
              <a:rPr lang="en-GB" dirty="0"/>
              <a:t> </a:t>
            </a:r>
            <a:r>
              <a:rPr lang="en-GB" dirty="0" err="1"/>
              <a:t>ddiweddaru</a:t>
            </a:r>
            <a:r>
              <a:rPr lang="en-GB" dirty="0"/>
              <a:t> </a:t>
            </a:r>
            <a:r>
              <a:rPr lang="en-GB" dirty="0" err="1"/>
              <a:t>yn</a:t>
            </a:r>
            <a:r>
              <a:rPr lang="en-GB" dirty="0"/>
              <a:t> 2024)</a:t>
            </a:r>
          </a:p>
          <a:p>
            <a:r>
              <a:rPr lang="en-GB" dirty="0" err="1"/>
              <a:t>Ymchwil</a:t>
            </a:r>
            <a:r>
              <a:rPr lang="en-GB" dirty="0"/>
              <a:t> </a:t>
            </a:r>
            <a:r>
              <a:rPr lang="en-GB" dirty="0" err="1"/>
              <a:t>gyda</a:t>
            </a:r>
            <a:r>
              <a:rPr lang="en-GB" dirty="0"/>
              <a:t> PPI </a:t>
            </a:r>
            <a:r>
              <a:rPr lang="en-GB" dirty="0" err="1"/>
              <a:t>gan</a:t>
            </a:r>
            <a:r>
              <a:rPr lang="en-GB" dirty="0"/>
              <a:t> </a:t>
            </a:r>
            <a:r>
              <a:rPr lang="en-GB" dirty="0" err="1"/>
              <a:t>gynnwys</a:t>
            </a:r>
            <a:r>
              <a:rPr lang="en-GB" dirty="0"/>
              <a:t> </a:t>
            </a:r>
            <a:r>
              <a:rPr lang="en-GB" dirty="0" err="1"/>
              <a:t>caniatâd</a:t>
            </a:r>
            <a:r>
              <a:rPr lang="en-GB" dirty="0"/>
              <a:t> </a:t>
            </a:r>
            <a:r>
              <a:rPr lang="en-GB" dirty="0" err="1"/>
              <a:t>porthor</a:t>
            </a:r>
            <a:r>
              <a:rPr lang="en-GB" dirty="0"/>
              <a:t>, </a:t>
            </a:r>
            <a:r>
              <a:rPr lang="en-GB" dirty="0" err="1"/>
              <a:t>caniatâd</a:t>
            </a:r>
            <a:r>
              <a:rPr lang="en-GB" dirty="0"/>
              <a:t>/</a:t>
            </a:r>
            <a:r>
              <a:rPr lang="en-GB" dirty="0" err="1"/>
              <a:t>cydsyniad</a:t>
            </a:r>
            <a:endParaRPr lang="en-GB" dirty="0"/>
          </a:p>
          <a:p>
            <a:r>
              <a:rPr lang="en-GB" dirty="0" err="1"/>
              <a:t>Niwed</a:t>
            </a:r>
            <a:endParaRPr lang="en-GB" dirty="0"/>
          </a:p>
          <a:p>
            <a:r>
              <a:rPr lang="en-GB" dirty="0" err="1"/>
              <a:t>Cydsyniad</a:t>
            </a:r>
            <a:r>
              <a:rPr lang="en-GB" dirty="0"/>
              <a:t> </a:t>
            </a:r>
            <a:r>
              <a:rPr lang="en-GB" dirty="0" err="1"/>
              <a:t>gwybodus</a:t>
            </a:r>
            <a:endParaRPr lang="en-GB" dirty="0"/>
          </a:p>
          <a:p>
            <a:r>
              <a:rPr lang="en-GB" dirty="0" err="1"/>
              <a:t>Anhysbysrwydd</a:t>
            </a:r>
            <a:endParaRPr lang="en-GB" dirty="0"/>
          </a:p>
          <a:p>
            <a:r>
              <a:rPr lang="en-GB" dirty="0" err="1"/>
              <a:t>Cyfrinachedd</a:t>
            </a:r>
            <a:endParaRPr lang="en-GB" dirty="0"/>
          </a:p>
        </p:txBody>
      </p:sp>
      <p:sp>
        <p:nvSpPr>
          <p:cNvPr id="4" name="Content Placeholder 3">
            <a:extLst>
              <a:ext uri="{FF2B5EF4-FFF2-40B4-BE49-F238E27FC236}">
                <a16:creationId xmlns:a16="http://schemas.microsoft.com/office/drawing/2014/main" id="{7012258A-985F-A41F-83D1-3A03E4E6D16F}"/>
              </a:ext>
            </a:extLst>
          </p:cNvPr>
          <p:cNvSpPr>
            <a:spLocks noGrp="1"/>
          </p:cNvSpPr>
          <p:nvPr>
            <p:ph sz="half" idx="2"/>
          </p:nvPr>
        </p:nvSpPr>
        <p:spPr>
          <a:xfrm>
            <a:off x="6172200" y="1563329"/>
            <a:ext cx="5181600" cy="4613634"/>
          </a:xfrm>
        </p:spPr>
        <p:txBody>
          <a:bodyPr>
            <a:normAutofit fontScale="85000" lnSpcReduction="20000"/>
          </a:bodyPr>
          <a:lstStyle/>
          <a:p>
            <a:r>
              <a:rPr lang="en-GB" dirty="0">
                <a:solidFill>
                  <a:srgbClr val="0070C0"/>
                </a:solidFill>
              </a:rPr>
              <a:t>Overview of what we mean by ethics (historical and in our current contexts)</a:t>
            </a:r>
          </a:p>
          <a:p>
            <a:r>
              <a:rPr lang="en-GB" dirty="0">
                <a:solidFill>
                  <a:srgbClr val="0070C0"/>
                </a:solidFill>
              </a:rPr>
              <a:t>BERA guidelines </a:t>
            </a:r>
          </a:p>
          <a:p>
            <a:r>
              <a:rPr lang="en-GB" dirty="0">
                <a:solidFill>
                  <a:srgbClr val="0070C0"/>
                </a:solidFill>
              </a:rPr>
              <a:t>Research with CYP including gatekeeper permission, consent/assent</a:t>
            </a:r>
          </a:p>
          <a:p>
            <a:r>
              <a:rPr lang="en-GB" dirty="0">
                <a:solidFill>
                  <a:srgbClr val="0070C0"/>
                </a:solidFill>
              </a:rPr>
              <a:t>Harm</a:t>
            </a:r>
          </a:p>
          <a:p>
            <a:r>
              <a:rPr lang="en-GB" dirty="0">
                <a:solidFill>
                  <a:srgbClr val="0070C0"/>
                </a:solidFill>
              </a:rPr>
              <a:t>Informed consent</a:t>
            </a:r>
          </a:p>
          <a:p>
            <a:r>
              <a:rPr lang="en-GB" dirty="0">
                <a:solidFill>
                  <a:srgbClr val="0070C0"/>
                </a:solidFill>
              </a:rPr>
              <a:t>Anonymity</a:t>
            </a:r>
          </a:p>
          <a:p>
            <a:r>
              <a:rPr lang="en-GB" dirty="0">
                <a:solidFill>
                  <a:srgbClr val="0070C0"/>
                </a:solidFill>
              </a:rPr>
              <a:t>Confidentiality</a:t>
            </a:r>
          </a:p>
          <a:p>
            <a:endParaRPr lang="en-GB" dirty="0"/>
          </a:p>
        </p:txBody>
      </p:sp>
    </p:spTree>
    <p:extLst>
      <p:ext uri="{BB962C8B-B14F-4D97-AF65-F5344CB8AC3E}">
        <p14:creationId xmlns:p14="http://schemas.microsoft.com/office/powerpoint/2010/main" val="24225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872A7-17EC-4CD6-DED7-22C288B4BD4C}"/>
              </a:ext>
            </a:extLst>
          </p:cNvPr>
          <p:cNvSpPr>
            <a:spLocks noGrp="1"/>
          </p:cNvSpPr>
          <p:nvPr>
            <p:ph sz="half" idx="1"/>
          </p:nvPr>
        </p:nvSpPr>
        <p:spPr/>
        <p:txBody>
          <a:bodyPr>
            <a:normAutofit/>
          </a:bodyPr>
          <a:lstStyle/>
          <a:p>
            <a:r>
              <a:rPr lang="en-GB" sz="3600" dirty="0" err="1"/>
              <a:t>Myfyrdodau</a:t>
            </a:r>
            <a:r>
              <a:rPr lang="en-GB" sz="3600" dirty="0"/>
              <a:t> a </a:t>
            </a:r>
            <a:r>
              <a:rPr lang="en-GB" sz="3600" dirty="0" err="1"/>
              <a:t>chwestiynau'n</a:t>
            </a:r>
            <a:r>
              <a:rPr lang="en-GB" sz="3600" dirty="0"/>
              <a:t> </a:t>
            </a:r>
            <a:r>
              <a:rPr lang="en-GB" sz="3600" dirty="0" err="1"/>
              <a:t>codi</a:t>
            </a:r>
            <a:r>
              <a:rPr lang="en-GB" sz="3600" dirty="0"/>
              <a:t>?</a:t>
            </a:r>
          </a:p>
        </p:txBody>
      </p:sp>
      <p:sp>
        <p:nvSpPr>
          <p:cNvPr id="4" name="Content Placeholder 3">
            <a:extLst>
              <a:ext uri="{FF2B5EF4-FFF2-40B4-BE49-F238E27FC236}">
                <a16:creationId xmlns:a16="http://schemas.microsoft.com/office/drawing/2014/main" id="{78835D69-86D2-3027-6BF8-57030F63E435}"/>
              </a:ext>
            </a:extLst>
          </p:cNvPr>
          <p:cNvSpPr>
            <a:spLocks noGrp="1"/>
          </p:cNvSpPr>
          <p:nvPr>
            <p:ph sz="half" idx="2"/>
          </p:nvPr>
        </p:nvSpPr>
        <p:spPr/>
        <p:txBody>
          <a:bodyPr>
            <a:normAutofit/>
          </a:bodyPr>
          <a:lstStyle/>
          <a:p>
            <a:r>
              <a:rPr lang="en-GB" sz="3600" dirty="0">
                <a:solidFill>
                  <a:srgbClr val="0070C0"/>
                </a:solidFill>
              </a:rPr>
              <a:t>Reflections and questions arising</a:t>
            </a:r>
          </a:p>
        </p:txBody>
      </p:sp>
    </p:spTree>
    <p:extLst>
      <p:ext uri="{BB962C8B-B14F-4D97-AF65-F5344CB8AC3E}">
        <p14:creationId xmlns:p14="http://schemas.microsoft.com/office/powerpoint/2010/main" val="111662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70B6-7979-FCFF-46BB-3611AC1561F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15F72CA-408B-CBF9-301B-4639CC794A12}"/>
              </a:ext>
            </a:extLst>
          </p:cNvPr>
          <p:cNvSpPr>
            <a:spLocks noGrp="1"/>
          </p:cNvSpPr>
          <p:nvPr>
            <p:ph sz="half" idx="1"/>
          </p:nvPr>
        </p:nvSpPr>
        <p:spPr>
          <a:xfrm>
            <a:off x="838200" y="1253331"/>
            <a:ext cx="10515599" cy="4351338"/>
          </a:xfrm>
        </p:spPr>
        <p:txBody>
          <a:bodyPr>
            <a:normAutofit fontScale="62500" lnSpcReduction="20000"/>
          </a:bodyPr>
          <a:lstStyle/>
          <a:p>
            <a:pPr marL="0" indent="0">
              <a:buNone/>
            </a:pPr>
            <a:endParaRPr lang="en-GB" dirty="0"/>
          </a:p>
          <a:p>
            <a:pPr marL="0" indent="0">
              <a:buNone/>
            </a:pPr>
            <a:r>
              <a:rPr lang="en-GB" dirty="0" err="1"/>
              <a:t>Blaxter</a:t>
            </a:r>
            <a:r>
              <a:rPr lang="en-GB" dirty="0"/>
              <a:t>, L., Dodd, K., and Tight, M. (1996) </a:t>
            </a:r>
            <a:r>
              <a:rPr lang="en-GB" i="1" dirty="0"/>
              <a:t>How to Research. </a:t>
            </a:r>
            <a:r>
              <a:rPr lang="en-GB" dirty="0"/>
              <a:t>Buckingham: OU Press.</a:t>
            </a:r>
          </a:p>
          <a:p>
            <a:pPr marL="0" indent="0">
              <a:buNone/>
            </a:pPr>
            <a:r>
              <a:rPr lang="en-GB" dirty="0"/>
              <a:t>Bugental, J.F.T. (1964) The third force in psychology, </a:t>
            </a:r>
            <a:r>
              <a:rPr lang="en-GB" i="1" dirty="0"/>
              <a:t>Journal of Humanistic Psychology</a:t>
            </a:r>
            <a:r>
              <a:rPr lang="en-GB" dirty="0"/>
              <a:t>, 4 (1): 19-26</a:t>
            </a:r>
          </a:p>
          <a:p>
            <a:pPr marL="0" indent="0">
              <a:buNone/>
            </a:pPr>
            <a:r>
              <a:rPr lang="en-GB" dirty="0"/>
              <a:t>Hammersley, M. and Traianou, A. (2012) </a:t>
            </a:r>
            <a:r>
              <a:rPr lang="en-GB" i="1" dirty="0"/>
              <a:t>Ethics and Educational Research, British Educational Research Association on-line resource</a:t>
            </a:r>
            <a:r>
              <a:rPr lang="en-GB" dirty="0"/>
              <a:t>.  Online [bera.ac.uk].</a:t>
            </a:r>
          </a:p>
          <a:p>
            <a:pPr marL="0" indent="0">
              <a:buNone/>
            </a:pPr>
            <a:r>
              <a:rPr lang="en-GB" dirty="0"/>
              <a:t>Shaw, S. and Barrett, G. (2006) Research governance: regulating risk and reducing harm? </a:t>
            </a:r>
            <a:r>
              <a:rPr lang="en-GB" i="1" dirty="0"/>
              <a:t>In Journal of Research of the Royal Society of Medicine</a:t>
            </a:r>
            <a:r>
              <a:rPr lang="en-GB" dirty="0"/>
              <a:t>. January 2006: 99 (1), 14-19.</a:t>
            </a:r>
          </a:p>
          <a:p>
            <a:pPr marL="0" indent="0">
              <a:buNone/>
            </a:pPr>
            <a:r>
              <a:rPr lang="en-GB" dirty="0"/>
              <a:t>Silverman, D. (2014) Interpreting Qualitative Data, (5th ed.). London: Sage. </a:t>
            </a:r>
          </a:p>
          <a:p>
            <a:pPr marL="0" indent="0">
              <a:buNone/>
            </a:pPr>
            <a:r>
              <a:rPr lang="en-GB" dirty="0"/>
              <a:t>Webster, S. Lewis, J and Brown, A. ETHICAL CONSIDERATIONS IN QUALITATIVE RESEARCH, in Ritchie, J. Lewis, J, McNaughton Nicholls, C. and Ormston, R. (Eds.) (2014) QUALITATIVE RESEARCH PRACTICE A GUIDE FOR SOCIAL SCIENCE STUDENTS AND RESEARCHERS. Los Angeles, SAGE. </a:t>
            </a:r>
          </a:p>
          <a:p>
            <a:pPr marL="0" indent="0">
              <a:buNone/>
            </a:pPr>
            <a:r>
              <a:rPr lang="en-GB" dirty="0"/>
              <a:t>World Medical Association (2012) Declaration of Helsinki – Ethical Principles for Medical Research Involving Human Subjects. Available at: </a:t>
            </a:r>
            <a:r>
              <a:rPr lang="en-GB" dirty="0">
                <a:hlinkClick r:id="rId2"/>
              </a:rPr>
              <a:t>www.wma.net/en/30publications/10policies/b3/</a:t>
            </a:r>
            <a:r>
              <a:rPr lang="en-GB" dirty="0"/>
              <a:t> </a:t>
            </a:r>
          </a:p>
          <a:p>
            <a:pPr marL="0" indent="0">
              <a:buNone/>
            </a:pPr>
            <a:r>
              <a:rPr lang="en-GB" dirty="0"/>
              <a:t>Zubulake, D.M. (2017) ‘Building Blocks of Professionalism: Values, Principles, and Ethics in Youth Work’, </a:t>
            </a:r>
            <a:r>
              <a:rPr lang="en-GB" i="1" dirty="0"/>
              <a:t>Journal of Youth Development</a:t>
            </a:r>
            <a:r>
              <a:rPr lang="en-GB" dirty="0"/>
              <a:t>. Vol 12(1) 9-17. </a:t>
            </a:r>
          </a:p>
        </p:txBody>
      </p:sp>
    </p:spTree>
    <p:extLst>
      <p:ext uri="{BB962C8B-B14F-4D97-AF65-F5344CB8AC3E}">
        <p14:creationId xmlns:p14="http://schemas.microsoft.com/office/powerpoint/2010/main" val="705253536"/>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1989</TotalTime>
  <Words>3461</Words>
  <Application>Microsoft Office PowerPoint</Application>
  <PresentationFormat>Widescreen</PresentationFormat>
  <Paragraphs>175</Paragraphs>
  <Slides>29</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inherit</vt:lpstr>
      <vt:lpstr>Aptos</vt:lpstr>
      <vt:lpstr>Arial</vt:lpstr>
      <vt:lpstr>Calibri</vt:lpstr>
      <vt:lpstr>Calibri Light</vt:lpstr>
      <vt:lpstr>Gill Sans MT</vt:lpstr>
      <vt:lpstr>1_Office Theme</vt:lpstr>
      <vt:lpstr>Accessible 2</vt:lpstr>
      <vt:lpstr>PowerPoint Presentation</vt:lpstr>
      <vt:lpstr>Moeseg mewn ymchwil gymdeithasol Ethics in social research</vt:lpstr>
      <vt:lpstr>Ethics in social research</vt:lpstr>
      <vt:lpstr>Egwyddorion moeseg ymchwil.. Principles of research ethics..</vt:lpstr>
      <vt:lpstr>PowerPoint Presentation</vt:lpstr>
      <vt:lpstr>Trefniadau Diogelu Moesegol/  Ethical Safeguards </vt:lpstr>
      <vt:lpstr>Trosolwg o gymeradwyaeth foesego/l Overview of ethical approval</vt:lpstr>
      <vt:lpstr>Hanes Byr Ymchwil Moesegol
Brief History of Ethical Research</vt:lpstr>
      <vt:lpstr>Hanes Byr Ymchwil Moesegol  Brief History of Ethical Research</vt:lpstr>
      <vt:lpstr>PowerPoint Presentation</vt:lpstr>
      <vt:lpstr>Pobl arbennig iawn/ Very special people</vt:lpstr>
      <vt:lpstr>Nid oedolion bach/ Not little adults</vt:lpstr>
      <vt:lpstr>Cydsyniad gwybodus a chydsyniad/  Informed consent and assent</vt:lpstr>
      <vt:lpstr>Cywirdeb/ Accuracy</vt:lpstr>
      <vt:lpstr>Y rôl ddeuol ac ymchwil fewnol/ The dual role and inside research</vt:lpstr>
      <vt:lpstr>Ymchwil gyda PPI/ Research with CYP </vt:lpstr>
      <vt:lpstr>PowerPoint Presentation</vt:lpstr>
      <vt:lpstr>Amddiffyn rhag niwed Ensuring protection from harm</vt:lpstr>
      <vt:lpstr>Ymchwilio gyda phlant a phobl ifanc Researching with children and young people</vt:lpstr>
      <vt:lpstr>CYDSYNIAD AR SAIL GWYBODAETH Informed consent</vt:lpstr>
      <vt:lpstr>Safiad moesegol yr ymchwilydd/ The ethical stance of the researcher</vt:lpstr>
      <vt:lpstr>Y risg o Niwed/ The risk of Harm </vt:lpstr>
      <vt:lpstr>Myfyrio ar waith/ Reflecting in action</vt:lpstr>
      <vt:lpstr>Gwneud yn dda/ Doing good </vt:lpstr>
      <vt:lpstr>Myfyrio ar waith/  Reflection in action</vt:lpstr>
      <vt:lpstr>Cyfrinachedd/ Confidentiality </vt:lpstr>
      <vt:lpstr>Crynodeb/ Summary</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Alison Murphy</cp:lastModifiedBy>
  <cp:revision>2</cp:revision>
  <dcterms:created xsi:type="dcterms:W3CDTF">2025-01-31T09:54:43Z</dcterms:created>
  <dcterms:modified xsi:type="dcterms:W3CDTF">2025-02-05T11:14:21Z</dcterms:modified>
</cp:coreProperties>
</file>