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bookmarkIdSeed="2">
  <p:sldMasterIdLst>
    <p:sldMasterId id="2147483649" r:id="rId1"/>
  </p:sldMasterIdLst>
  <p:notesMasterIdLst>
    <p:notesMasterId r:id="rId15"/>
  </p:notesMasterIdLst>
  <p:handoutMasterIdLst>
    <p:handoutMasterId r:id="rId16"/>
  </p:handoutMasterIdLst>
  <p:sldIdLst>
    <p:sldId id="314" r:id="rId2"/>
    <p:sldId id="330" r:id="rId3"/>
    <p:sldId id="332" r:id="rId4"/>
    <p:sldId id="354" r:id="rId5"/>
    <p:sldId id="342" r:id="rId6"/>
    <p:sldId id="355" r:id="rId7"/>
    <p:sldId id="344" r:id="rId8"/>
    <p:sldId id="348" r:id="rId9"/>
    <p:sldId id="347" r:id="rId10"/>
    <p:sldId id="334" r:id="rId11"/>
    <p:sldId id="351" r:id="rId12"/>
    <p:sldId id="353" r:id="rId13"/>
    <p:sldId id="358" r:id="rId14"/>
  </p:sldIdLst>
  <p:sldSz cx="9144000" cy="6858000" type="screen4x3"/>
  <p:notesSz cx="7302500" cy="95885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40789CF-04C3-4F9F-B261-665585167B4D}">
          <p14:sldIdLst>
            <p14:sldId id="314"/>
            <p14:sldId id="330"/>
            <p14:sldId id="332"/>
            <p14:sldId id="354"/>
            <p14:sldId id="342"/>
            <p14:sldId id="355"/>
            <p14:sldId id="344"/>
            <p14:sldId id="348"/>
            <p14:sldId id="347"/>
            <p14:sldId id="334"/>
            <p14:sldId id="351"/>
            <p14:sldId id="353"/>
            <p14:sldId id="358"/>
          </p14:sldIdLst>
        </p14:section>
        <p14:section name="Untitled Section" id="{F0775640-F074-4B4C-9F63-5684BD74D745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0">
          <p15:clr>
            <a:srgbClr val="A4A3A4"/>
          </p15:clr>
        </p15:guide>
        <p15:guide id="2" pos="230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33" autoAdjust="0"/>
  </p:normalViewPr>
  <p:slideViewPr>
    <p:cSldViewPr snapToGrid="0">
      <p:cViewPr varScale="1">
        <p:scale>
          <a:sx n="156" d="100"/>
          <a:sy n="156" d="100"/>
        </p:scale>
        <p:origin x="1944" y="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4" d="100"/>
          <a:sy n="74" d="100"/>
        </p:scale>
        <p:origin x="1893" y="45"/>
      </p:cViewPr>
      <p:guideLst>
        <p:guide orient="horz" pos="3020"/>
        <p:guide pos="23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14800" y="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4400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14800" y="914400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85AE3E6-3B06-4DEE-8B65-79A38B662D6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46287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3888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>
            <a:lvl1pPr algn="l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38613" y="0"/>
            <a:ext cx="3163887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>
            <a:lvl1pPr algn="r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4125" y="719138"/>
            <a:ext cx="4794250" cy="3595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3138" y="4554538"/>
            <a:ext cx="5356225" cy="431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09075"/>
            <a:ext cx="3163888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b" anchorCtr="0" compatLnSpc="1">
            <a:prstTxWarp prst="textNoShape">
              <a:avLst/>
            </a:prstTxWarp>
          </a:bodyPr>
          <a:lstStyle>
            <a:lvl1pPr algn="l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38613" y="9109075"/>
            <a:ext cx="3163887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b" anchorCtr="0" compatLnSpc="1">
            <a:prstTxWarp prst="textNoShape">
              <a:avLst/>
            </a:prstTxWarp>
          </a:bodyPr>
          <a:lstStyle>
            <a:lvl1pPr algn="r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91D68F69-EA38-4BF2-AACB-9A80CFE5F8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048036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1D68F69-EA38-4BF2-AACB-9A80CFE5F833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54120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white">
          <a:xfrm>
            <a:off x="0" y="0"/>
            <a:ext cx="9144000" cy="25400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white">
          <a:xfrm>
            <a:off x="0" y="2540000"/>
            <a:ext cx="9144000" cy="43180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ltGray">
          <a:xfrm flipV="1">
            <a:off x="0" y="2595563"/>
            <a:ext cx="6816725" cy="2540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79513" y="182563"/>
            <a:ext cx="7772400" cy="706437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000" b="0">
                <a:latin typeface="Helvetica-Narrow" pitchFamily="34" charset="0"/>
              </a:defRPr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50000"/>
              </a:spcBef>
              <a:defRPr sz="1400" smtClean="0">
                <a:solidFill>
                  <a:srgbClr val="660066"/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 algn="ctr">
              <a:spcBef>
                <a:spcPct val="50000"/>
              </a:spcBef>
              <a:defRPr sz="1400" smtClean="0">
                <a:solidFill>
                  <a:srgbClr val="660066"/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 smtClean="0">
                <a:solidFill>
                  <a:srgbClr val="660066"/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23E998F6-3482-401C-B7FE-C90059762F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54440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WEB</a:t>
            </a:r>
          </a:p>
        </p:txBody>
      </p:sp>
    </p:spTree>
    <p:extLst>
      <p:ext uri="{BB962C8B-B14F-4D97-AF65-F5344CB8AC3E}">
        <p14:creationId xmlns:p14="http://schemas.microsoft.com/office/powerpoint/2010/main" val="2259016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2827785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7750" y="1724025"/>
            <a:ext cx="3438525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8675" y="1724025"/>
            <a:ext cx="3438525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1966181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2129313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605257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4222065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181464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2593714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1357622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2275" y="0"/>
            <a:ext cx="2171700" cy="58388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0"/>
            <a:ext cx="6362700" cy="58388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3115371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7175" y="0"/>
            <a:ext cx="868680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69"/>
          <p:cNvSpPr>
            <a:spLocks noChangeArrowheads="1"/>
          </p:cNvSpPr>
          <p:nvPr/>
        </p:nvSpPr>
        <p:spPr bwMode="auto">
          <a:xfrm>
            <a:off x="7934325" y="6537325"/>
            <a:ext cx="1209675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US" altLang="en-US" sz="1000"/>
              <a:t>Mike Dacey</a:t>
            </a:r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1029" name="Text Box 70"/>
          <p:cNvSpPr txBox="1">
            <a:spLocks noChangeArrowheads="1"/>
          </p:cNvSpPr>
          <p:nvPr/>
        </p:nvSpPr>
        <p:spPr bwMode="auto">
          <a:xfrm>
            <a:off x="4268788" y="6546850"/>
            <a:ext cx="3397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fld id="{A8AD1263-4F9C-453B-B47E-27E02C13953D}" type="slidenum">
              <a:rPr lang="en-US" altLang="en-US" sz="1000"/>
              <a:pPr>
                <a:spcBef>
                  <a:spcPct val="50000"/>
                </a:spcBef>
              </a:pPr>
              <a:t>‹#›</a:t>
            </a:fld>
            <a:endParaRPr lang="en-US" altLang="en-US" sz="1000"/>
          </a:p>
        </p:txBody>
      </p:sp>
      <p:sp>
        <p:nvSpPr>
          <p:cNvPr id="32923" name="Rectangle 15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9375" y="6537325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mtClean="0"/>
            </a:lvl1pPr>
          </a:lstStyle>
          <a:p>
            <a:pPr>
              <a:defRPr/>
            </a:pPr>
            <a:r>
              <a:rPr lang="en-US" altLang="en-US" dirty="0"/>
              <a:t>WEB</a:t>
            </a:r>
          </a:p>
        </p:txBody>
      </p:sp>
      <p:sp>
        <p:nvSpPr>
          <p:cNvPr id="1031" name="Freeform 233"/>
          <p:cNvSpPr>
            <a:spLocks/>
          </p:cNvSpPr>
          <p:nvPr/>
        </p:nvSpPr>
        <p:spPr bwMode="auto">
          <a:xfrm>
            <a:off x="930275" y="1852613"/>
            <a:ext cx="34925" cy="17462"/>
          </a:xfrm>
          <a:custGeom>
            <a:avLst/>
            <a:gdLst>
              <a:gd name="T0" fmla="*/ 9284 w 79"/>
              <a:gd name="T1" fmla="*/ 14451 h 29"/>
              <a:gd name="T2" fmla="*/ 11494 w 79"/>
              <a:gd name="T3" fmla="*/ 15053 h 29"/>
              <a:gd name="T4" fmla="*/ 15031 w 79"/>
              <a:gd name="T5" fmla="*/ 15656 h 29"/>
              <a:gd name="T6" fmla="*/ 18568 w 79"/>
              <a:gd name="T7" fmla="*/ 16258 h 29"/>
              <a:gd name="T8" fmla="*/ 22547 w 79"/>
              <a:gd name="T9" fmla="*/ 16860 h 29"/>
              <a:gd name="T10" fmla="*/ 26083 w 79"/>
              <a:gd name="T11" fmla="*/ 17462 h 29"/>
              <a:gd name="T12" fmla="*/ 30062 w 79"/>
              <a:gd name="T13" fmla="*/ 17462 h 29"/>
              <a:gd name="T14" fmla="*/ 31830 w 79"/>
              <a:gd name="T15" fmla="*/ 17462 h 29"/>
              <a:gd name="T16" fmla="*/ 33599 w 79"/>
              <a:gd name="T17" fmla="*/ 16258 h 29"/>
              <a:gd name="T18" fmla="*/ 34483 w 79"/>
              <a:gd name="T19" fmla="*/ 13849 h 29"/>
              <a:gd name="T20" fmla="*/ 34925 w 79"/>
              <a:gd name="T21" fmla="*/ 11441 h 29"/>
              <a:gd name="T22" fmla="*/ 34925 w 79"/>
              <a:gd name="T23" fmla="*/ 9634 h 29"/>
              <a:gd name="T24" fmla="*/ 34925 w 79"/>
              <a:gd name="T25" fmla="*/ 9032 h 29"/>
              <a:gd name="T26" fmla="*/ 32715 w 79"/>
              <a:gd name="T27" fmla="*/ 7828 h 29"/>
              <a:gd name="T28" fmla="*/ 28736 w 79"/>
              <a:gd name="T29" fmla="*/ 6624 h 29"/>
              <a:gd name="T30" fmla="*/ 24315 w 79"/>
              <a:gd name="T31" fmla="*/ 5419 h 29"/>
              <a:gd name="T32" fmla="*/ 20778 w 79"/>
              <a:gd name="T33" fmla="*/ 3613 h 29"/>
              <a:gd name="T34" fmla="*/ 17684 w 79"/>
              <a:gd name="T35" fmla="*/ 1806 h 29"/>
              <a:gd name="T36" fmla="*/ 13705 w 79"/>
              <a:gd name="T37" fmla="*/ 602 h 29"/>
              <a:gd name="T38" fmla="*/ 9284 w 79"/>
              <a:gd name="T39" fmla="*/ 0 h 29"/>
              <a:gd name="T40" fmla="*/ 6631 w 79"/>
              <a:gd name="T41" fmla="*/ 1204 h 29"/>
              <a:gd name="T42" fmla="*/ 3979 w 79"/>
              <a:gd name="T43" fmla="*/ 4817 h 29"/>
              <a:gd name="T44" fmla="*/ 1326 w 79"/>
              <a:gd name="T45" fmla="*/ 7828 h 29"/>
              <a:gd name="T46" fmla="*/ 0 w 79"/>
              <a:gd name="T47" fmla="*/ 10838 h 29"/>
              <a:gd name="T48" fmla="*/ 442 w 79"/>
              <a:gd name="T49" fmla="*/ 12645 h 29"/>
              <a:gd name="T50" fmla="*/ 2210 w 79"/>
              <a:gd name="T51" fmla="*/ 13849 h 29"/>
              <a:gd name="T52" fmla="*/ 4863 w 79"/>
              <a:gd name="T53" fmla="*/ 13849 h 29"/>
              <a:gd name="T54" fmla="*/ 7516 w 79"/>
              <a:gd name="T55" fmla="*/ 14451 h 29"/>
              <a:gd name="T56" fmla="*/ 9284 w 79"/>
              <a:gd name="T57" fmla="*/ 14451 h 2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79" h="29">
                <a:moveTo>
                  <a:pt x="21" y="24"/>
                </a:moveTo>
                <a:lnTo>
                  <a:pt x="26" y="25"/>
                </a:lnTo>
                <a:lnTo>
                  <a:pt x="34" y="26"/>
                </a:lnTo>
                <a:lnTo>
                  <a:pt x="42" y="27"/>
                </a:lnTo>
                <a:lnTo>
                  <a:pt x="51" y="28"/>
                </a:lnTo>
                <a:lnTo>
                  <a:pt x="59" y="29"/>
                </a:lnTo>
                <a:lnTo>
                  <a:pt x="68" y="29"/>
                </a:lnTo>
                <a:lnTo>
                  <a:pt x="72" y="29"/>
                </a:lnTo>
                <a:lnTo>
                  <a:pt x="76" y="27"/>
                </a:lnTo>
                <a:lnTo>
                  <a:pt x="78" y="23"/>
                </a:lnTo>
                <a:lnTo>
                  <a:pt x="79" y="19"/>
                </a:lnTo>
                <a:lnTo>
                  <a:pt x="79" y="16"/>
                </a:lnTo>
                <a:lnTo>
                  <a:pt x="79" y="15"/>
                </a:lnTo>
                <a:lnTo>
                  <a:pt x="74" y="13"/>
                </a:lnTo>
                <a:lnTo>
                  <a:pt x="65" y="11"/>
                </a:lnTo>
                <a:lnTo>
                  <a:pt x="55" y="9"/>
                </a:lnTo>
                <a:lnTo>
                  <a:pt x="47" y="6"/>
                </a:lnTo>
                <a:lnTo>
                  <a:pt x="40" y="3"/>
                </a:lnTo>
                <a:lnTo>
                  <a:pt x="31" y="1"/>
                </a:lnTo>
                <a:lnTo>
                  <a:pt x="21" y="0"/>
                </a:lnTo>
                <a:lnTo>
                  <a:pt x="15" y="2"/>
                </a:lnTo>
                <a:lnTo>
                  <a:pt x="9" y="8"/>
                </a:lnTo>
                <a:lnTo>
                  <a:pt x="3" y="13"/>
                </a:lnTo>
                <a:lnTo>
                  <a:pt x="0" y="18"/>
                </a:lnTo>
                <a:lnTo>
                  <a:pt x="1" y="21"/>
                </a:lnTo>
                <a:lnTo>
                  <a:pt x="5" y="23"/>
                </a:lnTo>
                <a:lnTo>
                  <a:pt x="11" y="23"/>
                </a:lnTo>
                <a:lnTo>
                  <a:pt x="17" y="24"/>
                </a:lnTo>
                <a:lnTo>
                  <a:pt x="21" y="24"/>
                </a:lnTo>
                <a:close/>
              </a:path>
            </a:pathLst>
          </a:custGeom>
          <a:solidFill>
            <a:srgbClr val="284C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2" name="Freeform 234"/>
          <p:cNvSpPr>
            <a:spLocks/>
          </p:cNvSpPr>
          <p:nvPr/>
        </p:nvSpPr>
        <p:spPr bwMode="auto">
          <a:xfrm>
            <a:off x="930275" y="1852613"/>
            <a:ext cx="28575" cy="17462"/>
          </a:xfrm>
          <a:custGeom>
            <a:avLst/>
            <a:gdLst>
              <a:gd name="T0" fmla="*/ 20985 w 64"/>
              <a:gd name="T1" fmla="*/ 3880 h 27"/>
              <a:gd name="T2" fmla="*/ 17859 w 64"/>
              <a:gd name="T3" fmla="*/ 1940 h 27"/>
              <a:gd name="T4" fmla="*/ 13841 w 64"/>
              <a:gd name="T5" fmla="*/ 647 h 27"/>
              <a:gd name="T6" fmla="*/ 9376 w 64"/>
              <a:gd name="T7" fmla="*/ 0 h 27"/>
              <a:gd name="T8" fmla="*/ 6697 w 64"/>
              <a:gd name="T9" fmla="*/ 1293 h 27"/>
              <a:gd name="T10" fmla="*/ 4018 w 64"/>
              <a:gd name="T11" fmla="*/ 5174 h 27"/>
              <a:gd name="T12" fmla="*/ 1339 w 64"/>
              <a:gd name="T13" fmla="*/ 8408 h 27"/>
              <a:gd name="T14" fmla="*/ 0 w 64"/>
              <a:gd name="T15" fmla="*/ 11641 h 27"/>
              <a:gd name="T16" fmla="*/ 446 w 64"/>
              <a:gd name="T17" fmla="*/ 13582 h 27"/>
              <a:gd name="T18" fmla="*/ 2232 w 64"/>
              <a:gd name="T19" fmla="*/ 14875 h 27"/>
              <a:gd name="T20" fmla="*/ 4911 w 64"/>
              <a:gd name="T21" fmla="*/ 14875 h 27"/>
              <a:gd name="T22" fmla="*/ 7590 w 64"/>
              <a:gd name="T23" fmla="*/ 15522 h 27"/>
              <a:gd name="T24" fmla="*/ 9376 w 64"/>
              <a:gd name="T25" fmla="*/ 15522 h 27"/>
              <a:gd name="T26" fmla="*/ 11609 w 64"/>
              <a:gd name="T27" fmla="*/ 16169 h 27"/>
              <a:gd name="T28" fmla="*/ 14288 w 64"/>
              <a:gd name="T29" fmla="*/ 16815 h 27"/>
              <a:gd name="T30" fmla="*/ 17413 w 64"/>
              <a:gd name="T31" fmla="*/ 16815 h 27"/>
              <a:gd name="T32" fmla="*/ 20538 w 64"/>
              <a:gd name="T33" fmla="*/ 17462 h 27"/>
              <a:gd name="T34" fmla="*/ 22771 w 64"/>
              <a:gd name="T35" fmla="*/ 17462 h 27"/>
              <a:gd name="T36" fmla="*/ 25450 w 64"/>
              <a:gd name="T37" fmla="*/ 16815 h 27"/>
              <a:gd name="T38" fmla="*/ 27682 w 64"/>
              <a:gd name="T39" fmla="*/ 16815 h 27"/>
              <a:gd name="T40" fmla="*/ 28575 w 64"/>
              <a:gd name="T41" fmla="*/ 15522 h 27"/>
              <a:gd name="T42" fmla="*/ 28575 w 64"/>
              <a:gd name="T43" fmla="*/ 13582 h 27"/>
              <a:gd name="T44" fmla="*/ 28129 w 64"/>
              <a:gd name="T45" fmla="*/ 10995 h 27"/>
              <a:gd name="T46" fmla="*/ 25450 w 64"/>
              <a:gd name="T47" fmla="*/ 7114 h 27"/>
              <a:gd name="T48" fmla="*/ 20985 w 64"/>
              <a:gd name="T49" fmla="*/ 3880 h 2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64" h="27">
                <a:moveTo>
                  <a:pt x="47" y="6"/>
                </a:moveTo>
                <a:lnTo>
                  <a:pt x="40" y="3"/>
                </a:lnTo>
                <a:lnTo>
                  <a:pt x="31" y="1"/>
                </a:lnTo>
                <a:lnTo>
                  <a:pt x="21" y="0"/>
                </a:lnTo>
                <a:lnTo>
                  <a:pt x="15" y="2"/>
                </a:lnTo>
                <a:lnTo>
                  <a:pt x="9" y="8"/>
                </a:lnTo>
                <a:lnTo>
                  <a:pt x="3" y="13"/>
                </a:lnTo>
                <a:lnTo>
                  <a:pt x="0" y="18"/>
                </a:lnTo>
                <a:lnTo>
                  <a:pt x="1" y="21"/>
                </a:lnTo>
                <a:lnTo>
                  <a:pt x="5" y="23"/>
                </a:lnTo>
                <a:lnTo>
                  <a:pt x="11" y="23"/>
                </a:lnTo>
                <a:lnTo>
                  <a:pt x="17" y="24"/>
                </a:lnTo>
                <a:lnTo>
                  <a:pt x="21" y="24"/>
                </a:lnTo>
                <a:lnTo>
                  <a:pt x="26" y="25"/>
                </a:lnTo>
                <a:lnTo>
                  <a:pt x="32" y="26"/>
                </a:lnTo>
                <a:lnTo>
                  <a:pt x="39" y="26"/>
                </a:lnTo>
                <a:lnTo>
                  <a:pt x="46" y="27"/>
                </a:lnTo>
                <a:lnTo>
                  <a:pt x="51" y="27"/>
                </a:lnTo>
                <a:lnTo>
                  <a:pt x="57" y="26"/>
                </a:lnTo>
                <a:lnTo>
                  <a:pt x="62" y="26"/>
                </a:lnTo>
                <a:lnTo>
                  <a:pt x="64" y="24"/>
                </a:lnTo>
                <a:lnTo>
                  <a:pt x="64" y="21"/>
                </a:lnTo>
                <a:lnTo>
                  <a:pt x="63" y="17"/>
                </a:lnTo>
                <a:lnTo>
                  <a:pt x="57" y="11"/>
                </a:lnTo>
                <a:lnTo>
                  <a:pt x="47" y="6"/>
                </a:lnTo>
                <a:close/>
              </a:path>
            </a:pathLst>
          </a:custGeom>
          <a:solidFill>
            <a:srgbClr val="BFCC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3" name="Freeform 235"/>
          <p:cNvSpPr>
            <a:spLocks/>
          </p:cNvSpPr>
          <p:nvPr/>
        </p:nvSpPr>
        <p:spPr bwMode="auto">
          <a:xfrm>
            <a:off x="1485900" y="1817688"/>
            <a:ext cx="44450" cy="30162"/>
          </a:xfrm>
          <a:custGeom>
            <a:avLst/>
            <a:gdLst>
              <a:gd name="T0" fmla="*/ 35387 w 103"/>
              <a:gd name="T1" fmla="*/ 29593 h 53"/>
              <a:gd name="T2" fmla="*/ 34093 w 103"/>
              <a:gd name="T3" fmla="*/ 30162 h 53"/>
              <a:gd name="T4" fmla="*/ 31503 w 103"/>
              <a:gd name="T5" fmla="*/ 29593 h 53"/>
              <a:gd name="T6" fmla="*/ 27619 w 103"/>
              <a:gd name="T7" fmla="*/ 29024 h 53"/>
              <a:gd name="T8" fmla="*/ 22872 w 103"/>
              <a:gd name="T9" fmla="*/ 28455 h 53"/>
              <a:gd name="T10" fmla="*/ 18557 w 103"/>
              <a:gd name="T11" fmla="*/ 27317 h 53"/>
              <a:gd name="T12" fmla="*/ 14673 w 103"/>
              <a:gd name="T13" fmla="*/ 25609 h 53"/>
              <a:gd name="T14" fmla="*/ 11652 w 103"/>
              <a:gd name="T15" fmla="*/ 24471 h 53"/>
              <a:gd name="T16" fmla="*/ 9494 w 103"/>
              <a:gd name="T17" fmla="*/ 23333 h 53"/>
              <a:gd name="T18" fmla="*/ 7768 w 103"/>
              <a:gd name="T19" fmla="*/ 21626 h 53"/>
              <a:gd name="T20" fmla="*/ 6042 w 103"/>
              <a:gd name="T21" fmla="*/ 20487 h 53"/>
              <a:gd name="T22" fmla="*/ 3452 w 103"/>
              <a:gd name="T23" fmla="*/ 20487 h 53"/>
              <a:gd name="T24" fmla="*/ 0 w 103"/>
              <a:gd name="T25" fmla="*/ 20487 h 53"/>
              <a:gd name="T26" fmla="*/ 2158 w 103"/>
              <a:gd name="T27" fmla="*/ 19349 h 53"/>
              <a:gd name="T28" fmla="*/ 4316 w 103"/>
              <a:gd name="T29" fmla="*/ 17642 h 53"/>
              <a:gd name="T30" fmla="*/ 5610 w 103"/>
              <a:gd name="T31" fmla="*/ 15935 h 53"/>
              <a:gd name="T32" fmla="*/ 7768 w 103"/>
              <a:gd name="T33" fmla="*/ 13089 h 53"/>
              <a:gd name="T34" fmla="*/ 9494 w 103"/>
              <a:gd name="T35" fmla="*/ 10813 h 53"/>
              <a:gd name="T36" fmla="*/ 12083 w 103"/>
              <a:gd name="T37" fmla="*/ 7967 h 53"/>
              <a:gd name="T38" fmla="*/ 14241 w 103"/>
              <a:gd name="T39" fmla="*/ 5691 h 53"/>
              <a:gd name="T40" fmla="*/ 16399 w 103"/>
              <a:gd name="T41" fmla="*/ 2845 h 53"/>
              <a:gd name="T42" fmla="*/ 18988 w 103"/>
              <a:gd name="T43" fmla="*/ 569 h 53"/>
              <a:gd name="T44" fmla="*/ 22009 w 103"/>
              <a:gd name="T45" fmla="*/ 0 h 53"/>
              <a:gd name="T46" fmla="*/ 24599 w 103"/>
              <a:gd name="T47" fmla="*/ 0 h 53"/>
              <a:gd name="T48" fmla="*/ 27619 w 103"/>
              <a:gd name="T49" fmla="*/ 1707 h 53"/>
              <a:gd name="T50" fmla="*/ 30209 w 103"/>
              <a:gd name="T51" fmla="*/ 2845 h 53"/>
              <a:gd name="T52" fmla="*/ 32367 w 103"/>
              <a:gd name="T53" fmla="*/ 3984 h 53"/>
              <a:gd name="T54" fmla="*/ 34956 w 103"/>
              <a:gd name="T55" fmla="*/ 6260 h 53"/>
              <a:gd name="T56" fmla="*/ 37114 w 103"/>
              <a:gd name="T57" fmla="*/ 7967 h 53"/>
              <a:gd name="T58" fmla="*/ 40134 w 103"/>
              <a:gd name="T59" fmla="*/ 11382 h 53"/>
              <a:gd name="T60" fmla="*/ 42724 w 103"/>
              <a:gd name="T61" fmla="*/ 14796 h 53"/>
              <a:gd name="T62" fmla="*/ 44450 w 103"/>
              <a:gd name="T63" fmla="*/ 17073 h 53"/>
              <a:gd name="T64" fmla="*/ 42292 w 103"/>
              <a:gd name="T65" fmla="*/ 17642 h 53"/>
              <a:gd name="T66" fmla="*/ 38840 w 103"/>
              <a:gd name="T67" fmla="*/ 18780 h 53"/>
              <a:gd name="T68" fmla="*/ 36682 w 103"/>
              <a:gd name="T69" fmla="*/ 19918 h 53"/>
              <a:gd name="T70" fmla="*/ 35387 w 103"/>
              <a:gd name="T71" fmla="*/ 23902 h 53"/>
              <a:gd name="T72" fmla="*/ 35387 w 103"/>
              <a:gd name="T73" fmla="*/ 29593 h 5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03" h="53">
                <a:moveTo>
                  <a:pt x="82" y="52"/>
                </a:moveTo>
                <a:lnTo>
                  <a:pt x="79" y="53"/>
                </a:lnTo>
                <a:lnTo>
                  <a:pt x="73" y="52"/>
                </a:lnTo>
                <a:lnTo>
                  <a:pt x="64" y="51"/>
                </a:lnTo>
                <a:lnTo>
                  <a:pt x="53" y="50"/>
                </a:lnTo>
                <a:lnTo>
                  <a:pt x="43" y="48"/>
                </a:lnTo>
                <a:lnTo>
                  <a:pt x="34" y="45"/>
                </a:lnTo>
                <a:lnTo>
                  <a:pt x="27" y="43"/>
                </a:lnTo>
                <a:lnTo>
                  <a:pt x="22" y="41"/>
                </a:lnTo>
                <a:lnTo>
                  <a:pt x="18" y="38"/>
                </a:lnTo>
                <a:lnTo>
                  <a:pt x="14" y="36"/>
                </a:lnTo>
                <a:lnTo>
                  <a:pt x="8" y="36"/>
                </a:lnTo>
                <a:lnTo>
                  <a:pt x="0" y="36"/>
                </a:lnTo>
                <a:lnTo>
                  <a:pt x="5" y="34"/>
                </a:lnTo>
                <a:lnTo>
                  <a:pt x="10" y="31"/>
                </a:lnTo>
                <a:lnTo>
                  <a:pt x="13" y="28"/>
                </a:lnTo>
                <a:lnTo>
                  <a:pt x="18" y="23"/>
                </a:lnTo>
                <a:lnTo>
                  <a:pt x="22" y="19"/>
                </a:lnTo>
                <a:lnTo>
                  <a:pt x="28" y="14"/>
                </a:lnTo>
                <a:lnTo>
                  <a:pt x="33" y="10"/>
                </a:lnTo>
                <a:lnTo>
                  <a:pt x="38" y="5"/>
                </a:lnTo>
                <a:lnTo>
                  <a:pt x="44" y="1"/>
                </a:lnTo>
                <a:lnTo>
                  <a:pt x="51" y="0"/>
                </a:lnTo>
                <a:lnTo>
                  <a:pt x="57" y="0"/>
                </a:lnTo>
                <a:lnTo>
                  <a:pt x="64" y="3"/>
                </a:lnTo>
                <a:lnTo>
                  <a:pt x="70" y="5"/>
                </a:lnTo>
                <a:lnTo>
                  <a:pt x="75" y="7"/>
                </a:lnTo>
                <a:lnTo>
                  <a:pt x="81" y="11"/>
                </a:lnTo>
                <a:lnTo>
                  <a:pt x="86" y="14"/>
                </a:lnTo>
                <a:lnTo>
                  <a:pt x="93" y="20"/>
                </a:lnTo>
                <a:lnTo>
                  <a:pt x="99" y="26"/>
                </a:lnTo>
                <a:lnTo>
                  <a:pt x="103" y="30"/>
                </a:lnTo>
                <a:lnTo>
                  <a:pt x="98" y="31"/>
                </a:lnTo>
                <a:lnTo>
                  <a:pt x="90" y="33"/>
                </a:lnTo>
                <a:lnTo>
                  <a:pt x="85" y="35"/>
                </a:lnTo>
                <a:lnTo>
                  <a:pt x="82" y="42"/>
                </a:lnTo>
                <a:lnTo>
                  <a:pt x="82" y="52"/>
                </a:lnTo>
                <a:close/>
              </a:path>
            </a:pathLst>
          </a:custGeom>
          <a:solidFill>
            <a:srgbClr val="BFCC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4" name="Rectangle 3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47750" y="1724025"/>
            <a:ext cx="702945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2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Monotype Sorts" pitchFamily="2" charset="2"/>
        <a:buChar char="n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Monotype Sorts" pitchFamily="2" charset="2"/>
        <a:buChar char="F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33CC33"/>
        </a:buClr>
        <a:buSzPct val="90000"/>
        <a:buFont typeface="Monotype Sorts" pitchFamily="2" charset="2"/>
        <a:buChar char="4"/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r>
              <a:rPr lang="en-US" altLang="en-US" dirty="0"/>
              <a:t>WEB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266700" y="688975"/>
            <a:ext cx="8686800" cy="844550"/>
          </a:xfrm>
        </p:spPr>
        <p:txBody>
          <a:bodyPr/>
          <a:lstStyle/>
          <a:p>
            <a:r>
              <a:rPr lang="en-US" altLang="en-US" sz="4000" dirty="0"/>
              <a:t>Simplified JavaScript Promises</a:t>
            </a:r>
            <a:br>
              <a:rPr lang="en-US" altLang="en-US" sz="4000" dirty="0"/>
            </a:br>
            <a:endParaRPr lang="en-US" alt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a promise?</a:t>
            </a:r>
          </a:p>
          <a:p>
            <a:r>
              <a:rPr lang="en-GB" dirty="0" err="1"/>
              <a:t>async</a:t>
            </a:r>
            <a:r>
              <a:rPr lang="en-GB" dirty="0"/>
              <a:t> </a:t>
            </a:r>
            <a:r>
              <a:rPr lang="en-GB"/>
              <a:t>and await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promise?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Promise is a </a:t>
            </a:r>
            <a:r>
              <a:rPr lang="en-GB" b="1" dirty="0"/>
              <a:t>proxy</a:t>
            </a:r>
            <a:r>
              <a:rPr lang="en-GB" dirty="0"/>
              <a:t> for a value not necessarily known when the promise is created. </a:t>
            </a:r>
          </a:p>
          <a:p>
            <a:r>
              <a:rPr lang="en-GB" dirty="0"/>
              <a:t>It allows you to </a:t>
            </a:r>
            <a:r>
              <a:rPr lang="en-GB" b="1" dirty="0"/>
              <a:t>associate handlers </a:t>
            </a:r>
            <a:r>
              <a:rPr lang="en-GB" dirty="0"/>
              <a:t>with an asynchronous action's eventual success value or failure reason. </a:t>
            </a:r>
          </a:p>
          <a:p>
            <a:r>
              <a:rPr lang="en-GB" dirty="0"/>
              <a:t>This lets asynchronous methods return values like synchronous methods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Instead of immediately returning the final value, the asynchronous method returns a promise to supply the value at some point in the future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76419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promise???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702110"/>
            <a:ext cx="7029450" cy="798273"/>
          </a:xfrm>
        </p:spPr>
        <p:txBody>
          <a:bodyPr/>
          <a:lstStyle/>
          <a:p>
            <a:r>
              <a:rPr lang="en-GB" dirty="0"/>
              <a:t>A Promise is an object representing the </a:t>
            </a:r>
            <a:r>
              <a:rPr lang="en-GB" dirty="0">
                <a:solidFill>
                  <a:srgbClr val="FF0000"/>
                </a:solidFill>
              </a:rPr>
              <a:t>eventual completion </a:t>
            </a:r>
            <a:r>
              <a:rPr lang="en-GB" b="1" dirty="0">
                <a:solidFill>
                  <a:srgbClr val="FF0000"/>
                </a:solidFill>
              </a:rPr>
              <a:t>or</a:t>
            </a:r>
            <a:r>
              <a:rPr lang="en-GB" dirty="0">
                <a:solidFill>
                  <a:srgbClr val="FF0000"/>
                </a:solidFill>
              </a:rPr>
              <a:t> failure</a:t>
            </a:r>
            <a:r>
              <a:rPr lang="en-GB" dirty="0"/>
              <a:t> of an asynchronous operation. 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 flipH="1">
            <a:off x="176829" y="2647364"/>
            <a:ext cx="5593515" cy="2308324"/>
          </a:xfrm>
          <a:prstGeom prst="rect">
            <a:avLst/>
          </a:prstGeom>
          <a:noFill/>
          <a:ln w="25400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GB" dirty="0"/>
              <a:t>function DoSomething()</a:t>
            </a:r>
          </a:p>
          <a:p>
            <a:r>
              <a:rPr lang="en-GB" dirty="0"/>
              <a:t>{</a:t>
            </a:r>
          </a:p>
          <a:p>
            <a:r>
              <a:rPr lang="en-GB" dirty="0"/>
              <a:t>     return new </a:t>
            </a:r>
            <a:r>
              <a:rPr lang="en-GB" b="1" dirty="0">
                <a:solidFill>
                  <a:srgbClr val="0070C0"/>
                </a:solidFill>
              </a:rPr>
              <a:t>Promise</a:t>
            </a:r>
            <a:r>
              <a:rPr lang="en-GB" dirty="0"/>
              <a:t>(function(</a:t>
            </a:r>
            <a:r>
              <a:rPr lang="en-GB" b="1" dirty="0">
                <a:solidFill>
                  <a:srgbClr val="0070C0"/>
                </a:solidFill>
              </a:rPr>
              <a:t>resolve</a:t>
            </a:r>
            <a:r>
              <a:rPr lang="en-GB" dirty="0"/>
              <a:t>, </a:t>
            </a:r>
            <a:r>
              <a:rPr lang="en-GB" b="1" dirty="0">
                <a:solidFill>
                  <a:srgbClr val="0070C0"/>
                </a:solidFill>
              </a:rPr>
              <a:t>reject</a:t>
            </a:r>
            <a:r>
              <a:rPr lang="en-GB" dirty="0"/>
              <a:t>) {</a:t>
            </a:r>
          </a:p>
          <a:p>
            <a:r>
              <a:rPr lang="en-GB" dirty="0"/>
              <a:t>            // Code that does something</a:t>
            </a:r>
            <a:br>
              <a:rPr lang="en-GB" dirty="0"/>
            </a:br>
            <a:r>
              <a:rPr lang="en-GB" dirty="0"/>
              <a:t>            if(</a:t>
            </a:r>
            <a:r>
              <a:rPr lang="en-GB" dirty="0" err="1"/>
              <a:t>some_error</a:t>
            </a:r>
            <a:r>
              <a:rPr lang="en-GB" dirty="0"/>
              <a:t>)  </a:t>
            </a:r>
            <a:r>
              <a:rPr lang="en-GB" b="1" dirty="0">
                <a:solidFill>
                  <a:srgbClr val="0070C0"/>
                </a:solidFill>
              </a:rPr>
              <a:t>reject</a:t>
            </a:r>
            <a:r>
              <a:rPr lang="en-GB" dirty="0"/>
              <a:t>(</a:t>
            </a:r>
            <a:r>
              <a:rPr lang="en-GB" dirty="0">
                <a:solidFill>
                  <a:srgbClr val="FF0000"/>
                </a:solidFill>
              </a:rPr>
              <a:t>new Error(“Oh, no!!”)</a:t>
            </a:r>
            <a:r>
              <a:rPr lang="en-GB" dirty="0"/>
              <a:t>);</a:t>
            </a:r>
            <a:br>
              <a:rPr lang="en-GB" dirty="0"/>
            </a:br>
            <a:r>
              <a:rPr lang="en-GB" dirty="0"/>
              <a:t>            else </a:t>
            </a:r>
            <a:r>
              <a:rPr lang="en-GB" b="1" dirty="0">
                <a:solidFill>
                  <a:srgbClr val="0070C0"/>
                </a:solidFill>
              </a:rPr>
              <a:t>resolve</a:t>
            </a:r>
            <a:r>
              <a:rPr lang="en-GB" dirty="0"/>
              <a:t>(</a:t>
            </a:r>
            <a:r>
              <a:rPr lang="en-GB" dirty="0">
                <a:solidFill>
                  <a:srgbClr val="FF0000"/>
                </a:solidFill>
              </a:rPr>
              <a:t>result</a:t>
            </a:r>
            <a:r>
              <a:rPr lang="en-GB" dirty="0"/>
              <a:t>);</a:t>
            </a:r>
          </a:p>
          <a:p>
            <a:r>
              <a:rPr lang="en-GB" dirty="0"/>
              <a:t>     });</a:t>
            </a:r>
          </a:p>
          <a:p>
            <a:r>
              <a:rPr lang="en-GB" dirty="0"/>
              <a:t>}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17948" y="2605848"/>
            <a:ext cx="300161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error</a:t>
            </a:r>
            <a:r>
              <a:rPr lang="en-GB" dirty="0"/>
              <a:t>: is some value representing the error, such as a string, etc. Although, best practice is to return an error object.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17948" y="4122697"/>
            <a:ext cx="29260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success</a:t>
            </a:r>
            <a:r>
              <a:rPr lang="en-GB" dirty="0"/>
              <a:t>: is some value representing the result, as a string, an object, etc.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0312" y="1568784"/>
            <a:ext cx="50725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anonymous function does the work (asynchronous action) and at some point calls the </a:t>
            </a:r>
            <a:r>
              <a:rPr lang="en-GB" b="1" dirty="0"/>
              <a:t>reject</a:t>
            </a:r>
            <a:r>
              <a:rPr lang="en-GB" dirty="0"/>
              <a:t> or </a:t>
            </a:r>
            <a:r>
              <a:rPr lang="en-GB" b="1" dirty="0"/>
              <a:t>resolve</a:t>
            </a:r>
            <a:r>
              <a:rPr lang="en-GB" dirty="0"/>
              <a:t> </a:t>
            </a:r>
            <a:r>
              <a:rPr lang="en-GB" dirty="0" err="1"/>
              <a:t>callback</a:t>
            </a:r>
            <a:r>
              <a:rPr lang="en-GB" dirty="0"/>
              <a:t> functions</a:t>
            </a:r>
            <a:endParaRPr lang="en-GB" b="1" dirty="0"/>
          </a:p>
        </p:txBody>
      </p:sp>
      <p:cxnSp>
        <p:nvCxnSpPr>
          <p:cNvPr id="11" name="Straight Arrow Connector 10"/>
          <p:cNvCxnSpPr>
            <a:stCxn id="9" idx="2"/>
          </p:cNvCxnSpPr>
          <p:nvPr/>
        </p:nvCxnSpPr>
        <p:spPr bwMode="auto">
          <a:xfrm flipH="1">
            <a:off x="3071192" y="2492114"/>
            <a:ext cx="75377" cy="65717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lg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TextBox 12"/>
          <p:cNvSpPr txBox="1"/>
          <p:nvPr/>
        </p:nvSpPr>
        <p:spPr>
          <a:xfrm>
            <a:off x="43313" y="5074907"/>
            <a:ext cx="9023686" cy="14157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Note: some people omit “reject” from the anonymous function </a:t>
            </a:r>
            <a:r>
              <a:rPr lang="en-GB" dirty="0" err="1"/>
              <a:t>args</a:t>
            </a:r>
            <a:r>
              <a:rPr lang="en-GB" dirty="0"/>
              <a:t> and use throw instead, which produces the same result.   </a:t>
            </a:r>
            <a:r>
              <a:rPr lang="en-GB" i="1" dirty="0">
                <a:highlight>
                  <a:srgbClr val="FFFF00"/>
                </a:highlight>
              </a:rPr>
              <a:t>return new Promise(function(resolve) {</a:t>
            </a:r>
            <a:endParaRPr lang="en-GB" dirty="0">
              <a:highlight>
                <a:srgbClr val="FFFF00"/>
              </a:highlight>
            </a:endParaRPr>
          </a:p>
          <a:p>
            <a:endParaRPr lang="en-GB" dirty="0"/>
          </a:p>
          <a:p>
            <a:endParaRPr lang="en-GB" dirty="0"/>
          </a:p>
          <a:p>
            <a:r>
              <a:rPr lang="en-GB" sz="1400" dirty="0"/>
              <a:t>One exception, is when calling </a:t>
            </a:r>
            <a:r>
              <a:rPr lang="en-GB" sz="1400" dirty="0" err="1"/>
              <a:t>async</a:t>
            </a:r>
            <a:r>
              <a:rPr lang="en-GB" sz="1400" dirty="0"/>
              <a:t> functions within a Promise which usually is not a good idea anyway!!</a:t>
            </a:r>
          </a:p>
        </p:txBody>
      </p:sp>
      <p:cxnSp>
        <p:nvCxnSpPr>
          <p:cNvPr id="10" name="Straight Connector 9"/>
          <p:cNvCxnSpPr/>
          <p:nvPr/>
        </p:nvCxnSpPr>
        <p:spPr bwMode="auto">
          <a:xfrm>
            <a:off x="3397718" y="4089013"/>
            <a:ext cx="185767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" name="Straight Connector 13"/>
          <p:cNvCxnSpPr/>
          <p:nvPr/>
        </p:nvCxnSpPr>
        <p:spPr bwMode="auto">
          <a:xfrm>
            <a:off x="2430379" y="4389119"/>
            <a:ext cx="54459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5" name="TextBox 14"/>
          <p:cNvSpPr txBox="1"/>
          <p:nvPr/>
        </p:nvSpPr>
        <p:spPr>
          <a:xfrm>
            <a:off x="4149273" y="4049492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error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46155" y="4366012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success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4636" y="5771481"/>
            <a:ext cx="3070071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i="1" dirty="0"/>
              <a:t>throw new Error(“Oh, no!!”); </a:t>
            </a:r>
          </a:p>
        </p:txBody>
      </p:sp>
    </p:spTree>
    <p:extLst>
      <p:ext uri="{BB962C8B-B14F-4D97-AF65-F5344CB8AC3E}">
        <p14:creationId xmlns:p14="http://schemas.microsoft.com/office/powerpoint/2010/main" val="31568148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a Promise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005841"/>
            <a:ext cx="7029450" cy="1159844"/>
          </a:xfrm>
        </p:spPr>
        <p:txBody>
          <a:bodyPr/>
          <a:lstStyle/>
          <a:p>
            <a:r>
              <a:rPr lang="en-GB" dirty="0"/>
              <a:t>A Promise object provides a </a:t>
            </a:r>
            <a:r>
              <a:rPr lang="en-GB" b="1" dirty="0">
                <a:solidFill>
                  <a:srgbClr val="FF0000"/>
                </a:solidFill>
              </a:rPr>
              <a:t>then()</a:t>
            </a:r>
            <a:r>
              <a:rPr lang="en-GB" dirty="0">
                <a:solidFill>
                  <a:srgbClr val="FF0000"/>
                </a:solidFill>
              </a:rPr>
              <a:t> function</a:t>
            </a:r>
            <a:r>
              <a:rPr lang="en-GB" dirty="0"/>
              <a:t> which is used to add </a:t>
            </a:r>
            <a:r>
              <a:rPr lang="en-GB" dirty="0" err="1"/>
              <a:t>callbacks</a:t>
            </a:r>
            <a:r>
              <a:rPr lang="en-GB" dirty="0"/>
              <a:t> for the </a:t>
            </a:r>
            <a:r>
              <a:rPr lang="en-GB" i="1" dirty="0"/>
              <a:t>resolve</a:t>
            </a:r>
            <a:r>
              <a:rPr lang="en-GB" dirty="0"/>
              <a:t> and</a:t>
            </a:r>
            <a:r>
              <a:rPr lang="en-GB" i="1" dirty="0"/>
              <a:t> reject</a:t>
            </a:r>
            <a:r>
              <a:rPr lang="en-GB" dirty="0"/>
              <a:t> arguments associated with that promise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 flipH="1">
            <a:off x="682156" y="2310200"/>
            <a:ext cx="5593515" cy="1754326"/>
          </a:xfrm>
          <a:prstGeom prst="rect">
            <a:avLst/>
          </a:prstGeom>
          <a:noFill/>
          <a:ln w="25400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GB" dirty="0"/>
              <a:t>function DoSomething()</a:t>
            </a:r>
          </a:p>
          <a:p>
            <a:r>
              <a:rPr lang="en-GB" dirty="0"/>
              <a:t>{</a:t>
            </a:r>
          </a:p>
          <a:p>
            <a:r>
              <a:rPr lang="en-GB" dirty="0"/>
              <a:t>     return new </a:t>
            </a:r>
            <a:r>
              <a:rPr lang="en-GB" b="1" dirty="0">
                <a:solidFill>
                  <a:srgbClr val="0070C0"/>
                </a:solidFill>
              </a:rPr>
              <a:t>Promise</a:t>
            </a:r>
            <a:r>
              <a:rPr lang="en-GB" dirty="0"/>
              <a:t>(function(</a:t>
            </a:r>
            <a:r>
              <a:rPr lang="en-GB" b="1" dirty="0">
                <a:solidFill>
                  <a:srgbClr val="0070C0"/>
                </a:solidFill>
              </a:rPr>
              <a:t>resolve</a:t>
            </a:r>
            <a:r>
              <a:rPr lang="en-GB" dirty="0"/>
              <a:t>, </a:t>
            </a:r>
            <a:r>
              <a:rPr lang="en-GB" b="1" dirty="0">
                <a:solidFill>
                  <a:srgbClr val="0070C0"/>
                </a:solidFill>
              </a:rPr>
              <a:t>reject</a:t>
            </a:r>
            <a:r>
              <a:rPr lang="en-GB" dirty="0"/>
              <a:t>) {</a:t>
            </a:r>
          </a:p>
          <a:p>
            <a:r>
              <a:rPr lang="en-GB" dirty="0"/>
              <a:t>            …….</a:t>
            </a:r>
          </a:p>
          <a:p>
            <a:r>
              <a:rPr lang="en-GB" dirty="0"/>
              <a:t>     });</a:t>
            </a:r>
          </a:p>
          <a:p>
            <a:r>
              <a:rPr lang="en-GB" dirty="0"/>
              <a:t>}</a:t>
            </a:r>
          </a:p>
        </p:txBody>
      </p:sp>
      <p:sp>
        <p:nvSpPr>
          <p:cNvPr id="6" name="TextBox 5"/>
          <p:cNvSpPr txBox="1"/>
          <p:nvPr/>
        </p:nvSpPr>
        <p:spPr>
          <a:xfrm flipH="1">
            <a:off x="2974975" y="4560794"/>
            <a:ext cx="5593515" cy="1477328"/>
          </a:xfrm>
          <a:prstGeom prst="rect">
            <a:avLst/>
          </a:prstGeom>
          <a:noFill/>
          <a:ln w="25400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GB" dirty="0" err="1"/>
              <a:t>var</a:t>
            </a:r>
            <a:r>
              <a:rPr lang="en-GB" dirty="0"/>
              <a:t> promise = DoSomething();</a:t>
            </a:r>
          </a:p>
          <a:p>
            <a:r>
              <a:rPr lang="en-GB" dirty="0" err="1"/>
              <a:t>var</a:t>
            </a:r>
            <a:r>
              <a:rPr lang="en-GB" dirty="0"/>
              <a:t> </a:t>
            </a:r>
            <a:r>
              <a:rPr lang="en-GB" dirty="0" err="1"/>
              <a:t>onResolve</a:t>
            </a:r>
            <a:r>
              <a:rPr lang="en-GB" dirty="0"/>
              <a:t> = function(result) { …. };</a:t>
            </a:r>
          </a:p>
          <a:p>
            <a:r>
              <a:rPr lang="en-GB" dirty="0" err="1"/>
              <a:t>var</a:t>
            </a:r>
            <a:r>
              <a:rPr lang="en-GB" dirty="0"/>
              <a:t> </a:t>
            </a:r>
            <a:r>
              <a:rPr lang="en-GB" dirty="0" err="1"/>
              <a:t>onReject</a:t>
            </a:r>
            <a:r>
              <a:rPr lang="en-GB" dirty="0"/>
              <a:t> </a:t>
            </a:r>
            <a:r>
              <a:rPr lang="en-GB"/>
              <a:t>= function(error) </a:t>
            </a:r>
            <a:r>
              <a:rPr lang="en-GB" dirty="0"/>
              <a:t>{ …. };</a:t>
            </a:r>
          </a:p>
          <a:p>
            <a:endParaRPr lang="en-GB" dirty="0"/>
          </a:p>
          <a:p>
            <a:r>
              <a:rPr lang="en-GB" dirty="0" err="1"/>
              <a:t>promise.then</a:t>
            </a:r>
            <a:r>
              <a:rPr lang="en-GB" dirty="0"/>
              <a:t>( </a:t>
            </a:r>
            <a:r>
              <a:rPr lang="en-GB" dirty="0" err="1"/>
              <a:t>onResolve</a:t>
            </a:r>
            <a:r>
              <a:rPr lang="en-GB" dirty="0"/>
              <a:t>, </a:t>
            </a:r>
            <a:r>
              <a:rPr lang="en-GB" dirty="0" err="1"/>
              <a:t>onReject</a:t>
            </a:r>
            <a:r>
              <a:rPr lang="en-GB" dirty="0"/>
              <a:t> );</a:t>
            </a:r>
          </a:p>
        </p:txBody>
      </p:sp>
      <p:sp>
        <p:nvSpPr>
          <p:cNvPr id="7" name="Freeform 6"/>
          <p:cNvSpPr/>
          <p:nvPr/>
        </p:nvSpPr>
        <p:spPr bwMode="auto">
          <a:xfrm>
            <a:off x="1552792" y="3205213"/>
            <a:ext cx="3399406" cy="3329085"/>
          </a:xfrm>
          <a:custGeom>
            <a:avLst/>
            <a:gdLst>
              <a:gd name="connsiteX0" fmla="*/ 3399406 w 3399406"/>
              <a:gd name="connsiteY0" fmla="*/ 2791326 h 3329085"/>
              <a:gd name="connsiteX1" fmla="*/ 2879642 w 3399406"/>
              <a:gd name="connsiteY1" fmla="*/ 3210025 h 3329085"/>
              <a:gd name="connsiteX2" fmla="*/ 1565793 w 3399406"/>
              <a:gd name="connsiteY2" fmla="*/ 3320715 h 3329085"/>
              <a:gd name="connsiteX3" fmla="*/ 391511 w 3399406"/>
              <a:gd name="connsiteY3" fmla="*/ 3031958 h 3329085"/>
              <a:gd name="connsiteX4" fmla="*/ 1688 w 3399406"/>
              <a:gd name="connsiteY4" fmla="*/ 2261936 h 3329085"/>
              <a:gd name="connsiteX5" fmla="*/ 304884 w 3399406"/>
              <a:gd name="connsiteY5" fmla="*/ 1251284 h 3329085"/>
              <a:gd name="connsiteX6" fmla="*/ 1450290 w 3399406"/>
              <a:gd name="connsiteY6" fmla="*/ 668955 h 3329085"/>
              <a:gd name="connsiteX7" fmla="*/ 2749701 w 3399406"/>
              <a:gd name="connsiteY7" fmla="*/ 394635 h 3329085"/>
              <a:gd name="connsiteX8" fmla="*/ 2990332 w 3399406"/>
              <a:gd name="connsiteY8" fmla="*/ 0 h 332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99406" h="3329085">
                <a:moveTo>
                  <a:pt x="3399406" y="2791326"/>
                </a:moveTo>
                <a:cubicBezTo>
                  <a:pt x="3292325" y="2956560"/>
                  <a:pt x="3185244" y="3121794"/>
                  <a:pt x="2879642" y="3210025"/>
                </a:cubicBezTo>
                <a:cubicBezTo>
                  <a:pt x="2574040" y="3298256"/>
                  <a:pt x="1980481" y="3350393"/>
                  <a:pt x="1565793" y="3320715"/>
                </a:cubicBezTo>
                <a:cubicBezTo>
                  <a:pt x="1151105" y="3291037"/>
                  <a:pt x="652195" y="3208421"/>
                  <a:pt x="391511" y="3031958"/>
                </a:cubicBezTo>
                <a:cubicBezTo>
                  <a:pt x="130827" y="2855495"/>
                  <a:pt x="16126" y="2558715"/>
                  <a:pt x="1688" y="2261936"/>
                </a:cubicBezTo>
                <a:cubicBezTo>
                  <a:pt x="-12750" y="1965157"/>
                  <a:pt x="63450" y="1516781"/>
                  <a:pt x="304884" y="1251284"/>
                </a:cubicBezTo>
                <a:cubicBezTo>
                  <a:pt x="546318" y="985787"/>
                  <a:pt x="1042820" y="811730"/>
                  <a:pt x="1450290" y="668955"/>
                </a:cubicBezTo>
                <a:cubicBezTo>
                  <a:pt x="1857759" y="526180"/>
                  <a:pt x="2493027" y="506127"/>
                  <a:pt x="2749701" y="394635"/>
                </a:cubicBezTo>
                <a:cubicBezTo>
                  <a:pt x="3006375" y="283143"/>
                  <a:pt x="2998353" y="141571"/>
                  <a:pt x="2990332" y="0"/>
                </a:cubicBezTo>
              </a:path>
            </a:pathLst>
          </a:cu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5324379" y="3219651"/>
            <a:ext cx="2952153" cy="3346990"/>
          </a:xfrm>
          <a:custGeom>
            <a:avLst/>
            <a:gdLst>
              <a:gd name="connsiteX0" fmla="*/ 556657 w 2952153"/>
              <a:gd name="connsiteY0" fmla="*/ 2781701 h 3346990"/>
              <a:gd name="connsiteX1" fmla="*/ 614408 w 2952153"/>
              <a:gd name="connsiteY1" fmla="*/ 3147461 h 3346990"/>
              <a:gd name="connsiteX2" fmla="*/ 1317053 w 2952153"/>
              <a:gd name="connsiteY2" fmla="*/ 3344778 h 3346990"/>
              <a:gd name="connsiteX3" fmla="*/ 2423958 w 2952153"/>
              <a:gd name="connsiteY3" fmla="*/ 3166711 h 3346990"/>
              <a:gd name="connsiteX4" fmla="*/ 2929284 w 2952153"/>
              <a:gd name="connsiteY4" fmla="*/ 2127183 h 3346990"/>
              <a:gd name="connsiteX5" fmla="*/ 2789718 w 2952153"/>
              <a:gd name="connsiteY5" fmla="*/ 1092467 h 3346990"/>
              <a:gd name="connsiteX6" fmla="*/ 2120762 w 2952153"/>
              <a:gd name="connsiteY6" fmla="*/ 514951 h 3346990"/>
              <a:gd name="connsiteX7" fmla="*/ 1138985 w 2952153"/>
              <a:gd name="connsiteY7" fmla="*/ 394635 h 3346990"/>
              <a:gd name="connsiteX8" fmla="*/ 166834 w 2952153"/>
              <a:gd name="connsiteY8" fmla="*/ 356134 h 3346990"/>
              <a:gd name="connsiteX9" fmla="*/ 8017 w 2952153"/>
              <a:gd name="connsiteY9" fmla="*/ 0 h 3346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52153" h="3346990">
                <a:moveTo>
                  <a:pt x="556657" y="2781701"/>
                </a:moveTo>
                <a:cubicBezTo>
                  <a:pt x="522166" y="2917658"/>
                  <a:pt x="487675" y="3053615"/>
                  <a:pt x="614408" y="3147461"/>
                </a:cubicBezTo>
                <a:cubicBezTo>
                  <a:pt x="741141" y="3241307"/>
                  <a:pt x="1015461" y="3341570"/>
                  <a:pt x="1317053" y="3344778"/>
                </a:cubicBezTo>
                <a:cubicBezTo>
                  <a:pt x="1618645" y="3347986"/>
                  <a:pt x="2155253" y="3369644"/>
                  <a:pt x="2423958" y="3166711"/>
                </a:cubicBezTo>
                <a:cubicBezTo>
                  <a:pt x="2692663" y="2963778"/>
                  <a:pt x="2868324" y="2472890"/>
                  <a:pt x="2929284" y="2127183"/>
                </a:cubicBezTo>
                <a:cubicBezTo>
                  <a:pt x="2990244" y="1781476"/>
                  <a:pt x="2924472" y="1361172"/>
                  <a:pt x="2789718" y="1092467"/>
                </a:cubicBezTo>
                <a:cubicBezTo>
                  <a:pt x="2654964" y="823762"/>
                  <a:pt x="2395884" y="631256"/>
                  <a:pt x="2120762" y="514951"/>
                </a:cubicBezTo>
                <a:cubicBezTo>
                  <a:pt x="1845640" y="398646"/>
                  <a:pt x="1464640" y="421104"/>
                  <a:pt x="1138985" y="394635"/>
                </a:cubicBezTo>
                <a:cubicBezTo>
                  <a:pt x="813330" y="368166"/>
                  <a:pt x="355329" y="421906"/>
                  <a:pt x="166834" y="356134"/>
                </a:cubicBezTo>
                <a:cubicBezTo>
                  <a:pt x="-21661" y="290362"/>
                  <a:pt x="-6822" y="145181"/>
                  <a:pt x="8017" y="0"/>
                </a:cubicBezTo>
              </a:path>
            </a:pathLst>
          </a:cu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271030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Hint: You can set the </a:t>
            </a:r>
            <a:r>
              <a:rPr lang="en-GB" sz="1400" dirty="0" err="1"/>
              <a:t>onResolve</a:t>
            </a:r>
            <a:r>
              <a:rPr lang="en-GB" sz="1400" dirty="0"/>
              <a:t> or </a:t>
            </a:r>
            <a:r>
              <a:rPr lang="en-GB" sz="1400" dirty="0" err="1"/>
              <a:t>onReject</a:t>
            </a:r>
            <a:r>
              <a:rPr lang="en-GB" sz="1400" dirty="0"/>
              <a:t> </a:t>
            </a:r>
            <a:r>
              <a:rPr lang="en-GB" sz="1400" dirty="0" err="1"/>
              <a:t>callbacks</a:t>
            </a:r>
            <a:r>
              <a:rPr lang="en-GB" sz="1400" dirty="0"/>
              <a:t> to null to ignore them</a:t>
            </a:r>
          </a:p>
        </p:txBody>
      </p:sp>
    </p:spTree>
    <p:extLst>
      <p:ext uri="{BB962C8B-B14F-4D97-AF65-F5344CB8AC3E}">
        <p14:creationId xmlns:p14="http://schemas.microsoft.com/office/powerpoint/2010/main" val="2445767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a Promise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943277"/>
            <a:ext cx="7029450" cy="1025090"/>
          </a:xfrm>
        </p:spPr>
        <p:txBody>
          <a:bodyPr/>
          <a:lstStyle/>
          <a:p>
            <a:r>
              <a:rPr lang="en-GB" dirty="0"/>
              <a:t>Typically, we just create the </a:t>
            </a:r>
            <a:r>
              <a:rPr lang="en-GB" b="1" dirty="0"/>
              <a:t>anonymous functions or lambda functions</a:t>
            </a:r>
            <a:r>
              <a:rPr lang="en-GB" dirty="0"/>
              <a:t> directly in the </a:t>
            </a:r>
            <a:r>
              <a:rPr lang="en-GB" b="1" dirty="0"/>
              <a:t>then()</a:t>
            </a:r>
            <a:r>
              <a:rPr lang="en-GB" dirty="0"/>
              <a:t> call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021305" y="2363002"/>
            <a:ext cx="34163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DoSomething()</a:t>
            </a:r>
            <a:r>
              <a:rPr lang="en-GB" b="1" dirty="0">
                <a:solidFill>
                  <a:srgbClr val="FF0000"/>
                </a:solidFill>
              </a:rPr>
              <a:t>.then(</a:t>
            </a:r>
          </a:p>
          <a:p>
            <a:r>
              <a:rPr lang="en-GB" dirty="0"/>
              <a:t>     result =&gt; console.log(result),</a:t>
            </a:r>
          </a:p>
          <a:p>
            <a:r>
              <a:rPr lang="en-GB" dirty="0"/>
              <a:t>     error =&gt; console.log(error)</a:t>
            </a:r>
            <a:br>
              <a:rPr lang="en-GB" dirty="0"/>
            </a:br>
            <a:r>
              <a:rPr lang="en-GB" b="1" dirty="0">
                <a:solidFill>
                  <a:srgbClr val="FF0000"/>
                </a:solidFill>
              </a:rPr>
              <a:t>)</a:t>
            </a:r>
            <a:r>
              <a:rPr lang="en-GB" dirty="0"/>
              <a:t>;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75111" y="1978845"/>
            <a:ext cx="23948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Called when the Promise calls </a:t>
            </a:r>
            <a:r>
              <a:rPr lang="en-GB" b="1" i="1" dirty="0"/>
              <a:t>resolve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98416" y="3502339"/>
            <a:ext cx="25715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Called when the Promise calls </a:t>
            </a:r>
            <a:r>
              <a:rPr lang="en-GB" b="1" i="1" dirty="0"/>
              <a:t>reject</a:t>
            </a:r>
            <a:r>
              <a:rPr lang="en-GB" dirty="0"/>
              <a:t> or throws an error</a:t>
            </a:r>
            <a:endParaRPr lang="en-GB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303196" y="4951843"/>
            <a:ext cx="4817445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But remember a Promise is being returned by the DoSomething() function, so we could still have written the above as: </a:t>
            </a:r>
            <a:br>
              <a:rPr lang="en-GB" dirty="0"/>
            </a:br>
            <a:r>
              <a:rPr lang="en-GB" i="1" dirty="0" err="1"/>
              <a:t>var</a:t>
            </a:r>
            <a:r>
              <a:rPr lang="en-GB" i="1" dirty="0"/>
              <a:t> promise = DoSomething();</a:t>
            </a:r>
          </a:p>
          <a:p>
            <a:r>
              <a:rPr lang="en-GB" i="1" dirty="0" err="1"/>
              <a:t>promise.then</a:t>
            </a:r>
            <a:r>
              <a:rPr lang="en-GB" i="1" dirty="0"/>
              <a:t>( …… );</a:t>
            </a:r>
          </a:p>
        </p:txBody>
      </p:sp>
      <p:cxnSp>
        <p:nvCxnSpPr>
          <p:cNvPr id="12" name="Elbow Connector 11"/>
          <p:cNvCxnSpPr/>
          <p:nvPr/>
        </p:nvCxnSpPr>
        <p:spPr bwMode="auto">
          <a:xfrm rot="5400000" flipH="1" flipV="1">
            <a:off x="782052" y="2625291"/>
            <a:ext cx="2512194" cy="2064619"/>
          </a:xfrm>
          <a:prstGeom prst="bentConnector3">
            <a:avLst>
              <a:gd name="adj1" fmla="val 114176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lg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7" name="TextBox 16"/>
          <p:cNvSpPr txBox="1"/>
          <p:nvPr/>
        </p:nvSpPr>
        <p:spPr>
          <a:xfrm>
            <a:off x="5322771" y="5359477"/>
            <a:ext cx="3524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https://medium.com/@bluntjackson/truly-understanding-javascript-promises-await-and-async-f3f51e283554</a:t>
            </a:r>
            <a:endParaRPr lang="en-GB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BA28332B-AF75-4E30-9D24-6937CEB86077}"/>
              </a:ext>
            </a:extLst>
          </p:cNvPr>
          <p:cNvCxnSpPr/>
          <p:nvPr/>
        </p:nvCxnSpPr>
        <p:spPr bwMode="auto">
          <a:xfrm flipH="1">
            <a:off x="5222513" y="2401503"/>
            <a:ext cx="797798" cy="31714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5306B9A-2A20-4F11-9DE4-CCF56E768721}"/>
              </a:ext>
            </a:extLst>
          </p:cNvPr>
          <p:cNvCxnSpPr/>
          <p:nvPr/>
        </p:nvCxnSpPr>
        <p:spPr bwMode="auto">
          <a:xfrm flipH="1" flipV="1">
            <a:off x="5032268" y="3301852"/>
            <a:ext cx="791662" cy="65611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721859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535" y="32520"/>
            <a:ext cx="3130316" cy="844550"/>
          </a:xfrm>
        </p:spPr>
        <p:txBody>
          <a:bodyPr/>
          <a:lstStyle/>
          <a:p>
            <a:r>
              <a:rPr lang="en-GB" dirty="0"/>
              <a:t>Exercise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6" name="Rectangle 5"/>
          <p:cNvSpPr/>
          <p:nvPr/>
        </p:nvSpPr>
        <p:spPr bwMode="auto">
          <a:xfrm>
            <a:off x="156044" y="401850"/>
            <a:ext cx="5370896" cy="314264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dirty="0"/>
              <a:t>function </a:t>
            </a:r>
            <a:r>
              <a:rPr lang="en-GB" dirty="0" err="1"/>
              <a:t>SomeAsyncFunction</a:t>
            </a:r>
            <a:r>
              <a:rPr lang="en-GB" dirty="0"/>
              <a:t>()</a:t>
            </a:r>
          </a:p>
          <a:p>
            <a:r>
              <a:rPr lang="en-GB" dirty="0"/>
              <a:t>{</a:t>
            </a:r>
          </a:p>
          <a:p>
            <a:r>
              <a:rPr lang="en-GB" dirty="0"/>
              <a:t>    return new Promise(function (resolve, reject)</a:t>
            </a:r>
          </a:p>
          <a:p>
            <a:r>
              <a:rPr lang="en-GB" dirty="0"/>
              <a:t>    {</a:t>
            </a:r>
          </a:p>
          <a:p>
            <a:r>
              <a:rPr lang="en-GB" dirty="0"/>
              <a:t>        </a:t>
            </a:r>
            <a:r>
              <a:rPr lang="en-GB" dirty="0" err="1"/>
              <a:t>setTimeout</a:t>
            </a:r>
            <a:r>
              <a:rPr lang="en-GB" dirty="0"/>
              <a:t>(function () {</a:t>
            </a:r>
          </a:p>
          <a:p>
            <a:r>
              <a:rPr lang="en-GB" dirty="0"/>
              <a:t>           </a:t>
            </a:r>
            <a:r>
              <a:rPr lang="en-GB" dirty="0" err="1"/>
              <a:t>var</a:t>
            </a:r>
            <a:r>
              <a:rPr lang="en-GB" dirty="0"/>
              <a:t> </a:t>
            </a:r>
            <a:r>
              <a:rPr lang="en-GB" dirty="0" err="1"/>
              <a:t>num</a:t>
            </a:r>
            <a:r>
              <a:rPr lang="en-GB" dirty="0"/>
              <a:t> = </a:t>
            </a:r>
            <a:r>
              <a:rPr lang="en-GB" dirty="0" err="1"/>
              <a:t>Math.floor</a:t>
            </a:r>
            <a:r>
              <a:rPr lang="en-GB" dirty="0"/>
              <a:t>(</a:t>
            </a:r>
            <a:r>
              <a:rPr lang="en-GB" dirty="0" err="1"/>
              <a:t>Math.random</a:t>
            </a:r>
            <a:r>
              <a:rPr lang="en-GB" dirty="0"/>
              <a:t>() * 11);</a:t>
            </a:r>
          </a:p>
          <a:p>
            <a:r>
              <a:rPr lang="en-GB" dirty="0"/>
              <a:t>           if(num%2) resolve(</a:t>
            </a:r>
            <a:r>
              <a:rPr lang="en-GB" dirty="0" err="1"/>
              <a:t>num</a:t>
            </a:r>
            <a:r>
              <a:rPr lang="en-GB" dirty="0"/>
              <a:t>);</a:t>
            </a:r>
          </a:p>
          <a:p>
            <a:r>
              <a:rPr lang="en-GB" dirty="0"/>
              <a:t>           else reject('number is even');</a:t>
            </a:r>
          </a:p>
          <a:p>
            <a:r>
              <a:rPr lang="en-GB" dirty="0"/>
              <a:t>        }, 300);</a:t>
            </a:r>
          </a:p>
          <a:p>
            <a:r>
              <a:rPr lang="en-GB" dirty="0"/>
              <a:t>    });</a:t>
            </a:r>
          </a:p>
          <a:p>
            <a:r>
              <a:rPr lang="en-GB" dirty="0"/>
              <a:t>}</a:t>
            </a:r>
            <a:endParaRPr kumimoji="0" lang="en-GB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3449054" y="3243518"/>
            <a:ext cx="5593882" cy="357249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dirty="0"/>
              <a:t>function </a:t>
            </a:r>
            <a:r>
              <a:rPr lang="en-GB" dirty="0" err="1"/>
              <a:t>onResolveCallback</a:t>
            </a:r>
            <a:r>
              <a:rPr lang="en-GB" dirty="0"/>
              <a:t>(result)</a:t>
            </a:r>
          </a:p>
          <a:p>
            <a:r>
              <a:rPr lang="en-GB" dirty="0"/>
              <a:t>{</a:t>
            </a:r>
          </a:p>
          <a:p>
            <a:r>
              <a:rPr lang="en-GB" dirty="0"/>
              <a:t>    console.log(“Number is " + result);</a:t>
            </a:r>
          </a:p>
          <a:p>
            <a:r>
              <a:rPr lang="en-GB" dirty="0"/>
              <a:t>}</a:t>
            </a:r>
          </a:p>
          <a:p>
            <a:endParaRPr lang="en-GB" dirty="0"/>
          </a:p>
          <a:p>
            <a:r>
              <a:rPr lang="en-GB" dirty="0"/>
              <a:t>function </a:t>
            </a:r>
            <a:r>
              <a:rPr lang="en-GB" dirty="0" err="1"/>
              <a:t>onRejectCallback</a:t>
            </a:r>
            <a:r>
              <a:rPr lang="en-GB" dirty="0"/>
              <a:t>(error)</a:t>
            </a:r>
          </a:p>
          <a:p>
            <a:r>
              <a:rPr lang="en-GB" dirty="0"/>
              <a:t>{</a:t>
            </a:r>
          </a:p>
          <a:p>
            <a:r>
              <a:rPr lang="en-GB" dirty="0"/>
              <a:t>    console.log("Reject message is " + error);</a:t>
            </a:r>
          </a:p>
          <a:p>
            <a:r>
              <a:rPr lang="en-GB" dirty="0"/>
              <a:t>}</a:t>
            </a:r>
          </a:p>
          <a:p>
            <a:endParaRPr lang="en-GB" dirty="0"/>
          </a:p>
          <a:p>
            <a:r>
              <a:rPr lang="en-GB" dirty="0" err="1"/>
              <a:t>var</a:t>
            </a:r>
            <a:r>
              <a:rPr lang="en-GB" dirty="0"/>
              <a:t> promise = </a:t>
            </a:r>
            <a:r>
              <a:rPr lang="en-GB" dirty="0" err="1"/>
              <a:t>SomeAsyncFunction</a:t>
            </a:r>
            <a:r>
              <a:rPr lang="en-GB" dirty="0"/>
              <a:t>(); </a:t>
            </a:r>
          </a:p>
          <a:p>
            <a:r>
              <a:rPr lang="en-GB" dirty="0" err="1"/>
              <a:t>promise.then</a:t>
            </a:r>
            <a:r>
              <a:rPr lang="en-GB" dirty="0"/>
              <a:t>(</a:t>
            </a:r>
            <a:r>
              <a:rPr lang="en-GB" dirty="0" err="1"/>
              <a:t>onResolveCallback</a:t>
            </a:r>
            <a:r>
              <a:rPr lang="en-GB" dirty="0"/>
              <a:t>, </a:t>
            </a:r>
            <a:r>
              <a:rPr lang="en-GB" dirty="0" err="1"/>
              <a:t>onRejectCallback</a:t>
            </a:r>
            <a:r>
              <a:rPr lang="en-GB" dirty="0"/>
              <a:t>);</a:t>
            </a:r>
            <a:endParaRPr kumimoji="0" lang="en-GB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6044" y="0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createpromise.js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32872" y="2824734"/>
            <a:ext cx="1980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usingpromise.js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29939" y="1112238"/>
            <a:ext cx="28440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Don’t forget to link these to a HTML page using &lt;script&gt; tags with</a:t>
            </a:r>
          </a:p>
          <a:p>
            <a:r>
              <a:rPr lang="en-GB" b="1" dirty="0"/>
              <a:t>usingpromise.js last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4019" y="3859730"/>
            <a:ext cx="2349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Odd numbers are good and even numbers are bad</a:t>
            </a:r>
          </a:p>
        </p:txBody>
      </p:sp>
    </p:spTree>
    <p:extLst>
      <p:ext uri="{BB962C8B-B14F-4D97-AF65-F5344CB8AC3E}">
        <p14:creationId xmlns:p14="http://schemas.microsoft.com/office/powerpoint/2010/main" val="2860680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Promise </a:t>
            </a:r>
            <a:r>
              <a:rPr lang="en-GB" dirty="0" err="1"/>
              <a:t>Callbacks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761293"/>
            <a:ext cx="7029450" cy="3051339"/>
          </a:xfrm>
        </p:spPr>
        <p:txBody>
          <a:bodyPr/>
          <a:lstStyle/>
          <a:p>
            <a:r>
              <a:rPr lang="en-GB" b="1" dirty="0"/>
              <a:t>then()</a:t>
            </a:r>
            <a:r>
              <a:rPr lang="en-GB" dirty="0"/>
              <a:t> </a:t>
            </a:r>
            <a:r>
              <a:rPr lang="en-GB" b="1" dirty="0"/>
              <a:t>returns an implicit promise </a:t>
            </a:r>
            <a:r>
              <a:rPr lang="en-GB" dirty="0"/>
              <a:t>containing any value returned within it. </a:t>
            </a:r>
          </a:p>
          <a:p>
            <a:pPr lvl="1"/>
            <a:r>
              <a:rPr lang="en-GB" dirty="0"/>
              <a:t>If nothing is returned then the value </a:t>
            </a:r>
            <a:r>
              <a:rPr lang="en-GB" i="1" dirty="0"/>
              <a:t>undefined</a:t>
            </a:r>
            <a:r>
              <a:rPr lang="en-GB" dirty="0"/>
              <a:t> is implicitly returned in a promise anyway</a:t>
            </a:r>
            <a:endParaRPr lang="en-GB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04644" y="3962403"/>
            <a:ext cx="2223686" cy="92333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 err="1"/>
              <a:t>promise.then</a:t>
            </a:r>
            <a:r>
              <a:rPr lang="en-GB" dirty="0"/>
              <a:t>(() =&gt; {</a:t>
            </a:r>
          </a:p>
          <a:p>
            <a:r>
              <a:rPr lang="en-GB" dirty="0"/>
              <a:t>    </a:t>
            </a:r>
            <a:r>
              <a:rPr lang="en-GB" b="1" dirty="0"/>
              <a:t>return 2;</a:t>
            </a:r>
          </a:p>
          <a:p>
            <a:r>
              <a:rPr lang="en-GB" dirty="0"/>
              <a:t>});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59155" y="3728199"/>
            <a:ext cx="4121641" cy="147732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 err="1"/>
              <a:t>promise.then</a:t>
            </a:r>
            <a:r>
              <a:rPr lang="en-GB" dirty="0"/>
              <a:t>(() =&gt; {</a:t>
            </a:r>
          </a:p>
          <a:p>
            <a:r>
              <a:rPr lang="en-GB" b="1" dirty="0"/>
              <a:t>    return new Promise((resolve) =&gt; {</a:t>
            </a:r>
            <a:br>
              <a:rPr lang="en-GB" b="1" dirty="0"/>
            </a:br>
            <a:r>
              <a:rPr lang="en-GB" b="1" dirty="0"/>
              <a:t>        resolve(2);</a:t>
            </a:r>
            <a:br>
              <a:rPr lang="en-GB" b="1" dirty="0"/>
            </a:br>
            <a:r>
              <a:rPr lang="en-GB" b="1" dirty="0"/>
              <a:t>    });</a:t>
            </a:r>
          </a:p>
          <a:p>
            <a:r>
              <a:rPr lang="en-GB" dirty="0"/>
              <a:t>});</a:t>
            </a:r>
          </a:p>
        </p:txBody>
      </p:sp>
      <p:sp>
        <p:nvSpPr>
          <p:cNvPr id="7" name="Right Arrow 6"/>
          <p:cNvSpPr/>
          <p:nvPr/>
        </p:nvSpPr>
        <p:spPr bwMode="auto">
          <a:xfrm>
            <a:off x="3229202" y="4215192"/>
            <a:ext cx="1371373" cy="670541"/>
          </a:xfrm>
          <a:prstGeom prst="rightArrow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Implies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64769" y="4977717"/>
            <a:ext cx="2310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This actually returns a Promise</a:t>
            </a:r>
          </a:p>
        </p:txBody>
      </p:sp>
      <p:cxnSp>
        <p:nvCxnSpPr>
          <p:cNvPr id="10" name="Straight Arrow Connector 9"/>
          <p:cNvCxnSpPr/>
          <p:nvPr/>
        </p:nvCxnSpPr>
        <p:spPr bwMode="auto">
          <a:xfrm flipH="1" flipV="1">
            <a:off x="1916487" y="4637438"/>
            <a:ext cx="191446" cy="29838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0"/>
          <p:cNvSpPr txBox="1"/>
          <p:nvPr/>
        </p:nvSpPr>
        <p:spPr>
          <a:xfrm>
            <a:off x="4846331" y="5254716"/>
            <a:ext cx="38266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I’m ignoring the </a:t>
            </a:r>
            <a:r>
              <a:rPr lang="en-GB" b="1" i="1" dirty="0" err="1"/>
              <a:t>onReject</a:t>
            </a:r>
            <a:r>
              <a:rPr lang="en-GB" i="1" dirty="0"/>
              <a:t> </a:t>
            </a:r>
            <a:r>
              <a:rPr lang="en-GB" i="1" dirty="0" err="1"/>
              <a:t>callback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797017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Async</a:t>
            </a:r>
            <a:r>
              <a:rPr lang="en-GB" dirty="0"/>
              <a:t>…Await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702644"/>
            <a:ext cx="7029450" cy="1848051"/>
          </a:xfrm>
        </p:spPr>
        <p:txBody>
          <a:bodyPr/>
          <a:lstStyle/>
          <a:p>
            <a:r>
              <a:rPr lang="en-GB" dirty="0"/>
              <a:t>An </a:t>
            </a:r>
            <a:r>
              <a:rPr lang="en-GB" b="1" dirty="0" err="1"/>
              <a:t>async</a:t>
            </a:r>
            <a:r>
              <a:rPr lang="en-GB" dirty="0"/>
              <a:t> function can use promises without explicitly using the </a:t>
            </a:r>
            <a:r>
              <a:rPr lang="en-GB" b="1" dirty="0"/>
              <a:t>then()</a:t>
            </a:r>
            <a:r>
              <a:rPr lang="en-GB" dirty="0"/>
              <a:t> function and its </a:t>
            </a:r>
            <a:r>
              <a:rPr lang="en-GB" dirty="0" err="1"/>
              <a:t>callbacks</a:t>
            </a:r>
            <a:endParaRPr lang="en-GB" dirty="0"/>
          </a:p>
          <a:p>
            <a:r>
              <a:rPr lang="en-GB" dirty="0"/>
              <a:t>Essentially, the </a:t>
            </a:r>
            <a:r>
              <a:rPr lang="en-GB" b="1" dirty="0"/>
              <a:t>await</a:t>
            </a:r>
            <a:r>
              <a:rPr lang="en-GB" dirty="0"/>
              <a:t> keyword is an alternative to using </a:t>
            </a:r>
            <a:r>
              <a:rPr lang="en-GB" b="1" dirty="0"/>
              <a:t>then()</a:t>
            </a:r>
            <a:r>
              <a:rPr lang="en-GB" dirty="0"/>
              <a:t> function but </a:t>
            </a:r>
            <a:r>
              <a:rPr lang="en-GB" dirty="0">
                <a:solidFill>
                  <a:srgbClr val="FF0000"/>
                </a:solidFill>
              </a:rPr>
              <a:t>it can </a:t>
            </a:r>
            <a:r>
              <a:rPr lang="en-GB" b="1" dirty="0">
                <a:solidFill>
                  <a:srgbClr val="FF0000"/>
                </a:solidFill>
              </a:rPr>
              <a:t>only</a:t>
            </a:r>
            <a:r>
              <a:rPr lang="en-GB" dirty="0">
                <a:solidFill>
                  <a:srgbClr val="FF0000"/>
                </a:solidFill>
              </a:rPr>
              <a:t> be used within </a:t>
            </a:r>
            <a:r>
              <a:rPr lang="en-GB" b="1" dirty="0" err="1"/>
              <a:t>async</a:t>
            </a:r>
            <a:r>
              <a:rPr lang="en-GB" dirty="0"/>
              <a:t> functions</a:t>
            </a:r>
            <a:endParaRPr lang="en-GB" b="1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07754" y="3186447"/>
            <a:ext cx="2980303" cy="120032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b="1" dirty="0" err="1"/>
              <a:t>async</a:t>
            </a:r>
            <a:r>
              <a:rPr lang="en-GB" dirty="0"/>
              <a:t> function </a:t>
            </a:r>
            <a:r>
              <a:rPr lang="en-GB" dirty="0" err="1"/>
              <a:t>GetName</a:t>
            </a:r>
            <a:r>
              <a:rPr lang="en-GB" dirty="0"/>
              <a:t>() </a:t>
            </a:r>
            <a:br>
              <a:rPr lang="en-GB" dirty="0"/>
            </a:br>
            <a:r>
              <a:rPr lang="en-GB" dirty="0"/>
              <a:t>{</a:t>
            </a:r>
          </a:p>
          <a:p>
            <a:r>
              <a:rPr lang="en-GB" dirty="0"/>
              <a:t>     return “Fred Thomas“;</a:t>
            </a:r>
          </a:p>
          <a:p>
            <a:r>
              <a:rPr lang="en-GB" dirty="0"/>
              <a:t>}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99505" y="3121005"/>
            <a:ext cx="3627916" cy="34163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b="1" dirty="0" err="1"/>
              <a:t>async</a:t>
            </a:r>
            <a:r>
              <a:rPr lang="en-GB" dirty="0"/>
              <a:t> function </a:t>
            </a:r>
            <a:r>
              <a:rPr lang="en-GB" dirty="0" err="1"/>
              <a:t>ReadName</a:t>
            </a:r>
            <a:r>
              <a:rPr lang="en-GB" dirty="0"/>
              <a:t>()</a:t>
            </a:r>
            <a:br>
              <a:rPr lang="en-GB" dirty="0"/>
            </a:br>
            <a:r>
              <a:rPr lang="en-GB" dirty="0"/>
              <a:t>{</a:t>
            </a:r>
            <a:br>
              <a:rPr lang="en-GB" dirty="0"/>
            </a:br>
            <a:r>
              <a:rPr lang="en-GB" dirty="0"/>
              <a:t>     try </a:t>
            </a:r>
            <a:br>
              <a:rPr lang="en-GB" dirty="0"/>
            </a:br>
            <a:r>
              <a:rPr lang="en-GB" dirty="0"/>
              <a:t>     {</a:t>
            </a:r>
          </a:p>
          <a:p>
            <a:r>
              <a:rPr lang="en-GB" dirty="0">
                <a:solidFill>
                  <a:srgbClr val="FF0000"/>
                </a:solidFill>
              </a:rPr>
              <a:t>         let user = </a:t>
            </a:r>
            <a:r>
              <a:rPr lang="en-GB" b="1" dirty="0">
                <a:solidFill>
                  <a:srgbClr val="FF0000"/>
                </a:solidFill>
              </a:rPr>
              <a:t>await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GetName</a:t>
            </a:r>
            <a:r>
              <a:rPr lang="en-GB" dirty="0">
                <a:solidFill>
                  <a:srgbClr val="FF0000"/>
                </a:solidFill>
              </a:rPr>
              <a:t>();</a:t>
            </a:r>
          </a:p>
          <a:p>
            <a:r>
              <a:rPr lang="en-GB" dirty="0"/>
              <a:t>         console.log(user);</a:t>
            </a:r>
          </a:p>
          <a:p>
            <a:r>
              <a:rPr lang="en-GB" dirty="0"/>
              <a:t>     } </a:t>
            </a:r>
            <a:br>
              <a:rPr lang="en-GB" dirty="0"/>
            </a:br>
            <a:r>
              <a:rPr lang="en-GB" dirty="0"/>
              <a:t>     catch (err) </a:t>
            </a:r>
            <a:br>
              <a:rPr lang="en-GB" dirty="0"/>
            </a:br>
            <a:r>
              <a:rPr lang="en-GB" dirty="0"/>
              <a:t>     {</a:t>
            </a:r>
          </a:p>
          <a:p>
            <a:r>
              <a:rPr lang="en-GB" dirty="0"/>
              <a:t>         console.log(err);</a:t>
            </a:r>
          </a:p>
          <a:p>
            <a:r>
              <a:rPr lang="en-GB" dirty="0"/>
              <a:t>     }</a:t>
            </a:r>
            <a:br>
              <a:rPr lang="en-GB" dirty="0"/>
            </a:br>
            <a:r>
              <a:rPr lang="en-GB" dirty="0"/>
              <a:t>}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99505" y="2708048"/>
            <a:ext cx="1890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/>
              <a:t>Usage Example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34451" y="5115827"/>
            <a:ext cx="156966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 err="1"/>
              <a:t>ReadName</a:t>
            </a:r>
            <a:r>
              <a:rPr lang="en-GB" dirty="0"/>
              <a:t>();</a:t>
            </a:r>
          </a:p>
        </p:txBody>
      </p:sp>
      <p:cxnSp>
        <p:nvCxnSpPr>
          <p:cNvPr id="11" name="Elbow Connector 10"/>
          <p:cNvCxnSpPr/>
          <p:nvPr/>
        </p:nvCxnSpPr>
        <p:spPr bwMode="auto">
          <a:xfrm rot="10800000">
            <a:off x="3053874" y="3786612"/>
            <a:ext cx="705362" cy="693948"/>
          </a:xfrm>
          <a:prstGeom prst="bentConnector3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Box 11"/>
          <p:cNvSpPr txBox="1"/>
          <p:nvPr/>
        </p:nvSpPr>
        <p:spPr>
          <a:xfrm>
            <a:off x="912966" y="4986941"/>
            <a:ext cx="22750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have to use </a:t>
            </a:r>
            <a:r>
              <a:rPr lang="en-GB" i="1" dirty="0"/>
              <a:t>try...catch </a:t>
            </a:r>
            <a:r>
              <a:rPr lang="en-GB" dirty="0"/>
              <a:t>to handle any promise </a:t>
            </a:r>
            <a:r>
              <a:rPr lang="en-GB" b="1" dirty="0"/>
              <a:t>reject</a:t>
            </a:r>
            <a:r>
              <a:rPr lang="en-GB" dirty="0"/>
              <a:t> in the </a:t>
            </a:r>
            <a:r>
              <a:rPr lang="en-GB" i="1" dirty="0"/>
              <a:t>catch</a:t>
            </a:r>
            <a:r>
              <a:rPr lang="en-GB" dirty="0"/>
              <a:t> statement</a:t>
            </a:r>
            <a:endParaRPr lang="en-GB" i="1" dirty="0"/>
          </a:p>
        </p:txBody>
      </p:sp>
      <p:sp>
        <p:nvSpPr>
          <p:cNvPr id="8" name="TextBox 7"/>
          <p:cNvSpPr txBox="1"/>
          <p:nvPr/>
        </p:nvSpPr>
        <p:spPr>
          <a:xfrm>
            <a:off x="7146261" y="2491060"/>
            <a:ext cx="1992796" cy="203132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This function has to be an </a:t>
            </a:r>
            <a:r>
              <a:rPr lang="en-GB" dirty="0" err="1"/>
              <a:t>async</a:t>
            </a:r>
            <a:r>
              <a:rPr lang="en-GB" dirty="0"/>
              <a:t> function once we use await within it, because it has to wait for the </a:t>
            </a:r>
            <a:r>
              <a:rPr lang="en-GB" dirty="0" err="1"/>
              <a:t>GetName</a:t>
            </a:r>
            <a:r>
              <a:rPr lang="en-GB" dirty="0"/>
              <a:t>() result</a:t>
            </a:r>
          </a:p>
        </p:txBody>
      </p:sp>
      <p:cxnSp>
        <p:nvCxnSpPr>
          <p:cNvPr id="13" name="Straight Arrow Connector 12"/>
          <p:cNvCxnSpPr/>
          <p:nvPr/>
        </p:nvCxnSpPr>
        <p:spPr bwMode="auto">
          <a:xfrm flipH="1" flipV="1">
            <a:off x="4600575" y="3448878"/>
            <a:ext cx="2545686" cy="29320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/>
          <p:cNvSpPr txBox="1"/>
          <p:nvPr/>
        </p:nvSpPr>
        <p:spPr>
          <a:xfrm>
            <a:off x="7262261" y="4792661"/>
            <a:ext cx="13644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/>
              <a:t>Now Call it</a:t>
            </a:r>
          </a:p>
          <a:p>
            <a:endParaRPr lang="en-GB" dirty="0"/>
          </a:p>
        </p:txBody>
      </p:sp>
      <p:cxnSp>
        <p:nvCxnSpPr>
          <p:cNvPr id="15" name="Straight Arrow Connector 14"/>
          <p:cNvCxnSpPr/>
          <p:nvPr/>
        </p:nvCxnSpPr>
        <p:spPr bwMode="auto">
          <a:xfrm flipV="1">
            <a:off x="3110401" y="5356459"/>
            <a:ext cx="648835" cy="19250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E1814A58-0F6B-4A07-8CAA-737BF6AB5798}"/>
              </a:ext>
            </a:extLst>
          </p:cNvPr>
          <p:cNvSpPr txBox="1"/>
          <p:nvPr/>
        </p:nvSpPr>
        <p:spPr>
          <a:xfrm>
            <a:off x="207754" y="2872410"/>
            <a:ext cx="18646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See next slide…</a:t>
            </a:r>
          </a:p>
        </p:txBody>
      </p:sp>
    </p:spTree>
    <p:extLst>
      <p:ext uri="{BB962C8B-B14F-4D97-AF65-F5344CB8AC3E}">
        <p14:creationId xmlns:p14="http://schemas.microsoft.com/office/powerpoint/2010/main" val="11606343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Async</a:t>
            </a:r>
            <a:r>
              <a:rPr lang="en-GB" dirty="0"/>
              <a:t> Chaining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856783"/>
            <a:ext cx="8486775" cy="1212922"/>
          </a:xfrm>
        </p:spPr>
        <p:txBody>
          <a:bodyPr/>
          <a:lstStyle/>
          <a:p>
            <a:r>
              <a:rPr lang="en-GB" dirty="0"/>
              <a:t>Just like </a:t>
            </a:r>
            <a:r>
              <a:rPr lang="en-GB" b="1" dirty="0"/>
              <a:t>then()</a:t>
            </a:r>
            <a:r>
              <a:rPr lang="en-GB" dirty="0"/>
              <a:t> and </a:t>
            </a:r>
            <a:r>
              <a:rPr lang="en-GB" b="1" dirty="0"/>
              <a:t>catch()</a:t>
            </a:r>
            <a:r>
              <a:rPr lang="en-GB" dirty="0"/>
              <a:t>, an </a:t>
            </a:r>
            <a:r>
              <a:rPr lang="en-GB" dirty="0" err="1"/>
              <a:t>aysnc</a:t>
            </a:r>
            <a:r>
              <a:rPr lang="en-GB" dirty="0"/>
              <a:t> function returns a new Promise object which allows chaining</a:t>
            </a:r>
          </a:p>
          <a:p>
            <a:r>
              <a:rPr lang="en-GB" u="sng" dirty="0">
                <a:solidFill>
                  <a:srgbClr val="FF0000"/>
                </a:solidFill>
              </a:rPr>
              <a:t>Remember</a:t>
            </a:r>
            <a:r>
              <a:rPr lang="en-GB" dirty="0"/>
              <a:t>: A promise will still needed to be create at the “start” of the chain to call resolve or reject.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905802" y="2291298"/>
            <a:ext cx="29803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/>
              <a:t>async</a:t>
            </a:r>
            <a:r>
              <a:rPr lang="en-GB" dirty="0"/>
              <a:t> function </a:t>
            </a:r>
            <a:r>
              <a:rPr lang="en-GB" dirty="0" err="1"/>
              <a:t>GetName</a:t>
            </a:r>
            <a:r>
              <a:rPr lang="en-GB" dirty="0"/>
              <a:t>() </a:t>
            </a:r>
            <a:br>
              <a:rPr lang="en-GB" dirty="0"/>
            </a:br>
            <a:r>
              <a:rPr lang="en-GB" dirty="0"/>
              <a:t>{</a:t>
            </a:r>
          </a:p>
          <a:p>
            <a:r>
              <a:rPr lang="en-GB" dirty="0"/>
              <a:t>     return “Fred Thomas“;</a:t>
            </a:r>
          </a:p>
          <a:p>
            <a:r>
              <a:rPr lang="en-GB" dirty="0"/>
              <a:t>}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26153" y="4975960"/>
            <a:ext cx="4217821" cy="120032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 err="1"/>
              <a:t>GetName</a:t>
            </a:r>
            <a:r>
              <a:rPr lang="en-GB" dirty="0"/>
              <a:t>()</a:t>
            </a:r>
            <a:r>
              <a:rPr lang="en-GB" b="1" dirty="0"/>
              <a:t>.then</a:t>
            </a:r>
            <a:r>
              <a:rPr lang="en-GB" dirty="0"/>
              <a:t>( (name) =&gt;</a:t>
            </a:r>
          </a:p>
          <a:p>
            <a:r>
              <a:rPr lang="en-GB" dirty="0"/>
              <a:t>{</a:t>
            </a:r>
          </a:p>
          <a:p>
            <a:r>
              <a:rPr lang="en-GB" dirty="0"/>
              <a:t>     console.log(“The name is “ + name);</a:t>
            </a:r>
          </a:p>
          <a:p>
            <a:r>
              <a:rPr lang="en-GB" dirty="0"/>
              <a:t>});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22005" y="4788296"/>
            <a:ext cx="30292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Usage Example</a:t>
            </a:r>
          </a:p>
          <a:p>
            <a:r>
              <a:rPr lang="en-GB" dirty="0"/>
              <a:t>Just to prove my point about a Promise being returned, we can use </a:t>
            </a:r>
            <a:r>
              <a:rPr lang="en-GB" b="1" dirty="0"/>
              <a:t>.then</a:t>
            </a:r>
            <a:r>
              <a:rPr lang="en-GB" dirty="0"/>
              <a:t> on the Promise returned from this function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60189" y="3935213"/>
            <a:ext cx="3072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The returned Promise object is implicitly used here</a:t>
            </a:r>
          </a:p>
        </p:txBody>
      </p:sp>
      <p:cxnSp>
        <p:nvCxnSpPr>
          <p:cNvPr id="10" name="Straight Arrow Connector 9"/>
          <p:cNvCxnSpPr/>
          <p:nvPr/>
        </p:nvCxnSpPr>
        <p:spPr bwMode="auto">
          <a:xfrm flipH="1">
            <a:off x="6073691" y="4668541"/>
            <a:ext cx="149191" cy="30741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" name="TextBox 15"/>
          <p:cNvSpPr txBox="1"/>
          <p:nvPr/>
        </p:nvSpPr>
        <p:spPr>
          <a:xfrm>
            <a:off x="5096576" y="2333979"/>
            <a:ext cx="2888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Promise returned here!!</a:t>
            </a:r>
          </a:p>
        </p:txBody>
      </p:sp>
      <p:cxnSp>
        <p:nvCxnSpPr>
          <p:cNvPr id="18" name="Straight Arrow Connector 17"/>
          <p:cNvCxnSpPr/>
          <p:nvPr/>
        </p:nvCxnSpPr>
        <p:spPr bwMode="auto">
          <a:xfrm flipH="1">
            <a:off x="4700586" y="2715544"/>
            <a:ext cx="756938" cy="25204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40440148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Summary: </a:t>
            </a:r>
            <a:r>
              <a:rPr lang="en-GB" dirty="0" err="1"/>
              <a:t>Async</a:t>
            </a:r>
            <a:r>
              <a:rPr lang="en-GB" dirty="0"/>
              <a:t> and Await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789272"/>
            <a:ext cx="7029450" cy="1501541"/>
          </a:xfrm>
        </p:spPr>
        <p:txBody>
          <a:bodyPr/>
          <a:lstStyle/>
          <a:p>
            <a:r>
              <a:rPr lang="en-GB" dirty="0"/>
              <a:t>To allow an asynchronous function to work like a synchronous function we need to use the </a:t>
            </a:r>
            <a:r>
              <a:rPr lang="en-GB" b="1" dirty="0"/>
              <a:t>await</a:t>
            </a:r>
            <a:r>
              <a:rPr lang="en-GB" dirty="0"/>
              <a:t> keyword</a:t>
            </a:r>
          </a:p>
          <a:p>
            <a:r>
              <a:rPr lang="en-GB" dirty="0"/>
              <a:t>Any function using the keyword </a:t>
            </a:r>
            <a:r>
              <a:rPr lang="en-GB" b="1" dirty="0"/>
              <a:t>await</a:t>
            </a:r>
            <a:r>
              <a:rPr lang="en-GB" dirty="0"/>
              <a:t> should be marked as an asynchronous function by using the </a:t>
            </a:r>
            <a:r>
              <a:rPr lang="en-GB" b="1" dirty="0" err="1"/>
              <a:t>async</a:t>
            </a:r>
            <a:r>
              <a:rPr lang="en-GB" dirty="0"/>
              <a:t> keyword</a:t>
            </a:r>
          </a:p>
          <a:p>
            <a:r>
              <a:rPr lang="en-GB" dirty="0"/>
              <a:t>An </a:t>
            </a:r>
            <a:r>
              <a:rPr lang="en-GB" b="1" dirty="0" err="1"/>
              <a:t>async</a:t>
            </a:r>
            <a:r>
              <a:rPr lang="en-GB" dirty="0"/>
              <a:t> function returns an implicit Promise object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 flipH="1">
            <a:off x="265880" y="2683111"/>
            <a:ext cx="5243396" cy="3970318"/>
          </a:xfrm>
          <a:prstGeom prst="rect">
            <a:avLst/>
          </a:prstGeom>
          <a:noFill/>
          <a:ln w="25400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GB" dirty="0"/>
              <a:t>function </a:t>
            </a:r>
            <a:r>
              <a:rPr lang="en-GB" dirty="0" err="1"/>
              <a:t>PerformAction</a:t>
            </a:r>
            <a:r>
              <a:rPr lang="en-GB" dirty="0"/>
              <a:t>()</a:t>
            </a:r>
          </a:p>
          <a:p>
            <a:r>
              <a:rPr lang="en-GB" dirty="0"/>
              <a:t>{</a:t>
            </a:r>
          </a:p>
          <a:p>
            <a:r>
              <a:rPr lang="en-GB" dirty="0"/>
              <a:t>     return new </a:t>
            </a:r>
            <a:r>
              <a:rPr lang="en-GB" b="1" dirty="0"/>
              <a:t>Promise</a:t>
            </a:r>
            <a:r>
              <a:rPr lang="en-GB" dirty="0"/>
              <a:t>(function(resolve, reject) {</a:t>
            </a:r>
            <a:br>
              <a:rPr lang="en-GB" dirty="0"/>
            </a:br>
            <a:r>
              <a:rPr lang="en-GB" dirty="0"/>
              <a:t>            // DO WORK!!</a:t>
            </a:r>
          </a:p>
          <a:p>
            <a:r>
              <a:rPr lang="en-GB" dirty="0"/>
              <a:t>     });</a:t>
            </a:r>
          </a:p>
          <a:p>
            <a:r>
              <a:rPr lang="en-GB" dirty="0"/>
              <a:t>}</a:t>
            </a:r>
          </a:p>
          <a:p>
            <a:endParaRPr lang="en-GB" dirty="0"/>
          </a:p>
          <a:p>
            <a:r>
              <a:rPr lang="en-GB" b="1" dirty="0" err="1"/>
              <a:t>async</a:t>
            </a:r>
            <a:r>
              <a:rPr lang="en-GB" dirty="0"/>
              <a:t> function </a:t>
            </a:r>
            <a:r>
              <a:rPr lang="en-GB" dirty="0" err="1"/>
              <a:t>DoWork</a:t>
            </a:r>
            <a:r>
              <a:rPr lang="en-GB" dirty="0"/>
              <a:t>() </a:t>
            </a:r>
          </a:p>
          <a:p>
            <a:r>
              <a:rPr lang="en-GB" dirty="0"/>
              <a:t>{</a:t>
            </a:r>
          </a:p>
          <a:p>
            <a:r>
              <a:rPr lang="en-GB" dirty="0"/>
              <a:t>     </a:t>
            </a:r>
            <a:r>
              <a:rPr lang="en-GB" dirty="0" err="1"/>
              <a:t>const</a:t>
            </a:r>
            <a:r>
              <a:rPr lang="en-GB" dirty="0"/>
              <a:t> result = </a:t>
            </a:r>
            <a:r>
              <a:rPr lang="en-GB" b="1" dirty="0"/>
              <a:t>await</a:t>
            </a:r>
            <a:r>
              <a:rPr lang="en-GB" dirty="0"/>
              <a:t> </a:t>
            </a:r>
            <a:r>
              <a:rPr lang="en-GB" dirty="0" err="1"/>
              <a:t>PerformAction</a:t>
            </a:r>
            <a:r>
              <a:rPr lang="en-GB" dirty="0"/>
              <a:t>();</a:t>
            </a:r>
            <a:br>
              <a:rPr lang="en-GB" dirty="0"/>
            </a:br>
            <a:r>
              <a:rPr lang="en-GB" dirty="0"/>
              <a:t>     // DO SOMETHING WITH RESULT</a:t>
            </a:r>
          </a:p>
          <a:p>
            <a:r>
              <a:rPr lang="en-GB" dirty="0"/>
              <a:t>}</a:t>
            </a:r>
          </a:p>
          <a:p>
            <a:endParaRPr lang="en-GB" dirty="0"/>
          </a:p>
          <a:p>
            <a:r>
              <a:rPr lang="en-GB" dirty="0" err="1"/>
              <a:t>DoWork</a:t>
            </a:r>
            <a:r>
              <a:rPr lang="en-GB" dirty="0"/>
              <a:t>();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52589" y="2615734"/>
            <a:ext cx="341077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await</a:t>
            </a:r>
            <a:r>
              <a:rPr lang="en-GB" dirty="0"/>
              <a:t> the result from the asynchronous action. </a:t>
            </a:r>
          </a:p>
          <a:p>
            <a:r>
              <a:rPr lang="en-GB" dirty="0"/>
              <a:t>The </a:t>
            </a:r>
            <a:r>
              <a:rPr lang="en-GB" dirty="0">
                <a:solidFill>
                  <a:srgbClr val="FF0000"/>
                </a:solidFill>
              </a:rPr>
              <a:t>code following the </a:t>
            </a:r>
            <a:r>
              <a:rPr lang="en-GB" dirty="0" err="1">
                <a:solidFill>
                  <a:srgbClr val="FF0000"/>
                </a:solidFill>
              </a:rPr>
              <a:t>DoWork</a:t>
            </a:r>
            <a:r>
              <a:rPr lang="en-GB" dirty="0">
                <a:solidFill>
                  <a:srgbClr val="FF0000"/>
                </a:solidFill>
              </a:rPr>
              <a:t>() call is now executed synchronously </a:t>
            </a:r>
            <a:r>
              <a:rPr lang="en-GB" dirty="0"/>
              <a:t>and can handle the result from the asynchronous action. </a:t>
            </a:r>
          </a:p>
          <a:p>
            <a:endParaRPr lang="en-GB" dirty="0"/>
          </a:p>
          <a:p>
            <a:r>
              <a:rPr lang="en-GB" dirty="0"/>
              <a:t>We have to mark </a:t>
            </a:r>
            <a:r>
              <a:rPr lang="en-GB" dirty="0" err="1"/>
              <a:t>DoWork</a:t>
            </a:r>
            <a:r>
              <a:rPr lang="en-GB" dirty="0"/>
              <a:t>() </a:t>
            </a:r>
            <a:r>
              <a:rPr lang="en-GB" b="1" dirty="0" err="1"/>
              <a:t>async</a:t>
            </a:r>
            <a:r>
              <a:rPr lang="en-GB" dirty="0"/>
              <a:t> because it does not return immediately.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46433" y="5944534"/>
            <a:ext cx="2902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Implicit promise returned by </a:t>
            </a:r>
            <a:r>
              <a:rPr lang="en-GB" i="1" dirty="0" err="1"/>
              <a:t>DoWork</a:t>
            </a:r>
            <a:r>
              <a:rPr lang="en-GB" i="1" dirty="0"/>
              <a:t>() is unused</a:t>
            </a:r>
          </a:p>
        </p:txBody>
      </p:sp>
      <p:cxnSp>
        <p:nvCxnSpPr>
          <p:cNvPr id="10" name="Straight Arrow Connector 9"/>
          <p:cNvCxnSpPr/>
          <p:nvPr/>
        </p:nvCxnSpPr>
        <p:spPr bwMode="auto">
          <a:xfrm flipH="1">
            <a:off x="1496729" y="6266047"/>
            <a:ext cx="606391" cy="9144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" name="TextBox 5"/>
          <p:cNvSpPr txBox="1"/>
          <p:nvPr/>
        </p:nvSpPr>
        <p:spPr>
          <a:xfrm>
            <a:off x="6213108" y="5890994"/>
            <a:ext cx="2807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https://javascript.info/async-await#error-handling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54457" y="3651810"/>
            <a:ext cx="19884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I’m returning a Promise so we can </a:t>
            </a:r>
            <a:r>
              <a:rPr lang="en-GB" b="1" i="1" dirty="0"/>
              <a:t>await</a:t>
            </a:r>
            <a:r>
              <a:rPr lang="en-GB" i="1" dirty="0"/>
              <a:t> on this function</a:t>
            </a:r>
          </a:p>
        </p:txBody>
      </p:sp>
      <p:sp>
        <p:nvSpPr>
          <p:cNvPr id="11" name="Arc 10"/>
          <p:cNvSpPr/>
          <p:nvPr/>
        </p:nvSpPr>
        <p:spPr bwMode="auto">
          <a:xfrm>
            <a:off x="2634393" y="3594864"/>
            <a:ext cx="720064" cy="2396264"/>
          </a:xfrm>
          <a:prstGeom prst="arc">
            <a:avLst>
              <a:gd name="adj1" fmla="val 16408385"/>
              <a:gd name="adj2" fmla="val 2775878"/>
            </a:avLst>
          </a:prstGeom>
          <a:noFill/>
          <a:ln w="22225" cap="flat" cmpd="sng" algn="ctr">
            <a:solidFill>
              <a:schemeClr val="tx1"/>
            </a:solidFill>
            <a:prstDash val="sysDash"/>
            <a:round/>
            <a:headEnd type="none" w="med" len="med"/>
            <a:tailEnd type="arrow" w="lg" len="lg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7605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Lambda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724025"/>
            <a:ext cx="7029450" cy="528287"/>
          </a:xfrm>
        </p:spPr>
        <p:txBody>
          <a:bodyPr/>
          <a:lstStyle/>
          <a:p>
            <a:r>
              <a:rPr lang="en-GB" dirty="0"/>
              <a:t>Note you can use “</a:t>
            </a:r>
            <a:r>
              <a:rPr lang="en-GB" dirty="0" err="1"/>
              <a:t>async</a:t>
            </a:r>
            <a:r>
              <a:rPr lang="en-GB" dirty="0"/>
              <a:t>” with Lambda functions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31758" y="3027145"/>
            <a:ext cx="52096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DoWork</a:t>
            </a:r>
            <a:r>
              <a:rPr lang="en-GB" dirty="0"/>
              <a:t>( </a:t>
            </a:r>
            <a:r>
              <a:rPr lang="en-GB" b="1" dirty="0" err="1">
                <a:solidFill>
                  <a:srgbClr val="FF0000"/>
                </a:solidFill>
              </a:rPr>
              <a:t>async</a:t>
            </a:r>
            <a:r>
              <a:rPr lang="en-GB" dirty="0"/>
              <a:t> </a:t>
            </a:r>
            <a:r>
              <a:rPr lang="en-GB" i="1" dirty="0"/>
              <a:t>(</a:t>
            </a:r>
            <a:r>
              <a:rPr lang="en-GB" i="1" dirty="0" err="1"/>
              <a:t>somedata</a:t>
            </a:r>
            <a:r>
              <a:rPr lang="en-GB" i="1" dirty="0"/>
              <a:t>) =&gt; {</a:t>
            </a:r>
          </a:p>
          <a:p>
            <a:r>
              <a:rPr lang="en-GB" i="1" dirty="0"/>
              <a:t>      </a:t>
            </a:r>
            <a:r>
              <a:rPr lang="en-GB" b="1" i="1" dirty="0"/>
              <a:t>await</a:t>
            </a:r>
            <a:r>
              <a:rPr lang="en-GB" i="1" dirty="0"/>
              <a:t> </a:t>
            </a:r>
            <a:r>
              <a:rPr lang="en-GB" i="1" dirty="0" err="1"/>
              <a:t>ProcessData</a:t>
            </a:r>
            <a:r>
              <a:rPr lang="en-GB" i="1" dirty="0"/>
              <a:t>(</a:t>
            </a:r>
            <a:r>
              <a:rPr lang="en-GB" i="1" dirty="0" err="1"/>
              <a:t>somedata</a:t>
            </a:r>
            <a:r>
              <a:rPr lang="en-GB" i="1" dirty="0"/>
              <a:t>);</a:t>
            </a:r>
          </a:p>
          <a:p>
            <a:r>
              <a:rPr lang="en-GB" i="1" dirty="0"/>
              <a:t>}</a:t>
            </a:r>
            <a:r>
              <a:rPr lang="en-GB" dirty="0"/>
              <a:t> );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45293" y="5067701"/>
            <a:ext cx="4339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Using “await” within the Lambda function</a:t>
            </a:r>
          </a:p>
        </p:txBody>
      </p:sp>
      <p:cxnSp>
        <p:nvCxnSpPr>
          <p:cNvPr id="8" name="Straight Arrow Connector 7"/>
          <p:cNvCxnSpPr/>
          <p:nvPr/>
        </p:nvCxnSpPr>
        <p:spPr bwMode="auto">
          <a:xfrm flipH="1" flipV="1">
            <a:off x="2492943" y="3662413"/>
            <a:ext cx="2035743" cy="142453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4284069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Catching Errors with </a:t>
            </a:r>
            <a:r>
              <a:rPr lang="en-GB" dirty="0" err="1"/>
              <a:t>Try..Catch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888359" y="1973693"/>
            <a:ext cx="4589718" cy="3416320"/>
          </a:xfrm>
          <a:prstGeom prst="rect">
            <a:avLst/>
          </a:prstGeom>
          <a:noFill/>
          <a:ln w="25400">
            <a:solidFill>
              <a:schemeClr val="tx1"/>
            </a:solidFill>
            <a:prstDash val="dash"/>
          </a:ln>
        </p:spPr>
        <p:txBody>
          <a:bodyPr wrap="none" rtlCol="0">
            <a:spAutoFit/>
          </a:bodyPr>
          <a:lstStyle/>
          <a:p>
            <a:r>
              <a:rPr lang="en-GB" b="1" dirty="0" err="1"/>
              <a:t>async</a:t>
            </a:r>
            <a:r>
              <a:rPr lang="en-GB" dirty="0"/>
              <a:t> function </a:t>
            </a:r>
            <a:r>
              <a:rPr lang="en-GB" dirty="0" err="1"/>
              <a:t>DoWork</a:t>
            </a:r>
            <a:r>
              <a:rPr lang="en-GB" dirty="0"/>
              <a:t>() </a:t>
            </a:r>
          </a:p>
          <a:p>
            <a:r>
              <a:rPr lang="en-GB" dirty="0"/>
              <a:t>{</a:t>
            </a:r>
          </a:p>
          <a:p>
            <a:r>
              <a:rPr lang="en-GB" dirty="0"/>
              <a:t>     try</a:t>
            </a:r>
          </a:p>
          <a:p>
            <a:r>
              <a:rPr lang="en-GB" dirty="0"/>
              <a:t>     {</a:t>
            </a:r>
          </a:p>
          <a:p>
            <a:r>
              <a:rPr lang="en-GB" dirty="0"/>
              <a:t>          </a:t>
            </a:r>
            <a:r>
              <a:rPr lang="en-GB" dirty="0" err="1"/>
              <a:t>const</a:t>
            </a:r>
            <a:r>
              <a:rPr lang="en-GB" dirty="0"/>
              <a:t> result = </a:t>
            </a:r>
            <a:r>
              <a:rPr lang="en-GB" b="1" dirty="0"/>
              <a:t>await</a:t>
            </a:r>
            <a:r>
              <a:rPr lang="en-GB" dirty="0"/>
              <a:t> </a:t>
            </a:r>
            <a:r>
              <a:rPr lang="en-GB" dirty="0" err="1"/>
              <a:t>PerformAction</a:t>
            </a:r>
            <a:r>
              <a:rPr lang="en-GB" dirty="0"/>
              <a:t>();</a:t>
            </a:r>
            <a:br>
              <a:rPr lang="en-GB" dirty="0"/>
            </a:br>
            <a:r>
              <a:rPr lang="en-GB" dirty="0"/>
              <a:t>          </a:t>
            </a:r>
            <a:r>
              <a:rPr lang="en-GB" dirty="0">
                <a:solidFill>
                  <a:schemeClr val="accent5">
                    <a:lumMod val="25000"/>
                  </a:schemeClr>
                </a:solidFill>
              </a:rPr>
              <a:t>// DO SOMETHING WITH RESULT</a:t>
            </a:r>
          </a:p>
          <a:p>
            <a:r>
              <a:rPr lang="en-GB" dirty="0"/>
              <a:t>     }</a:t>
            </a:r>
          </a:p>
          <a:p>
            <a:r>
              <a:rPr lang="en-GB" b="1" dirty="0"/>
              <a:t>     catch</a:t>
            </a:r>
            <a:r>
              <a:rPr lang="en-GB" dirty="0"/>
              <a:t>(error)</a:t>
            </a:r>
          </a:p>
          <a:p>
            <a:r>
              <a:rPr lang="en-GB" dirty="0"/>
              <a:t>     {</a:t>
            </a:r>
            <a:br>
              <a:rPr lang="en-GB" dirty="0"/>
            </a:br>
            <a:r>
              <a:rPr lang="en-GB" dirty="0"/>
              <a:t>           </a:t>
            </a:r>
            <a:r>
              <a:rPr lang="en-GB" dirty="0">
                <a:solidFill>
                  <a:srgbClr val="FF0000"/>
                </a:solidFill>
              </a:rPr>
              <a:t>// HANDLE ERROR</a:t>
            </a:r>
          </a:p>
          <a:p>
            <a:r>
              <a:rPr lang="en-GB" dirty="0"/>
              <a:t>     }</a:t>
            </a:r>
          </a:p>
          <a:p>
            <a:r>
              <a:rPr lang="en-GB" dirty="0"/>
              <a:t>}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2FCA62-CFE5-468A-AAF2-675B6683325F}"/>
              </a:ext>
            </a:extLst>
          </p:cNvPr>
          <p:cNvSpPr txBox="1"/>
          <p:nvPr/>
        </p:nvSpPr>
        <p:spPr>
          <a:xfrm>
            <a:off x="1832063" y="1076872"/>
            <a:ext cx="4702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have to use </a:t>
            </a:r>
            <a:r>
              <a:rPr lang="en-GB" i="1" dirty="0"/>
              <a:t>try...catch </a:t>
            </a:r>
            <a:r>
              <a:rPr lang="en-GB" dirty="0"/>
              <a:t>to handle any promise </a:t>
            </a:r>
            <a:r>
              <a:rPr lang="en-GB" b="1" dirty="0"/>
              <a:t>reject</a:t>
            </a:r>
            <a:r>
              <a:rPr lang="en-GB" dirty="0"/>
              <a:t> in the </a:t>
            </a:r>
            <a:r>
              <a:rPr lang="en-GB" i="1" dirty="0"/>
              <a:t>catch</a:t>
            </a:r>
            <a:r>
              <a:rPr lang="en-GB" dirty="0"/>
              <a:t> statement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863714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(</a:t>
            </a:r>
            <a:r>
              <a:rPr lang="en-GB" dirty="0" err="1"/>
              <a:t>Async</a:t>
            </a:r>
            <a:r>
              <a:rPr lang="en-GB" dirty="0"/>
              <a:t>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93813" y="6537325"/>
            <a:ext cx="2895600" cy="320675"/>
          </a:xfrm>
        </p:spPr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57175" y="1057526"/>
            <a:ext cx="26132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function </a:t>
            </a:r>
            <a:r>
              <a:rPr lang="en-GB" dirty="0" err="1"/>
              <a:t>SomeAsyncFunction</a:t>
            </a:r>
            <a:r>
              <a:rPr lang="en-GB" dirty="0"/>
              <a:t>() should already exist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3091531" y="2226246"/>
            <a:ext cx="4926095" cy="42827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dirty="0" err="1">
                <a:solidFill>
                  <a:srgbClr val="FF0000"/>
                </a:solidFill>
              </a:rPr>
              <a:t>async</a:t>
            </a:r>
            <a:r>
              <a:rPr lang="en-GB" dirty="0"/>
              <a:t> function </a:t>
            </a:r>
            <a:r>
              <a:rPr lang="en-GB" dirty="0" err="1"/>
              <a:t>ReadNumber</a:t>
            </a:r>
            <a:r>
              <a:rPr lang="en-GB" dirty="0"/>
              <a:t>()</a:t>
            </a:r>
          </a:p>
          <a:p>
            <a:r>
              <a:rPr lang="en-GB" dirty="0"/>
              <a:t>{</a:t>
            </a:r>
          </a:p>
          <a:p>
            <a:r>
              <a:rPr lang="en-GB" dirty="0"/>
              <a:t>     try</a:t>
            </a:r>
          </a:p>
          <a:p>
            <a:r>
              <a:rPr lang="en-GB" dirty="0"/>
              <a:t>     {</a:t>
            </a:r>
          </a:p>
          <a:p>
            <a:r>
              <a:rPr lang="en-GB" dirty="0"/>
              <a:t>          </a:t>
            </a:r>
            <a:r>
              <a:rPr lang="en-GB" dirty="0" err="1"/>
              <a:t>var</a:t>
            </a:r>
            <a:r>
              <a:rPr lang="en-GB" dirty="0"/>
              <a:t> </a:t>
            </a:r>
            <a:r>
              <a:rPr lang="en-GB" dirty="0" err="1"/>
              <a:t>num</a:t>
            </a:r>
            <a:r>
              <a:rPr lang="en-GB" dirty="0"/>
              <a:t> = </a:t>
            </a:r>
            <a:r>
              <a:rPr lang="en-GB" dirty="0">
                <a:solidFill>
                  <a:srgbClr val="FF0000"/>
                </a:solidFill>
              </a:rPr>
              <a:t>await</a:t>
            </a:r>
            <a:r>
              <a:rPr lang="en-GB" dirty="0"/>
              <a:t> </a:t>
            </a:r>
            <a:r>
              <a:rPr lang="en-GB" dirty="0" err="1"/>
              <a:t>SomeAsyncFunction</a:t>
            </a:r>
            <a:r>
              <a:rPr lang="en-GB" dirty="0"/>
              <a:t>();</a:t>
            </a:r>
          </a:p>
          <a:p>
            <a:r>
              <a:rPr lang="en-GB" dirty="0"/>
              <a:t>          console.log("Read number is " + </a:t>
            </a:r>
            <a:r>
              <a:rPr lang="en-GB" dirty="0" err="1"/>
              <a:t>num</a:t>
            </a:r>
            <a:r>
              <a:rPr lang="en-GB" dirty="0"/>
              <a:t>);</a:t>
            </a:r>
          </a:p>
          <a:p>
            <a:r>
              <a:rPr lang="en-GB" dirty="0"/>
              <a:t>     }</a:t>
            </a:r>
          </a:p>
          <a:p>
            <a:r>
              <a:rPr lang="en-GB" dirty="0"/>
              <a:t>     catch(error)</a:t>
            </a:r>
          </a:p>
          <a:p>
            <a:r>
              <a:rPr lang="en-GB" dirty="0"/>
              <a:t>     {</a:t>
            </a:r>
          </a:p>
          <a:p>
            <a:r>
              <a:rPr lang="en-GB" dirty="0"/>
              <a:t>         </a:t>
            </a:r>
            <a:r>
              <a:rPr lang="en-GB" dirty="0" err="1"/>
              <a:t>console.error</a:t>
            </a:r>
            <a:r>
              <a:rPr lang="en-GB" dirty="0"/>
              <a:t>(error);</a:t>
            </a:r>
          </a:p>
          <a:p>
            <a:r>
              <a:rPr lang="en-GB" dirty="0"/>
              <a:t>     }</a:t>
            </a:r>
          </a:p>
          <a:p>
            <a:r>
              <a:rPr lang="en-GB" dirty="0"/>
              <a:t>}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 err="1"/>
              <a:t>ReadNumber</a:t>
            </a:r>
            <a:r>
              <a:rPr lang="en-GB" dirty="0"/>
              <a:t>();</a:t>
            </a:r>
            <a:endParaRPr kumimoji="0" lang="en-GB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58257" y="1856914"/>
            <a:ext cx="1980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usingpromise.js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7175" y="812538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createpromise.js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36637" y="6092791"/>
            <a:ext cx="26548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Call the function here </a:t>
            </a:r>
            <a:r>
              <a:rPr lang="en-GB" dirty="0">
                <a:sym typeface="Wingdings" panose="05000000000000000000" pitchFamily="2" charset="2"/>
              </a:rPr>
              <a:t>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436637" y="3607942"/>
            <a:ext cx="318067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This line of code                 </a:t>
            </a:r>
            <a:r>
              <a:rPr lang="en-GB" dirty="0">
                <a:sym typeface="Wingdings" panose="05000000000000000000" pitchFamily="2" charset="2"/>
              </a:rPr>
              <a:t></a:t>
            </a:r>
            <a:br>
              <a:rPr lang="en-GB" dirty="0">
                <a:sym typeface="Wingdings" panose="05000000000000000000" pitchFamily="2" charset="2"/>
              </a:rPr>
            </a:br>
            <a:r>
              <a:rPr lang="en-GB" dirty="0">
                <a:sym typeface="Wingdings" panose="05000000000000000000" pitchFamily="2" charset="2"/>
              </a:rPr>
              <a:t>is not executed</a:t>
            </a:r>
            <a:br>
              <a:rPr lang="en-GB" dirty="0">
                <a:sym typeface="Wingdings" panose="05000000000000000000" pitchFamily="2" charset="2"/>
              </a:rPr>
            </a:br>
            <a:r>
              <a:rPr lang="en-GB" dirty="0">
                <a:sym typeface="Wingdings" panose="05000000000000000000" pitchFamily="2" charset="2"/>
              </a:rPr>
              <a:t>until the </a:t>
            </a:r>
            <a:br>
              <a:rPr lang="en-GB" dirty="0">
                <a:sym typeface="Wingdings" panose="05000000000000000000" pitchFamily="2" charset="2"/>
              </a:rPr>
            </a:br>
            <a:r>
              <a:rPr lang="en-GB" dirty="0" err="1">
                <a:sym typeface="Wingdings" panose="05000000000000000000" pitchFamily="2" charset="2"/>
              </a:rPr>
              <a:t>SomeAsyncFunction</a:t>
            </a:r>
            <a:r>
              <a:rPr lang="en-GB" dirty="0">
                <a:sym typeface="Wingdings" panose="05000000000000000000" pitchFamily="2" charset="2"/>
              </a:rPr>
              <a:t>()</a:t>
            </a:r>
            <a:br>
              <a:rPr lang="en-GB" dirty="0">
                <a:sym typeface="Wingdings" panose="05000000000000000000" pitchFamily="2" charset="2"/>
              </a:rPr>
            </a:br>
            <a:r>
              <a:rPr lang="en-GB" dirty="0">
                <a:sym typeface="Wingdings" panose="05000000000000000000" pitchFamily="2" charset="2"/>
              </a:rPr>
              <a:t>completes and has</a:t>
            </a:r>
            <a:br>
              <a:rPr lang="en-GB" dirty="0">
                <a:sym typeface="Wingdings" panose="05000000000000000000" pitchFamily="2" charset="2"/>
              </a:rPr>
            </a:br>
            <a:r>
              <a:rPr lang="en-GB" dirty="0">
                <a:sym typeface="Wingdings" panose="05000000000000000000" pitchFamily="2" charset="2"/>
              </a:rPr>
              <a:t>a result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DCD16E7-C3EB-48E3-B8D5-2BE0314FA0EE}"/>
              </a:ext>
            </a:extLst>
          </p:cNvPr>
          <p:cNvSpPr txBox="1"/>
          <p:nvPr/>
        </p:nvSpPr>
        <p:spPr>
          <a:xfrm>
            <a:off x="4911448" y="844550"/>
            <a:ext cx="41098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Don’t forget to link these to a HTML page using &lt;script&gt; tags with</a:t>
            </a:r>
          </a:p>
          <a:p>
            <a:r>
              <a:rPr lang="en-GB" b="1" dirty="0"/>
              <a:t>usingpromise.js last</a:t>
            </a:r>
          </a:p>
        </p:txBody>
      </p:sp>
    </p:spTree>
    <p:extLst>
      <p:ext uri="{BB962C8B-B14F-4D97-AF65-F5344CB8AC3E}">
        <p14:creationId xmlns:p14="http://schemas.microsoft.com/office/powerpoint/2010/main" val="4178609486"/>
      </p:ext>
    </p:extLst>
  </p:cSld>
  <p:clrMapOvr>
    <a:masterClrMapping/>
  </p:clrMapOvr>
</p:sld>
</file>

<file path=ppt/theme/theme1.xml><?xml version="1.0" encoding="utf-8"?>
<a:theme xmlns:a="http://schemas.openxmlformats.org/drawingml/2006/main" name="os-slides">
  <a:themeElements>
    <a:clrScheme name="">
      <a:dk1>
        <a:srgbClr val="660066"/>
      </a:dk1>
      <a:lt1>
        <a:srgbClr val="FFFFFF"/>
      </a:lt1>
      <a:dk2>
        <a:srgbClr val="006600"/>
      </a:dk2>
      <a:lt2>
        <a:srgbClr val="FFCC99"/>
      </a:lt2>
      <a:accent1>
        <a:srgbClr val="99FF99"/>
      </a:accent1>
      <a:accent2>
        <a:srgbClr val="CC66FF"/>
      </a:accent2>
      <a:accent3>
        <a:srgbClr val="FFFFFF"/>
      </a:accent3>
      <a:accent4>
        <a:srgbClr val="560056"/>
      </a:accent4>
      <a:accent5>
        <a:srgbClr val="CAFFCA"/>
      </a:accent5>
      <a:accent6>
        <a:srgbClr val="B95CE7"/>
      </a:accent6>
      <a:hlink>
        <a:srgbClr val="FF99CC"/>
      </a:hlink>
      <a:folHlink>
        <a:srgbClr val="006600"/>
      </a:folHlink>
    </a:clrScheme>
    <a:fontScheme name="os-slides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elvetica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elvetica" panose="020B0604020202020204" pitchFamily="34" charset="0"/>
          </a:defRPr>
        </a:defPPr>
      </a:lstStyle>
    </a:lnDef>
  </a:objectDefaults>
  <a:extraClrSchemeLst>
    <a:extraClrScheme>
      <a:clrScheme name="os-slides 1">
        <a:dk1>
          <a:srgbClr val="000000"/>
        </a:dk1>
        <a:lt1>
          <a:srgbClr val="FFFFFF"/>
        </a:lt1>
        <a:dk2>
          <a:srgbClr val="6600CC"/>
        </a:dk2>
        <a:lt2>
          <a:srgbClr val="CCECFF"/>
        </a:lt2>
        <a:accent1>
          <a:srgbClr val="00FFCC"/>
        </a:accent1>
        <a:accent2>
          <a:srgbClr val="9933FF"/>
        </a:accent2>
        <a:accent3>
          <a:srgbClr val="B8AAE2"/>
        </a:accent3>
        <a:accent4>
          <a:srgbClr val="DADADA"/>
        </a:accent4>
        <a:accent5>
          <a:srgbClr val="AAFFE2"/>
        </a:accent5>
        <a:accent6>
          <a:srgbClr val="8A2DE7"/>
        </a:accent6>
        <a:hlink>
          <a:srgbClr val="660066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slides 2">
        <a:dk1>
          <a:srgbClr val="660066"/>
        </a:dk1>
        <a:lt1>
          <a:srgbClr val="FFFFFF"/>
        </a:lt1>
        <a:dk2>
          <a:srgbClr val="FF00FF"/>
        </a:dk2>
        <a:lt2>
          <a:srgbClr val="FFCC99"/>
        </a:lt2>
        <a:accent1>
          <a:srgbClr val="99FF99"/>
        </a:accent1>
        <a:accent2>
          <a:srgbClr val="CC66FF"/>
        </a:accent2>
        <a:accent3>
          <a:srgbClr val="FFFFFF"/>
        </a:accent3>
        <a:accent4>
          <a:srgbClr val="560056"/>
        </a:accent4>
        <a:accent5>
          <a:srgbClr val="CAFFCA"/>
        </a:accent5>
        <a:accent6>
          <a:srgbClr val="B95CE7"/>
        </a:accent6>
        <a:hlink>
          <a:srgbClr val="FF99CC"/>
        </a:hlink>
        <a:folHlink>
          <a:srgbClr val="00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slides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slides 4">
        <a:dk1>
          <a:srgbClr val="000000"/>
        </a:dk1>
        <a:lt1>
          <a:srgbClr val="FFFFFF"/>
        </a:lt1>
        <a:dk2>
          <a:srgbClr val="CC0099"/>
        </a:dk2>
        <a:lt2>
          <a:srgbClr val="FFCCFF"/>
        </a:lt2>
        <a:accent1>
          <a:srgbClr val="00FF00"/>
        </a:accent1>
        <a:accent2>
          <a:srgbClr val="9933FF"/>
        </a:accent2>
        <a:accent3>
          <a:srgbClr val="E2AACA"/>
        </a:accent3>
        <a:accent4>
          <a:srgbClr val="DADADA"/>
        </a:accent4>
        <a:accent5>
          <a:srgbClr val="AAFFAA"/>
        </a:accent5>
        <a:accent6>
          <a:srgbClr val="8A2DE7"/>
        </a:accent6>
        <a:hlink>
          <a:srgbClr val="660066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3300"/>
    </a:dk1>
    <a:lt1>
      <a:srgbClr val="FFFFFF"/>
    </a:lt1>
    <a:dk2>
      <a:srgbClr val="0000FF"/>
    </a:dk2>
    <a:lt2>
      <a:srgbClr val="FFCC99"/>
    </a:lt2>
    <a:accent1>
      <a:srgbClr val="99FF99"/>
    </a:accent1>
    <a:accent2>
      <a:srgbClr val="CC66FF"/>
    </a:accent2>
    <a:accent3>
      <a:srgbClr val="FFFFFF"/>
    </a:accent3>
    <a:accent4>
      <a:srgbClr val="002A00"/>
    </a:accent4>
    <a:accent5>
      <a:srgbClr val="CAFFCA"/>
    </a:accent5>
    <a:accent6>
      <a:srgbClr val="B95CE7"/>
    </a:accent6>
    <a:hlink>
      <a:srgbClr val="FF99CC"/>
    </a:hlink>
    <a:folHlink>
      <a:srgbClr val="0066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C:\apps\Microsoft Office\Templates\Presentations\os-slides.pot</Template>
  <TotalTime>15682</TotalTime>
  <Words>1371</Words>
  <Application>Microsoft Office PowerPoint</Application>
  <PresentationFormat>On-screen Show (4:3)</PresentationFormat>
  <Paragraphs>201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Helvetica-Narrow</vt:lpstr>
      <vt:lpstr>Monotype Sorts</vt:lpstr>
      <vt:lpstr>Arial</vt:lpstr>
      <vt:lpstr>Helvetica</vt:lpstr>
      <vt:lpstr>Impact</vt:lpstr>
      <vt:lpstr>Times New Roman</vt:lpstr>
      <vt:lpstr>os-slides</vt:lpstr>
      <vt:lpstr>Simplified JavaScript Promises </vt:lpstr>
      <vt:lpstr>What is a promise?</vt:lpstr>
      <vt:lpstr>What is a promise???</vt:lpstr>
      <vt:lpstr>Using a Promise</vt:lpstr>
      <vt:lpstr>Using a Promise</vt:lpstr>
      <vt:lpstr>Exercise</vt:lpstr>
      <vt:lpstr>Promise Callbacks</vt:lpstr>
      <vt:lpstr>Async…Await</vt:lpstr>
      <vt:lpstr>Async Chaining</vt:lpstr>
      <vt:lpstr>Summary: Async and Await</vt:lpstr>
      <vt:lpstr>Lambda Functions</vt:lpstr>
      <vt:lpstr>Catching Errors with Try..Catch</vt:lpstr>
      <vt:lpstr>Exercise (Async)</vt:lpstr>
    </vt:vector>
  </TitlesOfParts>
  <Company>SIHE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WAN Introduction</dc:title>
  <dc:creator>Michael Dacey</dc:creator>
  <cp:lastModifiedBy>Michael Dacey</cp:lastModifiedBy>
  <cp:revision>274</cp:revision>
  <cp:lastPrinted>2001-06-14T13:58:17Z</cp:lastPrinted>
  <dcterms:created xsi:type="dcterms:W3CDTF">1999-06-25T18:38:26Z</dcterms:created>
  <dcterms:modified xsi:type="dcterms:W3CDTF">2021-10-01T15:21:25Z</dcterms:modified>
</cp:coreProperties>
</file>