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tags/tag9.xml" ContentType="application/vnd.openxmlformats-officedocument.presentationml.tags+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tags/tag11.xml" ContentType="application/vnd.openxmlformats-officedocument.presentationml.tags+xml"/>
  <Override PartName="/ppt/notesSlides/notesSlide14.xml" ContentType="application/vnd.openxmlformats-officedocument.presentationml.notesSlide+xml"/>
  <Override PartName="/ppt/tags/tag12.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8" r:id="rId3"/>
    <p:sldId id="259" r:id="rId4"/>
    <p:sldId id="261" r:id="rId5"/>
    <p:sldId id="263" r:id="rId6"/>
    <p:sldId id="264" r:id="rId7"/>
    <p:sldId id="265" r:id="rId8"/>
    <p:sldId id="266" r:id="rId9"/>
    <p:sldId id="267" r:id="rId10"/>
    <p:sldId id="268" r:id="rId11"/>
    <p:sldId id="270" r:id="rId12"/>
    <p:sldId id="271" r:id="rId13"/>
    <p:sldId id="272" r:id="rId14"/>
    <p:sldId id="273" r:id="rId15"/>
    <p:sldId id="274" r:id="rId16"/>
    <p:sldId id="275" r:id="rId17"/>
    <p:sldId id="276" r:id="rId18"/>
    <p:sldId id="277" r:id="rId19"/>
  </p:sldIdLst>
  <p:sldSz cx="9144000" cy="5143500" type="screen16x9"/>
  <p:notesSz cx="6858000" cy="9144000"/>
  <p:embeddedFontLst>
    <p:embeddedFont>
      <p:font typeface="Raleway" pitchFamily="2" charset="77"/>
      <p:regular r:id="rId21"/>
      <p:bold r:id="rId22"/>
      <p:italic r:id="rId23"/>
      <p:boldItalic r:id="rId24"/>
    </p:embeddedFont>
    <p:embeddedFont>
      <p:font typeface="Source Sans Pro" panose="020B050303040302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D29A8AD-2C1A-47FC-995D-32B293ABCC93}">
  <a:tblStyle styleId="{8D29A8AD-2C1A-47FC-995D-32B293ABCC9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A6D1AB3-7480-4F1A-851D-47C9846455EB}"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94684"/>
  </p:normalViewPr>
  <p:slideViewPr>
    <p:cSldViewPr snapToGrid="0">
      <p:cViewPr varScale="1">
        <p:scale>
          <a:sx n="141" d="100"/>
          <a:sy n="141" d="100"/>
        </p:scale>
        <p:origin x="592" y="1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ujun Liu (2405980)" userId="0f816503-9415-4531-88ca-f8fd23618fe1" providerId="ADAL" clId="{9BDDA541-F887-A94F-BD0B-B0ABF25A7298}"/>
    <pc:docChg chg="custSel delSld modSld">
      <pc:chgData name="Yujun Liu (2405980)" userId="0f816503-9415-4531-88ca-f8fd23618fe1" providerId="ADAL" clId="{9BDDA541-F887-A94F-BD0B-B0ABF25A7298}" dt="2025-04-14T17:58:37.037" v="23" actId="478"/>
      <pc:docMkLst>
        <pc:docMk/>
      </pc:docMkLst>
      <pc:sldChg chg="delSp del mod delAnim">
        <pc:chgData name="Yujun Liu (2405980)" userId="0f816503-9415-4531-88ca-f8fd23618fe1" providerId="ADAL" clId="{9BDDA541-F887-A94F-BD0B-B0ABF25A7298}" dt="2025-04-14T17:57:58.814" v="18" actId="2696"/>
        <pc:sldMkLst>
          <pc:docMk/>
          <pc:sldMk cId="0" sldId="257"/>
        </pc:sldMkLst>
        <pc:picChg chg="del">
          <ac:chgData name="Yujun Liu (2405980)" userId="0f816503-9415-4531-88ca-f8fd23618fe1" providerId="ADAL" clId="{9BDDA541-F887-A94F-BD0B-B0ABF25A7298}" dt="2025-04-14T17:54:42.350" v="0" actId="478"/>
          <ac:picMkLst>
            <pc:docMk/>
            <pc:sldMk cId="0" sldId="257"/>
            <ac:picMk id="2" creationId="{33808E25-6F77-AE30-B7E3-EAFCC4CE75B9}"/>
          </ac:picMkLst>
        </pc:picChg>
        <pc:picChg chg="del">
          <ac:chgData name="Yujun Liu (2405980)" userId="0f816503-9415-4531-88ca-f8fd23618fe1" providerId="ADAL" clId="{9BDDA541-F887-A94F-BD0B-B0ABF25A7298}" dt="2025-04-14T17:55:06.787" v="1" actId="478"/>
          <ac:picMkLst>
            <pc:docMk/>
            <pc:sldMk cId="0" sldId="257"/>
            <ac:picMk id="6" creationId="{13BEF97D-2623-5212-AF18-58897F2C742B}"/>
          </ac:picMkLst>
        </pc:picChg>
      </pc:sldChg>
      <pc:sldChg chg="delSp mod delAnim">
        <pc:chgData name="Yujun Liu (2405980)" userId="0f816503-9415-4531-88ca-f8fd23618fe1" providerId="ADAL" clId="{9BDDA541-F887-A94F-BD0B-B0ABF25A7298}" dt="2025-04-14T17:55:10.915" v="2" actId="478"/>
        <pc:sldMkLst>
          <pc:docMk/>
          <pc:sldMk cId="0" sldId="258"/>
        </pc:sldMkLst>
        <pc:picChg chg="del">
          <ac:chgData name="Yujun Liu (2405980)" userId="0f816503-9415-4531-88ca-f8fd23618fe1" providerId="ADAL" clId="{9BDDA541-F887-A94F-BD0B-B0ABF25A7298}" dt="2025-04-14T17:55:10.915" v="2" actId="478"/>
          <ac:picMkLst>
            <pc:docMk/>
            <pc:sldMk cId="0" sldId="258"/>
            <ac:picMk id="4" creationId="{44E52936-64DA-2504-65BA-3ABE69BC9BA5}"/>
          </ac:picMkLst>
        </pc:picChg>
      </pc:sldChg>
      <pc:sldChg chg="delSp mod delAnim">
        <pc:chgData name="Yujun Liu (2405980)" userId="0f816503-9415-4531-88ca-f8fd23618fe1" providerId="ADAL" clId="{9BDDA541-F887-A94F-BD0B-B0ABF25A7298}" dt="2025-04-14T17:56:40.079" v="12" actId="478"/>
        <pc:sldMkLst>
          <pc:docMk/>
          <pc:sldMk cId="0" sldId="259"/>
        </pc:sldMkLst>
        <pc:picChg chg="del">
          <ac:chgData name="Yujun Liu (2405980)" userId="0f816503-9415-4531-88ca-f8fd23618fe1" providerId="ADAL" clId="{9BDDA541-F887-A94F-BD0B-B0ABF25A7298}" dt="2025-04-14T17:56:40.079" v="12" actId="478"/>
          <ac:picMkLst>
            <pc:docMk/>
            <pc:sldMk cId="0" sldId="259"/>
            <ac:picMk id="7" creationId="{A9C082A4-942B-36DA-C184-6CF6FB0F0C18}"/>
          </ac:picMkLst>
        </pc:picChg>
      </pc:sldChg>
      <pc:sldChg chg="delSp del mod delAnim">
        <pc:chgData name="Yujun Liu (2405980)" userId="0f816503-9415-4531-88ca-f8fd23618fe1" providerId="ADAL" clId="{9BDDA541-F887-A94F-BD0B-B0ABF25A7298}" dt="2025-04-14T17:57:42.781" v="17" actId="2696"/>
        <pc:sldMkLst>
          <pc:docMk/>
          <pc:sldMk cId="0" sldId="260"/>
        </pc:sldMkLst>
        <pc:picChg chg="del">
          <ac:chgData name="Yujun Liu (2405980)" userId="0f816503-9415-4531-88ca-f8fd23618fe1" providerId="ADAL" clId="{9BDDA541-F887-A94F-BD0B-B0ABF25A7298}" dt="2025-04-14T17:55:23.927" v="3" actId="478"/>
          <ac:picMkLst>
            <pc:docMk/>
            <pc:sldMk cId="0" sldId="260"/>
            <ac:picMk id="11" creationId="{116F818D-3B7A-A594-B55B-14D41048111A}"/>
          </ac:picMkLst>
        </pc:picChg>
      </pc:sldChg>
      <pc:sldChg chg="delSp del mod delAnim">
        <pc:chgData name="Yujun Liu (2405980)" userId="0f816503-9415-4531-88ca-f8fd23618fe1" providerId="ADAL" clId="{9BDDA541-F887-A94F-BD0B-B0ABF25A7298}" dt="2025-04-14T17:58:02.724" v="19" actId="2696"/>
        <pc:sldMkLst>
          <pc:docMk/>
          <pc:sldMk cId="0" sldId="262"/>
        </pc:sldMkLst>
        <pc:picChg chg="del">
          <ac:chgData name="Yujun Liu (2405980)" userId="0f816503-9415-4531-88ca-f8fd23618fe1" providerId="ADAL" clId="{9BDDA541-F887-A94F-BD0B-B0ABF25A7298}" dt="2025-04-14T17:57:00.306" v="14" actId="478"/>
          <ac:picMkLst>
            <pc:docMk/>
            <pc:sldMk cId="0" sldId="262"/>
            <ac:picMk id="19" creationId="{3A7FF563-D6C7-CAEB-539A-384EFB612F94}"/>
          </ac:picMkLst>
        </pc:picChg>
      </pc:sldChg>
      <pc:sldChg chg="delSp mod delAnim">
        <pc:chgData name="Yujun Liu (2405980)" userId="0f816503-9415-4531-88ca-f8fd23618fe1" providerId="ADAL" clId="{9BDDA541-F887-A94F-BD0B-B0ABF25A7298}" dt="2025-04-14T17:56:56.914" v="13" actId="478"/>
        <pc:sldMkLst>
          <pc:docMk/>
          <pc:sldMk cId="0" sldId="263"/>
        </pc:sldMkLst>
        <pc:picChg chg="del">
          <ac:chgData name="Yujun Liu (2405980)" userId="0f816503-9415-4531-88ca-f8fd23618fe1" providerId="ADAL" clId="{9BDDA541-F887-A94F-BD0B-B0ABF25A7298}" dt="2025-04-14T17:56:56.914" v="13" actId="478"/>
          <ac:picMkLst>
            <pc:docMk/>
            <pc:sldMk cId="0" sldId="263"/>
            <ac:picMk id="9" creationId="{241A938C-6DB7-6CAB-29AA-1E07BBCD8E2C}"/>
          </ac:picMkLst>
        </pc:picChg>
      </pc:sldChg>
      <pc:sldChg chg="delSp mod delAnim">
        <pc:chgData name="Yujun Liu (2405980)" userId="0f816503-9415-4531-88ca-f8fd23618fe1" providerId="ADAL" clId="{9BDDA541-F887-A94F-BD0B-B0ABF25A7298}" dt="2025-04-14T17:56:19.089" v="9" actId="478"/>
        <pc:sldMkLst>
          <pc:docMk/>
          <pc:sldMk cId="0" sldId="265"/>
        </pc:sldMkLst>
        <pc:picChg chg="del">
          <ac:chgData name="Yujun Liu (2405980)" userId="0f816503-9415-4531-88ca-f8fd23618fe1" providerId="ADAL" clId="{9BDDA541-F887-A94F-BD0B-B0ABF25A7298}" dt="2025-04-14T17:56:19.089" v="9" actId="478"/>
          <ac:picMkLst>
            <pc:docMk/>
            <pc:sldMk cId="0" sldId="265"/>
            <ac:picMk id="8" creationId="{6A2EDBD7-2F57-A028-993D-40D2B6A0DFCA}"/>
          </ac:picMkLst>
        </pc:picChg>
      </pc:sldChg>
      <pc:sldChg chg="delSp mod delAnim">
        <pc:chgData name="Yujun Liu (2405980)" userId="0f816503-9415-4531-88ca-f8fd23618fe1" providerId="ADAL" clId="{9BDDA541-F887-A94F-BD0B-B0ABF25A7298}" dt="2025-04-14T17:57:09.423" v="15" actId="478"/>
        <pc:sldMkLst>
          <pc:docMk/>
          <pc:sldMk cId="0" sldId="266"/>
        </pc:sldMkLst>
        <pc:picChg chg="del">
          <ac:chgData name="Yujun Liu (2405980)" userId="0f816503-9415-4531-88ca-f8fd23618fe1" providerId="ADAL" clId="{9BDDA541-F887-A94F-BD0B-B0ABF25A7298}" dt="2025-04-14T17:57:09.423" v="15" actId="478"/>
          <ac:picMkLst>
            <pc:docMk/>
            <pc:sldMk cId="0" sldId="266"/>
            <ac:picMk id="16" creationId="{4DBA68CE-2F1D-C89C-D0D0-2AA2B87D7C57}"/>
          </ac:picMkLst>
        </pc:picChg>
      </pc:sldChg>
      <pc:sldChg chg="delSp mod delAnim">
        <pc:chgData name="Yujun Liu (2405980)" userId="0f816503-9415-4531-88ca-f8fd23618fe1" providerId="ADAL" clId="{9BDDA541-F887-A94F-BD0B-B0ABF25A7298}" dt="2025-04-14T17:58:31.051" v="22" actId="478"/>
        <pc:sldMkLst>
          <pc:docMk/>
          <pc:sldMk cId="0" sldId="267"/>
        </pc:sldMkLst>
        <pc:picChg chg="del">
          <ac:chgData name="Yujun Liu (2405980)" userId="0f816503-9415-4531-88ca-f8fd23618fe1" providerId="ADAL" clId="{9BDDA541-F887-A94F-BD0B-B0ABF25A7298}" dt="2025-04-14T17:58:31.051" v="22" actId="478"/>
          <ac:picMkLst>
            <pc:docMk/>
            <pc:sldMk cId="0" sldId="267"/>
            <ac:picMk id="8" creationId="{5DD071F5-E846-B5EC-024E-8EBB0A2E1F05}"/>
          </ac:picMkLst>
        </pc:picChg>
      </pc:sldChg>
      <pc:sldChg chg="delSp mod delAnim">
        <pc:chgData name="Yujun Liu (2405980)" userId="0f816503-9415-4531-88ca-f8fd23618fe1" providerId="ADAL" clId="{9BDDA541-F887-A94F-BD0B-B0ABF25A7298}" dt="2025-04-14T17:56:23.570" v="10" actId="478"/>
        <pc:sldMkLst>
          <pc:docMk/>
          <pc:sldMk cId="0" sldId="268"/>
        </pc:sldMkLst>
        <pc:picChg chg="del">
          <ac:chgData name="Yujun Liu (2405980)" userId="0f816503-9415-4531-88ca-f8fd23618fe1" providerId="ADAL" clId="{9BDDA541-F887-A94F-BD0B-B0ABF25A7298}" dt="2025-04-14T17:56:23.570" v="10" actId="478"/>
          <ac:picMkLst>
            <pc:docMk/>
            <pc:sldMk cId="0" sldId="268"/>
            <ac:picMk id="10" creationId="{52F60AD1-B495-E45B-19BA-6EADD7035A2B}"/>
          </ac:picMkLst>
        </pc:picChg>
      </pc:sldChg>
      <pc:sldChg chg="delSp del mod delAnim">
        <pc:chgData name="Yujun Liu (2405980)" userId="0f816503-9415-4531-88ca-f8fd23618fe1" providerId="ADAL" clId="{9BDDA541-F887-A94F-BD0B-B0ABF25A7298}" dt="2025-04-14T17:58:06.867" v="20" actId="2696"/>
        <pc:sldMkLst>
          <pc:docMk/>
          <pc:sldMk cId="0" sldId="269"/>
        </pc:sldMkLst>
        <pc:picChg chg="del">
          <ac:chgData name="Yujun Liu (2405980)" userId="0f816503-9415-4531-88ca-f8fd23618fe1" providerId="ADAL" clId="{9BDDA541-F887-A94F-BD0B-B0ABF25A7298}" dt="2025-04-14T17:56:26.071" v="11" actId="478"/>
          <ac:picMkLst>
            <pc:docMk/>
            <pc:sldMk cId="0" sldId="269"/>
            <ac:picMk id="4" creationId="{37B42BBD-1E8F-4E2D-3B2D-C148D97DB900}"/>
          </ac:picMkLst>
        </pc:picChg>
      </pc:sldChg>
      <pc:sldChg chg="delSp mod delAnim">
        <pc:chgData name="Yujun Liu (2405980)" userId="0f816503-9415-4531-88ca-f8fd23618fe1" providerId="ADAL" clId="{9BDDA541-F887-A94F-BD0B-B0ABF25A7298}" dt="2025-04-14T17:58:11.431" v="21" actId="478"/>
        <pc:sldMkLst>
          <pc:docMk/>
          <pc:sldMk cId="0" sldId="270"/>
        </pc:sldMkLst>
        <pc:picChg chg="del">
          <ac:chgData name="Yujun Liu (2405980)" userId="0f816503-9415-4531-88ca-f8fd23618fe1" providerId="ADAL" clId="{9BDDA541-F887-A94F-BD0B-B0ABF25A7298}" dt="2025-04-14T17:58:11.431" v="21" actId="478"/>
          <ac:picMkLst>
            <pc:docMk/>
            <pc:sldMk cId="0" sldId="270"/>
            <ac:picMk id="6" creationId="{503949D2-4F1F-535C-CE99-87082745B0EB}"/>
          </ac:picMkLst>
        </pc:picChg>
      </pc:sldChg>
      <pc:sldChg chg="delSp mod delAnim">
        <pc:chgData name="Yujun Liu (2405980)" userId="0f816503-9415-4531-88ca-f8fd23618fe1" providerId="ADAL" clId="{9BDDA541-F887-A94F-BD0B-B0ABF25A7298}" dt="2025-04-14T17:58:37.037" v="23" actId="478"/>
        <pc:sldMkLst>
          <pc:docMk/>
          <pc:sldMk cId="0" sldId="271"/>
        </pc:sldMkLst>
        <pc:picChg chg="del">
          <ac:chgData name="Yujun Liu (2405980)" userId="0f816503-9415-4531-88ca-f8fd23618fe1" providerId="ADAL" clId="{9BDDA541-F887-A94F-BD0B-B0ABF25A7298}" dt="2025-04-14T17:58:37.037" v="23" actId="478"/>
          <ac:picMkLst>
            <pc:docMk/>
            <pc:sldMk cId="0" sldId="271"/>
            <ac:picMk id="6" creationId="{72E139C9-F1F5-7998-D5AA-8BE1046BF613}"/>
          </ac:picMkLst>
        </pc:picChg>
      </pc:sldChg>
      <pc:sldChg chg="delSp mod delAnim">
        <pc:chgData name="Yujun Liu (2405980)" userId="0f816503-9415-4531-88ca-f8fd23618fe1" providerId="ADAL" clId="{9BDDA541-F887-A94F-BD0B-B0ABF25A7298}" dt="2025-04-14T17:55:37.810" v="4" actId="478"/>
        <pc:sldMkLst>
          <pc:docMk/>
          <pc:sldMk cId="0" sldId="272"/>
        </pc:sldMkLst>
        <pc:picChg chg="del">
          <ac:chgData name="Yujun Liu (2405980)" userId="0f816503-9415-4531-88ca-f8fd23618fe1" providerId="ADAL" clId="{9BDDA541-F887-A94F-BD0B-B0ABF25A7298}" dt="2025-04-14T17:55:37.810" v="4" actId="478"/>
          <ac:picMkLst>
            <pc:docMk/>
            <pc:sldMk cId="0" sldId="272"/>
            <ac:picMk id="9" creationId="{CCCE0092-2E52-E136-F0F8-46D949ABD4C5}"/>
          </ac:picMkLst>
        </pc:picChg>
      </pc:sldChg>
      <pc:sldChg chg="delSp mod delAnim">
        <pc:chgData name="Yujun Liu (2405980)" userId="0f816503-9415-4531-88ca-f8fd23618fe1" providerId="ADAL" clId="{9BDDA541-F887-A94F-BD0B-B0ABF25A7298}" dt="2025-04-14T17:55:40.503" v="5" actId="478"/>
        <pc:sldMkLst>
          <pc:docMk/>
          <pc:sldMk cId="0" sldId="273"/>
        </pc:sldMkLst>
        <pc:picChg chg="del">
          <ac:chgData name="Yujun Liu (2405980)" userId="0f816503-9415-4531-88ca-f8fd23618fe1" providerId="ADAL" clId="{9BDDA541-F887-A94F-BD0B-B0ABF25A7298}" dt="2025-04-14T17:55:40.503" v="5" actId="478"/>
          <ac:picMkLst>
            <pc:docMk/>
            <pc:sldMk cId="0" sldId="273"/>
            <ac:picMk id="7" creationId="{42E0A863-B1B8-BB1D-DC73-63FD0BB7B4E9}"/>
          </ac:picMkLst>
        </pc:picChg>
      </pc:sldChg>
      <pc:sldChg chg="delSp mod delAnim">
        <pc:chgData name="Yujun Liu (2405980)" userId="0f816503-9415-4531-88ca-f8fd23618fe1" providerId="ADAL" clId="{9BDDA541-F887-A94F-BD0B-B0ABF25A7298}" dt="2025-04-14T17:55:45.569" v="6" actId="478"/>
        <pc:sldMkLst>
          <pc:docMk/>
          <pc:sldMk cId="0" sldId="274"/>
        </pc:sldMkLst>
        <pc:picChg chg="del">
          <ac:chgData name="Yujun Liu (2405980)" userId="0f816503-9415-4531-88ca-f8fd23618fe1" providerId="ADAL" clId="{9BDDA541-F887-A94F-BD0B-B0ABF25A7298}" dt="2025-04-14T17:55:45.569" v="6" actId="478"/>
          <ac:picMkLst>
            <pc:docMk/>
            <pc:sldMk cId="0" sldId="274"/>
            <ac:picMk id="5" creationId="{4E7EFBFC-18C8-5CDD-507C-6E09BE722316}"/>
          </ac:picMkLst>
        </pc:picChg>
      </pc:sldChg>
      <pc:sldChg chg="delSp mod delAnim">
        <pc:chgData name="Yujun Liu (2405980)" userId="0f816503-9415-4531-88ca-f8fd23618fe1" providerId="ADAL" clId="{9BDDA541-F887-A94F-BD0B-B0ABF25A7298}" dt="2025-04-14T17:55:47.973" v="7" actId="478"/>
        <pc:sldMkLst>
          <pc:docMk/>
          <pc:sldMk cId="0" sldId="275"/>
        </pc:sldMkLst>
        <pc:picChg chg="del">
          <ac:chgData name="Yujun Liu (2405980)" userId="0f816503-9415-4531-88ca-f8fd23618fe1" providerId="ADAL" clId="{9BDDA541-F887-A94F-BD0B-B0ABF25A7298}" dt="2025-04-14T17:55:47.973" v="7" actId="478"/>
          <ac:picMkLst>
            <pc:docMk/>
            <pc:sldMk cId="0" sldId="275"/>
            <ac:picMk id="5" creationId="{2EB6D7CA-A4A8-45D0-04B9-EA08C94AABC9}"/>
          </ac:picMkLst>
        </pc:picChg>
      </pc:sldChg>
      <pc:sldChg chg="delSp mod delAnim">
        <pc:chgData name="Yujun Liu (2405980)" userId="0f816503-9415-4531-88ca-f8fd23618fe1" providerId="ADAL" clId="{9BDDA541-F887-A94F-BD0B-B0ABF25A7298}" dt="2025-04-14T17:55:50.353" v="8" actId="478"/>
        <pc:sldMkLst>
          <pc:docMk/>
          <pc:sldMk cId="0" sldId="276"/>
        </pc:sldMkLst>
        <pc:picChg chg="del">
          <ac:chgData name="Yujun Liu (2405980)" userId="0f816503-9415-4531-88ca-f8fd23618fe1" providerId="ADAL" clId="{9BDDA541-F887-A94F-BD0B-B0ABF25A7298}" dt="2025-04-14T17:55:50.353" v="8" actId="478"/>
          <ac:picMkLst>
            <pc:docMk/>
            <pc:sldMk cId="0" sldId="276"/>
            <ac:picMk id="4" creationId="{972C5827-D99B-0D34-B480-CA701D85CD9B}"/>
          </ac:picMkLst>
        </pc:picChg>
      </pc:sldChg>
      <pc:sldChg chg="delSp mod delAnim">
        <pc:chgData name="Yujun Liu (2405980)" userId="0f816503-9415-4531-88ca-f8fd23618fe1" providerId="ADAL" clId="{9BDDA541-F887-A94F-BD0B-B0ABF25A7298}" dt="2025-04-14T17:57:16.836" v="16" actId="478"/>
        <pc:sldMkLst>
          <pc:docMk/>
          <pc:sldMk cId="0" sldId="277"/>
        </pc:sldMkLst>
        <pc:picChg chg="del">
          <ac:chgData name="Yujun Liu (2405980)" userId="0f816503-9415-4531-88ca-f8fd23618fe1" providerId="ADAL" clId="{9BDDA541-F887-A94F-BD0B-B0ABF25A7298}" dt="2025-04-14T17:57:16.836" v="16" actId="478"/>
          <ac:picMkLst>
            <pc:docMk/>
            <pc:sldMk cId="0" sldId="277"/>
            <ac:picMk id="4" creationId="{EF22505F-4CBB-473D-3355-0AA25BE07758}"/>
          </ac:picMkLst>
        </pc:picChg>
      </pc:sldChg>
    </pc:docChg>
  </pc:docChgLst>
  <pc:docChgLst>
    <pc:chgData name="Yujun Liu (2405980)" userId="0f816503-9415-4531-88ca-f8fd23618fe1" providerId="ADAL" clId="{4A0A2676-9CEC-0A41-996E-9ACE963C8886}"/>
    <pc:docChg chg="modSld">
      <pc:chgData name="Yujun Liu (2405980)" userId="0f816503-9415-4531-88ca-f8fd23618fe1" providerId="ADAL" clId="{4A0A2676-9CEC-0A41-996E-9ACE963C8886}" dt="2025-04-10T21:50:28.901" v="0" actId="34307"/>
      <pc:docMkLst>
        <pc:docMk/>
      </pc:docMkLst>
      <pc:sldChg chg="addSp modSp mod">
        <pc:chgData name="Yujun Liu (2405980)" userId="0f816503-9415-4531-88ca-f8fd23618fe1" providerId="ADAL" clId="{4A0A2676-9CEC-0A41-996E-9ACE963C8886}" dt="2025-04-10T21:50:28.901" v="0" actId="34307"/>
        <pc:sldMkLst>
          <pc:docMk/>
          <pc:sldMk cId="0"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url?sa=i&amp;url=https%3A%2F%2Fwww.flaticon.com%2Ffree-icon%2Foverdue_6767500&amp;psig=AOvVaw3rFCfC2b2TdoT0cR5gGKo5&amp;ust=1743184823035000&amp;source=images&amp;cd=vfe&amp;opi=89978449&amp;ved=0CBQQjRxqFwoTCKCkz-DrqowDFQAAAAAdAAAAABA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408d6c798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408d6c798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zh-CN"/>
              <a:t>as a student, what is your response to teachers’ WCF?</a:t>
            </a:r>
            <a:endParaRPr/>
          </a:p>
          <a:p>
            <a:pPr marL="0" lvl="0" indent="0" algn="l" rtl="0">
              <a:spcBef>
                <a:spcPts val="0"/>
              </a:spcBef>
              <a:spcAft>
                <a:spcPts val="0"/>
              </a:spcAft>
              <a:buNone/>
            </a:pPr>
            <a:r>
              <a:rPr lang="zh-CN"/>
              <a:t>as a teacher, what do you think of WCF? tiring?useful or…?</a:t>
            </a:r>
            <a:endParaRPr/>
          </a:p>
          <a:p>
            <a:pPr marL="0" lvl="0" indent="0" algn="l" rtl="0">
              <a:spcBef>
                <a:spcPts val="0"/>
              </a:spcBef>
              <a:spcAft>
                <a:spcPts val="0"/>
              </a:spcAft>
              <a:buNone/>
            </a:pPr>
            <a:r>
              <a:rPr lang="zh-CN"/>
              <a:t>how to provide effective feedback</a:t>
            </a:r>
            <a:endParaRPr/>
          </a:p>
          <a:p>
            <a:pPr marL="0" lvl="0" indent="0" algn="l" rtl="0">
              <a:spcBef>
                <a:spcPts val="0"/>
              </a:spcBef>
              <a:spcAft>
                <a:spcPts val="0"/>
              </a:spcAft>
              <a:buNone/>
            </a:pPr>
            <a:endParaRPr/>
          </a:p>
          <a:p>
            <a:pPr marL="0" lvl="0" indent="0" algn="l" rtl="0">
              <a:spcBef>
                <a:spcPts val="0"/>
              </a:spcBef>
              <a:spcAft>
                <a:spcPts val="0"/>
              </a:spcAft>
              <a:buNone/>
            </a:pPr>
            <a:r>
              <a:rPr lang="zh-CN"/>
              <a:t>https://www.google.com/url?sa=i&amp;url=https%3A%2F%2Fpurdueglobalwriting.center%2F2021%2F01%2F15%2Fred-ink-and-correction-marks%2F&amp;psig=AOvVaw36Dle_DYwpjW-Vdr-usWFM&amp;ust=1742988985570000&amp;source=images&amp;cd=vfe&amp;opi=89978449&amp;ved=0CBQQjRxqFwoTCOj6ipCSpYwDFQAAAAAdAAAAABAx</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45b033b0a9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45b033b0a9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zh-CN"/>
              <a:t>as a student, what is your response to teachers’ WCF?</a:t>
            </a:r>
            <a:endParaRPr/>
          </a:p>
          <a:p>
            <a:pPr marL="0" lvl="0" indent="0" algn="l" rtl="0">
              <a:spcBef>
                <a:spcPts val="0"/>
              </a:spcBef>
              <a:spcAft>
                <a:spcPts val="0"/>
              </a:spcAft>
              <a:buNone/>
            </a:pPr>
            <a:r>
              <a:rPr lang="zh-CN"/>
              <a:t>as a teacher, what do you think of WCF? tiring?useful or…?</a:t>
            </a:r>
            <a:endParaRPr/>
          </a:p>
          <a:p>
            <a:pPr marL="0" lvl="0" indent="0" algn="l" rtl="0">
              <a:spcBef>
                <a:spcPts val="0"/>
              </a:spcBef>
              <a:spcAft>
                <a:spcPts val="0"/>
              </a:spcAft>
              <a:buNone/>
            </a:pPr>
            <a:r>
              <a:rPr lang="zh-CN"/>
              <a:t>how to provide effective feedback</a:t>
            </a:r>
            <a:endParaRPr/>
          </a:p>
          <a:p>
            <a:pPr marL="0" lvl="0" indent="0" algn="l" rtl="0">
              <a:spcBef>
                <a:spcPts val="0"/>
              </a:spcBef>
              <a:spcAft>
                <a:spcPts val="0"/>
              </a:spcAft>
              <a:buNone/>
            </a:pPr>
            <a:endParaRPr/>
          </a:p>
          <a:p>
            <a:pPr marL="0" lvl="0" indent="0" algn="l" rtl="0">
              <a:spcBef>
                <a:spcPts val="0"/>
              </a:spcBef>
              <a:spcAft>
                <a:spcPts val="0"/>
              </a:spcAft>
              <a:buNone/>
            </a:pPr>
            <a:r>
              <a:rPr lang="zh-CN"/>
              <a:t>https://www.google.com/url?sa=i&amp;url=https%3A%2F%2Fpurdueglobalwriting.center%2F2021%2F01%2F15%2Fred-ink-and-correction-marks%2F&amp;psig=AOvVaw36Dle_DYwpjW-Vdr-usWFM&amp;ust=1742988985570000&amp;source=images&amp;cd=vfe&amp;opi=89978449&amp;ved=0CBQQjRxqFwoTCOj6ipCSpYwDFQAAAAAdAAAAABAx</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434f898411_0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434f898411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zh-CN" u="sng">
                <a:solidFill>
                  <a:schemeClr val="hlink"/>
                </a:solidFill>
                <a:hlinkClick r:id="rId3"/>
              </a:rPr>
              <a:t>https://www.google.com/url?sa=i&amp;url=https%3A%2F%2Fwww.flaticon.com%2Ffree-icon%2Foverdue_6767500&amp;psig=AOvVaw3rFCfC2b2TdoT0cR5gGKo5&amp;ust=1743184823035000&amp;source=images&amp;cd=vfe&amp;opi=89978449&amp;ved=0CBQQjRxqFwoTCKCkz-DrqowDFQAAAAAdAAAAABAE</a:t>
            </a:r>
            <a:endParaRPr/>
          </a:p>
          <a:p>
            <a:pPr marL="0" lvl="0" indent="0" algn="l" rtl="0">
              <a:spcBef>
                <a:spcPts val="0"/>
              </a:spcBef>
              <a:spcAft>
                <a:spcPts val="0"/>
              </a:spcAft>
              <a:buNone/>
            </a:pPr>
            <a:r>
              <a:rPr lang="zh-CN"/>
              <a:t>https://www.google.com/url?sa=i&amp;url=https%3A%2F%2Fwww.dreamstime.com%2Fphotos-images%2Fangry-teacher-students.html&amp;psig=AOvVaw17MMgp-p4no7WCJ-I-NhJA&amp;ust=1743184909462000&amp;source=images&amp;cd=vfe&amp;opi=89978449&amp;ved=0CBQQjRxqFwoTCIimxI7sqowDFQAAAAAdAAAAABAE</a:t>
            </a: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45b033b0a9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45b033b0a9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464a0be932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464a0be932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464a0be932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464a0be932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466ae30b7d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466ae30b7d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4173dde8db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4173dde8db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466ae30b7d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466ae30b7d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4173dde8db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4173dde8db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466ae30b7d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466ae30b7d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466ae30b7d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466ae30b7d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3466ae30b7d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3466ae30b7d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3466ae30b7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3466ae30b7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3466ae30b7d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3466ae30b7d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466ae30b7d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466ae30b7d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3466ae30b7d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3466ae30b7d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485875" y="264475"/>
            <a:ext cx="8183700" cy="1473600"/>
          </a:xfrm>
          <a:prstGeom prst="rect">
            <a:avLst/>
          </a:prstGeom>
        </p:spPr>
        <p:txBody>
          <a:bodyPr spcFirstLastPara="1" wrap="square" lIns="91425" tIns="91425" rIns="91425" bIns="91425" anchor="b"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2" name="Google Shape;12;p2"/>
          <p:cNvSpPr txBox="1">
            <a:spLocks noGrp="1"/>
          </p:cNvSpPr>
          <p:nvPr>
            <p:ph type="subTitle" idx="1"/>
          </p:nvPr>
        </p:nvSpPr>
        <p:spPr>
          <a:xfrm>
            <a:off x="485875" y="1738075"/>
            <a:ext cx="8183700" cy="861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2400"/>
              <a:buNone/>
              <a:defRPr sz="2400"/>
            </a:lvl1pPr>
            <a:lvl2pPr lvl="1">
              <a:lnSpc>
                <a:spcPct val="100000"/>
              </a:lnSpc>
              <a:spcBef>
                <a:spcPts val="0"/>
              </a:spcBef>
              <a:spcAft>
                <a:spcPts val="0"/>
              </a:spcAft>
              <a:buSzPts val="2400"/>
              <a:buNone/>
              <a:defRPr sz="2400"/>
            </a:lvl2pPr>
            <a:lvl3pPr lvl="2">
              <a:lnSpc>
                <a:spcPct val="100000"/>
              </a:lnSpc>
              <a:spcBef>
                <a:spcPts val="0"/>
              </a:spcBef>
              <a:spcAft>
                <a:spcPts val="0"/>
              </a:spcAft>
              <a:buSzPts val="2400"/>
              <a:buNone/>
              <a:defRPr sz="2400"/>
            </a:lvl3pPr>
            <a:lvl4pPr lvl="3">
              <a:lnSpc>
                <a:spcPct val="100000"/>
              </a:lnSpc>
              <a:spcBef>
                <a:spcPts val="0"/>
              </a:spcBef>
              <a:spcAft>
                <a:spcPts val="0"/>
              </a:spcAft>
              <a:buSzPts val="2400"/>
              <a:buNone/>
              <a:defRPr sz="2400"/>
            </a:lvl4pPr>
            <a:lvl5pPr lvl="4">
              <a:lnSpc>
                <a:spcPct val="100000"/>
              </a:lnSpc>
              <a:spcBef>
                <a:spcPts val="0"/>
              </a:spcBef>
              <a:spcAft>
                <a:spcPts val="0"/>
              </a:spcAft>
              <a:buSzPts val="2400"/>
              <a:buNone/>
              <a:defRPr sz="2400"/>
            </a:lvl5pPr>
            <a:lvl6pPr lvl="5">
              <a:lnSpc>
                <a:spcPct val="100000"/>
              </a:lnSpc>
              <a:spcBef>
                <a:spcPts val="0"/>
              </a:spcBef>
              <a:spcAft>
                <a:spcPts val="0"/>
              </a:spcAft>
              <a:buSzPts val="2400"/>
              <a:buNone/>
              <a:defRPr sz="2400"/>
            </a:lvl6pPr>
            <a:lvl7pPr lvl="6">
              <a:lnSpc>
                <a:spcPct val="100000"/>
              </a:lnSpc>
              <a:spcBef>
                <a:spcPts val="0"/>
              </a:spcBef>
              <a:spcAft>
                <a:spcPts val="0"/>
              </a:spcAft>
              <a:buSzPts val="2400"/>
              <a:buNone/>
              <a:defRPr sz="2400"/>
            </a:lvl7pPr>
            <a:lvl8pPr lvl="7">
              <a:lnSpc>
                <a:spcPct val="100000"/>
              </a:lnSpc>
              <a:spcBef>
                <a:spcPts val="0"/>
              </a:spcBef>
              <a:spcAft>
                <a:spcPts val="0"/>
              </a:spcAft>
              <a:buSzPts val="2400"/>
              <a:buNone/>
              <a:defRPr sz="2400"/>
            </a:lvl8pPr>
            <a:lvl9pPr lvl="8">
              <a:lnSpc>
                <a:spcPct val="100000"/>
              </a:lnSpc>
              <a:spcBef>
                <a:spcPts val="0"/>
              </a:spcBef>
              <a:spcAft>
                <a:spcPts val="0"/>
              </a:spcAft>
              <a:buSzPts val="2400"/>
              <a:buNone/>
              <a:defRPr sz="2400"/>
            </a:lvl9pPr>
          </a:lstStyle>
          <a:p>
            <a:endParaRPr/>
          </a:p>
        </p:txBody>
      </p:sp>
      <p:sp>
        <p:nvSpPr>
          <p:cNvPr id="13" name="Google Shape;13;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3"/>
          <p:cNvSpPr txBox="1">
            <a:spLocks noGrp="1"/>
          </p:cNvSpPr>
          <p:nvPr>
            <p:ph type="title"/>
          </p:nvPr>
        </p:nvSpPr>
        <p:spPr>
          <a:xfrm>
            <a:off x="485875" y="1714500"/>
            <a:ext cx="8183700" cy="785700"/>
          </a:xfrm>
          <a:prstGeom prst="rect">
            <a:avLst/>
          </a:prstGeom>
        </p:spPr>
        <p:txBody>
          <a:bodyPr spcFirstLastPara="1" wrap="square" lIns="91425" tIns="91425" rIns="91425" bIns="91425" anchor="b"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7" name="Google Shape;17;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0" name="Google Shape;20;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1" name="Google Shape;21;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5"/>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4" name="Google Shape;24;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6"/>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9" name="Google Shape;29;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
        <p:cNvGrpSpPr/>
        <p:nvPr/>
      </p:nvGrpSpPr>
      <p:grpSpPr>
        <a:xfrm>
          <a:off x="0" y="0"/>
          <a:ext cx="0" cy="0"/>
          <a:chOff x="0" y="0"/>
          <a:chExt cx="0" cy="0"/>
        </a:xfrm>
      </p:grpSpPr>
      <p:sp>
        <p:nvSpPr>
          <p:cNvPr id="31" name="Google Shape;31;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2" name="Google Shape;32;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3" name="Google Shape;33;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2"/>
        </a:solidFill>
        <a:effectLst/>
      </p:bgPr>
    </p:bg>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6" name="Google Shape;36;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9"/>
          <p:cNvSpPr/>
          <p:nvPr/>
        </p:nvSpPr>
        <p:spPr>
          <a:xfrm>
            <a:off x="4636800" y="80700"/>
            <a:ext cx="4426500" cy="4982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9" name="Google Shape;39;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0" name="Google Shape;40;p9"/>
          <p:cNvSpPr txBox="1">
            <a:spLocks noGrp="1"/>
          </p:cNvSpPr>
          <p:nvPr>
            <p:ph type="title"/>
          </p:nvPr>
        </p:nvSpPr>
        <p:spPr>
          <a:xfrm>
            <a:off x="265500" y="1181700"/>
            <a:ext cx="4045200" cy="153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1" name="Google Shape;41;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2" name="Google Shape;42;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3" name="Google Shape;43;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4"/>
        <p:cNvGrpSpPr/>
        <p:nvPr/>
      </p:nvGrpSpPr>
      <p:grpSpPr>
        <a:xfrm>
          <a:off x="0" y="0"/>
          <a:ext cx="0" cy="0"/>
          <a:chOff x="0" y="0"/>
          <a:chExt cx="0" cy="0"/>
        </a:xfrm>
      </p:grpSpPr>
      <p:sp>
        <p:nvSpPr>
          <p:cNvPr id="45" name="Google Shape;45;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None/>
              <a:defRPr sz="2100"/>
            </a:lvl1pPr>
          </a:lstStyle>
          <a:p>
            <a:endParaRPr/>
          </a:p>
        </p:txBody>
      </p:sp>
      <p:sp>
        <p:nvSpPr>
          <p:cNvPr id="46" name="Google Shape;46;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7"/>
        <p:cNvGrpSpPr/>
        <p:nvPr/>
      </p:nvGrpSpPr>
      <p:grpSpPr>
        <a:xfrm>
          <a:off x="0" y="0"/>
          <a:ext cx="0" cy="0"/>
          <a:chOff x="0" y="0"/>
          <a:chExt cx="0" cy="0"/>
        </a:xfrm>
      </p:grpSpPr>
      <p:sp>
        <p:nvSpPr>
          <p:cNvPr id="48" name="Google Shape;48;p11"/>
          <p:cNvSpPr/>
          <p:nvPr/>
        </p:nvSpPr>
        <p:spPr>
          <a:xfrm>
            <a:off x="80700" y="2651100"/>
            <a:ext cx="8982600" cy="2411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1"/>
          <p:cNvSpPr txBox="1">
            <a:spLocks noGrp="1"/>
          </p:cNvSpPr>
          <p:nvPr>
            <p:ph type="title" hasCustomPrompt="1"/>
          </p:nvPr>
        </p:nvSpPr>
        <p:spPr>
          <a:xfrm>
            <a:off x="311700" y="743001"/>
            <a:ext cx="8520600" cy="20064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Font typeface="Source Sans Pro"/>
              <a:buNone/>
              <a:defRPr sz="12000">
                <a:latin typeface="Source Sans Pro"/>
                <a:ea typeface="Source Sans Pro"/>
                <a:cs typeface="Source Sans Pro"/>
                <a:sym typeface="Source Sans Pro"/>
              </a:defRPr>
            </a:lvl1pPr>
            <a:lvl2pPr lvl="1" algn="ctr">
              <a:spcBef>
                <a:spcPts val="0"/>
              </a:spcBef>
              <a:spcAft>
                <a:spcPts val="0"/>
              </a:spcAft>
              <a:buSzPts val="12000"/>
              <a:buFont typeface="Source Sans Pro"/>
              <a:buNone/>
              <a:defRPr sz="12000">
                <a:latin typeface="Source Sans Pro"/>
                <a:ea typeface="Source Sans Pro"/>
                <a:cs typeface="Source Sans Pro"/>
                <a:sym typeface="Source Sans Pro"/>
              </a:defRPr>
            </a:lvl2pPr>
            <a:lvl3pPr lvl="2" algn="ctr">
              <a:spcBef>
                <a:spcPts val="0"/>
              </a:spcBef>
              <a:spcAft>
                <a:spcPts val="0"/>
              </a:spcAft>
              <a:buSzPts val="12000"/>
              <a:buFont typeface="Source Sans Pro"/>
              <a:buNone/>
              <a:defRPr sz="12000">
                <a:latin typeface="Source Sans Pro"/>
                <a:ea typeface="Source Sans Pro"/>
                <a:cs typeface="Source Sans Pro"/>
                <a:sym typeface="Source Sans Pro"/>
              </a:defRPr>
            </a:lvl3pPr>
            <a:lvl4pPr lvl="3" algn="ctr">
              <a:spcBef>
                <a:spcPts val="0"/>
              </a:spcBef>
              <a:spcAft>
                <a:spcPts val="0"/>
              </a:spcAft>
              <a:buSzPts val="12000"/>
              <a:buFont typeface="Source Sans Pro"/>
              <a:buNone/>
              <a:defRPr sz="12000">
                <a:latin typeface="Source Sans Pro"/>
                <a:ea typeface="Source Sans Pro"/>
                <a:cs typeface="Source Sans Pro"/>
                <a:sym typeface="Source Sans Pro"/>
              </a:defRPr>
            </a:lvl4pPr>
            <a:lvl5pPr lvl="4" algn="ctr">
              <a:spcBef>
                <a:spcPts val="0"/>
              </a:spcBef>
              <a:spcAft>
                <a:spcPts val="0"/>
              </a:spcAft>
              <a:buSzPts val="12000"/>
              <a:buFont typeface="Source Sans Pro"/>
              <a:buNone/>
              <a:defRPr sz="12000">
                <a:latin typeface="Source Sans Pro"/>
                <a:ea typeface="Source Sans Pro"/>
                <a:cs typeface="Source Sans Pro"/>
                <a:sym typeface="Source Sans Pro"/>
              </a:defRPr>
            </a:lvl5pPr>
            <a:lvl6pPr lvl="5" algn="ctr">
              <a:spcBef>
                <a:spcPts val="0"/>
              </a:spcBef>
              <a:spcAft>
                <a:spcPts val="0"/>
              </a:spcAft>
              <a:buSzPts val="12000"/>
              <a:buFont typeface="Source Sans Pro"/>
              <a:buNone/>
              <a:defRPr sz="12000">
                <a:latin typeface="Source Sans Pro"/>
                <a:ea typeface="Source Sans Pro"/>
                <a:cs typeface="Source Sans Pro"/>
                <a:sym typeface="Source Sans Pro"/>
              </a:defRPr>
            </a:lvl6pPr>
            <a:lvl7pPr lvl="6" algn="ctr">
              <a:spcBef>
                <a:spcPts val="0"/>
              </a:spcBef>
              <a:spcAft>
                <a:spcPts val="0"/>
              </a:spcAft>
              <a:buSzPts val="12000"/>
              <a:buFont typeface="Source Sans Pro"/>
              <a:buNone/>
              <a:defRPr sz="12000">
                <a:latin typeface="Source Sans Pro"/>
                <a:ea typeface="Source Sans Pro"/>
                <a:cs typeface="Source Sans Pro"/>
                <a:sym typeface="Source Sans Pro"/>
              </a:defRPr>
            </a:lvl7pPr>
            <a:lvl8pPr lvl="7" algn="ctr">
              <a:spcBef>
                <a:spcPts val="0"/>
              </a:spcBef>
              <a:spcAft>
                <a:spcPts val="0"/>
              </a:spcAft>
              <a:buSzPts val="12000"/>
              <a:buFont typeface="Source Sans Pro"/>
              <a:buNone/>
              <a:defRPr sz="12000">
                <a:latin typeface="Source Sans Pro"/>
                <a:ea typeface="Source Sans Pro"/>
                <a:cs typeface="Source Sans Pro"/>
                <a:sym typeface="Source Sans Pro"/>
              </a:defRPr>
            </a:lvl8pPr>
            <a:lvl9pPr lvl="8" algn="ctr">
              <a:spcBef>
                <a:spcPts val="0"/>
              </a:spcBef>
              <a:spcAft>
                <a:spcPts val="0"/>
              </a:spcAft>
              <a:buSzPts val="12000"/>
              <a:buFont typeface="Source Sans Pro"/>
              <a:buNone/>
              <a:defRPr sz="12000">
                <a:latin typeface="Source Sans Pro"/>
                <a:ea typeface="Source Sans Pro"/>
                <a:cs typeface="Source Sans Pro"/>
                <a:sym typeface="Source Sans Pro"/>
              </a:defRPr>
            </a:lvl9pPr>
          </a:lstStyle>
          <a:p>
            <a:r>
              <a:t>xx%</a:t>
            </a:r>
          </a:p>
        </p:txBody>
      </p:sp>
      <p:sp>
        <p:nvSpPr>
          <p:cNvPr id="50" name="Google Shape;50;p11"/>
          <p:cNvSpPr txBox="1">
            <a:spLocks noGrp="1"/>
          </p:cNvSpPr>
          <p:nvPr>
            <p:ph type="body" idx="1"/>
          </p:nvPr>
        </p:nvSpPr>
        <p:spPr>
          <a:xfrm>
            <a:off x="311700" y="2845182"/>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ltLang="zh-C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l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23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Font typeface="Source Sans Pro"/>
              <a:buChar char="●"/>
              <a:defRPr sz="1800">
                <a:solidFill>
                  <a:schemeClr val="lt2"/>
                </a:solidFill>
                <a:latin typeface="Source Sans Pro"/>
                <a:ea typeface="Source Sans Pro"/>
                <a:cs typeface="Source Sans Pro"/>
                <a:sym typeface="Source Sans Pro"/>
              </a:defRPr>
            </a:lvl1pPr>
            <a:lvl2pPr marL="914400" lvl="1"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2pPr>
            <a:lvl3pPr marL="1371600" lvl="2"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3pPr>
            <a:lvl4pPr marL="1828800" lvl="3"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4pPr>
            <a:lvl5pPr marL="2286000" lvl="4"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5pPr>
            <a:lvl6pPr marL="2743200" lvl="5"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6pPr>
            <a:lvl7pPr marL="3200400" lvl="6"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7pPr>
            <a:lvl8pPr marL="3657600" lvl="7"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8pPr>
            <a:lvl9pPr marL="4114800" lvl="8" indent="-317500">
              <a:lnSpc>
                <a:spcPct val="115000"/>
              </a:lnSpc>
              <a:spcBef>
                <a:spcPts val="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latin typeface="Source Sans Pro"/>
                <a:ea typeface="Source Sans Pro"/>
                <a:cs typeface="Source Sans Pro"/>
                <a:sym typeface="Source Sans Pro"/>
              </a:defRPr>
            </a:lvl1pPr>
            <a:lvl2pPr lvl="1" algn="r">
              <a:buNone/>
              <a:defRPr sz="1000">
                <a:solidFill>
                  <a:schemeClr val="lt2"/>
                </a:solidFill>
                <a:latin typeface="Source Sans Pro"/>
                <a:ea typeface="Source Sans Pro"/>
                <a:cs typeface="Source Sans Pro"/>
                <a:sym typeface="Source Sans Pro"/>
              </a:defRPr>
            </a:lvl2pPr>
            <a:lvl3pPr lvl="2" algn="r">
              <a:buNone/>
              <a:defRPr sz="1000">
                <a:solidFill>
                  <a:schemeClr val="lt2"/>
                </a:solidFill>
                <a:latin typeface="Source Sans Pro"/>
                <a:ea typeface="Source Sans Pro"/>
                <a:cs typeface="Source Sans Pro"/>
                <a:sym typeface="Source Sans Pro"/>
              </a:defRPr>
            </a:lvl3pPr>
            <a:lvl4pPr lvl="3" algn="r">
              <a:buNone/>
              <a:defRPr sz="1000">
                <a:solidFill>
                  <a:schemeClr val="lt2"/>
                </a:solidFill>
                <a:latin typeface="Source Sans Pro"/>
                <a:ea typeface="Source Sans Pro"/>
                <a:cs typeface="Source Sans Pro"/>
                <a:sym typeface="Source Sans Pro"/>
              </a:defRPr>
            </a:lvl4pPr>
            <a:lvl5pPr lvl="4" algn="r">
              <a:buNone/>
              <a:defRPr sz="1000">
                <a:solidFill>
                  <a:schemeClr val="lt2"/>
                </a:solidFill>
                <a:latin typeface="Source Sans Pro"/>
                <a:ea typeface="Source Sans Pro"/>
                <a:cs typeface="Source Sans Pro"/>
                <a:sym typeface="Source Sans Pro"/>
              </a:defRPr>
            </a:lvl5pPr>
            <a:lvl6pPr lvl="5" algn="r">
              <a:buNone/>
              <a:defRPr sz="1000">
                <a:solidFill>
                  <a:schemeClr val="lt2"/>
                </a:solidFill>
                <a:latin typeface="Source Sans Pro"/>
                <a:ea typeface="Source Sans Pro"/>
                <a:cs typeface="Source Sans Pro"/>
                <a:sym typeface="Source Sans Pro"/>
              </a:defRPr>
            </a:lvl6pPr>
            <a:lvl7pPr lvl="6" algn="r">
              <a:buNone/>
              <a:defRPr sz="1000">
                <a:solidFill>
                  <a:schemeClr val="lt2"/>
                </a:solidFill>
                <a:latin typeface="Source Sans Pro"/>
                <a:ea typeface="Source Sans Pro"/>
                <a:cs typeface="Source Sans Pro"/>
                <a:sym typeface="Source Sans Pro"/>
              </a:defRPr>
            </a:lvl7pPr>
            <a:lvl8pPr lvl="7" algn="r">
              <a:buNone/>
              <a:defRPr sz="1000">
                <a:solidFill>
                  <a:schemeClr val="lt2"/>
                </a:solidFill>
                <a:latin typeface="Source Sans Pro"/>
                <a:ea typeface="Source Sans Pro"/>
                <a:cs typeface="Source Sans Pro"/>
                <a:sym typeface="Source Sans Pro"/>
              </a:defRPr>
            </a:lvl8pPr>
            <a:lvl9pPr lvl="8" algn="r">
              <a:buNone/>
              <a:defRPr sz="1000">
                <a:solidFill>
                  <a:schemeClr val="lt2"/>
                </a:solidFill>
                <a:latin typeface="Source Sans Pro"/>
                <a:ea typeface="Source Sans Pro"/>
                <a:cs typeface="Source Sans Pro"/>
                <a:sym typeface="Source Sans Pro"/>
              </a:defRPr>
            </a:lvl9pPr>
          </a:lstStyle>
          <a:p>
            <a:pPr marL="0" lvl="0" indent="0" algn="r" rtl="0">
              <a:spcBef>
                <a:spcPts val="0"/>
              </a:spcBef>
              <a:spcAft>
                <a:spcPts val="0"/>
              </a:spcAft>
              <a:buNone/>
            </a:pPr>
            <a:fld id="{00000000-1234-1234-1234-123412341234}" type="slidenum">
              <a:rPr lang="en-US" altLang="zh-C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video" Target="../media/media2.mp4"/><Relationship Id="rId7" Type="http://schemas.openxmlformats.org/officeDocument/2006/relationships/image" Target="../media/image5.jpeg"/><Relationship Id="rId2" Type="http://schemas.microsoft.com/office/2007/relationships/media" Target="../media/media2.mp4"/><Relationship Id="rId1" Type="http://schemas.openxmlformats.org/officeDocument/2006/relationships/tags" Target="../tags/tag2.xml"/><Relationship Id="rId6" Type="http://schemas.openxmlformats.org/officeDocument/2006/relationships/image" Target="../media/image4.jpeg"/><Relationship Id="rId5" Type="http://schemas.openxmlformats.org/officeDocument/2006/relationships/notesSlide" Target="../notesSlides/notesSlide4.xml"/><Relationship Id="rId4"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3.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notesSlide" Target="../notesSlides/notesSlide6.xml"/><Relationship Id="rId4"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ags" Target="../tags/tag5.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ags" Target="../tags/tag6.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tags" Target="../tags/tag7.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tags" Target="../tags/tag8.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tags" Target="../tags/tag10.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485875" y="264475"/>
            <a:ext cx="8604600" cy="1473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SzPts val="990"/>
              <a:buNone/>
            </a:pPr>
            <a:r>
              <a:rPr lang="zh-CN" sz="3080"/>
              <a:t>Chinese College EFL Teachers’ Perceptions and Practices of Using Deepseek for Providing Written Corrective Feedback</a:t>
            </a:r>
            <a:endParaRPr sz="3080"/>
          </a:p>
        </p:txBody>
      </p:sp>
      <p:sp>
        <p:nvSpPr>
          <p:cNvPr id="59" name="Google Shape;59;p13"/>
          <p:cNvSpPr txBox="1">
            <a:spLocks noGrp="1"/>
          </p:cNvSpPr>
          <p:nvPr>
            <p:ph type="subTitle" idx="1"/>
          </p:nvPr>
        </p:nvSpPr>
        <p:spPr>
          <a:xfrm>
            <a:off x="485875" y="1738075"/>
            <a:ext cx="8183700" cy="8610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zh-CN"/>
              <a:t>Yujun Liu</a:t>
            </a:r>
            <a:endParaRPr/>
          </a:p>
          <a:p>
            <a:pPr marL="0" lvl="0" indent="0" algn="l" rtl="0">
              <a:spcBef>
                <a:spcPts val="0"/>
              </a:spcBef>
              <a:spcAft>
                <a:spcPts val="0"/>
              </a:spcAft>
              <a:buNone/>
            </a:pPr>
            <a:r>
              <a:rPr lang="zh-CN"/>
              <a:t>2405980@stduent.uwtsd.ac.uk</a:t>
            </a:r>
            <a:endParaRPr/>
          </a:p>
        </p:txBody>
      </p:sp>
      <p:pic>
        <p:nvPicPr>
          <p:cNvPr id="4" name="Video 3">
            <a:extLst>
              <a:ext uri="{FF2B5EF4-FFF2-40B4-BE49-F238E27FC236}">
                <a16:creationId xmlns:a16="http://schemas.microsoft.com/office/drawing/2014/main" id="{5EB211F2-0B5C-6BF0-0E37-7744BA98A6A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8500"/>
    </mc:Choice>
    <mc:Fallback xmlns="">
      <p:transition spd="slow" advTm="18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457200" lvl="0" indent="-400050" algn="l" rtl="0">
              <a:spcBef>
                <a:spcPts val="0"/>
              </a:spcBef>
              <a:spcAft>
                <a:spcPts val="0"/>
              </a:spcAft>
              <a:buSzPct val="100000"/>
              <a:buAutoNum type="arabicPeriod"/>
            </a:pPr>
            <a:r>
              <a:rPr lang="zh-CN"/>
              <a:t>Written Corrective Feedback (WCF)</a:t>
            </a:r>
            <a:endParaRPr/>
          </a:p>
        </p:txBody>
      </p:sp>
      <p:pic>
        <p:nvPicPr>
          <p:cNvPr id="71" name="Google Shape;71;p15"/>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679300" y="1627400"/>
            <a:ext cx="2965949" cy="2222899"/>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Tm="18611"/>
    </mc:Choice>
    <mc:Fallback xmlns="">
      <p:transition spd="slow" advTm="1861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6666"/>
              <a:buFont typeface="Arial"/>
              <a:buNone/>
            </a:pPr>
            <a:r>
              <a:rPr lang="zh-CN"/>
              <a:t>1.1 The importance of WCF</a:t>
            </a:r>
            <a:endParaRPr/>
          </a:p>
        </p:txBody>
      </p:sp>
      <p:sp>
        <p:nvSpPr>
          <p:cNvPr id="77" name="Google Shape;77;p16"/>
          <p:cNvSpPr txBox="1">
            <a:spLocks noGrp="1"/>
          </p:cNvSpPr>
          <p:nvPr>
            <p:ph type="body" idx="1"/>
          </p:nvPr>
        </p:nvSpPr>
        <p:spPr>
          <a:xfrm>
            <a:off x="311700" y="1456225"/>
            <a:ext cx="5606100" cy="2546700"/>
          </a:xfrm>
          <a:prstGeom prst="rect">
            <a:avLst/>
          </a:prstGeom>
        </p:spPr>
        <p:txBody>
          <a:bodyPr spcFirstLastPara="1" wrap="square" lIns="91425" tIns="91425" rIns="91425" bIns="91425" anchor="t" anchorCtr="0">
            <a:normAutofit/>
          </a:bodyPr>
          <a:lstStyle/>
          <a:p>
            <a:pPr marL="0" marR="0" lvl="0" indent="0" algn="l" rtl="0">
              <a:lnSpc>
                <a:spcPct val="115000"/>
              </a:lnSpc>
              <a:spcBef>
                <a:spcPts val="0"/>
              </a:spcBef>
              <a:spcAft>
                <a:spcPts val="0"/>
              </a:spcAft>
              <a:buNone/>
            </a:pPr>
            <a:r>
              <a:rPr lang="zh-CN" sz="1400">
                <a:solidFill>
                  <a:srgbClr val="000000"/>
                </a:solidFill>
                <a:latin typeface="Arial"/>
                <a:ea typeface="Arial"/>
                <a:cs typeface="Arial"/>
                <a:sym typeface="Arial"/>
              </a:rPr>
              <a:t>-teachers can have information about students’ strengths and weaknesses in writing</a:t>
            </a:r>
            <a:endParaRPr sz="1400">
              <a:solidFill>
                <a:srgbClr val="000000"/>
              </a:solidFill>
              <a:latin typeface="Arial"/>
              <a:ea typeface="Arial"/>
              <a:cs typeface="Arial"/>
              <a:sym typeface="Arial"/>
            </a:endParaRPr>
          </a:p>
          <a:p>
            <a:pPr marL="0" marR="0" lvl="0" indent="0" algn="l" rtl="0">
              <a:lnSpc>
                <a:spcPct val="115000"/>
              </a:lnSpc>
              <a:spcBef>
                <a:spcPts val="1200"/>
              </a:spcBef>
              <a:spcAft>
                <a:spcPts val="0"/>
              </a:spcAft>
              <a:buNone/>
            </a:pPr>
            <a:r>
              <a:rPr lang="zh-CN" sz="1400">
                <a:solidFill>
                  <a:srgbClr val="000000"/>
                </a:solidFill>
                <a:latin typeface="Arial"/>
                <a:ea typeface="Arial"/>
                <a:cs typeface="Arial"/>
                <a:sym typeface="Arial"/>
              </a:rPr>
              <a:t>-students can have multiple drafts of writing and improvement</a:t>
            </a:r>
            <a:endParaRPr sz="1400">
              <a:solidFill>
                <a:srgbClr val="000000"/>
              </a:solidFill>
              <a:latin typeface="Arial"/>
              <a:ea typeface="Arial"/>
              <a:cs typeface="Arial"/>
              <a:sym typeface="Arial"/>
            </a:endParaRPr>
          </a:p>
          <a:p>
            <a:pPr marL="0" lvl="0" indent="0" algn="l" rtl="0">
              <a:spcBef>
                <a:spcPts val="1200"/>
              </a:spcBef>
              <a:spcAft>
                <a:spcPts val="1200"/>
              </a:spcAft>
              <a:buNone/>
            </a:pPr>
            <a:r>
              <a:rPr lang="zh-CN" sz="1400">
                <a:solidFill>
                  <a:schemeClr val="dk2"/>
                </a:solidFill>
                <a:latin typeface="Arial"/>
                <a:ea typeface="Arial"/>
                <a:cs typeface="Arial"/>
                <a:sym typeface="Arial"/>
              </a:rPr>
              <a:t>(Hyland &amp; Hyland, 2006; Lin &amp; Crosthwaite, 2024)</a:t>
            </a:r>
            <a:endParaRPr sz="1400">
              <a:solidFill>
                <a:srgbClr val="000000"/>
              </a:solidFill>
              <a:latin typeface="Arial"/>
              <a:ea typeface="Arial"/>
              <a:cs typeface="Arial"/>
              <a:sym typeface="Arial"/>
            </a:endParaRPr>
          </a:p>
        </p:txBody>
      </p:sp>
      <p:pic>
        <p:nvPicPr>
          <p:cNvPr id="78" name="Google Shape;78;p16"/>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6205950" y="1579575"/>
            <a:ext cx="2109348" cy="1555225"/>
          </a:xfrm>
          <a:prstGeom prst="rect">
            <a:avLst/>
          </a:prstGeom>
          <a:noFill/>
          <a:ln>
            <a:noFill/>
          </a:ln>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5500"/>
    </mc:Choice>
    <mc:Fallback xmlns="">
      <p:transition spd="slow" advTm="355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1.3 Teachers’ perceptions of WCF</a:t>
            </a:r>
            <a:endParaRPr/>
          </a:p>
        </p:txBody>
      </p:sp>
      <p:sp>
        <p:nvSpPr>
          <p:cNvPr id="91" name="Google Shape;91;p18"/>
          <p:cNvSpPr txBox="1"/>
          <p:nvPr/>
        </p:nvSpPr>
        <p:spPr>
          <a:xfrm>
            <a:off x="450650" y="1181000"/>
            <a:ext cx="5407800" cy="2594526"/>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200"/>
              </a:spcBef>
              <a:spcAft>
                <a:spcPts val="0"/>
              </a:spcAft>
              <a:buNone/>
            </a:pPr>
            <a:r>
              <a:rPr lang="en-US" altLang="zh-CN"/>
              <a:t>due to the large class size,</a:t>
            </a:r>
          </a:p>
          <a:p>
            <a:pPr marL="0" lvl="0" indent="0" algn="just" rtl="0">
              <a:lnSpc>
                <a:spcPct val="115000"/>
              </a:lnSpc>
              <a:spcBef>
                <a:spcPts val="1200"/>
              </a:spcBef>
              <a:spcAft>
                <a:spcPts val="0"/>
              </a:spcAft>
              <a:buNone/>
            </a:pPr>
            <a:r>
              <a:rPr lang="zh-CN"/>
              <a:t>-time-consuming</a:t>
            </a:r>
            <a:endParaRPr/>
          </a:p>
          <a:p>
            <a:pPr marL="0" lvl="0" indent="0" algn="just" rtl="0">
              <a:lnSpc>
                <a:spcPct val="115000"/>
              </a:lnSpc>
              <a:spcBef>
                <a:spcPts val="1200"/>
              </a:spcBef>
              <a:spcAft>
                <a:spcPts val="0"/>
              </a:spcAft>
              <a:buNone/>
            </a:pPr>
            <a:r>
              <a:rPr lang="zh-CN"/>
              <a:t>-labour-intensive</a:t>
            </a:r>
            <a:endParaRPr lang="en-US" altLang="zh-CN"/>
          </a:p>
          <a:p>
            <a:pPr algn="just">
              <a:lnSpc>
                <a:spcPct val="115000"/>
              </a:lnSpc>
              <a:spcBef>
                <a:spcPts val="1200"/>
              </a:spcBef>
            </a:pPr>
            <a:r>
              <a:rPr lang="en-GB" altLang="zh-CN"/>
              <a:t>providing WCF is ‘‘often fraught with frustration and uncertainty’’ (Ferris, 2014, p.6). </a:t>
            </a:r>
            <a:endParaRPr/>
          </a:p>
          <a:p>
            <a:pPr marL="0" lvl="0" indent="0" algn="just" rtl="0">
              <a:lnSpc>
                <a:spcPct val="115000"/>
              </a:lnSpc>
              <a:spcBef>
                <a:spcPts val="1200"/>
              </a:spcBef>
              <a:spcAft>
                <a:spcPts val="1200"/>
              </a:spcAft>
              <a:buNone/>
            </a:pPr>
            <a:r>
              <a:rPr lang="zh-CN"/>
              <a:t>negative emotions: disappointment and anger (Yu et al., 2021).         </a:t>
            </a:r>
            <a:endParaRPr/>
          </a:p>
        </p:txBody>
      </p:sp>
      <p:pic>
        <p:nvPicPr>
          <p:cNvPr id="92" name="Google Shape;92;p18" title="download.jpg"/>
          <p:cNvPicPr preferRelativeResize="0"/>
          <p:nvPr/>
        </p:nvPicPr>
        <p:blipFill>
          <a:blip r:embed="rId6" cstate="email">
            <a:alphaModFix/>
            <a:extLst>
              <a:ext uri="{28A0092B-C50C-407E-A947-70E740481C1C}">
                <a14:useLocalDpi xmlns:a14="http://schemas.microsoft.com/office/drawing/2010/main"/>
              </a:ext>
            </a:extLst>
          </a:blip>
          <a:stretch>
            <a:fillRect/>
          </a:stretch>
        </p:blipFill>
        <p:spPr>
          <a:xfrm>
            <a:off x="6679100" y="527975"/>
            <a:ext cx="1651575" cy="1651575"/>
          </a:xfrm>
          <a:prstGeom prst="rect">
            <a:avLst/>
          </a:prstGeom>
          <a:noFill/>
          <a:ln>
            <a:noFill/>
          </a:ln>
        </p:spPr>
      </p:pic>
      <p:pic>
        <p:nvPicPr>
          <p:cNvPr id="93" name="Google Shape;93;p18" title="download.jpg"/>
          <p:cNvPicPr preferRelativeResize="0"/>
          <p:nvPr/>
        </p:nvPicPr>
        <p:blipFill>
          <a:blip r:embed="rId7">
            <a:alphaModFix/>
          </a:blip>
          <a:stretch>
            <a:fillRect/>
          </a:stretch>
        </p:blipFill>
        <p:spPr>
          <a:xfrm>
            <a:off x="6304125" y="2323800"/>
            <a:ext cx="1847850" cy="2476500"/>
          </a:xfrm>
          <a:prstGeom prst="rect">
            <a:avLst/>
          </a:prstGeom>
          <a:noFill/>
          <a:ln>
            <a:noFill/>
          </a:ln>
        </p:spPr>
      </p:pic>
      <p:pic>
        <p:nvPicPr>
          <p:cNvPr id="27" name="Video 26">
            <a:extLst>
              <a:ext uri="{FF2B5EF4-FFF2-40B4-BE49-F238E27FC236}">
                <a16:creationId xmlns:a16="http://schemas.microsoft.com/office/drawing/2014/main" id="{045110DF-968E-2A8B-9253-19D4D4DE1CB5}"/>
              </a:ext>
            </a:extLst>
          </p:cNvPr>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21875" r="21875"/>
          <a:stretch>
            <a:fillRect/>
          </a:stretch>
        </p:blipFill>
        <p:spPr>
          <a:xfrm>
            <a:off x="7539228" y="3538728"/>
            <a:ext cx="1543050" cy="1543050"/>
          </a:xfrm>
          <a:prstGeom prst="ellipse">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8666"/>
    </mc:Choice>
    <mc:Fallback xmlns="">
      <p:transition spd="slow" advTm="38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27"/>
                </p:tgtEl>
              </p:cMediaNode>
            </p:video>
            <p:seq concurrent="1" nextAc="seek">
              <p:cTn id="28" restart="whenNotActive" fill="hold" evtFilter="cancelBubble" nodeType="interactiveSeq">
                <p:stCondLst>
                  <p:cond evt="onClick" delay="0">
                    <p:tgtEl>
                      <p:spTgt spid="2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2.</a:t>
            </a:r>
            <a:r>
              <a:rPr lang="en-US" altLang="zh-CN"/>
              <a:t>1</a:t>
            </a:r>
            <a:r>
              <a:rPr lang="zh-CN"/>
              <a:t> AWE &amp; AI</a:t>
            </a:r>
            <a:endParaRPr/>
          </a:p>
        </p:txBody>
      </p:sp>
      <p:sp>
        <p:nvSpPr>
          <p:cNvPr id="107" name="Google Shape;107;p20"/>
          <p:cNvSpPr txBox="1">
            <a:spLocks noGrp="1"/>
          </p:cNvSpPr>
          <p:nvPr>
            <p:ph type="title"/>
          </p:nvPr>
        </p:nvSpPr>
        <p:spPr>
          <a:xfrm>
            <a:off x="368200" y="1413975"/>
            <a:ext cx="5006700" cy="1508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400" b="0">
                <a:solidFill>
                  <a:srgbClr val="000000"/>
                </a:solidFill>
                <a:latin typeface="Arial"/>
                <a:ea typeface="Arial"/>
                <a:cs typeface="Arial"/>
                <a:sym typeface="Arial"/>
              </a:rPr>
              <a:t>Automated Writing Evaluation (AWE) </a:t>
            </a:r>
            <a:endParaRPr sz="1400" b="0">
              <a:solidFill>
                <a:srgbClr val="000000"/>
              </a:solidFill>
              <a:latin typeface="Arial"/>
              <a:ea typeface="Arial"/>
              <a:cs typeface="Arial"/>
              <a:sym typeface="Arial"/>
            </a:endParaRPr>
          </a:p>
          <a:p>
            <a:pPr marL="0" lvl="0" indent="0" algn="l" rtl="0">
              <a:spcBef>
                <a:spcPts val="0"/>
              </a:spcBef>
              <a:spcAft>
                <a:spcPts val="0"/>
              </a:spcAft>
              <a:buNone/>
            </a:pPr>
            <a:r>
              <a:rPr lang="zh-CN" sz="1400" b="0">
                <a:solidFill>
                  <a:srgbClr val="000000"/>
                </a:solidFill>
                <a:latin typeface="Arial"/>
                <a:ea typeface="Arial"/>
                <a:cs typeface="Arial"/>
                <a:sym typeface="Arial"/>
              </a:rPr>
              <a:t>-helping reduce teachers' workload</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-only identify spelling and grammar errors</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(Ding &amp; Zou, 2024)</a:t>
            </a:r>
            <a:endParaRPr sz="1400" b="0">
              <a:solidFill>
                <a:srgbClr val="000000"/>
              </a:solidFill>
              <a:latin typeface="Arial"/>
              <a:ea typeface="Arial"/>
              <a:cs typeface="Arial"/>
              <a:sym typeface="Arial"/>
            </a:endParaRPr>
          </a:p>
        </p:txBody>
      </p:sp>
      <p:sp>
        <p:nvSpPr>
          <p:cNvPr id="108" name="Google Shape;108;p20"/>
          <p:cNvSpPr txBox="1">
            <a:spLocks noGrp="1"/>
          </p:cNvSpPr>
          <p:nvPr>
            <p:ph type="title"/>
          </p:nvPr>
        </p:nvSpPr>
        <p:spPr>
          <a:xfrm>
            <a:off x="368200" y="2883250"/>
            <a:ext cx="4728600" cy="1647900"/>
          </a:xfrm>
          <a:prstGeom prst="rect">
            <a:avLst/>
          </a:prstGeom>
        </p:spPr>
        <p:txBody>
          <a:bodyPr spcFirstLastPara="1" wrap="square" lIns="91425" tIns="91425" rIns="91425" bIns="91425" anchor="t" anchorCtr="0">
            <a:normAutofit/>
          </a:bodyPr>
          <a:lstStyle/>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Artificial Intelligence (AI) </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-provides real-time, personalized WCF</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-enhance students’ metacognition</a:t>
            </a:r>
            <a:endParaRPr sz="1400" b="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zh-CN" sz="1400" b="0">
                <a:solidFill>
                  <a:srgbClr val="000000"/>
                </a:solidFill>
                <a:latin typeface="Arial"/>
                <a:ea typeface="Arial"/>
                <a:cs typeface="Arial"/>
                <a:sym typeface="Arial"/>
              </a:rPr>
              <a:t>(Escalante et al., 2023; Guo &amp; Wang, 2024)</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200" b="0">
              <a:latin typeface="Arial"/>
              <a:ea typeface="Arial"/>
              <a:cs typeface="Arial"/>
              <a:sym typeface="Arial"/>
            </a:endParaRPr>
          </a:p>
        </p:txBody>
      </p:sp>
      <p:pic>
        <p:nvPicPr>
          <p:cNvPr id="109" name="Google Shape;109;p20" title="download.png"/>
          <p:cNvPicPr preferRelativeResize="0"/>
          <p:nvPr/>
        </p:nvPicPr>
        <p:blipFill>
          <a:blip r:embed="rId4">
            <a:alphaModFix/>
          </a:blip>
          <a:stretch>
            <a:fillRect/>
          </a:stretch>
        </p:blipFill>
        <p:spPr>
          <a:xfrm>
            <a:off x="5270875" y="1000938"/>
            <a:ext cx="2781300" cy="1647825"/>
          </a:xfrm>
          <a:prstGeom prst="rect">
            <a:avLst/>
          </a:prstGeom>
          <a:noFill/>
          <a:ln>
            <a:noFill/>
          </a:ln>
        </p:spPr>
      </p:pic>
      <p:pic>
        <p:nvPicPr>
          <p:cNvPr id="110" name="Google Shape;110;p20" title="download.png"/>
          <p:cNvPicPr preferRelativeResize="0"/>
          <p:nvPr/>
        </p:nvPicPr>
        <p:blipFill>
          <a:blip r:embed="rId5">
            <a:alphaModFix/>
          </a:blip>
          <a:stretch>
            <a:fillRect/>
          </a:stretch>
        </p:blipFill>
        <p:spPr>
          <a:xfrm>
            <a:off x="5374813" y="2922250"/>
            <a:ext cx="2847975" cy="1600200"/>
          </a:xfrm>
          <a:prstGeom prst="rect">
            <a:avLst/>
          </a:prstGeom>
          <a:noFill/>
          <a:ln>
            <a:noFill/>
          </a:ln>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53266"/>
    </mc:Choice>
    <mc:Fallback xmlns="">
      <p:transition spd="slow" advTm="5326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8">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8">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8">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1"/>
          <p:cNvSpPr txBox="1">
            <a:spLocks noGrp="1"/>
          </p:cNvSpPr>
          <p:nvPr>
            <p:ph type="title"/>
          </p:nvPr>
        </p:nvSpPr>
        <p:spPr>
          <a:xfrm>
            <a:off x="311700" y="445025"/>
            <a:ext cx="8832300" cy="6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zh-CN" sz="2300"/>
              <a:t>2.</a:t>
            </a:r>
            <a:r>
              <a:rPr lang="en-US" altLang="zh-CN" sz="2300"/>
              <a:t>2</a:t>
            </a:r>
            <a:r>
              <a:rPr lang="zh-CN" sz="2300"/>
              <a:t> Debate: whether AI can replace teachers in providing WCF</a:t>
            </a:r>
            <a:endParaRPr sz="2300"/>
          </a:p>
        </p:txBody>
      </p:sp>
      <p:sp>
        <p:nvSpPr>
          <p:cNvPr id="116" name="Google Shape;116;p21"/>
          <p:cNvSpPr txBox="1">
            <a:spLocks noGrp="1"/>
          </p:cNvSpPr>
          <p:nvPr>
            <p:ph type="body" idx="1"/>
          </p:nvPr>
        </p:nvSpPr>
        <p:spPr>
          <a:xfrm>
            <a:off x="311700" y="1152475"/>
            <a:ext cx="8520600" cy="821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200">
                <a:solidFill>
                  <a:schemeClr val="dk2"/>
                </a:solidFill>
                <a:latin typeface="Arial"/>
                <a:ea typeface="Arial"/>
                <a:cs typeface="Arial"/>
                <a:sym typeface="Arial"/>
              </a:rPr>
              <a:t>research has compared the efficacy of AI-generated and teacher-provided WCF (Li, 2024)</a:t>
            </a:r>
            <a:endParaRPr sz="1200">
              <a:solidFill>
                <a:schemeClr val="dk2"/>
              </a:solidFill>
              <a:latin typeface="Arial"/>
              <a:ea typeface="Arial"/>
              <a:cs typeface="Arial"/>
              <a:sym typeface="Arial"/>
            </a:endParaRPr>
          </a:p>
          <a:p>
            <a:pPr marL="0" lvl="0" indent="0" algn="l" rtl="0">
              <a:spcBef>
                <a:spcPts val="1200"/>
              </a:spcBef>
              <a:spcAft>
                <a:spcPts val="1200"/>
              </a:spcAft>
              <a:buNone/>
            </a:pPr>
            <a:endParaRPr sz="1200">
              <a:solidFill>
                <a:schemeClr val="dk2"/>
              </a:solidFill>
              <a:latin typeface="Arial"/>
              <a:ea typeface="Arial"/>
              <a:cs typeface="Arial"/>
              <a:sym typeface="Arial"/>
            </a:endParaRPr>
          </a:p>
        </p:txBody>
      </p:sp>
      <p:graphicFrame>
        <p:nvGraphicFramePr>
          <p:cNvPr id="117" name="Google Shape;117;p21"/>
          <p:cNvGraphicFramePr/>
          <p:nvPr>
            <p:extLst>
              <p:ext uri="{D42A27DB-BD31-4B8C-83A1-F6EECF244321}">
                <p14:modId xmlns:p14="http://schemas.microsoft.com/office/powerpoint/2010/main" val="2335439878"/>
              </p:ext>
            </p:extLst>
          </p:nvPr>
        </p:nvGraphicFramePr>
        <p:xfrm>
          <a:off x="362275" y="1698275"/>
          <a:ext cx="8287950" cy="2832294"/>
        </p:xfrm>
        <a:graphic>
          <a:graphicData uri="http://schemas.openxmlformats.org/drawingml/2006/table">
            <a:tbl>
              <a:tblPr>
                <a:noFill/>
                <a:tableStyleId>{8D29A8AD-2C1A-47FC-995D-32B293ABCC93}</a:tableStyleId>
              </a:tblPr>
              <a:tblGrid>
                <a:gridCol w="2562100">
                  <a:extLst>
                    <a:ext uri="{9D8B030D-6E8A-4147-A177-3AD203B41FA5}">
                      <a16:colId xmlns:a16="http://schemas.microsoft.com/office/drawing/2014/main" val="20000"/>
                    </a:ext>
                  </a:extLst>
                </a:gridCol>
                <a:gridCol w="5725850">
                  <a:extLst>
                    <a:ext uri="{9D8B030D-6E8A-4147-A177-3AD203B41FA5}">
                      <a16:colId xmlns:a16="http://schemas.microsoft.com/office/drawing/2014/main" val="20001"/>
                    </a:ext>
                  </a:extLst>
                </a:gridCol>
              </a:tblGrid>
              <a:tr h="381000">
                <a:tc>
                  <a:txBody>
                    <a:bodyPr/>
                    <a:lstStyle/>
                    <a:p>
                      <a:pPr marL="0" lvl="0" indent="0" algn="l" rtl="0">
                        <a:lnSpc>
                          <a:spcPct val="115000"/>
                        </a:lnSpc>
                        <a:spcBef>
                          <a:spcPts val="0"/>
                        </a:spcBef>
                        <a:spcAft>
                          <a:spcPts val="0"/>
                        </a:spcAft>
                        <a:buClr>
                          <a:schemeClr val="dk2"/>
                        </a:buClr>
                        <a:buSzPts val="1100"/>
                        <a:buFont typeface="Arial"/>
                        <a:buNone/>
                      </a:pPr>
                      <a:r>
                        <a:rPr lang="zh-CN" sz="1200">
                          <a:solidFill>
                            <a:schemeClr val="dk2"/>
                          </a:solidFill>
                        </a:rPr>
                        <a:t>WCF by teachers </a:t>
                      </a:r>
                      <a:endParaRPr sz="1200">
                        <a:solidFill>
                          <a:schemeClr val="dk2"/>
                        </a:solidFill>
                      </a:endParaRPr>
                    </a:p>
                    <a:p>
                      <a:pPr marL="0" lvl="0" indent="0" algn="l" rtl="0">
                        <a:lnSpc>
                          <a:spcPct val="115000"/>
                        </a:lnSpc>
                        <a:spcBef>
                          <a:spcPts val="1200"/>
                        </a:spcBef>
                        <a:spcAft>
                          <a:spcPts val="1200"/>
                        </a:spcAft>
                        <a:buClr>
                          <a:schemeClr val="dk2"/>
                        </a:buClr>
                        <a:buSzPts val="1100"/>
                        <a:buFont typeface="Arial"/>
                        <a:buNone/>
                      </a:pPr>
                      <a:endParaRPr/>
                    </a:p>
                  </a:txBody>
                  <a:tcPr marL="91425" marR="91425" marT="91425" marB="91425"/>
                </a:tc>
                <a:tc>
                  <a:txBody>
                    <a:bodyPr/>
                    <a:lstStyle/>
                    <a:p>
                      <a:pPr marL="0" lvl="0" indent="0" algn="l" rtl="0">
                        <a:lnSpc>
                          <a:spcPct val="115000"/>
                        </a:lnSpc>
                        <a:spcBef>
                          <a:spcPts val="0"/>
                        </a:spcBef>
                        <a:spcAft>
                          <a:spcPts val="0"/>
                        </a:spcAft>
                        <a:buNone/>
                      </a:pPr>
                      <a:r>
                        <a:rPr lang="zh-CN" sz="1200">
                          <a:solidFill>
                            <a:schemeClr val="dk2"/>
                          </a:solidFill>
                        </a:rPr>
                        <a:t>-generally consistent</a:t>
                      </a:r>
                      <a:endParaRPr sz="1200">
                        <a:solidFill>
                          <a:schemeClr val="dk2"/>
                        </a:solidFill>
                      </a:endParaRPr>
                    </a:p>
                    <a:p>
                      <a:pPr marL="0" lvl="0" indent="0" algn="l" rtl="0">
                        <a:lnSpc>
                          <a:spcPct val="115000"/>
                        </a:lnSpc>
                        <a:spcBef>
                          <a:spcPts val="1200"/>
                        </a:spcBef>
                        <a:spcAft>
                          <a:spcPts val="1200"/>
                        </a:spcAft>
                        <a:buClr>
                          <a:schemeClr val="dk2"/>
                        </a:buClr>
                        <a:buSzPts val="1100"/>
                        <a:buFont typeface="Arial"/>
                        <a:buNone/>
                      </a:pPr>
                      <a:r>
                        <a:rPr lang="zh-CN" sz="1200">
                          <a:solidFill>
                            <a:schemeClr val="dk2"/>
                          </a:solidFill>
                        </a:rPr>
                        <a:t>-addresse both direct and indirect WCF as well as local and global issues (Lin &amp; Crosthwaite, 2024)</a:t>
                      </a:r>
                      <a:endParaRPr sz="1200">
                        <a:solidFill>
                          <a:schemeClr val="dk2"/>
                        </a:solidFill>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lnSpc>
                          <a:spcPct val="115000"/>
                        </a:lnSpc>
                        <a:spcBef>
                          <a:spcPts val="0"/>
                        </a:spcBef>
                        <a:spcAft>
                          <a:spcPts val="1200"/>
                        </a:spcAft>
                        <a:buClr>
                          <a:schemeClr val="dk2"/>
                        </a:buClr>
                        <a:buSzPts val="1100"/>
                        <a:buFont typeface="Arial"/>
                        <a:buNone/>
                      </a:pPr>
                      <a:r>
                        <a:rPr lang="zh-CN" sz="1200">
                          <a:solidFill>
                            <a:schemeClr val="dk2"/>
                          </a:solidFill>
                        </a:rPr>
                        <a:t>WCF</a:t>
                      </a:r>
                      <a:r>
                        <a:rPr lang="en-GB" altLang="zh-CN" sz="1200">
                          <a:solidFill>
                            <a:schemeClr val="dk2"/>
                          </a:solidFill>
                        </a:rPr>
                        <a:t> by GPT</a:t>
                      </a:r>
                      <a:endParaRPr/>
                    </a:p>
                  </a:txBody>
                  <a:tcPr marL="91425" marR="91425" marT="91425" marB="91425"/>
                </a:tc>
                <a:tc>
                  <a:txBody>
                    <a:bodyPr/>
                    <a:lstStyle/>
                    <a:p>
                      <a:pPr marL="0" lvl="0" indent="0" algn="l" rtl="0">
                        <a:lnSpc>
                          <a:spcPct val="115000"/>
                        </a:lnSpc>
                        <a:spcBef>
                          <a:spcPts val="0"/>
                        </a:spcBef>
                        <a:spcAft>
                          <a:spcPts val="0"/>
                        </a:spcAft>
                        <a:buNone/>
                      </a:pPr>
                      <a:r>
                        <a:rPr lang="zh-CN" sz="1200">
                          <a:solidFill>
                            <a:schemeClr val="dk2"/>
                          </a:solidFill>
                        </a:rPr>
                        <a:t>-employ reformulation and metalinguistic WCF, placing excessive emphasis on local issues (Lin &amp; Crosthwaite, 2024)</a:t>
                      </a:r>
                      <a:endParaRPr sz="1200">
                        <a:solidFill>
                          <a:schemeClr val="dk2"/>
                        </a:solidFill>
                      </a:endParaRPr>
                    </a:p>
                    <a:p>
                      <a:pPr marL="0" lvl="0" indent="0" algn="l" rtl="0">
                        <a:lnSpc>
                          <a:spcPct val="115000"/>
                        </a:lnSpc>
                        <a:spcBef>
                          <a:spcPts val="1200"/>
                        </a:spcBef>
                        <a:spcAft>
                          <a:spcPts val="0"/>
                        </a:spcAft>
                        <a:buNone/>
                      </a:pPr>
                      <a:r>
                        <a:rPr lang="zh-CN" sz="1200">
                          <a:solidFill>
                            <a:schemeClr val="dk2"/>
                          </a:solidFill>
                        </a:rPr>
                        <a:t>-generate a large amount of WCF in a short time</a:t>
                      </a:r>
                      <a:endParaRPr sz="1200">
                        <a:solidFill>
                          <a:schemeClr val="dk2"/>
                        </a:solidFill>
                      </a:endParaRPr>
                    </a:p>
                    <a:p>
                      <a:pPr marL="0" lvl="0" indent="0" algn="l" rtl="0">
                        <a:lnSpc>
                          <a:spcPct val="115000"/>
                        </a:lnSpc>
                        <a:spcBef>
                          <a:spcPts val="1200"/>
                        </a:spcBef>
                        <a:spcAft>
                          <a:spcPts val="0"/>
                        </a:spcAft>
                        <a:buNone/>
                      </a:pPr>
                      <a:r>
                        <a:rPr lang="zh-CN" sz="1200">
                          <a:solidFill>
                            <a:schemeClr val="dk2"/>
                          </a:solidFill>
                        </a:rPr>
                        <a:t>-over-correct text, changing surface expressions and sentence structures, overlooking language proficiency, individual voice, and identity (Wu et al., 2023)</a:t>
                      </a:r>
                      <a:endParaRPr sz="1200">
                        <a:solidFill>
                          <a:schemeClr val="dk2"/>
                        </a:solidFill>
                      </a:endParaRPr>
                    </a:p>
                    <a:p>
                      <a:pPr marL="0" lvl="0" indent="0" algn="l" rtl="0">
                        <a:lnSpc>
                          <a:spcPct val="115000"/>
                        </a:lnSpc>
                        <a:spcBef>
                          <a:spcPts val="1200"/>
                        </a:spcBef>
                        <a:spcAft>
                          <a:spcPts val="1200"/>
                        </a:spcAft>
                        <a:buClr>
                          <a:schemeClr val="dk2"/>
                        </a:buClr>
                        <a:buSzPts val="1100"/>
                        <a:buFont typeface="Arial"/>
                        <a:buNone/>
                      </a:pPr>
                      <a:r>
                        <a:rPr lang="zh-CN" sz="1200">
                          <a:solidFill>
                            <a:schemeClr val="dk2"/>
                          </a:solidFill>
                        </a:rPr>
                        <a:t>-produce inconsistent responses to the same prompts (Lin &amp; Crosthwaite, 2024)</a:t>
                      </a:r>
                      <a:endParaRPr sz="1200">
                        <a:solidFill>
                          <a:schemeClr val="dk2"/>
                        </a:solidFill>
                      </a:endParaRPr>
                    </a:p>
                  </a:txBody>
                  <a:tcPr marL="91425" marR="91425" marT="91425" marB="91425"/>
                </a:tc>
                <a:extLst>
                  <a:ext uri="{0D108BD9-81ED-4DB2-BD59-A6C34878D82A}">
                    <a16:rowId xmlns:a16="http://schemas.microsoft.com/office/drawing/2014/main" val="10001"/>
                  </a:ext>
                </a:extLst>
              </a:tr>
            </a:tbl>
          </a:graphicData>
        </a:graphic>
      </p:graphicFrame>
      <p:pic>
        <p:nvPicPr>
          <p:cNvPr id="6" name="Video 5">
            <a:extLst>
              <a:ext uri="{FF2B5EF4-FFF2-40B4-BE49-F238E27FC236}">
                <a16:creationId xmlns:a16="http://schemas.microsoft.com/office/drawing/2014/main" id="{742154E3-2388-4917-5C54-AA184687867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88600"/>
    </mc:Choice>
    <mc:Fallback xmlns="">
      <p:transition spd="slow" advTm="88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200">
                <a:solidFill>
                  <a:schemeClr val="dk2"/>
                </a:solidFill>
                <a:latin typeface="Arial"/>
                <a:ea typeface="Arial"/>
                <a:cs typeface="Arial"/>
                <a:sym typeface="Arial"/>
              </a:rPr>
              <a:t>From the perspective of students,</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-AI tools as effective in addressing lower-level mistakes</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-teacher feedback not only helped identify errors but also enhanced reflective thinking</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-the paramount importance of teachers in providing WCF </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zh-CN" sz="1200">
                <a:solidFill>
                  <a:schemeClr val="dk2"/>
                </a:solidFill>
                <a:latin typeface="Arial"/>
                <a:ea typeface="Arial"/>
                <a:cs typeface="Arial"/>
                <a:sym typeface="Arial"/>
              </a:rPr>
              <a:t>(Fan et al., 2024)</a:t>
            </a:r>
            <a:endParaRPr sz="1200">
              <a:solidFill>
                <a:schemeClr val="dk2"/>
              </a:solidFill>
              <a:latin typeface="Arial"/>
              <a:ea typeface="Arial"/>
              <a:cs typeface="Arial"/>
              <a:sym typeface="Arial"/>
            </a:endParaRPr>
          </a:p>
          <a:p>
            <a:pPr marL="0" lvl="0" indent="0" algn="l" rtl="0">
              <a:spcBef>
                <a:spcPts val="1200"/>
              </a:spcBef>
              <a:spcAft>
                <a:spcPts val="0"/>
              </a:spcAft>
              <a:buNone/>
            </a:pPr>
            <a:endParaRPr sz="1200">
              <a:solidFill>
                <a:schemeClr val="dk2"/>
              </a:solidFill>
              <a:latin typeface="Arial"/>
              <a:ea typeface="Arial"/>
              <a:cs typeface="Arial"/>
              <a:sym typeface="Arial"/>
            </a:endParaRPr>
          </a:p>
          <a:p>
            <a:pPr marL="0" lvl="0" indent="0" algn="l" rtl="0">
              <a:spcBef>
                <a:spcPts val="1200"/>
              </a:spcBef>
              <a:spcAft>
                <a:spcPts val="1200"/>
              </a:spcAft>
              <a:buNone/>
            </a:pPr>
            <a:endParaRPr sz="1200">
              <a:solidFill>
                <a:schemeClr val="dk2"/>
              </a:solidFill>
              <a:latin typeface="Arial"/>
              <a:ea typeface="Arial"/>
              <a:cs typeface="Arial"/>
              <a:sym typeface="Arial"/>
            </a:endParaRPr>
          </a:p>
        </p:txBody>
      </p:sp>
      <p:pic>
        <p:nvPicPr>
          <p:cNvPr id="124" name="Google Shape;124;p22"/>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5250825" y="2450000"/>
            <a:ext cx="2604776" cy="2604774"/>
          </a:xfrm>
          <a:prstGeom prst="rect">
            <a:avLst/>
          </a:prstGeom>
          <a:noFill/>
          <a:ln>
            <a:noFill/>
          </a:ln>
        </p:spPr>
      </p:pic>
      <p:sp>
        <p:nvSpPr>
          <p:cNvPr id="7" name="Google Shape;115;p21">
            <a:extLst>
              <a:ext uri="{FF2B5EF4-FFF2-40B4-BE49-F238E27FC236}">
                <a16:creationId xmlns:a16="http://schemas.microsoft.com/office/drawing/2014/main" id="{60F8171A-02FE-7D14-F802-AD4C9638D9FD}"/>
              </a:ext>
            </a:extLst>
          </p:cNvPr>
          <p:cNvSpPr txBox="1">
            <a:spLocks noGrp="1"/>
          </p:cNvSpPr>
          <p:nvPr>
            <p:ph type="title"/>
          </p:nvPr>
        </p:nvSpPr>
        <p:spPr>
          <a:xfrm>
            <a:off x="311700" y="445025"/>
            <a:ext cx="8832300" cy="6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zh-CN" sz="2300"/>
              <a:t>2.</a:t>
            </a:r>
            <a:r>
              <a:rPr lang="en-US" altLang="zh-CN" sz="2300"/>
              <a:t>2</a:t>
            </a:r>
            <a:r>
              <a:rPr lang="zh-CN" sz="2300"/>
              <a:t> Debate: whether AI can replace teachers in providing WCF</a:t>
            </a:r>
            <a:endParaRPr sz="2300"/>
          </a:p>
        </p:txBody>
      </p:sp>
    </p:spTree>
  </p:cSld>
  <p:clrMapOvr>
    <a:masterClrMapping/>
  </p:clrMapOvr>
  <mc:AlternateContent xmlns:mc="http://schemas.openxmlformats.org/markup-compatibility/2006" xmlns:p14="http://schemas.microsoft.com/office/powerpoint/2010/main">
    <mc:Choice Requires="p14">
      <p:transition spd="slow" p14:dur="2000" advTm="28033"/>
    </mc:Choice>
    <mc:Fallback xmlns="">
      <p:transition spd="slow" advTm="2803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30" name="Google Shape;130;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ltLang="zh-CN" sz="1200">
                <a:solidFill>
                  <a:schemeClr val="dk2"/>
                </a:solidFill>
                <a:latin typeface="Arial"/>
                <a:ea typeface="Arial"/>
                <a:cs typeface="Arial"/>
                <a:sym typeface="Arial"/>
              </a:rPr>
              <a:t>-</a:t>
            </a:r>
            <a:r>
              <a:rPr lang="zh-CN" sz="1200">
                <a:solidFill>
                  <a:schemeClr val="dk2"/>
                </a:solidFill>
                <a:latin typeface="Arial"/>
                <a:ea typeface="Arial"/>
                <a:cs typeface="Arial"/>
                <a:sym typeface="Arial"/>
              </a:rPr>
              <a:t>AI tools </a:t>
            </a:r>
            <a:r>
              <a:rPr lang="en-US" altLang="zh-CN" sz="1200">
                <a:solidFill>
                  <a:schemeClr val="dk2"/>
                </a:solidFill>
                <a:latin typeface="Arial"/>
                <a:ea typeface="Arial"/>
                <a:cs typeface="Arial"/>
                <a:sym typeface="Arial"/>
              </a:rPr>
              <a:t>will not </a:t>
            </a:r>
            <a:r>
              <a:rPr lang="zh-CN" sz="1200">
                <a:solidFill>
                  <a:schemeClr val="dk2"/>
                </a:solidFill>
                <a:latin typeface="Arial"/>
                <a:ea typeface="Arial"/>
                <a:cs typeface="Arial"/>
                <a:sym typeface="Arial"/>
              </a:rPr>
              <a:t>completely replace the role of EFL teachers in providing effective WCF (Fan et al., 2024; Steiss et al., 2024)</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en-GB" altLang="zh-CN" sz="1200">
                <a:solidFill>
                  <a:schemeClr val="dk2"/>
                </a:solidFill>
                <a:latin typeface="Arial"/>
                <a:ea typeface="Arial"/>
                <a:cs typeface="Arial"/>
                <a:sym typeface="Arial"/>
              </a:rPr>
              <a:t>-</a:t>
            </a:r>
            <a:r>
              <a:rPr lang="zh-CN" sz="1200">
                <a:solidFill>
                  <a:schemeClr val="dk2"/>
                </a:solidFill>
                <a:latin typeface="Arial"/>
                <a:ea typeface="Arial"/>
                <a:cs typeface="Arial"/>
                <a:sym typeface="Arial"/>
              </a:rPr>
              <a:t>for teachers, AI is useful to provide students with personalized WCF at scale(Guo &amp; Wang, 2024; Lin &amp; Crosthwaite, 2024)</a:t>
            </a:r>
            <a:endParaRPr sz="1200">
              <a:solidFill>
                <a:schemeClr val="dk2"/>
              </a:solidFill>
              <a:latin typeface="Arial"/>
              <a:ea typeface="Arial"/>
              <a:cs typeface="Arial"/>
              <a:sym typeface="Arial"/>
            </a:endParaRPr>
          </a:p>
          <a:p>
            <a:pPr marL="0" lvl="0" indent="0" algn="l" rtl="0">
              <a:spcBef>
                <a:spcPts val="1200"/>
              </a:spcBef>
              <a:spcAft>
                <a:spcPts val="1200"/>
              </a:spcAft>
              <a:buNone/>
            </a:pPr>
            <a:r>
              <a:rPr lang="en-GB" altLang="zh-CN" sz="1200">
                <a:solidFill>
                  <a:schemeClr val="dk2"/>
                </a:solidFill>
                <a:latin typeface="Arial"/>
                <a:ea typeface="Arial"/>
                <a:cs typeface="Arial"/>
                <a:sym typeface="Arial"/>
              </a:rPr>
              <a:t>-</a:t>
            </a:r>
            <a:r>
              <a:rPr lang="zh-CN" sz="1200">
                <a:solidFill>
                  <a:schemeClr val="dk2"/>
                </a:solidFill>
                <a:latin typeface="Arial"/>
                <a:ea typeface="Arial"/>
                <a:cs typeface="Arial"/>
                <a:sym typeface="Arial"/>
              </a:rPr>
              <a:t>teachers should implement both AI- and human-generated WCF to enhance students’ writing (Han &amp; Li, 2024)</a:t>
            </a:r>
            <a:endParaRPr sz="1200">
              <a:solidFill>
                <a:schemeClr val="dk2"/>
              </a:solidFill>
              <a:latin typeface="Arial"/>
              <a:ea typeface="Arial"/>
              <a:cs typeface="Arial"/>
              <a:sym typeface="Arial"/>
            </a:endParaRPr>
          </a:p>
        </p:txBody>
      </p:sp>
      <p:pic>
        <p:nvPicPr>
          <p:cNvPr id="131" name="Google Shape;131;p23"/>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2565726" y="2839350"/>
            <a:ext cx="3243576" cy="2149826"/>
          </a:xfrm>
          <a:prstGeom prst="rect">
            <a:avLst/>
          </a:prstGeom>
          <a:noFill/>
          <a:ln>
            <a:noFill/>
          </a:ln>
        </p:spPr>
      </p:pic>
      <p:sp>
        <p:nvSpPr>
          <p:cNvPr id="7" name="Google Shape;115;p21">
            <a:extLst>
              <a:ext uri="{FF2B5EF4-FFF2-40B4-BE49-F238E27FC236}">
                <a16:creationId xmlns:a16="http://schemas.microsoft.com/office/drawing/2014/main" id="{FC8448B9-C358-17D0-2B66-18C2B50D0C60}"/>
              </a:ext>
            </a:extLst>
          </p:cNvPr>
          <p:cNvSpPr txBox="1">
            <a:spLocks noGrp="1"/>
          </p:cNvSpPr>
          <p:nvPr>
            <p:ph type="title"/>
          </p:nvPr>
        </p:nvSpPr>
        <p:spPr>
          <a:xfrm>
            <a:off x="-1263" y="445025"/>
            <a:ext cx="9199691" cy="84111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zh-CN" sz="2300"/>
              <a:t>2.</a:t>
            </a:r>
            <a:r>
              <a:rPr lang="en-US" altLang="zh-CN" sz="2300"/>
              <a:t>3</a:t>
            </a:r>
            <a:r>
              <a:rPr lang="zh-CN" sz="2300"/>
              <a:t> </a:t>
            </a:r>
            <a:r>
              <a:rPr lang="en-US" altLang="zh-CN" sz="2300"/>
              <a:t>Summary</a:t>
            </a:r>
            <a:r>
              <a:rPr lang="zh-CN" sz="2300"/>
              <a:t>: whether AI can replace teachers in providing WCF</a:t>
            </a:r>
            <a:endParaRPr sz="230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2066"/>
    </mc:Choice>
    <mc:Fallback xmlns="">
      <p:transition spd="slow" advTm="3206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4"/>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3. Research gap</a:t>
            </a:r>
            <a:endParaRPr/>
          </a:p>
        </p:txBody>
      </p:sp>
      <p:sp>
        <p:nvSpPr>
          <p:cNvPr id="137" name="Google Shape;137;p24"/>
          <p:cNvSpPr txBox="1">
            <a:spLocks noGrp="1"/>
          </p:cNvSpPr>
          <p:nvPr>
            <p:ph type="body" idx="1"/>
          </p:nvPr>
        </p:nvSpPr>
        <p:spPr>
          <a:xfrm>
            <a:off x="311700" y="1152475"/>
            <a:ext cx="8520600" cy="2577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Clr>
                <a:schemeClr val="dk2"/>
              </a:buClr>
              <a:buSzPts val="1100"/>
              <a:buFont typeface="Arial"/>
              <a:buNone/>
            </a:pPr>
            <a:r>
              <a:rPr lang="zh-CN" sz="1200">
                <a:solidFill>
                  <a:schemeClr val="dk2"/>
                </a:solidFill>
                <a:latin typeface="Arial"/>
                <a:ea typeface="Arial"/>
                <a:cs typeface="Arial"/>
                <a:sym typeface="Arial"/>
              </a:rPr>
              <a:t>-existing research has largely overlooked EFL teachers' perceptions of using AI for providing WCF</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-particularly within the Chinese educational context</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-the need for research on locally available AI alternatives, such as Deepseek (Lin &amp; Crosthwaite, 2024)</a:t>
            </a:r>
            <a:endParaRPr sz="1200">
              <a:solidFill>
                <a:schemeClr val="dk2"/>
              </a:solidFill>
              <a:latin typeface="Arial"/>
              <a:ea typeface="Arial"/>
              <a:cs typeface="Arial"/>
              <a:sym typeface="Arial"/>
            </a:endParaRPr>
          </a:p>
          <a:p>
            <a:pPr marL="0" lvl="0" indent="0" algn="l" rtl="0">
              <a:spcBef>
                <a:spcPts val="1200"/>
              </a:spcBef>
              <a:spcAft>
                <a:spcPts val="1200"/>
              </a:spcAft>
              <a:buClr>
                <a:schemeClr val="dk2"/>
              </a:buClr>
              <a:buSzPts val="1100"/>
              <a:buFont typeface="Arial"/>
              <a:buNone/>
            </a:pPr>
            <a:endParaRPr sz="1200">
              <a:solidFill>
                <a:schemeClr val="dk2"/>
              </a:solidFill>
              <a:latin typeface="Arial"/>
              <a:ea typeface="Arial"/>
              <a:cs typeface="Arial"/>
              <a:sym typeface="Arial"/>
            </a:endParaRPr>
          </a:p>
        </p:txBody>
      </p:sp>
      <p:pic>
        <p:nvPicPr>
          <p:cNvPr id="138" name="Google Shape;138;p24"/>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4805025" y="2571750"/>
            <a:ext cx="3584698" cy="2016401"/>
          </a:xfrm>
          <a:prstGeom prst="rect">
            <a:avLst/>
          </a:prstGeom>
          <a:noFill/>
          <a:ln>
            <a:noFill/>
          </a:ln>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45466"/>
    </mc:Choice>
    <mc:Fallback xmlns="">
      <p:transition spd="slow" advTm="4546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5"/>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4. Research questions</a:t>
            </a:r>
            <a:endParaRPr/>
          </a:p>
        </p:txBody>
      </p:sp>
      <p:sp>
        <p:nvSpPr>
          <p:cNvPr id="144" name="Google Shape;144;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Clr>
                <a:schemeClr val="dk2"/>
              </a:buClr>
              <a:buSzPts val="1100"/>
              <a:buFont typeface="Arial"/>
              <a:buNone/>
            </a:pPr>
            <a:r>
              <a:rPr lang="zh-CN" sz="1200">
                <a:solidFill>
                  <a:schemeClr val="dk2"/>
                </a:solidFill>
                <a:latin typeface="Arial"/>
                <a:ea typeface="Arial"/>
                <a:cs typeface="Arial"/>
                <a:sym typeface="Arial"/>
              </a:rPr>
              <a:t>1. How do Chinese EFL college teachers perceive the effectiveness and practicality of Deepseek-assisted WCF?</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2. What factors influence their perceptions of using Deepseek for WCF?</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3. In what ways do Chinese EFL college teachers integrate Deepseek into their WCF practices?</a:t>
            </a:r>
            <a:endParaRPr sz="1200">
              <a:solidFill>
                <a:schemeClr val="dk2"/>
              </a:solidFill>
              <a:latin typeface="Arial"/>
              <a:ea typeface="Arial"/>
              <a:cs typeface="Arial"/>
              <a:sym typeface="Arial"/>
            </a:endParaRPr>
          </a:p>
          <a:p>
            <a:pPr marL="0" lvl="0" indent="0" algn="l" rtl="0">
              <a:spcBef>
                <a:spcPts val="1200"/>
              </a:spcBef>
              <a:spcAft>
                <a:spcPts val="0"/>
              </a:spcAft>
              <a:buClr>
                <a:schemeClr val="dk2"/>
              </a:buClr>
              <a:buSzPts val="1100"/>
              <a:buFont typeface="Arial"/>
              <a:buNone/>
            </a:pPr>
            <a:endParaRPr sz="1200">
              <a:solidFill>
                <a:schemeClr val="dk2"/>
              </a:solidFill>
              <a:latin typeface="Arial"/>
              <a:ea typeface="Arial"/>
              <a:cs typeface="Arial"/>
              <a:sym typeface="Arial"/>
            </a:endParaRPr>
          </a:p>
          <a:p>
            <a:pPr marL="0" lvl="0" indent="0" algn="l" rtl="0">
              <a:spcBef>
                <a:spcPts val="1200"/>
              </a:spcBef>
              <a:spcAft>
                <a:spcPts val="1200"/>
              </a:spcAft>
              <a:buClr>
                <a:schemeClr val="dk2"/>
              </a:buClr>
              <a:buSzPts val="1100"/>
              <a:buFont typeface="Arial"/>
              <a:buNone/>
            </a:pPr>
            <a:endParaRPr sz="1200">
              <a:solidFill>
                <a:schemeClr val="dk2"/>
              </a:solidFill>
              <a:latin typeface="Arial"/>
              <a:ea typeface="Arial"/>
              <a:cs typeface="Arial"/>
              <a:sym typeface="Arial"/>
            </a:endParaRPr>
          </a:p>
        </p:txBody>
      </p:sp>
      <p:pic>
        <p:nvPicPr>
          <p:cNvPr id="145" name="Google Shape;145;p25"/>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4571994" y="2571744"/>
            <a:ext cx="3712299" cy="2225300"/>
          </a:xfrm>
          <a:prstGeom prst="rect">
            <a:avLst/>
          </a:prstGeom>
          <a:noFill/>
          <a:ln>
            <a:noFill/>
          </a:ln>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9033"/>
    </mc:Choice>
    <mc:Fallback xmlns="">
      <p:transition spd="slow" advTm="390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7"/>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5.1 Qualitative research</a:t>
            </a:r>
            <a:endParaRPr/>
          </a:p>
        </p:txBody>
      </p:sp>
      <p:sp>
        <p:nvSpPr>
          <p:cNvPr id="158" name="Google Shape;158;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200">
                <a:solidFill>
                  <a:schemeClr val="dk2"/>
                </a:solidFill>
                <a:latin typeface="Arial"/>
                <a:ea typeface="Arial"/>
                <a:cs typeface="Arial"/>
                <a:sym typeface="Arial"/>
              </a:rPr>
              <a:t>a qualitative multiple-case study approach (Yin, 2014)</a:t>
            </a:r>
            <a:endParaRPr sz="1200">
              <a:solidFill>
                <a:schemeClr val="dk2"/>
              </a:solidFill>
              <a:latin typeface="Arial"/>
              <a:ea typeface="Arial"/>
              <a:cs typeface="Arial"/>
              <a:sym typeface="Arial"/>
            </a:endParaRPr>
          </a:p>
          <a:p>
            <a:pPr marL="0" lvl="0" indent="0" algn="just" rtl="0">
              <a:spcBef>
                <a:spcPts val="1200"/>
              </a:spcBef>
              <a:spcAft>
                <a:spcPts val="0"/>
              </a:spcAft>
              <a:buNone/>
            </a:pPr>
            <a:r>
              <a:rPr lang="zh-CN" sz="1200">
                <a:solidFill>
                  <a:schemeClr val="dk2"/>
                </a:solidFill>
                <a:latin typeface="Arial"/>
                <a:ea typeface="Arial"/>
                <a:cs typeface="Arial"/>
                <a:sym typeface="Arial"/>
              </a:rPr>
              <a:t>purposive sampling (Cohen et al., 2007; Tisdell &amp; Merriam, 2016) </a:t>
            </a:r>
            <a:endParaRPr sz="1200">
              <a:solidFill>
                <a:schemeClr val="dk2"/>
              </a:solidFill>
              <a:latin typeface="Arial"/>
              <a:ea typeface="Arial"/>
              <a:cs typeface="Arial"/>
              <a:sym typeface="Arial"/>
            </a:endParaRPr>
          </a:p>
          <a:p>
            <a:pPr marL="0" lvl="0" indent="0" algn="just"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1. They must be EFL teachers working at a Chinese college with experience using Deepseek for WCF.</a:t>
            </a:r>
            <a:endParaRPr sz="1200">
              <a:solidFill>
                <a:schemeClr val="dk2"/>
              </a:solidFill>
              <a:latin typeface="Arial"/>
              <a:ea typeface="Arial"/>
              <a:cs typeface="Arial"/>
              <a:sym typeface="Arial"/>
            </a:endParaRPr>
          </a:p>
          <a:p>
            <a:pPr marL="0" lvl="0" indent="0" algn="just" rtl="0">
              <a:spcBef>
                <a:spcPts val="1200"/>
              </a:spcBef>
              <a:spcAft>
                <a:spcPts val="1200"/>
              </a:spcAft>
              <a:buNone/>
            </a:pPr>
            <a:r>
              <a:rPr lang="zh-CN" sz="1200">
                <a:solidFill>
                  <a:schemeClr val="dk2"/>
                </a:solidFill>
                <a:latin typeface="Arial"/>
                <a:ea typeface="Arial"/>
                <a:cs typeface="Arial"/>
                <a:sym typeface="Arial"/>
              </a:rPr>
              <a:t>2. They must be willing to share their perspectives on Deepseek-assisted WCF and provide relevant documents, such as WCF on students’ writing assignments, for research purposes.</a:t>
            </a:r>
            <a:endParaRPr/>
          </a:p>
        </p:txBody>
      </p:sp>
      <p:pic>
        <p:nvPicPr>
          <p:cNvPr id="159" name="Google Shape;159;p27"/>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5263949" y="405125"/>
            <a:ext cx="2406526" cy="1256850"/>
          </a:xfrm>
          <a:prstGeom prst="rect">
            <a:avLst/>
          </a:prstGeom>
          <a:noFill/>
          <a:ln>
            <a:noFill/>
          </a:ln>
        </p:spPr>
      </p:pic>
      <p:pic>
        <p:nvPicPr>
          <p:cNvPr id="160" name="Google Shape;160;p27"/>
          <p:cNvPicPr preferRelativeResize="0"/>
          <p:nvPr/>
        </p:nvPicPr>
        <p:blipFill>
          <a:blip r:embed="rId5" cstate="email">
            <a:alphaModFix/>
            <a:extLst>
              <a:ext uri="{28A0092B-C50C-407E-A947-70E740481C1C}">
                <a14:useLocalDpi xmlns:a14="http://schemas.microsoft.com/office/drawing/2010/main"/>
              </a:ext>
            </a:extLst>
          </a:blip>
          <a:stretch>
            <a:fillRect/>
          </a:stretch>
        </p:blipFill>
        <p:spPr>
          <a:xfrm>
            <a:off x="5207288" y="2903300"/>
            <a:ext cx="2519850" cy="1804226"/>
          </a:xfrm>
          <a:prstGeom prst="rect">
            <a:avLst/>
          </a:prstGeom>
          <a:noFill/>
          <a:ln>
            <a:noFill/>
          </a:ln>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62700"/>
    </mc:Choice>
    <mc:Fallback xmlns="">
      <p:transition spd="slow" advTm="627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8"/>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5.2 Data collection</a:t>
            </a:r>
            <a:endParaRPr/>
          </a:p>
        </p:txBody>
      </p:sp>
      <p:graphicFrame>
        <p:nvGraphicFramePr>
          <p:cNvPr id="166" name="Google Shape;166;p28"/>
          <p:cNvGraphicFramePr/>
          <p:nvPr>
            <p:extLst>
              <p:ext uri="{D42A27DB-BD31-4B8C-83A1-F6EECF244321}">
                <p14:modId xmlns:p14="http://schemas.microsoft.com/office/powerpoint/2010/main" val="3131742459"/>
              </p:ext>
            </p:extLst>
          </p:nvPr>
        </p:nvGraphicFramePr>
        <p:xfrm>
          <a:off x="449525" y="1266200"/>
          <a:ext cx="8196300" cy="2407800"/>
        </p:xfrm>
        <a:graphic>
          <a:graphicData uri="http://schemas.openxmlformats.org/drawingml/2006/table">
            <a:tbl>
              <a:tblPr>
                <a:noFill/>
                <a:tableStyleId>{8D29A8AD-2C1A-47FC-995D-32B293ABCC93}</a:tableStyleId>
              </a:tblPr>
              <a:tblGrid>
                <a:gridCol w="2732100">
                  <a:extLst>
                    <a:ext uri="{9D8B030D-6E8A-4147-A177-3AD203B41FA5}">
                      <a16:colId xmlns:a16="http://schemas.microsoft.com/office/drawing/2014/main" val="20000"/>
                    </a:ext>
                  </a:extLst>
                </a:gridCol>
                <a:gridCol w="2732100">
                  <a:extLst>
                    <a:ext uri="{9D8B030D-6E8A-4147-A177-3AD203B41FA5}">
                      <a16:colId xmlns:a16="http://schemas.microsoft.com/office/drawing/2014/main" val="20001"/>
                    </a:ext>
                  </a:extLst>
                </a:gridCol>
                <a:gridCol w="2732100">
                  <a:extLst>
                    <a:ext uri="{9D8B030D-6E8A-4147-A177-3AD203B41FA5}">
                      <a16:colId xmlns:a16="http://schemas.microsoft.com/office/drawing/2014/main" val="20002"/>
                    </a:ext>
                  </a:extLst>
                </a:gridCol>
              </a:tblGrid>
              <a:tr h="381000">
                <a:tc>
                  <a:txBody>
                    <a:bodyPr/>
                    <a:lstStyle/>
                    <a:p>
                      <a:pPr marL="0" lvl="0" indent="0" algn="l" rtl="0">
                        <a:spcBef>
                          <a:spcPts val="0"/>
                        </a:spcBef>
                        <a:spcAft>
                          <a:spcPts val="0"/>
                        </a:spcAft>
                        <a:buNone/>
                      </a:pPr>
                      <a:r>
                        <a:rPr lang="zh-CN"/>
                        <a:t>method</a:t>
                      </a:r>
                      <a:endParaRPr/>
                    </a:p>
                  </a:txBody>
                  <a:tcPr marL="91425" marR="91425" marT="91425" marB="91425"/>
                </a:tc>
                <a:tc>
                  <a:txBody>
                    <a:bodyPr/>
                    <a:lstStyle/>
                    <a:p>
                      <a:pPr marL="0" lvl="0" indent="0" algn="l" rtl="0">
                        <a:spcBef>
                          <a:spcPts val="0"/>
                        </a:spcBef>
                        <a:spcAft>
                          <a:spcPts val="0"/>
                        </a:spcAft>
                        <a:buNone/>
                      </a:pPr>
                      <a:r>
                        <a:rPr lang="zh-CN"/>
                        <a:t>rationales</a:t>
                      </a:r>
                      <a:endParaRPr/>
                    </a:p>
                  </a:txBody>
                  <a:tcPr marL="91425" marR="91425" marT="91425" marB="91425"/>
                </a:tc>
                <a:tc>
                  <a:txBody>
                    <a:bodyPr/>
                    <a:lstStyle/>
                    <a:p>
                      <a:pPr marL="0" lvl="0" indent="0" algn="l" rtl="0">
                        <a:spcBef>
                          <a:spcPts val="0"/>
                        </a:spcBef>
                        <a:spcAft>
                          <a:spcPts val="0"/>
                        </a:spcAft>
                        <a:buNone/>
                      </a:pPr>
                      <a:r>
                        <a:rPr lang="zh-CN"/>
                        <a:t>process</a:t>
                      </a:r>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zh-CN" sz="1200">
                          <a:solidFill>
                            <a:schemeClr val="dk2"/>
                          </a:solidFill>
                        </a:rPr>
                        <a:t>semi-structure interview </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to explore teachers' views on the affordances and challenges of using Deepseek and their practices </a:t>
                      </a:r>
                      <a:endParaRPr sz="1200"/>
                    </a:p>
                  </a:txBody>
                  <a:tcPr marL="91425" marR="91425" marT="91425" marB="91425"/>
                </a:tc>
                <a:tc>
                  <a:txBody>
                    <a:bodyPr/>
                    <a:lstStyle/>
                    <a:p>
                      <a:pPr marL="0" lvl="0" indent="0" algn="l" rtl="0">
                        <a:spcBef>
                          <a:spcPts val="0"/>
                        </a:spcBef>
                        <a:spcAft>
                          <a:spcPts val="0"/>
                        </a:spcAft>
                        <a:buNone/>
                      </a:pPr>
                      <a:r>
                        <a:rPr lang="zh-CN" sz="1200"/>
                        <a:t>-</a:t>
                      </a:r>
                      <a:r>
                        <a:rPr lang="zh-CN" sz="1200">
                          <a:solidFill>
                            <a:schemeClr val="dk2"/>
                          </a:solidFill>
                        </a:rPr>
                        <a:t>interview questions</a:t>
                      </a:r>
                      <a:endParaRPr sz="1200">
                        <a:solidFill>
                          <a:schemeClr val="dk2"/>
                        </a:solidFill>
                      </a:endParaRPr>
                    </a:p>
                    <a:p>
                      <a:pPr marL="0" lvl="0" indent="0" algn="l" rtl="0">
                        <a:spcBef>
                          <a:spcPts val="0"/>
                        </a:spcBef>
                        <a:spcAft>
                          <a:spcPts val="0"/>
                        </a:spcAft>
                        <a:buNone/>
                      </a:pPr>
                      <a:r>
                        <a:rPr lang="zh-CN" sz="1200">
                          <a:solidFill>
                            <a:schemeClr val="dk2"/>
                          </a:solidFill>
                        </a:rPr>
                        <a:t>-in either Chinese or English</a:t>
                      </a:r>
                      <a:endParaRPr sz="1200">
                        <a:solidFill>
                          <a:schemeClr val="dk2"/>
                        </a:solidFill>
                      </a:endParaRPr>
                    </a:p>
                    <a:p>
                      <a:pPr marL="0" lvl="0" indent="0" algn="l" rtl="0">
                        <a:spcBef>
                          <a:spcPts val="0"/>
                        </a:spcBef>
                        <a:spcAft>
                          <a:spcPts val="0"/>
                        </a:spcAft>
                        <a:buNone/>
                      </a:pPr>
                      <a:r>
                        <a:rPr lang="zh-CN" sz="1200">
                          <a:solidFill>
                            <a:schemeClr val="dk2"/>
                          </a:solidFill>
                        </a:rPr>
                        <a:t>-audio-recorded </a:t>
                      </a:r>
                      <a:endParaRPr sz="1200">
                        <a:solidFill>
                          <a:schemeClr val="dk2"/>
                        </a:solidFill>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zh-CN" sz="1200">
                          <a:solidFill>
                            <a:schemeClr val="dk2"/>
                          </a:solidFill>
                        </a:rPr>
                        <a:t>documents</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to gain direct insights into the nature of Deepseek-assisted WCF</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-student writing assignments</a:t>
                      </a:r>
                      <a:endParaRPr sz="1200">
                        <a:solidFill>
                          <a:schemeClr val="dk2"/>
                        </a:solidFill>
                      </a:endParaRPr>
                    </a:p>
                    <a:p>
                      <a:pPr marL="0" lvl="0" indent="0" algn="l" rtl="0">
                        <a:spcBef>
                          <a:spcPts val="0"/>
                        </a:spcBef>
                        <a:spcAft>
                          <a:spcPts val="0"/>
                        </a:spcAft>
                        <a:buNone/>
                      </a:pPr>
                      <a:r>
                        <a:rPr lang="zh-CN" sz="1200">
                          <a:solidFill>
                            <a:schemeClr val="dk2"/>
                          </a:solidFill>
                        </a:rPr>
                        <a:t>-WCF provided by teachers </a:t>
                      </a:r>
                      <a:endParaRPr sz="1200"/>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zh-CN" sz="1200">
                          <a:solidFill>
                            <a:schemeClr val="dk2"/>
                          </a:solidFill>
                        </a:rPr>
                        <a:t>follow-up Interview</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to further explore teachers’ reflections on their actual use of Deepseek-assisted WCF</a:t>
                      </a:r>
                      <a:endParaRPr sz="1200"/>
                    </a:p>
                  </a:txBody>
                  <a:tcPr marL="91425" marR="91425" marT="91425" marB="91425"/>
                </a:tc>
                <a:tc>
                  <a:txBody>
                    <a:bodyPr/>
                    <a:lstStyle/>
                    <a:p>
                      <a:pPr marL="0" lvl="0" indent="0" algn="l" rtl="0">
                        <a:spcBef>
                          <a:spcPts val="0"/>
                        </a:spcBef>
                        <a:spcAft>
                          <a:spcPts val="0"/>
                        </a:spcAft>
                        <a:buNone/>
                      </a:pPr>
                      <a:r>
                        <a:rPr lang="zh-CN" sz="1200">
                          <a:solidFill>
                            <a:schemeClr val="dk2"/>
                          </a:solidFill>
                        </a:rPr>
                        <a:t>-teachers will be asked to refer to specific examples</a:t>
                      </a:r>
                      <a:endParaRPr sz="1200"/>
                    </a:p>
                  </a:txBody>
                  <a:tcPr marL="91425" marR="91425" marT="91425" marB="91425"/>
                </a:tc>
                <a:extLst>
                  <a:ext uri="{0D108BD9-81ED-4DB2-BD59-A6C34878D82A}">
                    <a16:rowId xmlns:a16="http://schemas.microsoft.com/office/drawing/2014/main" val="10003"/>
                  </a:ext>
                </a:extLst>
              </a:tr>
            </a:tbl>
          </a:graphicData>
        </a:graphic>
      </p:graphicFrame>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85833"/>
    </mc:Choice>
    <mc:Fallback xmlns="">
      <p:transition spd="slow" advTm="858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9"/>
          <p:cNvSpPr txBox="1">
            <a:spLocks noGrp="1"/>
          </p:cNvSpPr>
          <p:nvPr>
            <p:ph type="title"/>
          </p:nvPr>
        </p:nvSpPr>
        <p:spPr>
          <a:xfrm>
            <a:off x="311700" y="445025"/>
            <a:ext cx="4173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5.3 Ethical clearance</a:t>
            </a:r>
            <a:endParaRPr/>
          </a:p>
        </p:txBody>
      </p:sp>
      <p:sp>
        <p:nvSpPr>
          <p:cNvPr id="172" name="Google Shape;172;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zh-CN" sz="1200">
                <a:solidFill>
                  <a:schemeClr val="dk2"/>
                </a:solidFill>
                <a:latin typeface="Arial"/>
                <a:ea typeface="Arial"/>
                <a:cs typeface="Arial"/>
                <a:sym typeface="Arial"/>
              </a:rPr>
              <a:t>-university approval will be obtained</a:t>
            </a:r>
            <a:endParaRPr sz="1200">
              <a:solidFill>
                <a:schemeClr val="dk2"/>
              </a:solidFill>
              <a:latin typeface="Arial"/>
              <a:ea typeface="Arial"/>
              <a:cs typeface="Arial"/>
              <a:sym typeface="Arial"/>
            </a:endParaRPr>
          </a:p>
          <a:p>
            <a:pPr marL="0" lvl="0" indent="0" algn="l" rtl="0">
              <a:spcBef>
                <a:spcPts val="1200"/>
              </a:spcBef>
              <a:spcAft>
                <a:spcPts val="0"/>
              </a:spcAft>
              <a:buNone/>
            </a:pPr>
            <a:r>
              <a:rPr lang="en-US" altLang="zh-CN" sz="1200">
                <a:solidFill>
                  <a:schemeClr val="dk2"/>
                </a:solidFill>
                <a:latin typeface="Arial"/>
                <a:ea typeface="Arial"/>
                <a:cs typeface="Arial"/>
                <a:sym typeface="Arial"/>
              </a:rPr>
              <a:t>-</a:t>
            </a:r>
            <a:r>
              <a:rPr lang="zh-CN" sz="1200">
                <a:solidFill>
                  <a:schemeClr val="dk2"/>
                </a:solidFill>
                <a:latin typeface="Arial"/>
                <a:ea typeface="Arial"/>
                <a:cs typeface="Arial"/>
                <a:sym typeface="Arial"/>
              </a:rPr>
              <a:t>abide by the research ethical guidelines of the British Educational Research Association (2024)</a:t>
            </a:r>
            <a:endParaRPr sz="1200">
              <a:solidFill>
                <a:schemeClr val="dk2"/>
              </a:solidFill>
              <a:latin typeface="Arial"/>
              <a:ea typeface="Arial"/>
              <a:cs typeface="Arial"/>
              <a:sym typeface="Arial"/>
            </a:endParaRPr>
          </a:p>
          <a:p>
            <a:pPr marL="0" lvl="0" indent="0" algn="just" rtl="0">
              <a:spcBef>
                <a:spcPts val="1200"/>
              </a:spcBef>
              <a:spcAft>
                <a:spcPts val="0"/>
              </a:spcAft>
              <a:buNone/>
            </a:pPr>
            <a:r>
              <a:rPr lang="zh-CN" sz="1200">
                <a:solidFill>
                  <a:schemeClr val="dk2"/>
                </a:solidFill>
                <a:latin typeface="Arial"/>
                <a:ea typeface="Arial"/>
                <a:cs typeface="Arial"/>
                <a:sym typeface="Arial"/>
              </a:rPr>
              <a:t>-consent form will be collected from the participants.</a:t>
            </a:r>
            <a:endParaRPr sz="1200">
              <a:solidFill>
                <a:schemeClr val="dk2"/>
              </a:solidFill>
              <a:latin typeface="Arial"/>
              <a:ea typeface="Arial"/>
              <a:cs typeface="Arial"/>
              <a:sym typeface="Arial"/>
            </a:endParaRPr>
          </a:p>
          <a:p>
            <a:pPr marL="0" lvl="0" indent="0" algn="just" rtl="0">
              <a:spcBef>
                <a:spcPts val="1200"/>
              </a:spcBef>
              <a:spcAft>
                <a:spcPts val="0"/>
              </a:spcAft>
              <a:buNone/>
            </a:pPr>
            <a:r>
              <a:rPr lang="zh-CN" sz="1200">
                <a:solidFill>
                  <a:schemeClr val="dk2"/>
                </a:solidFill>
                <a:latin typeface="Arial"/>
                <a:ea typeface="Arial"/>
                <a:cs typeface="Arial"/>
                <a:sym typeface="Arial"/>
              </a:rPr>
              <a:t>-all participants will remain anonymous, and their data will be treated confidentially, used only for research purposes</a:t>
            </a:r>
            <a:endParaRPr sz="1200">
              <a:solidFill>
                <a:schemeClr val="dk2"/>
              </a:solidFill>
              <a:latin typeface="Arial"/>
              <a:ea typeface="Arial"/>
              <a:cs typeface="Arial"/>
              <a:sym typeface="Arial"/>
            </a:endParaRPr>
          </a:p>
          <a:p>
            <a:pPr marL="0" lvl="0" indent="0" algn="just" rtl="0">
              <a:spcBef>
                <a:spcPts val="1200"/>
              </a:spcBef>
              <a:spcAft>
                <a:spcPts val="0"/>
              </a:spcAft>
              <a:buClr>
                <a:schemeClr val="dk2"/>
              </a:buClr>
              <a:buSzPts val="1100"/>
              <a:buFont typeface="Arial"/>
              <a:buNone/>
            </a:pPr>
            <a:r>
              <a:rPr lang="zh-CN" sz="1200">
                <a:solidFill>
                  <a:schemeClr val="dk2"/>
                </a:solidFill>
                <a:latin typeface="Arial"/>
                <a:ea typeface="Arial"/>
                <a:cs typeface="Arial"/>
                <a:sym typeface="Arial"/>
              </a:rPr>
              <a:t>-participating teachers will inform their students that their writing assignments may be shared with researchers for analysis. Students who have concerns about this will have the option to withhold their assignments</a:t>
            </a:r>
            <a:endParaRPr sz="1200">
              <a:solidFill>
                <a:schemeClr val="dk2"/>
              </a:solidFill>
              <a:latin typeface="Arial"/>
              <a:ea typeface="Arial"/>
              <a:cs typeface="Arial"/>
              <a:sym typeface="Arial"/>
            </a:endParaRPr>
          </a:p>
          <a:p>
            <a:pPr marL="0" lvl="0" indent="0" algn="l" rtl="0">
              <a:spcBef>
                <a:spcPts val="1200"/>
              </a:spcBef>
              <a:spcAft>
                <a:spcPts val="1200"/>
              </a:spcAft>
              <a:buNone/>
            </a:pPr>
            <a:endParaRPr sz="1200">
              <a:solidFill>
                <a:schemeClr val="dk2"/>
              </a:solidFill>
              <a:latin typeface="Arial"/>
              <a:ea typeface="Arial"/>
              <a:cs typeface="Arial"/>
              <a:sym typeface="Arial"/>
            </a:endParaRPr>
          </a:p>
        </p:txBody>
      </p:sp>
      <p:pic>
        <p:nvPicPr>
          <p:cNvPr id="173" name="Google Shape;173;p29"/>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3790674" y="3559225"/>
            <a:ext cx="2178324" cy="1451852"/>
          </a:xfrm>
          <a:prstGeom prst="rect">
            <a:avLst/>
          </a:prstGeom>
          <a:noFill/>
          <a:ln>
            <a:noFill/>
          </a:ln>
        </p:spPr>
      </p:pic>
      <p:pic>
        <p:nvPicPr>
          <p:cNvPr id="174" name="Google Shape;174;p29"/>
          <p:cNvPicPr preferRelativeResize="0"/>
          <p:nvPr/>
        </p:nvPicPr>
        <p:blipFill>
          <a:blip r:embed="rId5" cstate="email">
            <a:alphaModFix/>
            <a:extLst>
              <a:ext uri="{28A0092B-C50C-407E-A947-70E740481C1C}">
                <a14:useLocalDpi xmlns:a14="http://schemas.microsoft.com/office/drawing/2010/main"/>
              </a:ext>
            </a:extLst>
          </a:blip>
          <a:stretch>
            <a:fillRect/>
          </a:stretch>
        </p:blipFill>
        <p:spPr>
          <a:xfrm>
            <a:off x="4572002" y="115775"/>
            <a:ext cx="2178326" cy="1404002"/>
          </a:xfrm>
          <a:prstGeom prst="rect">
            <a:avLst/>
          </a:prstGeom>
          <a:noFill/>
          <a:ln>
            <a:noFill/>
          </a:ln>
        </p:spPr>
      </p:pic>
      <p:pic>
        <p:nvPicPr>
          <p:cNvPr id="175" name="Google Shape;175;p29"/>
          <p:cNvPicPr preferRelativeResize="0"/>
          <p:nvPr/>
        </p:nvPicPr>
        <p:blipFill>
          <a:blip r:embed="rId6" cstate="email">
            <a:alphaModFix/>
            <a:extLst>
              <a:ext uri="{28A0092B-C50C-407E-A947-70E740481C1C}">
                <a14:useLocalDpi xmlns:a14="http://schemas.microsoft.com/office/drawing/2010/main"/>
              </a:ext>
            </a:extLst>
          </a:blip>
          <a:stretch>
            <a:fillRect/>
          </a:stretch>
        </p:blipFill>
        <p:spPr>
          <a:xfrm>
            <a:off x="6280799" y="3488026"/>
            <a:ext cx="2129301" cy="1594250"/>
          </a:xfrm>
          <a:prstGeom prst="rect">
            <a:avLst/>
          </a:prstGeom>
          <a:noFill/>
          <a:ln>
            <a:noFill/>
          </a:ln>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50566"/>
    </mc:Choice>
    <mc:Fallback xmlns="">
      <p:transition spd="slow" advTm="5056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30"/>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5.4 Data analysis</a:t>
            </a:r>
            <a:endParaRPr/>
          </a:p>
        </p:txBody>
      </p:sp>
      <p:sp>
        <p:nvSpPr>
          <p:cNvPr id="181" name="Google Shape;181;p30"/>
          <p:cNvSpPr txBox="1">
            <a:spLocks noGrp="1"/>
          </p:cNvSpPr>
          <p:nvPr>
            <p:ph type="body" idx="1"/>
          </p:nvPr>
        </p:nvSpPr>
        <p:spPr>
          <a:xfrm>
            <a:off x="311700" y="1152475"/>
            <a:ext cx="8520600" cy="7296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zh-CN" sz="1200">
                <a:solidFill>
                  <a:schemeClr val="dk2"/>
                </a:solidFill>
                <a:latin typeface="Arial"/>
                <a:ea typeface="Arial"/>
                <a:cs typeface="Arial"/>
                <a:sym typeface="Arial"/>
              </a:rPr>
              <a:t>a thematic analysis will be conducted following the steps outlined by Braun and Clarke (2006)</a:t>
            </a:r>
            <a:endParaRPr sz="1200">
              <a:solidFill>
                <a:schemeClr val="dk2"/>
              </a:solidFill>
              <a:latin typeface="Arial"/>
              <a:ea typeface="Arial"/>
              <a:cs typeface="Arial"/>
              <a:sym typeface="Arial"/>
            </a:endParaRPr>
          </a:p>
        </p:txBody>
      </p:sp>
      <p:sp>
        <p:nvSpPr>
          <p:cNvPr id="182" name="Google Shape;182;p30"/>
          <p:cNvSpPr txBox="1"/>
          <p:nvPr/>
        </p:nvSpPr>
        <p:spPr>
          <a:xfrm>
            <a:off x="275125" y="4774200"/>
            <a:ext cx="6576000" cy="3693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200"/>
              </a:spcBef>
              <a:spcAft>
                <a:spcPts val="1200"/>
              </a:spcAft>
              <a:buNone/>
            </a:pPr>
            <a:r>
              <a:rPr lang="zh-CN" sz="1200">
                <a:solidFill>
                  <a:schemeClr val="dk2"/>
                </a:solidFill>
              </a:rPr>
              <a:t>analysis will be performed with the help of NVivio14</a:t>
            </a:r>
            <a:endParaRPr/>
          </a:p>
        </p:txBody>
      </p:sp>
      <p:graphicFrame>
        <p:nvGraphicFramePr>
          <p:cNvPr id="183" name="Google Shape;183;p30"/>
          <p:cNvGraphicFramePr/>
          <p:nvPr/>
        </p:nvGraphicFramePr>
        <p:xfrm>
          <a:off x="368375" y="1737025"/>
          <a:ext cx="8358550" cy="2956470"/>
        </p:xfrm>
        <a:graphic>
          <a:graphicData uri="http://schemas.openxmlformats.org/drawingml/2006/table">
            <a:tbl>
              <a:tblPr>
                <a:noFill/>
                <a:tableStyleId>{8D29A8AD-2C1A-47FC-995D-32B293ABCC93}</a:tableStyleId>
              </a:tblPr>
              <a:tblGrid>
                <a:gridCol w="4179275">
                  <a:extLst>
                    <a:ext uri="{9D8B030D-6E8A-4147-A177-3AD203B41FA5}">
                      <a16:colId xmlns:a16="http://schemas.microsoft.com/office/drawing/2014/main" val="20000"/>
                    </a:ext>
                  </a:extLst>
                </a:gridCol>
                <a:gridCol w="4179275">
                  <a:extLst>
                    <a:ext uri="{9D8B030D-6E8A-4147-A177-3AD203B41FA5}">
                      <a16:colId xmlns:a16="http://schemas.microsoft.com/office/drawing/2014/main" val="20001"/>
                    </a:ext>
                  </a:extLst>
                </a:gridCol>
              </a:tblGrid>
              <a:tr h="381000">
                <a:tc>
                  <a:txBody>
                    <a:bodyPr/>
                    <a:lstStyle/>
                    <a:p>
                      <a:pPr marL="0" lvl="0" indent="0" algn="l" rtl="0">
                        <a:lnSpc>
                          <a:spcPct val="115000"/>
                        </a:lnSpc>
                        <a:spcBef>
                          <a:spcPts val="0"/>
                        </a:spcBef>
                        <a:spcAft>
                          <a:spcPts val="1200"/>
                        </a:spcAft>
                        <a:buNone/>
                      </a:pPr>
                      <a:r>
                        <a:rPr lang="zh-CN" sz="1200">
                          <a:solidFill>
                            <a:schemeClr val="dk2"/>
                          </a:solidFill>
                        </a:rPr>
                        <a:t>1.multiple readings of the data</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to gain an in-depth understanding of the data</a:t>
                      </a:r>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lnSpc>
                          <a:spcPct val="115000"/>
                        </a:lnSpc>
                        <a:spcBef>
                          <a:spcPts val="0"/>
                        </a:spcBef>
                        <a:spcAft>
                          <a:spcPts val="1200"/>
                        </a:spcAft>
                        <a:buNone/>
                      </a:pPr>
                      <a:r>
                        <a:rPr lang="zh-CN" sz="1200">
                          <a:solidFill>
                            <a:schemeClr val="dk2"/>
                          </a:solidFill>
                        </a:rPr>
                        <a:t>2.coding</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identify key phrases and concepts</a:t>
                      </a:r>
                      <a:endParaRPr sz="1200">
                        <a:solidFill>
                          <a:schemeClr val="dk2"/>
                        </a:solidFill>
                      </a:endParaRPr>
                    </a:p>
                    <a:p>
                      <a:pPr marL="0" lvl="0" indent="0" algn="l" rtl="0">
                        <a:spcBef>
                          <a:spcPts val="0"/>
                        </a:spcBef>
                        <a:spcAft>
                          <a:spcPts val="0"/>
                        </a:spcAft>
                        <a:buNone/>
                      </a:pPr>
                      <a:r>
                        <a:rPr lang="zh-CN" sz="1200">
                          <a:solidFill>
                            <a:schemeClr val="dk2"/>
                          </a:solidFill>
                        </a:rPr>
                        <a:t>-teachers’ perceptions</a:t>
                      </a:r>
                      <a:endParaRPr sz="1200">
                        <a:solidFill>
                          <a:schemeClr val="dk2"/>
                        </a:solidFill>
                      </a:endParaRPr>
                    </a:p>
                    <a:p>
                      <a:pPr marL="0" lvl="0" indent="0" algn="l" rtl="0">
                        <a:spcBef>
                          <a:spcPts val="0"/>
                        </a:spcBef>
                        <a:spcAft>
                          <a:spcPts val="0"/>
                        </a:spcAft>
                        <a:buNone/>
                      </a:pPr>
                      <a:r>
                        <a:rPr lang="zh-CN" sz="1200">
                          <a:solidFill>
                            <a:schemeClr val="dk2"/>
                          </a:solidFill>
                        </a:rPr>
                        <a:t>-influencing factors</a:t>
                      </a:r>
                      <a:endParaRPr sz="1200">
                        <a:solidFill>
                          <a:schemeClr val="dk2"/>
                        </a:solidFill>
                      </a:endParaRPr>
                    </a:p>
                    <a:p>
                      <a:pPr marL="0" lvl="0" indent="0" algn="l" rtl="0">
                        <a:spcBef>
                          <a:spcPts val="0"/>
                        </a:spcBef>
                        <a:spcAft>
                          <a:spcPts val="0"/>
                        </a:spcAft>
                        <a:buNone/>
                      </a:pPr>
                      <a:r>
                        <a:rPr lang="zh-CN" sz="1200">
                          <a:solidFill>
                            <a:schemeClr val="dk2"/>
                          </a:solidFill>
                        </a:rPr>
                        <a:t>-actual practices of Deepseek-assisted WCF</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lnSpc>
                          <a:spcPct val="115000"/>
                        </a:lnSpc>
                        <a:spcBef>
                          <a:spcPts val="0"/>
                        </a:spcBef>
                        <a:spcAft>
                          <a:spcPts val="1200"/>
                        </a:spcAft>
                        <a:buClr>
                          <a:schemeClr val="dk2"/>
                        </a:buClr>
                        <a:buSzPts val="1100"/>
                        <a:buFont typeface="Arial"/>
                        <a:buNone/>
                      </a:pPr>
                      <a:r>
                        <a:rPr lang="zh-CN" sz="1200">
                          <a:solidFill>
                            <a:schemeClr val="dk2"/>
                          </a:solidFill>
                        </a:rPr>
                        <a:t>3.theme identification</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-perceived benefits and challenges</a:t>
                      </a:r>
                      <a:endParaRPr sz="1200">
                        <a:solidFill>
                          <a:schemeClr val="dk2"/>
                        </a:solidFill>
                      </a:endParaRPr>
                    </a:p>
                    <a:p>
                      <a:pPr marL="0" lvl="0" indent="0" algn="l" rtl="0">
                        <a:spcBef>
                          <a:spcPts val="0"/>
                        </a:spcBef>
                        <a:spcAft>
                          <a:spcPts val="0"/>
                        </a:spcAft>
                        <a:buNone/>
                      </a:pPr>
                      <a:r>
                        <a:rPr lang="zh-CN" sz="1200">
                          <a:solidFill>
                            <a:schemeClr val="dk2"/>
                          </a:solidFill>
                        </a:rPr>
                        <a:t>-teachers’ decision-making processes</a:t>
                      </a:r>
                      <a:endParaRPr sz="1200">
                        <a:solidFill>
                          <a:schemeClr val="dk2"/>
                        </a:solidFill>
                      </a:endParaRPr>
                    </a:p>
                    <a:p>
                      <a:pPr marL="0" lvl="0" indent="0" algn="l" rtl="0">
                        <a:spcBef>
                          <a:spcPts val="0"/>
                        </a:spcBef>
                        <a:spcAft>
                          <a:spcPts val="0"/>
                        </a:spcAft>
                        <a:buNone/>
                      </a:pPr>
                      <a:r>
                        <a:rPr lang="zh-CN" sz="1200">
                          <a:solidFill>
                            <a:schemeClr val="dk2"/>
                          </a:solidFill>
                        </a:rPr>
                        <a:t>-students’ engagement and responses</a:t>
                      </a:r>
                      <a:endParaRPr/>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lnSpc>
                          <a:spcPct val="115000"/>
                        </a:lnSpc>
                        <a:spcBef>
                          <a:spcPts val="0"/>
                        </a:spcBef>
                        <a:spcAft>
                          <a:spcPts val="1200"/>
                        </a:spcAft>
                        <a:buClr>
                          <a:schemeClr val="dk2"/>
                        </a:buClr>
                        <a:buSzPts val="1100"/>
                        <a:buFont typeface="Arial"/>
                        <a:buNone/>
                      </a:pPr>
                      <a:r>
                        <a:rPr lang="zh-CN" sz="1200">
                          <a:solidFill>
                            <a:schemeClr val="dk2"/>
                          </a:solidFill>
                        </a:rPr>
                        <a:t>4.revisions</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constantly compare between data extracts and themes</a:t>
                      </a:r>
                      <a:endParaRPr/>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lnSpc>
                          <a:spcPct val="115000"/>
                        </a:lnSpc>
                        <a:spcBef>
                          <a:spcPts val="0"/>
                        </a:spcBef>
                        <a:spcAft>
                          <a:spcPts val="1200"/>
                        </a:spcAft>
                        <a:buClr>
                          <a:schemeClr val="dk2"/>
                        </a:buClr>
                        <a:buSzPts val="1100"/>
                        <a:buFont typeface="Arial"/>
                        <a:buNone/>
                      </a:pPr>
                      <a:r>
                        <a:rPr lang="zh-CN" sz="1200">
                          <a:solidFill>
                            <a:schemeClr val="dk2"/>
                          </a:solidFill>
                        </a:rPr>
                        <a:t>5.theme naming</a:t>
                      </a:r>
                      <a:endParaRPr/>
                    </a:p>
                  </a:txBody>
                  <a:tcPr marL="91425" marR="91425" marT="91425" marB="91425"/>
                </a:tc>
                <a:tc>
                  <a:txBody>
                    <a:bodyPr/>
                    <a:lstStyle/>
                    <a:p>
                      <a:pPr marL="0" lvl="0" indent="0" algn="l" rtl="0">
                        <a:spcBef>
                          <a:spcPts val="0"/>
                        </a:spcBef>
                        <a:spcAft>
                          <a:spcPts val="0"/>
                        </a:spcAft>
                        <a:buNone/>
                      </a:pPr>
                      <a:r>
                        <a:rPr lang="zh-CN" sz="1200">
                          <a:solidFill>
                            <a:schemeClr val="dk2"/>
                          </a:solidFill>
                        </a:rPr>
                        <a:t>final themes will be defined and named </a:t>
                      </a:r>
                      <a:endParaRPr sz="1200">
                        <a:solidFill>
                          <a:schemeClr val="dk2"/>
                        </a:solidFill>
                      </a:endParaRPr>
                    </a:p>
                    <a:p>
                      <a:pPr marL="0" lvl="0" indent="0" algn="l" rtl="0">
                        <a:spcBef>
                          <a:spcPts val="0"/>
                        </a:spcBef>
                        <a:spcAft>
                          <a:spcPts val="0"/>
                        </a:spcAft>
                        <a:buNone/>
                      </a:pPr>
                      <a:r>
                        <a:rPr lang="zh-CN" sz="1200">
                          <a:solidFill>
                            <a:schemeClr val="dk2"/>
                          </a:solidFill>
                        </a:rPr>
                        <a:t>the results will be presented with illustrative quotes </a:t>
                      </a:r>
                      <a:endParaRPr/>
                    </a:p>
                  </a:txBody>
                  <a:tcPr marL="91425" marR="91425" marT="91425" marB="91425"/>
                </a:tc>
                <a:extLst>
                  <a:ext uri="{0D108BD9-81ED-4DB2-BD59-A6C34878D82A}">
                    <a16:rowId xmlns:a16="http://schemas.microsoft.com/office/drawing/2014/main" val="10004"/>
                  </a:ext>
                </a:extLst>
              </a:tr>
            </a:tbl>
          </a:graphicData>
        </a:graphic>
      </p:graphicFrame>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75768"/>
    </mc:Choice>
    <mc:Fallback xmlns="">
      <p:transition spd="slow" advTm="7576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31"/>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6. The timetable for the proposed project</a:t>
            </a:r>
            <a:endParaRPr/>
          </a:p>
        </p:txBody>
      </p:sp>
      <p:graphicFrame>
        <p:nvGraphicFramePr>
          <p:cNvPr id="189" name="Google Shape;189;p31"/>
          <p:cNvGraphicFramePr/>
          <p:nvPr/>
        </p:nvGraphicFramePr>
        <p:xfrm>
          <a:off x="128588" y="1068425"/>
          <a:ext cx="8886825" cy="3414875"/>
        </p:xfrm>
        <a:graphic>
          <a:graphicData uri="http://schemas.openxmlformats.org/drawingml/2006/table">
            <a:tbl>
              <a:tblPr>
                <a:noFill/>
                <a:tableStyleId>{8A6D1AB3-7480-4F1A-851D-47C9846455EB}</a:tableStyleId>
              </a:tblPr>
              <a:tblGrid>
                <a:gridCol w="2019125">
                  <a:extLst>
                    <a:ext uri="{9D8B030D-6E8A-4147-A177-3AD203B41FA5}">
                      <a16:colId xmlns:a16="http://schemas.microsoft.com/office/drawing/2014/main" val="20000"/>
                    </a:ext>
                  </a:extLst>
                </a:gridCol>
                <a:gridCol w="2417450">
                  <a:extLst>
                    <a:ext uri="{9D8B030D-6E8A-4147-A177-3AD203B41FA5}">
                      <a16:colId xmlns:a16="http://schemas.microsoft.com/office/drawing/2014/main" val="20001"/>
                    </a:ext>
                  </a:extLst>
                </a:gridCol>
                <a:gridCol w="4450250">
                  <a:extLst>
                    <a:ext uri="{9D8B030D-6E8A-4147-A177-3AD203B41FA5}">
                      <a16:colId xmlns:a16="http://schemas.microsoft.com/office/drawing/2014/main" val="20002"/>
                    </a:ext>
                  </a:extLst>
                </a:gridCol>
              </a:tblGrid>
              <a:tr h="472825">
                <a:tc>
                  <a:txBody>
                    <a:bodyPr/>
                    <a:lstStyle/>
                    <a:p>
                      <a:pPr marL="0" lvl="0" indent="0" algn="ctr" rtl="0">
                        <a:lnSpc>
                          <a:spcPct val="115000"/>
                        </a:lnSpc>
                        <a:spcBef>
                          <a:spcPts val="1200"/>
                        </a:spcBef>
                        <a:spcAft>
                          <a:spcPts val="0"/>
                        </a:spcAft>
                        <a:buNone/>
                      </a:pPr>
                      <a:r>
                        <a:rPr lang="zh-CN"/>
                        <a:t>Phrase</a:t>
                      </a:r>
                      <a:endParaRPr/>
                    </a:p>
                  </a:txBody>
                  <a:tcPr marL="68575" marR="68575" marT="91425" marB="91425">
                    <a:lnL w="9525" cap="flat" cmpd="sng">
                      <a:solidFill>
                        <a:srgbClr val="EAD1DC"/>
                      </a:solidFill>
                      <a:prstDash val="solid"/>
                      <a:round/>
                      <a:headEnd type="none" w="sm" len="sm"/>
                      <a:tailEnd type="none" w="sm" len="sm"/>
                    </a:lnL>
                    <a:lnR w="9525" cap="flat" cmpd="sng">
                      <a:solidFill>
                        <a:srgbClr val="EAD1DC"/>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EAD1DC"/>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a:t>Time</a:t>
                      </a:r>
                      <a:endParaRPr/>
                    </a:p>
                  </a:txBody>
                  <a:tcPr marL="68575" marR="68575" marT="91425" marB="91425">
                    <a:lnL w="9525" cap="flat" cmpd="sng">
                      <a:solidFill>
                        <a:srgbClr val="EAD1DC"/>
                      </a:solidFill>
                      <a:prstDash val="solid"/>
                      <a:round/>
                      <a:headEnd type="none" w="sm" len="sm"/>
                      <a:tailEnd type="none" w="sm" len="sm"/>
                    </a:lnL>
                    <a:lnR w="9525" cap="flat" cmpd="sng">
                      <a:solidFill>
                        <a:srgbClr val="EAD1DC"/>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EAD1DC"/>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a:t>Tasks</a:t>
                      </a:r>
                      <a:endParaRPr/>
                    </a:p>
                  </a:txBody>
                  <a:tcPr marL="68575" marR="68575" marT="91425" marB="91425">
                    <a:lnL w="9525" cap="flat" cmpd="sng">
                      <a:solidFill>
                        <a:srgbClr val="EAD1DC"/>
                      </a:solidFill>
                      <a:prstDash val="solid"/>
                      <a:round/>
                      <a:headEnd type="none" w="sm" len="sm"/>
                      <a:tailEnd type="none" w="sm" len="sm"/>
                    </a:lnL>
                    <a:lnR w="9525" cap="flat" cmpd="sng">
                      <a:solidFill>
                        <a:srgbClr val="EAD1DC"/>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EAD1DC"/>
                      </a:solidFill>
                      <a:prstDash val="solid"/>
                      <a:round/>
                      <a:headEnd type="none" w="sm" len="sm"/>
                      <a:tailEnd type="none" w="sm" len="sm"/>
                    </a:lnB>
                  </a:tcPr>
                </a:tc>
                <a:extLst>
                  <a:ext uri="{0D108BD9-81ED-4DB2-BD59-A6C34878D82A}">
                    <a16:rowId xmlns:a16="http://schemas.microsoft.com/office/drawing/2014/main" val="10000"/>
                  </a:ext>
                </a:extLst>
              </a:tr>
              <a:tr h="673700">
                <a:tc>
                  <a:txBody>
                    <a:bodyPr/>
                    <a:lstStyle/>
                    <a:p>
                      <a:pPr marL="0" lvl="0" indent="0" algn="ctr" rtl="0">
                        <a:lnSpc>
                          <a:spcPct val="115000"/>
                        </a:lnSpc>
                        <a:spcBef>
                          <a:spcPts val="1200"/>
                        </a:spcBef>
                        <a:spcAft>
                          <a:spcPts val="0"/>
                        </a:spcAft>
                        <a:buNone/>
                      </a:pPr>
                      <a:r>
                        <a:rPr lang="zh-CN" sz="1200"/>
                        <a:t>Preparation</a:t>
                      </a:r>
                      <a:endParaRPr sz="1200"/>
                    </a:p>
                  </a:txBody>
                  <a:tcPr marL="68575" marR="68575" marT="91425" marB="91425">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00FFFF"/>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July-October 2025</a:t>
                      </a:r>
                      <a:endParaRPr sz="1200"/>
                    </a:p>
                  </a:txBody>
                  <a:tcPr marL="68575" marR="68575" marT="91425" marB="91425">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00FFFF"/>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focus on refining the research design, obtaining ethical approval, and recruiting participants.</a:t>
                      </a:r>
                      <a:endParaRPr sz="1200"/>
                    </a:p>
                  </a:txBody>
                  <a:tcPr marL="68575" marR="68575" marT="91425" marB="91425">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rgbClr val="EAD1DC"/>
                      </a:solidFill>
                      <a:prstDash val="solid"/>
                      <a:round/>
                      <a:headEnd type="none" w="sm" len="sm"/>
                      <a:tailEnd type="none" w="sm" len="sm"/>
                    </a:lnT>
                    <a:lnB w="9525" cap="flat" cmpd="sng">
                      <a:solidFill>
                        <a:srgbClr val="00FFFF"/>
                      </a:solidFill>
                      <a:prstDash val="solid"/>
                      <a:round/>
                      <a:headEnd type="none" w="sm" len="sm"/>
                      <a:tailEnd type="none" w="sm" len="sm"/>
                    </a:lnB>
                  </a:tcPr>
                </a:tc>
                <a:extLst>
                  <a:ext uri="{0D108BD9-81ED-4DB2-BD59-A6C34878D82A}">
                    <a16:rowId xmlns:a16="http://schemas.microsoft.com/office/drawing/2014/main" val="10001"/>
                  </a:ext>
                </a:extLst>
              </a:tr>
              <a:tr h="673700">
                <a:tc>
                  <a:txBody>
                    <a:bodyPr/>
                    <a:lstStyle/>
                    <a:p>
                      <a:pPr marL="0" lvl="0" indent="0" algn="ctr" rtl="0">
                        <a:lnSpc>
                          <a:spcPct val="115000"/>
                        </a:lnSpc>
                        <a:spcBef>
                          <a:spcPts val="1200"/>
                        </a:spcBef>
                        <a:spcAft>
                          <a:spcPts val="0"/>
                        </a:spcAft>
                        <a:buNone/>
                      </a:pPr>
                      <a:r>
                        <a:rPr lang="zh-CN" sz="1200"/>
                        <a:t>Data Collection</a:t>
                      </a:r>
                      <a:endParaRPr sz="1200"/>
                    </a:p>
                  </a:txBody>
                  <a:tcPr marL="68575" marR="68575" marT="91425" marB="91425">
                    <a:lnL w="9525" cap="flat" cmpd="sng">
                      <a:solidFill>
                        <a:srgbClr val="00FFFF"/>
                      </a:solidFill>
                      <a:prstDash val="solid"/>
                      <a:round/>
                      <a:headEnd type="none" w="sm" len="sm"/>
                      <a:tailEnd type="none" w="sm" len="sm"/>
                    </a:lnL>
                    <a:lnR w="9525" cap="flat" cmpd="sng">
                      <a:solidFill>
                        <a:srgbClr val="00FFFF"/>
                      </a:solidFill>
                      <a:prstDash val="solid"/>
                      <a:round/>
                      <a:headEnd type="none" w="sm" len="sm"/>
                      <a:tailEnd type="none" w="sm" len="sm"/>
                    </a:lnR>
                    <a:lnT w="9525" cap="flat" cmpd="sng">
                      <a:solidFill>
                        <a:srgbClr val="00FFFF"/>
                      </a:solidFill>
                      <a:prstDash val="solid"/>
                      <a:round/>
                      <a:headEnd type="none" w="sm" len="sm"/>
                      <a:tailEnd type="none" w="sm" len="sm"/>
                    </a:lnT>
                    <a:lnB w="9525" cap="flat" cmpd="sng">
                      <a:solidFill>
                        <a:srgbClr val="3C78D8"/>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November 2025- February 2026</a:t>
                      </a:r>
                      <a:endParaRPr sz="1200"/>
                    </a:p>
                  </a:txBody>
                  <a:tcPr marL="68575" marR="68575" marT="91425" marB="91425">
                    <a:lnL w="9525" cap="flat" cmpd="sng">
                      <a:solidFill>
                        <a:srgbClr val="00FFFF"/>
                      </a:solidFill>
                      <a:prstDash val="solid"/>
                      <a:round/>
                      <a:headEnd type="none" w="sm" len="sm"/>
                      <a:tailEnd type="none" w="sm" len="sm"/>
                    </a:lnL>
                    <a:lnR w="9525" cap="flat" cmpd="sng">
                      <a:solidFill>
                        <a:srgbClr val="00FFFF"/>
                      </a:solidFill>
                      <a:prstDash val="solid"/>
                      <a:round/>
                      <a:headEnd type="none" w="sm" len="sm"/>
                      <a:tailEnd type="none" w="sm" len="sm"/>
                    </a:lnR>
                    <a:lnT w="9525" cap="flat" cmpd="sng">
                      <a:solidFill>
                        <a:srgbClr val="00FFFF"/>
                      </a:solidFill>
                      <a:prstDash val="solid"/>
                      <a:round/>
                      <a:headEnd type="none" w="sm" len="sm"/>
                      <a:tailEnd type="none" w="sm" len="sm"/>
                    </a:lnT>
                    <a:lnB w="9525" cap="flat" cmpd="sng">
                      <a:solidFill>
                        <a:srgbClr val="3C78D8"/>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conduct interviews and gather student writing samples with Deepseek-assisted feedback.</a:t>
                      </a:r>
                      <a:endParaRPr sz="1200"/>
                    </a:p>
                  </a:txBody>
                  <a:tcPr marL="68575" marR="68575" marT="91425" marB="91425">
                    <a:lnL w="9525" cap="flat" cmpd="sng">
                      <a:solidFill>
                        <a:srgbClr val="00FFFF"/>
                      </a:solidFill>
                      <a:prstDash val="solid"/>
                      <a:round/>
                      <a:headEnd type="none" w="sm" len="sm"/>
                      <a:tailEnd type="none" w="sm" len="sm"/>
                    </a:lnL>
                    <a:lnR w="9525" cap="flat" cmpd="sng">
                      <a:solidFill>
                        <a:srgbClr val="00FFFF"/>
                      </a:solidFill>
                      <a:prstDash val="solid"/>
                      <a:round/>
                      <a:headEnd type="none" w="sm" len="sm"/>
                      <a:tailEnd type="none" w="sm" len="sm"/>
                    </a:lnR>
                    <a:lnT w="9525" cap="flat" cmpd="sng">
                      <a:solidFill>
                        <a:srgbClr val="00FFFF"/>
                      </a:solidFill>
                      <a:prstDash val="solid"/>
                      <a:round/>
                      <a:headEnd type="none" w="sm" len="sm"/>
                      <a:tailEnd type="none" w="sm" len="sm"/>
                    </a:lnT>
                    <a:lnB w="9525" cap="flat" cmpd="sng">
                      <a:solidFill>
                        <a:srgbClr val="3C78D8"/>
                      </a:solidFill>
                      <a:prstDash val="solid"/>
                      <a:round/>
                      <a:headEnd type="none" w="sm" len="sm"/>
                      <a:tailEnd type="none" w="sm" len="sm"/>
                    </a:lnB>
                  </a:tcPr>
                </a:tc>
                <a:extLst>
                  <a:ext uri="{0D108BD9-81ED-4DB2-BD59-A6C34878D82A}">
                    <a16:rowId xmlns:a16="http://schemas.microsoft.com/office/drawing/2014/main" val="10002"/>
                  </a:ext>
                </a:extLst>
              </a:tr>
              <a:tr h="797325">
                <a:tc>
                  <a:txBody>
                    <a:bodyPr/>
                    <a:lstStyle/>
                    <a:p>
                      <a:pPr marL="0" lvl="0" indent="0" algn="ctr" rtl="0">
                        <a:lnSpc>
                          <a:spcPct val="115000"/>
                        </a:lnSpc>
                        <a:spcBef>
                          <a:spcPts val="1200"/>
                        </a:spcBef>
                        <a:spcAft>
                          <a:spcPts val="0"/>
                        </a:spcAft>
                        <a:buNone/>
                      </a:pPr>
                      <a:r>
                        <a:rPr lang="zh-CN" sz="1200"/>
                        <a:t>Data Analysis</a:t>
                      </a:r>
                      <a:endParaRPr sz="1200"/>
                    </a:p>
                    <a:p>
                      <a:pPr marL="0" lvl="0" indent="0" algn="ctr" rtl="0">
                        <a:lnSpc>
                          <a:spcPct val="115000"/>
                        </a:lnSpc>
                        <a:spcBef>
                          <a:spcPts val="1200"/>
                        </a:spcBef>
                        <a:spcAft>
                          <a:spcPts val="0"/>
                        </a:spcAft>
                        <a:buNone/>
                      </a:pPr>
                      <a:r>
                        <a:rPr lang="zh-CN" sz="1200"/>
                        <a:t> </a:t>
                      </a:r>
                      <a:endParaRPr sz="1200"/>
                    </a:p>
                  </a:txBody>
                  <a:tcPr marL="68575" marR="68575" marT="91425" marB="91425">
                    <a:lnL w="9525" cap="flat" cmpd="sng">
                      <a:solidFill>
                        <a:srgbClr val="3C78D8"/>
                      </a:solidFill>
                      <a:prstDash val="solid"/>
                      <a:round/>
                      <a:headEnd type="none" w="sm" len="sm"/>
                      <a:tailEnd type="none" w="sm" len="sm"/>
                    </a:lnL>
                    <a:lnR w="9525" cap="flat" cmpd="sng">
                      <a:solidFill>
                        <a:srgbClr val="3C78D8"/>
                      </a:solidFill>
                      <a:prstDash val="solid"/>
                      <a:round/>
                      <a:headEnd type="none" w="sm" len="sm"/>
                      <a:tailEnd type="none" w="sm" len="sm"/>
                    </a:lnR>
                    <a:lnT w="9525" cap="flat" cmpd="sng">
                      <a:solidFill>
                        <a:srgbClr val="3C78D8"/>
                      </a:solidFill>
                      <a:prstDash val="solid"/>
                      <a:round/>
                      <a:headEnd type="none" w="sm" len="sm"/>
                      <a:tailEnd type="none" w="sm" len="sm"/>
                    </a:lnT>
                    <a:lnB w="9525" cap="flat" cmpd="sng">
                      <a:solidFill>
                        <a:srgbClr val="B45F06"/>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February-June 2026</a:t>
                      </a:r>
                      <a:endParaRPr sz="1200"/>
                    </a:p>
                  </a:txBody>
                  <a:tcPr marL="68575" marR="68575" marT="91425" marB="91425">
                    <a:lnL w="9525" cap="flat" cmpd="sng">
                      <a:solidFill>
                        <a:srgbClr val="3C78D8"/>
                      </a:solidFill>
                      <a:prstDash val="solid"/>
                      <a:round/>
                      <a:headEnd type="none" w="sm" len="sm"/>
                      <a:tailEnd type="none" w="sm" len="sm"/>
                    </a:lnL>
                    <a:lnR w="9525" cap="flat" cmpd="sng">
                      <a:solidFill>
                        <a:srgbClr val="3C78D8"/>
                      </a:solidFill>
                      <a:prstDash val="solid"/>
                      <a:round/>
                      <a:headEnd type="none" w="sm" len="sm"/>
                      <a:tailEnd type="none" w="sm" len="sm"/>
                    </a:lnR>
                    <a:lnT w="9525" cap="flat" cmpd="sng">
                      <a:solidFill>
                        <a:srgbClr val="3C78D8"/>
                      </a:solidFill>
                      <a:prstDash val="solid"/>
                      <a:round/>
                      <a:headEnd type="none" w="sm" len="sm"/>
                      <a:tailEnd type="none" w="sm" len="sm"/>
                    </a:lnT>
                    <a:lnB w="9525" cap="flat" cmpd="sng">
                      <a:solidFill>
                        <a:srgbClr val="B45F06"/>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transcribe, code, and perform thematic analysis on qualitative data.</a:t>
                      </a:r>
                      <a:endParaRPr sz="1200"/>
                    </a:p>
                  </a:txBody>
                  <a:tcPr marL="68575" marR="68575" marT="91425" marB="91425">
                    <a:lnL w="9525" cap="flat" cmpd="sng">
                      <a:solidFill>
                        <a:srgbClr val="3C78D8"/>
                      </a:solidFill>
                      <a:prstDash val="solid"/>
                      <a:round/>
                      <a:headEnd type="none" w="sm" len="sm"/>
                      <a:tailEnd type="none" w="sm" len="sm"/>
                    </a:lnL>
                    <a:lnR w="9525" cap="flat" cmpd="sng">
                      <a:solidFill>
                        <a:srgbClr val="3C78D8"/>
                      </a:solidFill>
                      <a:prstDash val="solid"/>
                      <a:round/>
                      <a:headEnd type="none" w="sm" len="sm"/>
                      <a:tailEnd type="none" w="sm" len="sm"/>
                    </a:lnR>
                    <a:lnT w="9525" cap="flat" cmpd="sng">
                      <a:solidFill>
                        <a:srgbClr val="3C78D8"/>
                      </a:solidFill>
                      <a:prstDash val="solid"/>
                      <a:round/>
                      <a:headEnd type="none" w="sm" len="sm"/>
                      <a:tailEnd type="none" w="sm" len="sm"/>
                    </a:lnT>
                    <a:lnB w="9525" cap="flat" cmpd="sng">
                      <a:solidFill>
                        <a:srgbClr val="B45F06"/>
                      </a:solidFill>
                      <a:prstDash val="solid"/>
                      <a:round/>
                      <a:headEnd type="none" w="sm" len="sm"/>
                      <a:tailEnd type="none" w="sm" len="sm"/>
                    </a:lnB>
                  </a:tcPr>
                </a:tc>
                <a:extLst>
                  <a:ext uri="{0D108BD9-81ED-4DB2-BD59-A6C34878D82A}">
                    <a16:rowId xmlns:a16="http://schemas.microsoft.com/office/drawing/2014/main" val="10003"/>
                  </a:ext>
                </a:extLst>
              </a:tr>
              <a:tr h="797325">
                <a:tc>
                  <a:txBody>
                    <a:bodyPr/>
                    <a:lstStyle/>
                    <a:p>
                      <a:pPr marL="0" lvl="0" indent="0" algn="ctr" rtl="0">
                        <a:lnSpc>
                          <a:spcPct val="115000"/>
                        </a:lnSpc>
                        <a:spcBef>
                          <a:spcPts val="1200"/>
                        </a:spcBef>
                        <a:spcAft>
                          <a:spcPts val="0"/>
                        </a:spcAft>
                        <a:buNone/>
                      </a:pPr>
                      <a:r>
                        <a:rPr lang="zh-CN" sz="1200"/>
                        <a:t>Writing and Revision</a:t>
                      </a:r>
                      <a:endParaRPr sz="1200"/>
                    </a:p>
                    <a:p>
                      <a:pPr marL="0" lvl="0" indent="0" algn="ctr" rtl="0">
                        <a:lnSpc>
                          <a:spcPct val="115000"/>
                        </a:lnSpc>
                        <a:spcBef>
                          <a:spcPts val="1200"/>
                        </a:spcBef>
                        <a:spcAft>
                          <a:spcPts val="0"/>
                        </a:spcAft>
                        <a:buNone/>
                      </a:pPr>
                      <a:r>
                        <a:rPr lang="zh-CN" sz="1200"/>
                        <a:t> </a:t>
                      </a:r>
                      <a:endParaRPr sz="1200"/>
                    </a:p>
                  </a:txBody>
                  <a:tcPr marL="68575" marR="68575" marT="91425" marB="91425">
                    <a:lnL w="9525" cap="flat" cmpd="sng">
                      <a:solidFill>
                        <a:srgbClr val="B45F06"/>
                      </a:solidFill>
                      <a:prstDash val="solid"/>
                      <a:round/>
                      <a:headEnd type="none" w="sm" len="sm"/>
                      <a:tailEnd type="none" w="sm" len="sm"/>
                    </a:lnL>
                    <a:lnR w="9525" cap="flat" cmpd="sng">
                      <a:solidFill>
                        <a:srgbClr val="B45F06"/>
                      </a:solidFill>
                      <a:prstDash val="solid"/>
                      <a:round/>
                      <a:headEnd type="none" w="sm" len="sm"/>
                      <a:tailEnd type="none" w="sm" len="sm"/>
                    </a:lnR>
                    <a:lnT w="9525" cap="flat" cmpd="sng">
                      <a:solidFill>
                        <a:srgbClr val="B45F06"/>
                      </a:solidFill>
                      <a:prstDash val="solid"/>
                      <a:round/>
                      <a:headEnd type="none" w="sm" len="sm"/>
                      <a:tailEnd type="none" w="sm" len="sm"/>
                    </a:lnT>
                    <a:lnB w="9525" cap="flat" cmpd="sng">
                      <a:solidFill>
                        <a:srgbClr val="B45F06"/>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May-September 2026</a:t>
                      </a:r>
                      <a:endParaRPr sz="1200"/>
                    </a:p>
                  </a:txBody>
                  <a:tcPr marL="68575" marR="68575" marT="91425" marB="91425">
                    <a:lnL w="9525" cap="flat" cmpd="sng">
                      <a:solidFill>
                        <a:srgbClr val="B45F06"/>
                      </a:solidFill>
                      <a:prstDash val="solid"/>
                      <a:round/>
                      <a:headEnd type="none" w="sm" len="sm"/>
                      <a:tailEnd type="none" w="sm" len="sm"/>
                    </a:lnL>
                    <a:lnR w="9525" cap="flat" cmpd="sng">
                      <a:solidFill>
                        <a:srgbClr val="B45F06"/>
                      </a:solidFill>
                      <a:prstDash val="solid"/>
                      <a:round/>
                      <a:headEnd type="none" w="sm" len="sm"/>
                      <a:tailEnd type="none" w="sm" len="sm"/>
                    </a:lnR>
                    <a:lnT w="9525" cap="flat" cmpd="sng">
                      <a:solidFill>
                        <a:srgbClr val="B45F06"/>
                      </a:solidFill>
                      <a:prstDash val="solid"/>
                      <a:round/>
                      <a:headEnd type="none" w="sm" len="sm"/>
                      <a:tailEnd type="none" w="sm" len="sm"/>
                    </a:lnT>
                    <a:lnB w="9525" cap="flat" cmpd="sng">
                      <a:solidFill>
                        <a:srgbClr val="B45F06"/>
                      </a:solidFill>
                      <a:prstDash val="solid"/>
                      <a:round/>
                      <a:headEnd type="none" w="sm" len="sm"/>
                      <a:tailEnd type="none" w="sm" len="sm"/>
                    </a:lnB>
                  </a:tcPr>
                </a:tc>
                <a:tc>
                  <a:txBody>
                    <a:bodyPr/>
                    <a:lstStyle/>
                    <a:p>
                      <a:pPr marL="0" lvl="0" indent="0" algn="ctr" rtl="0">
                        <a:lnSpc>
                          <a:spcPct val="115000"/>
                        </a:lnSpc>
                        <a:spcBef>
                          <a:spcPts val="1200"/>
                        </a:spcBef>
                        <a:spcAft>
                          <a:spcPts val="0"/>
                        </a:spcAft>
                        <a:buNone/>
                      </a:pPr>
                      <a:r>
                        <a:rPr lang="zh-CN" sz="1200"/>
                        <a:t>draft findings, discuss implications, and finalize the writing.</a:t>
                      </a:r>
                      <a:endParaRPr sz="1200"/>
                    </a:p>
                  </a:txBody>
                  <a:tcPr marL="68575" marR="68575" marT="91425" marB="91425">
                    <a:lnL w="9525" cap="flat" cmpd="sng">
                      <a:solidFill>
                        <a:srgbClr val="B45F06"/>
                      </a:solidFill>
                      <a:prstDash val="solid"/>
                      <a:round/>
                      <a:headEnd type="none" w="sm" len="sm"/>
                      <a:tailEnd type="none" w="sm" len="sm"/>
                    </a:lnL>
                    <a:lnR w="9525" cap="flat" cmpd="sng">
                      <a:solidFill>
                        <a:srgbClr val="B45F06"/>
                      </a:solidFill>
                      <a:prstDash val="solid"/>
                      <a:round/>
                      <a:headEnd type="none" w="sm" len="sm"/>
                      <a:tailEnd type="none" w="sm" len="sm"/>
                    </a:lnR>
                    <a:lnT w="9525" cap="flat" cmpd="sng">
                      <a:solidFill>
                        <a:srgbClr val="B45F06"/>
                      </a:solidFill>
                      <a:prstDash val="solid"/>
                      <a:round/>
                      <a:headEnd type="none" w="sm" len="sm"/>
                      <a:tailEnd type="none" w="sm" len="sm"/>
                    </a:lnT>
                    <a:lnB w="9525" cap="flat" cmpd="sng">
                      <a:solidFill>
                        <a:srgbClr val="B45F06"/>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6004"/>
    </mc:Choice>
    <mc:Fallback xmlns="">
      <p:transition spd="slow" advTm="600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5" name="Google Shape;195;p32"/>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7. References</a:t>
            </a:r>
            <a:endParaRPr/>
          </a:p>
        </p:txBody>
      </p:sp>
      <p:pic>
        <p:nvPicPr>
          <p:cNvPr id="4" name="Picture 3" descr="A white text on a white background&#10;&#10;AI-generated content may be incorrect.">
            <a:extLst>
              <a:ext uri="{FF2B5EF4-FFF2-40B4-BE49-F238E27FC236}">
                <a16:creationId xmlns:a16="http://schemas.microsoft.com/office/drawing/2014/main" id="{34049199-3B57-92E8-33F6-A834FEC52F9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10896" y="1070392"/>
            <a:ext cx="8586216" cy="3885111"/>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666"/>
    </mc:Choice>
    <mc:Fallback xmlns="">
      <p:transition spd="slow" advTm="566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33"/>
          <p:cNvSpPr txBox="1">
            <a:spLocks noGrp="1"/>
          </p:cNvSpPr>
          <p:nvPr>
            <p:ph type="title"/>
          </p:nvPr>
        </p:nvSpPr>
        <p:spPr>
          <a:xfrm>
            <a:off x="311700" y="445025"/>
            <a:ext cx="8520600" cy="623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zh-CN"/>
              <a:t>7. References</a:t>
            </a:r>
            <a:endParaRPr/>
          </a:p>
        </p:txBody>
      </p:sp>
      <p:pic>
        <p:nvPicPr>
          <p:cNvPr id="5" name="Picture 4" descr="A white text with black text&#10;&#10;AI-generated content may be incorrect.">
            <a:extLst>
              <a:ext uri="{FF2B5EF4-FFF2-40B4-BE49-F238E27FC236}">
                <a16:creationId xmlns:a16="http://schemas.microsoft.com/office/drawing/2014/main" id="{6EE63D76-20DB-E308-4CA6-5A8C3B396FA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10896" y="977974"/>
            <a:ext cx="8741664" cy="4165961"/>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00"/>
    </mc:Choice>
    <mc:Fallback xmlns="">
      <p:transition spd="slow" advTm="13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34"/>
          <p:cNvSpPr txBox="1">
            <a:spLocks noGrp="1"/>
          </p:cNvSpPr>
          <p:nvPr>
            <p:ph type="ctrTitle"/>
          </p:nvPr>
        </p:nvSpPr>
        <p:spPr>
          <a:xfrm>
            <a:off x="485875" y="264475"/>
            <a:ext cx="8183700" cy="1473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zh-CN"/>
              <a:t>Thanks for your listening!</a:t>
            </a:r>
            <a:endParaRPr/>
          </a:p>
        </p:txBody>
      </p:sp>
      <p:sp>
        <p:nvSpPr>
          <p:cNvPr id="207" name="Google Shape;207;p34"/>
          <p:cNvSpPr txBox="1">
            <a:spLocks noGrp="1"/>
          </p:cNvSpPr>
          <p:nvPr>
            <p:ph type="subTitle" idx="1"/>
          </p:nvPr>
        </p:nvSpPr>
        <p:spPr>
          <a:xfrm>
            <a:off x="485875" y="1738075"/>
            <a:ext cx="8183700" cy="8610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Clr>
                <a:schemeClr val="dk2"/>
              </a:buClr>
              <a:buSzPts val="1100"/>
              <a:buFont typeface="Arial"/>
              <a:buNone/>
            </a:pPr>
            <a:r>
              <a:rPr lang="zh-CN"/>
              <a:t>Yujun Liu</a:t>
            </a:r>
            <a:endParaRPr/>
          </a:p>
          <a:p>
            <a:pPr marL="0" lvl="0" indent="0" algn="l" rtl="0">
              <a:spcBef>
                <a:spcPts val="0"/>
              </a:spcBef>
              <a:spcAft>
                <a:spcPts val="0"/>
              </a:spcAft>
              <a:buClr>
                <a:schemeClr val="dk2"/>
              </a:buClr>
              <a:buSzPts val="1100"/>
              <a:buFont typeface="Arial"/>
              <a:buNone/>
            </a:pPr>
            <a:r>
              <a:rPr lang="zh-CN"/>
              <a:t>2405980@stduent.uwtsd.ac.uk</a:t>
            </a:r>
            <a:endParaRPr/>
          </a:p>
        </p:txBody>
      </p:sp>
    </p:spTree>
  </p:cSld>
  <p:clrMapOvr>
    <a:masterClrMapping/>
  </p:clrMapOvr>
  <mc:AlternateContent xmlns:mc="http://schemas.openxmlformats.org/markup-compatibility/2006" xmlns:p14="http://schemas.microsoft.com/office/powerpoint/2010/main">
    <mc:Choice Requires="p14">
      <p:transition spd="slow" p14:dur="2000" advTm="7289"/>
    </mc:Choice>
    <mc:Fallback xmlns="">
      <p:transition spd="slow" advTm="7289"/>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6.7|9.5|7.2"/>
</p:tagLst>
</file>

<file path=ppt/tags/tag2.xml><?xml version="1.0" encoding="utf-8"?>
<p:tagLst xmlns:a="http://schemas.openxmlformats.org/drawingml/2006/main" xmlns:r="http://schemas.openxmlformats.org/officeDocument/2006/relationships" xmlns:p="http://schemas.openxmlformats.org/presentationml/2006/main">
  <p:tag name="TIMING" val="|9.4|5|1.1|3|6.6"/>
</p:tagLst>
</file>

<file path=ppt/tags/tag3.xml><?xml version="1.0" encoding="utf-8"?>
<p:tagLst xmlns:a="http://schemas.openxmlformats.org/drawingml/2006/main" xmlns:r="http://schemas.openxmlformats.org/officeDocument/2006/relationships" xmlns:p="http://schemas.openxmlformats.org/presentationml/2006/main">
  <p:tag name="TIMING" val="|5.3|8.9|1.9|4.9|1.6|5.8|12|5|6"/>
</p:tagLst>
</file>

<file path=ppt/tags/tag4.xml><?xml version="1.0" encoding="utf-8"?>
<p:tagLst xmlns:a="http://schemas.openxmlformats.org/drawingml/2006/main" xmlns:r="http://schemas.openxmlformats.org/officeDocument/2006/relationships" xmlns:p="http://schemas.openxmlformats.org/presentationml/2006/main">
  <p:tag name="TIMING" val="|22.6"/>
</p:tagLst>
</file>

<file path=ppt/tags/tag5.xml><?xml version="1.0" encoding="utf-8"?>
<p:tagLst xmlns:a="http://schemas.openxmlformats.org/drawingml/2006/main" xmlns:r="http://schemas.openxmlformats.org/officeDocument/2006/relationships" xmlns:p="http://schemas.openxmlformats.org/presentationml/2006/main">
  <p:tag name="TIMING" val="|2.3|9.7|9.5"/>
</p:tagLst>
</file>

<file path=ppt/tags/tag6.xml><?xml version="1.0" encoding="utf-8"?>
<p:tagLst xmlns:a="http://schemas.openxmlformats.org/drawingml/2006/main" xmlns:r="http://schemas.openxmlformats.org/officeDocument/2006/relationships" xmlns:p="http://schemas.openxmlformats.org/presentationml/2006/main">
  <p:tag name="TIMING" val="|8.2|10.9|14.9|10.4"/>
</p:tagLst>
</file>

<file path=ppt/tags/tag7.xml><?xml version="1.0" encoding="utf-8"?>
<p:tagLst xmlns:a="http://schemas.openxmlformats.org/drawingml/2006/main" xmlns:r="http://schemas.openxmlformats.org/officeDocument/2006/relationships" xmlns:p="http://schemas.openxmlformats.org/presentationml/2006/main">
  <p:tag name="TIMING" val="|6.4|10.7|8.7|10.8|1.3"/>
</p:tagLst>
</file>

<file path=ppt/tags/tag8.xml><?xml version="1.0" encoding="utf-8"?>
<p:tagLst xmlns:a="http://schemas.openxmlformats.org/drawingml/2006/main" xmlns:r="http://schemas.openxmlformats.org/officeDocument/2006/relationships" xmlns:p="http://schemas.openxmlformats.org/presentationml/2006/main">
  <p:tag name="TIMING" val="|5.7|18.1|12.6|8.5"/>
</p:tagLst>
</file>

<file path=ppt/tags/tag9.xml><?xml version="1.0" encoding="utf-8"?>
<p:tagLst xmlns:a="http://schemas.openxmlformats.org/drawingml/2006/main" xmlns:r="http://schemas.openxmlformats.org/officeDocument/2006/relationships" xmlns:p="http://schemas.openxmlformats.org/presentationml/2006/main">
  <p:tag name="TIMING" val="|3.8"/>
</p:tagLst>
</file>

<file path=ppt/tags/tag10.xml><?xml version="1.0" encoding="utf-8"?>
<p:tagLst xmlns:a="http://schemas.openxmlformats.org/drawingml/2006/main" xmlns:r="http://schemas.openxmlformats.org/officeDocument/2006/relationships" xmlns:p="http://schemas.openxmlformats.org/presentationml/2006/main">
  <p:tag name="TIMING" val="|5.9|1.7|3.8|5|10.3"/>
</p:tagLst>
</file>

<file path=ppt/tags/tag11.xml><?xml version="1.0" encoding="utf-8"?>
<p:tagLst xmlns:a="http://schemas.openxmlformats.org/drawingml/2006/main" xmlns:r="http://schemas.openxmlformats.org/officeDocument/2006/relationships" xmlns:p="http://schemas.openxmlformats.org/presentationml/2006/main">
  <p:tag name="TIMING" val="|10.4|63.3|1.1"/>
</p:tagLst>
</file>

<file path=ppt/tags/tag12.xml><?xml version="1.0" encoding="utf-8"?>
<p:tagLst xmlns:a="http://schemas.openxmlformats.org/drawingml/2006/main" xmlns:r="http://schemas.openxmlformats.org/officeDocument/2006/relationships" xmlns:p="http://schemas.openxmlformats.org/presentationml/2006/main">
  <p:tag name="TIMING" val="|4"/>
</p:tagLst>
</file>

<file path=ppt/theme/theme1.xml><?xml version="1.0" encoding="utf-8"?>
<a:theme xmlns:a="http://schemas.openxmlformats.org/drawingml/2006/main" name="Plum">
  <a:themeElements>
    <a:clrScheme name="Plum">
      <a:dk1>
        <a:srgbClr val="611BB8"/>
      </a:dk1>
      <a:lt1>
        <a:srgbClr val="FFFFFF"/>
      </a:lt1>
      <a:dk2>
        <a:srgbClr val="000000"/>
      </a:dk2>
      <a:lt2>
        <a:srgbClr val="7F7F7F"/>
      </a:lt2>
      <a:accent1>
        <a:srgbClr val="333333"/>
      </a:accent1>
      <a:accent2>
        <a:srgbClr val="5E2B97"/>
      </a:accent2>
      <a:accent3>
        <a:srgbClr val="7E57C2"/>
      </a:accent3>
      <a:accent4>
        <a:srgbClr val="C77025"/>
      </a:accent4>
      <a:accent5>
        <a:srgbClr val="009688"/>
      </a:accent5>
      <a:accent6>
        <a:srgbClr val="FFD600"/>
      </a:accent6>
      <a:hlink>
        <a:srgbClr val="009688"/>
      </a:hlink>
      <a:folHlink>
        <a:srgbClr val="00968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1379</Words>
  <Application>Microsoft Macintosh PowerPoint</Application>
  <PresentationFormat>On-screen Show (16:9)</PresentationFormat>
  <Paragraphs>132</Paragraphs>
  <Slides>18</Slides>
  <Notes>18</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Raleway</vt:lpstr>
      <vt:lpstr>Source Sans Pro</vt:lpstr>
      <vt:lpstr>Plum</vt:lpstr>
      <vt:lpstr>Chinese College EFL Teachers’ Perceptions and Practices of Using Deepseek for Providing Written Corrective Feedback</vt:lpstr>
      <vt:lpstr>Written Corrective Feedback (WCF)</vt:lpstr>
      <vt:lpstr>1.1 The importance of WCF</vt:lpstr>
      <vt:lpstr>1.3 Teachers’ perceptions of WCF</vt:lpstr>
      <vt:lpstr>2.1 AWE &amp; AI</vt:lpstr>
      <vt:lpstr>2.2 Debate: whether AI can replace teachers in providing WCF</vt:lpstr>
      <vt:lpstr>2.2 Debate: whether AI can replace teachers in providing WCF</vt:lpstr>
      <vt:lpstr>2.3 Summary: whether AI can replace teachers in providing WCF</vt:lpstr>
      <vt:lpstr>3. Research gap</vt:lpstr>
      <vt:lpstr>4. Research questions</vt:lpstr>
      <vt:lpstr>5.1 Qualitative research</vt:lpstr>
      <vt:lpstr>5.2 Data collection</vt:lpstr>
      <vt:lpstr>5.3 Ethical clearance</vt:lpstr>
      <vt:lpstr>5.4 Data analysis</vt:lpstr>
      <vt:lpstr>6. The timetable for the proposed project</vt:lpstr>
      <vt:lpstr>7. References</vt:lpstr>
      <vt:lpstr>7. References</vt:lpstr>
      <vt:lpstr>Thanks for your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Yujun Liu (2405980)</cp:lastModifiedBy>
  <cp:revision>1</cp:revision>
  <dcterms:modified xsi:type="dcterms:W3CDTF">2025-04-14T17:58:42Z</dcterms:modified>
</cp:coreProperties>
</file>