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1"/>
  </p:sldMasterIdLst>
  <p:notesMasterIdLst>
    <p:notesMasterId r:id="rId16"/>
  </p:notesMasterIdLst>
  <p:handoutMasterIdLst>
    <p:handoutMasterId r:id="rId17"/>
  </p:handoutMasterIdLst>
  <p:sldIdLst>
    <p:sldId id="256" r:id="rId2"/>
    <p:sldId id="257" r:id="rId3"/>
    <p:sldId id="281" r:id="rId4"/>
    <p:sldId id="285" r:id="rId5"/>
    <p:sldId id="283" r:id="rId6"/>
    <p:sldId id="282" r:id="rId7"/>
    <p:sldId id="270" r:id="rId8"/>
    <p:sldId id="275" r:id="rId9"/>
    <p:sldId id="271" r:id="rId10"/>
    <p:sldId id="286" r:id="rId11"/>
    <p:sldId id="276" r:id="rId12"/>
    <p:sldId id="278" r:id="rId13"/>
    <p:sldId id="280" r:id="rId14"/>
    <p:sldId id="284"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101" d="100"/>
          <a:sy n="101" d="100"/>
        </p:scale>
        <p:origin x="752" y="4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handoutMaster" Target="handoutMasters/handout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9C4956EA-89B0-4085-B2F2-6A1B7DFAC2BA}" type="datetimeFigureOut">
              <a:rPr lang="en-GB" smtClean="0"/>
              <a:t>23/11/2018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F21866F7-28D2-46C5-8E7A-6E441334BADD}" type="slidenum">
              <a:rPr lang="en-GB" smtClean="0"/>
              <a:t>‹#›</a:t>
            </a:fld>
            <a:endParaRPr lang="en-GB"/>
          </a:p>
        </p:txBody>
      </p:sp>
    </p:spTree>
    <p:extLst>
      <p:ext uri="{BB962C8B-B14F-4D97-AF65-F5344CB8AC3E}">
        <p14:creationId xmlns:p14="http://schemas.microsoft.com/office/powerpoint/2010/main" val="1633214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432E2A08-C871-472E-BA94-C00C687A9881}" type="datetimeFigureOut">
              <a:rPr lang="en-GB" smtClean="0"/>
              <a:t>23/11/2018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11/23/18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11/23/18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800671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4371" y="1071694"/>
            <a:ext cx="10486294" cy="2262781"/>
          </a:xfrm>
        </p:spPr>
        <p:txBody>
          <a:bodyPr>
            <a:normAutofit/>
          </a:bodyPr>
          <a:lstStyle/>
          <a:p>
            <a:r>
              <a:rPr lang="en-GB" dirty="0" smtClean="0"/>
              <a:t>International Business </a:t>
            </a:r>
            <a:r>
              <a:rPr lang="en-GB" dirty="0" smtClean="0"/>
              <a:t>Communications</a:t>
            </a:r>
            <a:endParaRPr lang="en-GB" dirty="0"/>
          </a:p>
        </p:txBody>
      </p:sp>
      <p:sp>
        <p:nvSpPr>
          <p:cNvPr id="3" name="Subtitle 2"/>
          <p:cNvSpPr>
            <a:spLocks noGrp="1"/>
          </p:cNvSpPr>
          <p:nvPr>
            <p:ph type="subTitle" idx="1"/>
          </p:nvPr>
        </p:nvSpPr>
        <p:spPr/>
        <p:txBody>
          <a:bodyPr/>
          <a:lstStyle/>
          <a:p>
            <a:r>
              <a:rPr lang="en-GB" dirty="0" smtClean="0"/>
              <a:t>Lecture</a:t>
            </a:r>
            <a:endParaRPr lang="en-GB" dirty="0"/>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 we will:</a:t>
            </a:r>
            <a:endParaRPr lang="en-GB" dirty="0"/>
          </a:p>
        </p:txBody>
      </p:sp>
      <p:sp>
        <p:nvSpPr>
          <p:cNvPr id="3" name="Content Placeholder 2"/>
          <p:cNvSpPr>
            <a:spLocks noGrp="1"/>
          </p:cNvSpPr>
          <p:nvPr>
            <p:ph idx="1"/>
          </p:nvPr>
        </p:nvSpPr>
        <p:spPr>
          <a:xfrm>
            <a:off x="582930" y="2560320"/>
            <a:ext cx="10921682" cy="3350902"/>
          </a:xfrm>
        </p:spPr>
        <p:txBody>
          <a:bodyPr>
            <a:normAutofit/>
          </a:bodyPr>
          <a:lstStyle/>
          <a:p>
            <a:r>
              <a:rPr lang="en-GB" dirty="0" smtClean="0"/>
              <a:t>Begin to explore the differences of doing business in different countries.</a:t>
            </a:r>
          </a:p>
          <a:p>
            <a:r>
              <a:rPr lang="en-GB" dirty="0" smtClean="0"/>
              <a:t>The focus is on the UK, Canada and the US</a:t>
            </a:r>
          </a:p>
          <a:p>
            <a:endParaRPr lang="en-GB" dirty="0" smtClean="0"/>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Doing business in the </a:t>
            </a:r>
            <a:r>
              <a:rPr lang="en-GB" b="1" dirty="0" smtClean="0"/>
              <a:t>United Kingdom</a:t>
            </a:r>
            <a:endParaRPr lang="en-GB" b="1" dirty="0"/>
          </a:p>
        </p:txBody>
      </p:sp>
      <p:sp>
        <p:nvSpPr>
          <p:cNvPr id="3" name="Content Placeholder 2"/>
          <p:cNvSpPr>
            <a:spLocks noGrp="1"/>
          </p:cNvSpPr>
          <p:nvPr>
            <p:ph idx="1"/>
          </p:nvPr>
        </p:nvSpPr>
        <p:spPr>
          <a:xfrm>
            <a:off x="285751" y="1853755"/>
            <a:ext cx="11218862" cy="4377712"/>
          </a:xfrm>
        </p:spPr>
        <p:txBody>
          <a:bodyPr>
            <a:normAutofit/>
          </a:bodyPr>
          <a:lstStyle/>
          <a:p>
            <a:pPr>
              <a:lnSpc>
                <a:spcPct val="120000"/>
              </a:lnSpc>
            </a:pPr>
            <a:r>
              <a:rPr lang="en-GB" sz="2800" dirty="0"/>
              <a:t>British society is multi-ethnic and multi-cultural, and whilst there are some areas characterised by social segregation, society as a whole is far more racially integrated than for example in the United States.</a:t>
            </a:r>
          </a:p>
          <a:p>
            <a:pPr>
              <a:lnSpc>
                <a:spcPct val="120000"/>
              </a:lnSpc>
            </a:pPr>
            <a:r>
              <a:rPr lang="en-GB" sz="2800" dirty="0"/>
              <a:t>Not all British are English – the people of Wales, Scotland and Northern Ireland are proud of their own history and traditions. Wales and Scotland have their own languages alongside </a:t>
            </a:r>
            <a:r>
              <a:rPr lang="en-GB" sz="2800" dirty="0" smtClean="0"/>
              <a:t>English</a:t>
            </a:r>
            <a:endParaRPr lang="en-GB" sz="28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5120" y="4585164"/>
            <a:ext cx="2099734" cy="1265090"/>
          </a:xfrm>
          <a:prstGeom prst="rect">
            <a:avLst/>
          </a:prstGeom>
          <a:effectLst>
            <a:softEdge rad="63500"/>
          </a:effectLst>
        </p:spPr>
      </p:pic>
    </p:spTree>
    <p:extLst>
      <p:ext uri="{BB962C8B-B14F-4D97-AF65-F5344CB8AC3E}">
        <p14:creationId xmlns:p14="http://schemas.microsoft.com/office/powerpoint/2010/main" val="423658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Doing business in the </a:t>
            </a:r>
            <a:r>
              <a:rPr lang="en-GB" b="1" dirty="0"/>
              <a:t>United Kingdom</a:t>
            </a:r>
            <a:endParaRPr lang="en-US" dirty="0"/>
          </a:p>
        </p:txBody>
      </p:sp>
      <p:sp>
        <p:nvSpPr>
          <p:cNvPr id="3" name="Content Placeholder 2"/>
          <p:cNvSpPr>
            <a:spLocks noGrp="1"/>
          </p:cNvSpPr>
          <p:nvPr>
            <p:ph idx="1"/>
          </p:nvPr>
        </p:nvSpPr>
        <p:spPr/>
        <p:txBody>
          <a:bodyPr/>
          <a:lstStyle/>
          <a:p>
            <a:r>
              <a:rPr lang="en-GB" dirty="0"/>
              <a:t>British society is individualistic but rooted in tradition. British people are proud of their history and value the Queen. The Queen remains an important symbol of ‘Britishness’.</a:t>
            </a:r>
          </a:p>
          <a:p>
            <a:r>
              <a:rPr lang="en-GB" dirty="0"/>
              <a:t>Communication is much less direct than that of other northern  Europeans and North Americans. British conversation is polite, British people avoid using absolute statements but expect listeners to understand the nuances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2353" y="3979374"/>
            <a:ext cx="2099734" cy="1265090"/>
          </a:xfrm>
          <a:prstGeom prst="rect">
            <a:avLst/>
          </a:prstGeom>
          <a:effectLst>
            <a:softEdge rad="63500"/>
          </a:effectLst>
        </p:spPr>
      </p:pic>
    </p:spTree>
    <p:extLst>
      <p:ext uri="{BB962C8B-B14F-4D97-AF65-F5344CB8AC3E}">
        <p14:creationId xmlns:p14="http://schemas.microsoft.com/office/powerpoint/2010/main" val="167670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a:bodyPr>
          <a:lstStyle/>
          <a:p>
            <a:r>
              <a:rPr lang="en-GB" dirty="0" smtClean="0"/>
              <a:t>Find the Hofstede website on your phone/laptop (share with other students if needed) and compare your home country to the UK on Hofstede’s dimensions.</a:t>
            </a:r>
          </a:p>
          <a:p>
            <a:r>
              <a:rPr lang="en-GB" dirty="0" smtClean="0"/>
              <a:t>What would you need to look out for?</a:t>
            </a:r>
          </a:p>
          <a:p>
            <a:r>
              <a:rPr lang="en-GB" dirty="0" smtClean="0"/>
              <a:t>Is </a:t>
            </a:r>
            <a:r>
              <a:rPr lang="en-GB" dirty="0" smtClean="0"/>
              <a:t>the UK </a:t>
            </a:r>
            <a:r>
              <a:rPr lang="en-GB" dirty="0" smtClean="0"/>
              <a:t>more likely to be a high context or a low context society?</a:t>
            </a:r>
            <a:endParaRPr lang="en-GB" dirty="0"/>
          </a:p>
        </p:txBody>
      </p:sp>
    </p:spTree>
    <p:extLst>
      <p:ext uri="{BB962C8B-B14F-4D97-AF65-F5344CB8AC3E}">
        <p14:creationId xmlns:p14="http://schemas.microsoft.com/office/powerpoint/2010/main" val="332936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8133" y="1945745"/>
            <a:ext cx="9506479" cy="4260322"/>
          </a:xfrm>
        </p:spPr>
        <p:txBody>
          <a:bodyPr>
            <a:noAutofit/>
          </a:bodyPr>
          <a:lstStyle/>
          <a:p>
            <a:pPr marL="0" indent="0">
              <a:lnSpc>
                <a:spcPct val="120000"/>
              </a:lnSpc>
              <a:buNone/>
            </a:pPr>
            <a:r>
              <a:rPr lang="en-GB" sz="2000" dirty="0" smtClean="0"/>
              <a:t>British people</a:t>
            </a:r>
          </a:p>
          <a:p>
            <a:pPr>
              <a:lnSpc>
                <a:spcPct val="120000"/>
              </a:lnSpc>
              <a:spcBef>
                <a:spcPts val="0"/>
              </a:spcBef>
            </a:pPr>
            <a:r>
              <a:rPr lang="en-GB" sz="2000" dirty="0"/>
              <a:t>Depending on industry sector, British organisations can still be quite hierarchical with </a:t>
            </a:r>
            <a:r>
              <a:rPr lang="en-GB" sz="2000" dirty="0" smtClean="0"/>
              <a:t>distinctive status differences. But </a:t>
            </a:r>
            <a:r>
              <a:rPr lang="en-GB" sz="2000" dirty="0"/>
              <a:t>in the last two decades  many organisations have become much flatter as organisations. </a:t>
            </a:r>
          </a:p>
          <a:p>
            <a:pPr>
              <a:lnSpc>
                <a:spcPct val="120000"/>
              </a:lnSpc>
              <a:spcBef>
                <a:spcPts val="0"/>
              </a:spcBef>
            </a:pPr>
            <a:r>
              <a:rPr lang="en-GB" sz="2000" dirty="0"/>
              <a:t>It is increasingly common to address colleagues and business partners by first name, generally British people are informal but keep some personal </a:t>
            </a:r>
            <a:r>
              <a:rPr lang="en-GB" sz="2000" dirty="0" smtClean="0"/>
              <a:t>reserve</a:t>
            </a:r>
          </a:p>
          <a:p>
            <a:pPr>
              <a:lnSpc>
                <a:spcPct val="120000"/>
              </a:lnSpc>
              <a:spcBef>
                <a:spcPts val="0"/>
              </a:spcBef>
            </a:pPr>
            <a:r>
              <a:rPr lang="en-GB" sz="2000" dirty="0" smtClean="0"/>
              <a:t>do </a:t>
            </a:r>
            <a:r>
              <a:rPr lang="en-GB" sz="2000" dirty="0"/>
              <a:t>not like over emphasis or ‘hard sell’ – these are seen as pushy and aggressive</a:t>
            </a:r>
            <a:r>
              <a:rPr lang="en-GB" sz="2000" dirty="0" smtClean="0"/>
              <a:t>.</a:t>
            </a:r>
          </a:p>
          <a:p>
            <a:pPr>
              <a:lnSpc>
                <a:spcPct val="120000"/>
              </a:lnSpc>
              <a:spcBef>
                <a:spcPts val="0"/>
              </a:spcBef>
            </a:pPr>
            <a:r>
              <a:rPr lang="en-GB" sz="2000" dirty="0"/>
              <a:t>British people do not like fast decision </a:t>
            </a:r>
            <a:r>
              <a:rPr lang="en-GB" sz="2000" dirty="0" smtClean="0"/>
              <a:t>making </a:t>
            </a:r>
            <a:r>
              <a:rPr lang="en-GB" sz="2000" dirty="0"/>
              <a:t>which they often perceive as rash</a:t>
            </a:r>
            <a:r>
              <a:rPr lang="en-GB" sz="2000" dirty="0" smtClean="0"/>
              <a:t>.</a:t>
            </a:r>
            <a:endParaRPr lang="en-GB" sz="2000" dirty="0"/>
          </a:p>
          <a:p>
            <a:pPr>
              <a:lnSpc>
                <a:spcPct val="120000"/>
              </a:lnSpc>
              <a:spcBef>
                <a:spcPts val="0"/>
              </a:spcBef>
            </a:pPr>
            <a:r>
              <a:rPr lang="en-GB" sz="2000" dirty="0" smtClean="0"/>
              <a:t>Humour </a:t>
            </a:r>
            <a:r>
              <a:rPr lang="en-GB" sz="2000" dirty="0"/>
              <a:t>is an important part of British communication and can be expected both in oral communication and presentations. </a:t>
            </a:r>
            <a:endParaRPr lang="en-GB" sz="2000" dirty="0" smtClean="0"/>
          </a:p>
          <a:p>
            <a:pPr>
              <a:lnSpc>
                <a:spcPct val="120000"/>
              </a:lnSpc>
              <a:spcBef>
                <a:spcPts val="0"/>
              </a:spcBef>
            </a:pPr>
            <a:r>
              <a:rPr lang="en-GB" sz="2000" dirty="0" smtClean="0"/>
              <a:t>are </a:t>
            </a:r>
            <a:r>
              <a:rPr lang="en-GB" sz="2000" dirty="0"/>
              <a:t>usually technologically savvy even if they do not display the newest </a:t>
            </a:r>
            <a:r>
              <a:rPr lang="en-GB" sz="2000" dirty="0" smtClean="0"/>
              <a:t>gadgets.</a:t>
            </a:r>
          </a:p>
          <a:p>
            <a:pPr marL="0" indent="0">
              <a:lnSpc>
                <a:spcPct val="120000"/>
              </a:lnSpc>
              <a:buNone/>
            </a:pPr>
            <a:endParaRPr lang="en-GB" sz="2000" dirty="0"/>
          </a:p>
          <a:p>
            <a:pPr marL="0" indent="0">
              <a:lnSpc>
                <a:spcPct val="120000"/>
              </a:lnSpc>
              <a:buNone/>
            </a:pP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404" y="1945745"/>
            <a:ext cx="1000125" cy="2847975"/>
          </a:xfrm>
          <a:prstGeom prst="rect">
            <a:avLst/>
          </a:prstGeom>
        </p:spPr>
      </p:pic>
    </p:spTree>
    <p:extLst>
      <p:ext uri="{BB962C8B-B14F-4D97-AF65-F5344CB8AC3E}">
        <p14:creationId xmlns:p14="http://schemas.microsoft.com/office/powerpoint/2010/main" val="151596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txBox="1">
            <a:spLocks noGrp="1"/>
          </p:cNvSpPr>
          <p:nvPr>
            <p:ph idx="1"/>
          </p:nvPr>
        </p:nvSpPr>
        <p:spPr>
          <a:xfrm>
            <a:off x="1921933" y="1774268"/>
            <a:ext cx="9573541" cy="3970318"/>
          </a:xfrm>
        </p:spPr>
        <p:txBody>
          <a:bodyPr wrap="square" anchor="ctr">
            <a:spAutoFit/>
          </a:bodyPr>
          <a:lstStyle/>
          <a:p>
            <a:pPr lvl="0" hangingPunct="0">
              <a:lnSpc>
                <a:spcPct val="100000"/>
              </a:lnSpc>
              <a:spcBef>
                <a:spcPts val="0"/>
              </a:spcBef>
              <a:buFont typeface="Wingdings" panose="05000000000000000000" pitchFamily="2" charset="2"/>
              <a:buChar char="Ø"/>
            </a:pPr>
            <a:r>
              <a:rPr lang="en-GB" sz="2400" dirty="0"/>
              <a:t>Not one North American culture – a </a:t>
            </a:r>
            <a:r>
              <a:rPr lang="en-GB" sz="2400" dirty="0" smtClean="0"/>
              <a:t>melting </a:t>
            </a:r>
            <a:r>
              <a:rPr lang="en-GB" sz="2400" dirty="0"/>
              <a:t>pot of many cultures.</a:t>
            </a:r>
          </a:p>
          <a:p>
            <a:pPr lvl="0" hangingPunct="0">
              <a:lnSpc>
                <a:spcPct val="100000"/>
              </a:lnSpc>
              <a:spcBef>
                <a:spcPts val="0"/>
              </a:spcBef>
              <a:buFont typeface="Wingdings" panose="05000000000000000000" pitchFamily="2" charset="2"/>
              <a:buChar char="Ø"/>
            </a:pPr>
            <a:r>
              <a:rPr lang="en-GB" sz="2400" dirty="0"/>
              <a:t>Canada is bilingual French/English.</a:t>
            </a:r>
          </a:p>
          <a:p>
            <a:pPr lvl="0" hangingPunct="0">
              <a:lnSpc>
                <a:spcPct val="100000"/>
              </a:lnSpc>
              <a:spcBef>
                <a:spcPts val="0"/>
              </a:spcBef>
              <a:buFont typeface="Wingdings" panose="05000000000000000000" pitchFamily="2" charset="2"/>
              <a:buChar char="Ø"/>
            </a:pPr>
            <a:r>
              <a:rPr lang="en-GB" sz="2400" dirty="0"/>
              <a:t>Parts of America are becoming bilingual Spanish/English.</a:t>
            </a:r>
          </a:p>
          <a:p>
            <a:pPr lvl="0" hangingPunct="0">
              <a:lnSpc>
                <a:spcPct val="100000"/>
              </a:lnSpc>
              <a:spcBef>
                <a:spcPts val="0"/>
              </a:spcBef>
              <a:buFont typeface="Wingdings" panose="05000000000000000000" pitchFamily="2" charset="2"/>
              <a:buChar char="Ø"/>
            </a:pPr>
            <a:r>
              <a:rPr lang="en-GB" sz="2400" dirty="0"/>
              <a:t>South of Rio Grande is Latin America which is much poorer.</a:t>
            </a:r>
          </a:p>
          <a:p>
            <a:pPr lvl="0" hangingPunct="0">
              <a:lnSpc>
                <a:spcPct val="100000"/>
              </a:lnSpc>
              <a:spcBef>
                <a:spcPts val="0"/>
              </a:spcBef>
              <a:buFont typeface="Wingdings" panose="05000000000000000000" pitchFamily="2" charset="2"/>
              <a:buChar char="Ø"/>
            </a:pPr>
            <a:r>
              <a:rPr lang="en-GB" sz="2400" dirty="0"/>
              <a:t>USA and Canada also have native populations (Eskimos/</a:t>
            </a:r>
            <a:r>
              <a:rPr lang="en-GB" sz="2400" dirty="0" err="1"/>
              <a:t>Inuits</a:t>
            </a:r>
            <a:r>
              <a:rPr lang="en-GB" sz="2400" dirty="0"/>
              <a:t>; Navajos </a:t>
            </a:r>
            <a:r>
              <a:rPr lang="en-GB" sz="2400" dirty="0" err="1"/>
              <a:t>etc</a:t>
            </a:r>
            <a:r>
              <a:rPr lang="en-GB" sz="2400" dirty="0"/>
              <a:t>)</a:t>
            </a:r>
          </a:p>
          <a:p>
            <a:pPr lvl="0" hangingPunct="0">
              <a:lnSpc>
                <a:spcPct val="100000"/>
              </a:lnSpc>
              <a:spcBef>
                <a:spcPts val="0"/>
              </a:spcBef>
              <a:buFont typeface="Wingdings" panose="05000000000000000000" pitchFamily="2" charset="2"/>
              <a:buChar char="Ø"/>
            </a:pPr>
            <a:r>
              <a:rPr lang="en-GB" sz="2400" dirty="0"/>
              <a:t>Americans are very ethnocentric and are proud of their country and its achievements.</a:t>
            </a:r>
          </a:p>
          <a:p>
            <a:pPr marL="0" lvl="0" indent="0" hangingPunct="0">
              <a:lnSpc>
                <a:spcPct val="100000"/>
              </a:lnSpc>
              <a:spcBef>
                <a:spcPts val="0"/>
              </a:spcBef>
              <a:buNone/>
            </a:pPr>
            <a:endParaRPr lang="en-GB" sz="3600" dirty="0">
              <a:latin typeface="Arial" pitchFamily="34"/>
            </a:endParaRPr>
          </a:p>
        </p:txBody>
      </p:sp>
      <p:sp>
        <p:nvSpPr>
          <p:cNvPr id="3" name="TextBox 2"/>
          <p:cNvSpPr txBox="1"/>
          <p:nvPr/>
        </p:nvSpPr>
        <p:spPr>
          <a:xfrm>
            <a:off x="1921933" y="541866"/>
            <a:ext cx="7704667" cy="584775"/>
          </a:xfrm>
          <a:prstGeom prst="rect">
            <a:avLst/>
          </a:prstGeom>
          <a:noFill/>
        </p:spPr>
        <p:txBody>
          <a:bodyPr wrap="square" rtlCol="0">
            <a:spAutoFit/>
          </a:bodyPr>
          <a:lstStyle/>
          <a:p>
            <a:r>
              <a:rPr lang="en-GB" sz="3200" dirty="0" smtClean="0">
                <a:latin typeface="+mj-lt"/>
              </a:rPr>
              <a:t>Background</a:t>
            </a:r>
            <a:endParaRPr lang="en-GB" sz="3200" dirty="0">
              <a:latin typeface="+mj-lt"/>
            </a:endParaRPr>
          </a:p>
        </p:txBody>
      </p:sp>
    </p:spTree>
    <p:extLst>
      <p:ext uri="{BB962C8B-B14F-4D97-AF65-F5344CB8AC3E}">
        <p14:creationId xmlns:p14="http://schemas.microsoft.com/office/powerpoint/2010/main" val="16493072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2250545" y="2142067"/>
            <a:ext cx="8915400" cy="3777622"/>
          </a:xfrm>
        </p:spPr>
        <p:txBody>
          <a:bodyPr>
            <a:normAutofit/>
          </a:bodyPr>
          <a:lstStyle/>
          <a:p>
            <a:r>
              <a:rPr lang="en-GB" dirty="0" smtClean="0"/>
              <a:t>Find the Hofstede website on your phone/laptop (share with other students if needed) and compare your home country, the UK and </a:t>
            </a:r>
            <a:r>
              <a:rPr lang="en-GB" dirty="0" smtClean="0"/>
              <a:t>Canada </a:t>
            </a:r>
            <a:r>
              <a:rPr lang="en-GB" dirty="0" smtClean="0"/>
              <a:t>on Hofstede’s dimensions.</a:t>
            </a:r>
          </a:p>
          <a:p>
            <a:r>
              <a:rPr lang="en-GB" dirty="0" smtClean="0"/>
              <a:t>What would you need to look out for</a:t>
            </a:r>
            <a:r>
              <a:rPr lang="en-GB" dirty="0" smtClean="0"/>
              <a:t>?</a:t>
            </a:r>
          </a:p>
          <a:p>
            <a:r>
              <a:rPr lang="en-GB"/>
              <a:t>Is </a:t>
            </a:r>
            <a:r>
              <a:rPr lang="en-GB" smtClean="0"/>
              <a:t>Canada more </a:t>
            </a:r>
            <a:r>
              <a:rPr lang="en-GB" dirty="0"/>
              <a:t>likely to be a high context or a low context society?</a:t>
            </a:r>
          </a:p>
          <a:p>
            <a:endParaRPr lang="en-GB" dirty="0" smtClean="0"/>
          </a:p>
        </p:txBody>
      </p:sp>
    </p:spTree>
    <p:extLst>
      <p:ext uri="{BB962C8B-B14F-4D97-AF65-F5344CB8AC3E}">
        <p14:creationId xmlns:p14="http://schemas.microsoft.com/office/powerpoint/2010/main" val="2412644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txBox="1">
            <a:spLocks noGrp="1"/>
          </p:cNvSpPr>
          <p:nvPr>
            <p:ph idx="1"/>
          </p:nvPr>
        </p:nvSpPr>
        <p:spPr>
          <a:xfrm>
            <a:off x="0" y="2156086"/>
            <a:ext cx="10981267" cy="3059299"/>
          </a:xfrm>
        </p:spPr>
        <p:txBody>
          <a:bodyPr wrap="square" anchor="ctr">
            <a:spAutoFit/>
          </a:bodyPr>
          <a:lstStyle/>
          <a:p>
            <a:pPr hangingPunct="0">
              <a:spcBef>
                <a:spcPts val="600"/>
              </a:spcBef>
              <a:spcAft>
                <a:spcPts val="600"/>
              </a:spcAft>
            </a:pPr>
            <a:r>
              <a:rPr lang="en-GB" sz="2400" dirty="0" smtClean="0"/>
              <a:t>In </a:t>
            </a:r>
            <a:r>
              <a:rPr lang="en-GB" sz="2400" dirty="0"/>
              <a:t>Canada 2 different cultures – French and English.</a:t>
            </a:r>
          </a:p>
          <a:p>
            <a:pPr hangingPunct="0">
              <a:spcBef>
                <a:spcPts val="0"/>
              </a:spcBef>
            </a:pPr>
            <a:r>
              <a:rPr lang="en-GB" sz="2400" dirty="0"/>
              <a:t>All Canadians are ready to confront problems </a:t>
            </a:r>
            <a:endParaRPr lang="en-GB" sz="2400" dirty="0" smtClean="0"/>
          </a:p>
          <a:p>
            <a:pPr marL="0" indent="0" hangingPunct="0">
              <a:spcBef>
                <a:spcPts val="0"/>
              </a:spcBef>
              <a:buNone/>
            </a:pPr>
            <a:r>
              <a:rPr lang="en-GB" sz="2400" dirty="0" smtClean="0"/>
              <a:t>    and </a:t>
            </a:r>
            <a:r>
              <a:rPr lang="en-GB" sz="2400" dirty="0"/>
              <a:t>try to solve them.</a:t>
            </a:r>
          </a:p>
          <a:p>
            <a:pPr hangingPunct="0">
              <a:spcBef>
                <a:spcPts val="600"/>
              </a:spcBef>
              <a:spcAft>
                <a:spcPts val="600"/>
              </a:spcAft>
            </a:pPr>
            <a:r>
              <a:rPr lang="en-GB" sz="2400" dirty="0"/>
              <a:t>French Canadians tend to value relationship building and influencing their colleagues/visitors.</a:t>
            </a:r>
          </a:p>
          <a:p>
            <a:pPr hangingPunct="0">
              <a:spcBef>
                <a:spcPts val="600"/>
              </a:spcBef>
              <a:spcAft>
                <a:spcPts val="600"/>
              </a:spcAft>
            </a:pPr>
            <a:r>
              <a:rPr lang="en-GB" sz="2400" dirty="0"/>
              <a:t>Canada is mainly an individualistic culture where individual aspirations are important</a:t>
            </a:r>
            <a:r>
              <a:rPr lang="en-GB" sz="2400" dirty="0" smtClean="0"/>
              <a:t>.</a:t>
            </a:r>
            <a:endParaRPr lang="en-GB" sz="2400" dirty="0"/>
          </a:p>
        </p:txBody>
      </p:sp>
      <p:sp>
        <p:nvSpPr>
          <p:cNvPr id="3" name="TextBox 2"/>
          <p:cNvSpPr txBox="1"/>
          <p:nvPr/>
        </p:nvSpPr>
        <p:spPr>
          <a:xfrm>
            <a:off x="491490" y="304800"/>
            <a:ext cx="7374043" cy="861774"/>
          </a:xfrm>
          <a:prstGeom prst="rect">
            <a:avLst/>
          </a:prstGeom>
          <a:noFill/>
        </p:spPr>
        <p:txBody>
          <a:bodyPr wrap="square" rtlCol="0">
            <a:spAutoFit/>
          </a:bodyPr>
          <a:lstStyle/>
          <a:p>
            <a:r>
              <a:rPr lang="en-GB" sz="3200" dirty="0" smtClean="0">
                <a:latin typeface="+mj-lt"/>
              </a:rPr>
              <a:t>Doing business in </a:t>
            </a:r>
            <a:r>
              <a:rPr lang="en-GB" sz="3200" b="1" dirty="0" smtClean="0">
                <a:latin typeface="+mj-lt"/>
              </a:rPr>
              <a:t>Canada</a:t>
            </a:r>
            <a:endParaRPr lang="en-GB" sz="3200" b="1" dirty="0">
              <a:latin typeface="+mj-lt"/>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32899" y="975717"/>
            <a:ext cx="2125133" cy="1696786"/>
          </a:xfrm>
          <a:prstGeom prst="rect">
            <a:avLst/>
          </a:prstGeom>
        </p:spPr>
      </p:pic>
    </p:spTree>
    <p:extLst>
      <p:ext uri="{BB962C8B-B14F-4D97-AF65-F5344CB8AC3E}">
        <p14:creationId xmlns:p14="http://schemas.microsoft.com/office/powerpoint/2010/main" val="42876660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Doing business in </a:t>
            </a:r>
            <a:r>
              <a:rPr lang="en-GB" b="1" dirty="0"/>
              <a:t>Canada</a:t>
            </a:r>
            <a:br>
              <a:rPr lang="en-GB" b="1" dirty="0"/>
            </a:br>
            <a:endParaRPr lang="en-US" dirty="0"/>
          </a:p>
        </p:txBody>
      </p:sp>
      <p:sp>
        <p:nvSpPr>
          <p:cNvPr id="3" name="Content Placeholder 2"/>
          <p:cNvSpPr>
            <a:spLocks noGrp="1"/>
          </p:cNvSpPr>
          <p:nvPr>
            <p:ph idx="1"/>
          </p:nvPr>
        </p:nvSpPr>
        <p:spPr/>
        <p:txBody>
          <a:bodyPr/>
          <a:lstStyle/>
          <a:p>
            <a:pPr hangingPunct="0">
              <a:spcBef>
                <a:spcPts val="600"/>
              </a:spcBef>
              <a:spcAft>
                <a:spcPts val="600"/>
              </a:spcAft>
            </a:pPr>
            <a:r>
              <a:rPr lang="en-GB" dirty="0"/>
              <a:t>Canadian businessmen are friendly and informal.</a:t>
            </a:r>
          </a:p>
          <a:p>
            <a:pPr hangingPunct="0">
              <a:spcBef>
                <a:spcPts val="600"/>
              </a:spcBef>
              <a:spcAft>
                <a:spcPts val="600"/>
              </a:spcAft>
            </a:pPr>
            <a:r>
              <a:rPr lang="en-GB" dirty="0"/>
              <a:t>English Canadians are less concerned with protocol and ceremony than their French-speaking counterparts.</a:t>
            </a:r>
          </a:p>
          <a:p>
            <a:pPr hangingPunct="0">
              <a:spcBef>
                <a:spcPts val="600"/>
              </a:spcBef>
              <a:spcAft>
                <a:spcPts val="600"/>
              </a:spcAft>
            </a:pPr>
            <a:r>
              <a:rPr lang="en-GB" dirty="0"/>
              <a:t>All Canadians appreciate a prompt beginning and end to meetings – starting or ending late is not liked</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5759" y="804519"/>
            <a:ext cx="2125133" cy="1696786"/>
          </a:xfrm>
          <a:prstGeom prst="rect">
            <a:avLst/>
          </a:prstGeom>
        </p:spPr>
      </p:pic>
    </p:spTree>
    <p:extLst>
      <p:ext uri="{BB962C8B-B14F-4D97-AF65-F5344CB8AC3E}">
        <p14:creationId xmlns:p14="http://schemas.microsoft.com/office/powerpoint/2010/main" val="1204934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8058" y="310843"/>
            <a:ext cx="8911687" cy="1280890"/>
          </a:xfrm>
        </p:spPr>
        <p:txBody>
          <a:bodyPr/>
          <a:lstStyle/>
          <a:p>
            <a:r>
              <a:rPr lang="en-GB" dirty="0" smtClean="0"/>
              <a:t>Doing business in the </a:t>
            </a:r>
            <a:r>
              <a:rPr lang="en-GB" b="1" dirty="0" smtClean="0"/>
              <a:t>United States of America</a:t>
            </a:r>
            <a:endParaRPr lang="en-GB" b="1" dirty="0"/>
          </a:p>
        </p:txBody>
      </p:sp>
      <p:sp>
        <p:nvSpPr>
          <p:cNvPr id="3" name="Content Placeholder 2"/>
          <p:cNvSpPr>
            <a:spLocks noGrp="1"/>
          </p:cNvSpPr>
          <p:nvPr>
            <p:ph idx="1"/>
          </p:nvPr>
        </p:nvSpPr>
        <p:spPr>
          <a:xfrm>
            <a:off x="292099" y="1591733"/>
            <a:ext cx="11212513" cy="3777622"/>
          </a:xfrm>
        </p:spPr>
        <p:txBody>
          <a:bodyPr>
            <a:noAutofit/>
          </a:bodyPr>
          <a:lstStyle/>
          <a:p>
            <a:pPr algn="ctr" hangingPunct="0">
              <a:spcBef>
                <a:spcPts val="0"/>
              </a:spcBef>
            </a:pPr>
            <a:endParaRPr lang="en-GB" sz="2400" dirty="0" smtClean="0"/>
          </a:p>
          <a:p>
            <a:pPr algn="ctr" hangingPunct="0">
              <a:spcBef>
                <a:spcPts val="0"/>
              </a:spcBef>
            </a:pPr>
            <a:r>
              <a:rPr lang="en-GB" sz="2400" dirty="0" smtClean="0"/>
              <a:t>11 </a:t>
            </a:r>
            <a:r>
              <a:rPr lang="en-GB" sz="2400" dirty="0"/>
              <a:t>September 2001 changed USA from being open and trusting to being more suspicious. </a:t>
            </a:r>
          </a:p>
          <a:p>
            <a:pPr marL="0" indent="0" hangingPunct="0">
              <a:spcBef>
                <a:spcPts val="0"/>
              </a:spcBef>
              <a:buNone/>
            </a:pPr>
            <a:r>
              <a:rPr lang="en-GB" sz="2400" dirty="0" smtClean="0"/>
              <a:t>Americans</a:t>
            </a:r>
            <a:endParaRPr lang="en-GB" sz="2400" dirty="0"/>
          </a:p>
          <a:p>
            <a:pPr hangingPunct="0">
              <a:spcBef>
                <a:spcPts val="0"/>
              </a:spcBef>
            </a:pPr>
            <a:r>
              <a:rPr lang="en-GB" sz="2400" dirty="0"/>
              <a:t>- admire people born to poverty but become </a:t>
            </a:r>
            <a:r>
              <a:rPr lang="en-GB" sz="2400" dirty="0" smtClean="0"/>
              <a:t>rich/famous/influential through hard work</a:t>
            </a:r>
            <a:endParaRPr lang="en-GB" sz="2400" dirty="0"/>
          </a:p>
          <a:p>
            <a:pPr hangingPunct="0">
              <a:spcBef>
                <a:spcPts val="0"/>
              </a:spcBef>
            </a:pPr>
            <a:r>
              <a:rPr lang="en-GB" sz="2400" dirty="0" smtClean="0"/>
              <a:t>-</a:t>
            </a:r>
            <a:r>
              <a:rPr lang="en-GB" sz="2400" dirty="0"/>
              <a:t>value a country </a:t>
            </a:r>
            <a:r>
              <a:rPr lang="en-GB" sz="2400" dirty="0" smtClean="0"/>
              <a:t> and people who are </a:t>
            </a:r>
            <a:r>
              <a:rPr lang="en-GB" sz="2400" dirty="0"/>
              <a:t>strong and self-reliant; organised; well structured</a:t>
            </a:r>
          </a:p>
          <a:p>
            <a:pPr hangingPunct="0">
              <a:spcBef>
                <a:spcPts val="0"/>
              </a:spcBef>
            </a:pPr>
            <a:r>
              <a:rPr lang="en-GB" sz="2400" dirty="0"/>
              <a:t>-dislike too much interference in their lives and in their economy – free market forces with low taxation and minimal welfare provision are the order of the day.</a:t>
            </a:r>
          </a:p>
          <a:p>
            <a:pPr hangingPunct="0">
              <a:spcBef>
                <a:spcPts val="0"/>
              </a:spcBef>
            </a:pPr>
            <a:r>
              <a:rPr lang="en-GB" sz="2400" dirty="0"/>
              <a:t>- </a:t>
            </a:r>
            <a:r>
              <a:rPr lang="en-GB" sz="2400" dirty="0" smtClean="0"/>
              <a:t>their </a:t>
            </a:r>
            <a:r>
              <a:rPr lang="en-GB" sz="2400" dirty="0"/>
              <a:t>own idea of democracy is </a:t>
            </a:r>
            <a:r>
              <a:rPr lang="en-GB" sz="2400" dirty="0" smtClean="0"/>
              <a:t>seen as appropriate for </a:t>
            </a:r>
            <a:r>
              <a:rPr lang="en-GB" sz="2400" dirty="0"/>
              <a:t>the whole </a:t>
            </a:r>
            <a:r>
              <a:rPr lang="en-GB" sz="2400" dirty="0" smtClean="0"/>
              <a:t>world</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57896" y="951288"/>
            <a:ext cx="1934104" cy="1226609"/>
          </a:xfrm>
          <a:prstGeom prst="rect">
            <a:avLst/>
          </a:prstGeom>
        </p:spPr>
      </p:pic>
    </p:spTree>
    <p:extLst>
      <p:ext uri="{BB962C8B-B14F-4D97-AF65-F5344CB8AC3E}">
        <p14:creationId xmlns:p14="http://schemas.microsoft.com/office/powerpoint/2010/main" val="362418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900" y="1841500"/>
            <a:ext cx="10966978" cy="4035856"/>
          </a:xfrm>
        </p:spPr>
        <p:txBody>
          <a:bodyPr>
            <a:normAutofit fontScale="92500" lnSpcReduction="10000"/>
          </a:bodyPr>
          <a:lstStyle/>
          <a:p>
            <a:pPr>
              <a:lnSpc>
                <a:spcPct val="80000"/>
              </a:lnSpc>
            </a:pPr>
            <a:endParaRPr lang="en-GB" dirty="0"/>
          </a:p>
          <a:p>
            <a:pPr>
              <a:lnSpc>
                <a:spcPct val="120000"/>
              </a:lnSpc>
              <a:spcBef>
                <a:spcPts val="600"/>
              </a:spcBef>
              <a:spcAft>
                <a:spcPts val="600"/>
              </a:spcAft>
            </a:pPr>
            <a:r>
              <a:rPr lang="en-GB" dirty="0" smtClean="0"/>
              <a:t>value </a:t>
            </a:r>
            <a:r>
              <a:rPr lang="en-GB" dirty="0"/>
              <a:t>influence and power but not royalty or and class</a:t>
            </a:r>
          </a:p>
          <a:p>
            <a:pPr>
              <a:lnSpc>
                <a:spcPct val="120000"/>
              </a:lnSpc>
              <a:spcBef>
                <a:spcPts val="600"/>
              </a:spcBef>
              <a:spcAft>
                <a:spcPts val="600"/>
              </a:spcAft>
            </a:pPr>
            <a:r>
              <a:rPr lang="en-GB" dirty="0" smtClean="0"/>
              <a:t>are </a:t>
            </a:r>
            <a:r>
              <a:rPr lang="en-GB" dirty="0"/>
              <a:t>friendly and informal but have a noncontact culture </a:t>
            </a:r>
            <a:r>
              <a:rPr lang="en-GB" dirty="0" smtClean="0"/>
              <a:t>– so don’t hug or touch.</a:t>
            </a:r>
          </a:p>
          <a:p>
            <a:pPr>
              <a:lnSpc>
                <a:spcPct val="120000"/>
              </a:lnSpc>
              <a:spcBef>
                <a:spcPts val="600"/>
              </a:spcBef>
              <a:spcAft>
                <a:spcPts val="600"/>
              </a:spcAft>
            </a:pPr>
            <a:r>
              <a:rPr lang="en-GB" dirty="0" smtClean="0"/>
              <a:t>heritage </a:t>
            </a:r>
            <a:r>
              <a:rPr lang="en-GB" dirty="0"/>
              <a:t>&amp; ancestry important to them</a:t>
            </a:r>
          </a:p>
          <a:p>
            <a:pPr>
              <a:lnSpc>
                <a:spcPct val="120000"/>
              </a:lnSpc>
              <a:spcBef>
                <a:spcPts val="600"/>
              </a:spcBef>
              <a:spcAft>
                <a:spcPts val="600"/>
              </a:spcAft>
            </a:pPr>
            <a:r>
              <a:rPr lang="en-GB" dirty="0" smtClean="0"/>
              <a:t>like directness and precision</a:t>
            </a:r>
          </a:p>
          <a:p>
            <a:pPr>
              <a:lnSpc>
                <a:spcPct val="120000"/>
              </a:lnSpc>
              <a:spcBef>
                <a:spcPts val="600"/>
              </a:spcBef>
              <a:spcAft>
                <a:spcPts val="600"/>
              </a:spcAft>
            </a:pPr>
            <a:r>
              <a:rPr lang="en-GB" dirty="0" smtClean="0"/>
              <a:t>are known </a:t>
            </a:r>
            <a:r>
              <a:rPr lang="en-GB" dirty="0"/>
              <a:t>for being </a:t>
            </a:r>
            <a:r>
              <a:rPr lang="en-GB" dirty="0" smtClean="0"/>
              <a:t>generous</a:t>
            </a:r>
            <a:endParaRPr lang="en-GB" dirty="0"/>
          </a:p>
          <a:p>
            <a:pPr>
              <a:lnSpc>
                <a:spcPct val="120000"/>
              </a:lnSpc>
              <a:spcBef>
                <a:spcPts val="600"/>
              </a:spcBef>
              <a:spcAft>
                <a:spcPts val="600"/>
              </a:spcAft>
            </a:pPr>
            <a:r>
              <a:rPr lang="en-GB" dirty="0"/>
              <a:t> </a:t>
            </a:r>
            <a:r>
              <a:rPr lang="en-GB" dirty="0" smtClean="0"/>
              <a:t>Appearances count, dress and grooming are important</a:t>
            </a:r>
          </a:p>
          <a:p>
            <a:pPr>
              <a:lnSpc>
                <a:spcPct val="120000"/>
              </a:lnSpc>
              <a:spcBef>
                <a:spcPts val="600"/>
              </a:spcBef>
              <a:spcAft>
                <a:spcPts val="600"/>
              </a:spcAft>
            </a:pPr>
            <a:r>
              <a:rPr lang="en-GB" dirty="0" smtClean="0"/>
              <a:t>American society is largely segregated on racial lines. Whilst people mix in the work place, they usually do not live in the same neighbourhoods</a:t>
            </a:r>
            <a:endParaRPr lang="en-GB" dirty="0"/>
          </a:p>
          <a:p>
            <a:pPr>
              <a:lnSpc>
                <a:spcPct val="80000"/>
              </a:lnSpc>
            </a:pPr>
            <a:endParaRPr lang="en-GB" dirty="0"/>
          </a:p>
          <a:p>
            <a:endParaRPr lang="en-GB" dirty="0"/>
          </a:p>
        </p:txBody>
      </p:sp>
      <p:sp>
        <p:nvSpPr>
          <p:cNvPr id="4" name="TextBox 3"/>
          <p:cNvSpPr txBox="1"/>
          <p:nvPr/>
        </p:nvSpPr>
        <p:spPr>
          <a:xfrm>
            <a:off x="901700" y="673100"/>
            <a:ext cx="7353300" cy="584775"/>
          </a:xfrm>
          <a:prstGeom prst="rect">
            <a:avLst/>
          </a:prstGeom>
          <a:noFill/>
        </p:spPr>
        <p:txBody>
          <a:bodyPr wrap="square" rtlCol="0">
            <a:spAutoFit/>
          </a:bodyPr>
          <a:lstStyle/>
          <a:p>
            <a:r>
              <a:rPr lang="en-US" sz="3200" dirty="0" smtClean="0"/>
              <a:t>Americans</a:t>
            </a:r>
            <a:endParaRPr lang="en-US" sz="3200" dirty="0"/>
          </a:p>
        </p:txBody>
      </p:sp>
    </p:spTree>
    <p:extLst>
      <p:ext uri="{BB962C8B-B14F-4D97-AF65-F5344CB8AC3E}">
        <p14:creationId xmlns:p14="http://schemas.microsoft.com/office/powerpoint/2010/main" val="3535776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2233612" y="2133600"/>
            <a:ext cx="8915400" cy="3777622"/>
          </a:xfrm>
        </p:spPr>
        <p:txBody>
          <a:bodyPr>
            <a:normAutofit/>
          </a:bodyPr>
          <a:lstStyle/>
          <a:p>
            <a:r>
              <a:rPr lang="en-GB" dirty="0" smtClean="0"/>
              <a:t>Find the Hofstede website on your phone/laptop (share with other students if needed) and compare your home country, the UK and United States on Hofstede’s dimensions.</a:t>
            </a:r>
          </a:p>
          <a:p>
            <a:r>
              <a:rPr lang="en-GB" dirty="0" smtClean="0"/>
              <a:t>What would you need to look out for?</a:t>
            </a:r>
          </a:p>
          <a:p>
            <a:r>
              <a:rPr lang="en-GB" dirty="0" smtClean="0"/>
              <a:t>Are the United States more likely to be a high context or a low context society?</a:t>
            </a:r>
            <a:endParaRPr lang="en-GB" dirty="0"/>
          </a:p>
        </p:txBody>
      </p:sp>
    </p:spTree>
    <p:extLst>
      <p:ext uri="{BB962C8B-B14F-4D97-AF65-F5344CB8AC3E}">
        <p14:creationId xmlns:p14="http://schemas.microsoft.com/office/powerpoint/2010/main" val="3240520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smtClean="0"/>
              <a:t> Despite the historic affinity between the US, the UK and Canada, there are distinctive differences when dealing with partners from these countries</a:t>
            </a:r>
          </a:p>
          <a:p>
            <a:r>
              <a:rPr lang="en-GB" dirty="0" smtClean="0"/>
              <a:t>All three countries are individualistic universalist societies with low power distance and medium/high allowance of indulgence. They differ on the dimensions of masculinity, time orientation and uncertainty avoidance.</a:t>
            </a:r>
          </a:p>
          <a:p>
            <a:r>
              <a:rPr lang="en-GB" dirty="0" smtClean="0"/>
              <a:t>Americans and English speaking Canadians are low context communicators, British and French Canadians are higher context communicators</a:t>
            </a:r>
          </a:p>
          <a:p>
            <a:endParaRPr lang="en-GB" dirty="0"/>
          </a:p>
        </p:txBody>
      </p:sp>
    </p:spTree>
    <p:extLst>
      <p:ext uri="{BB962C8B-B14F-4D97-AF65-F5344CB8AC3E}">
        <p14:creationId xmlns:p14="http://schemas.microsoft.com/office/powerpoint/2010/main" val="244618821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1545</TotalTime>
  <Words>840</Words>
  <Application>Microsoft Macintosh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Wingdings</vt:lpstr>
      <vt:lpstr>Gallery</vt:lpstr>
      <vt:lpstr>International Business Communications</vt:lpstr>
      <vt:lpstr>This week, we will:</vt:lpstr>
      <vt:lpstr>Doing business in the United Kingdom</vt:lpstr>
      <vt:lpstr>Doing business in the United Kingdom</vt:lpstr>
      <vt:lpstr>Exercise</vt:lpstr>
      <vt:lpstr>PowerPoint Presentation</vt:lpstr>
      <vt:lpstr>PowerPoint Presentation</vt:lpstr>
      <vt:lpstr>Exercise</vt:lpstr>
      <vt:lpstr>PowerPoint Presentation</vt:lpstr>
      <vt:lpstr>Doing business in Canada </vt:lpstr>
      <vt:lpstr>Doing business in the United States of America</vt:lpstr>
      <vt:lpstr>PowerPoint Presentation</vt:lpstr>
      <vt:lpstr>Exercise</vt:lpstr>
      <vt:lpstr>Summary</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(Week 1)</dc:title>
  <dc:creator>Antje Cockrill</dc:creator>
  <cp:lastModifiedBy>Microsoft Office User</cp:lastModifiedBy>
  <cp:revision>22</cp:revision>
  <cp:lastPrinted>2017-10-16T09:34:58Z</cp:lastPrinted>
  <dcterms:created xsi:type="dcterms:W3CDTF">2017-09-25T13:12:20Z</dcterms:created>
  <dcterms:modified xsi:type="dcterms:W3CDTF">2018-11-23T11:26:19Z</dcterms:modified>
</cp:coreProperties>
</file>