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Props.xml" ContentType="application/vnd.openxmlformats-officedocument.presentationml.presProps+xml"/>
  <Override PartName="/ppt/presentation.xml" ContentType="application/vnd.openxmlformats-officedocument.presentationml.template.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70" r:id="rId6"/>
    <p:sldId id="260" r:id="rId7"/>
    <p:sldId id="259" r:id="rId8"/>
    <p:sldId id="268" r:id="rId9"/>
    <p:sldId id="262" r:id="rId10"/>
    <p:sldId id="263" r:id="rId11"/>
    <p:sldId id="264"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2" d="100"/>
          <a:sy n="82" d="100"/>
        </p:scale>
        <p:origin x="7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B607BBD-92BA-4B83-947E-A74A3E09E806}" type="doc">
      <dgm:prSet loTypeId="urn:microsoft.com/office/officeart/2005/8/layout/arrow2" loCatId="process" qsTypeId="urn:microsoft.com/office/officeart/2005/8/quickstyle/simple1" qsCatId="simple" csTypeId="urn:microsoft.com/office/officeart/2005/8/colors/accent1_2" csCatId="accent1" phldr="1"/>
      <dgm:spPr/>
    </dgm:pt>
    <dgm:pt modelId="{F6F8088B-D024-44A5-B30C-801CE1AC24C6}">
      <dgm:prSet phldrT="[Text]"/>
      <dgm:spPr/>
      <dgm:t>
        <a:bodyPr/>
        <a:lstStyle/>
        <a:p>
          <a:r>
            <a:rPr lang="en-GB" dirty="0"/>
            <a:t>Jan 31</a:t>
          </a:r>
          <a:r>
            <a:rPr lang="en-GB" baseline="30000" dirty="0"/>
            <a:t>st</a:t>
          </a:r>
        </a:p>
        <a:p>
          <a:r>
            <a:rPr lang="en-GB" dirty="0"/>
            <a:t>Initial research idea</a:t>
          </a:r>
        </a:p>
      </dgm:t>
    </dgm:pt>
    <dgm:pt modelId="{DE780BB0-9885-459D-BC6B-CFF292A1BEA8}" cxnId="{0FE1E06E-6DC9-4294-A5D3-6CCC937DA5E3}" type="parTrans">
      <dgm:prSet/>
      <dgm:spPr/>
      <dgm:t>
        <a:bodyPr/>
        <a:lstStyle/>
        <a:p>
          <a:endParaRPr lang="en-GB"/>
        </a:p>
      </dgm:t>
    </dgm:pt>
    <dgm:pt modelId="{C91627CF-A06C-429A-AA68-3D46623156A5}" cxnId="{0FE1E06E-6DC9-4294-A5D3-6CCC937DA5E3}" type="sibTrans">
      <dgm:prSet/>
      <dgm:spPr/>
      <dgm:t>
        <a:bodyPr/>
        <a:lstStyle/>
        <a:p>
          <a:endParaRPr lang="en-GB"/>
        </a:p>
      </dgm:t>
    </dgm:pt>
    <dgm:pt modelId="{CFED56B4-EF61-4B15-902E-D6C0FC323145}">
      <dgm:prSet phldrT="[Text]"/>
      <dgm:spPr/>
      <dgm:t>
        <a:bodyPr/>
        <a:lstStyle/>
        <a:p>
          <a:r>
            <a:rPr lang="en-GB" dirty="0"/>
            <a:t>Feb 7-14 Literature Review/ draft Proposal</a:t>
          </a:r>
        </a:p>
      </dgm:t>
    </dgm:pt>
    <dgm:pt modelId="{AAD0596B-77CF-42CC-BF07-DE22A5372577}" cxnId="{1793FC7D-EBFD-4240-9CC6-922D9E1A44A7}" type="parTrans">
      <dgm:prSet/>
      <dgm:spPr/>
      <dgm:t>
        <a:bodyPr/>
        <a:lstStyle/>
        <a:p>
          <a:endParaRPr lang="en-GB"/>
        </a:p>
      </dgm:t>
    </dgm:pt>
    <dgm:pt modelId="{320DE968-421A-4445-BAC8-18B6FA8A969C}" cxnId="{1793FC7D-EBFD-4240-9CC6-922D9E1A44A7}" type="sibTrans">
      <dgm:prSet/>
      <dgm:spPr/>
      <dgm:t>
        <a:bodyPr/>
        <a:lstStyle/>
        <a:p>
          <a:endParaRPr lang="en-GB"/>
        </a:p>
      </dgm:t>
    </dgm:pt>
    <dgm:pt modelId="{6612F3BD-9195-4911-958E-6BFC207BA750}">
      <dgm:prSet phldrT="[Text]"/>
      <dgm:spPr/>
      <dgm:t>
        <a:bodyPr/>
        <a:lstStyle/>
        <a:p>
          <a:r>
            <a:rPr lang="en-GB" dirty="0"/>
            <a:t>Feb 15-20</a:t>
          </a:r>
        </a:p>
        <a:p>
          <a:r>
            <a:rPr lang="en-GB" dirty="0"/>
            <a:t>Finalise research Proposal</a:t>
          </a:r>
        </a:p>
      </dgm:t>
    </dgm:pt>
    <dgm:pt modelId="{35E20005-F494-40E4-B62A-531E14BD0B59}" cxnId="{378223A9-292E-4952-9CE2-E1C3B9FDC1EF}" type="parTrans">
      <dgm:prSet/>
      <dgm:spPr/>
      <dgm:t>
        <a:bodyPr/>
        <a:lstStyle/>
        <a:p>
          <a:endParaRPr lang="en-GB"/>
        </a:p>
      </dgm:t>
    </dgm:pt>
    <dgm:pt modelId="{75041101-7249-4C62-B9EC-F29E6F356E4F}" cxnId="{378223A9-292E-4952-9CE2-E1C3B9FDC1EF}" type="sibTrans">
      <dgm:prSet/>
      <dgm:spPr/>
      <dgm:t>
        <a:bodyPr/>
        <a:lstStyle/>
        <a:p>
          <a:endParaRPr lang="en-GB"/>
        </a:p>
      </dgm:t>
    </dgm:pt>
    <dgm:pt modelId="{B1256963-D861-4620-8B37-F5D532FD0D1E}" type="pres">
      <dgm:prSet presAssocID="{2B607BBD-92BA-4B83-947E-A74A3E09E806}" presName="arrowDiagram" presStyleCnt="0">
        <dgm:presLayoutVars>
          <dgm:chMax val="5"/>
          <dgm:dir/>
          <dgm:resizeHandles val="exact"/>
        </dgm:presLayoutVars>
      </dgm:prSet>
      <dgm:spPr/>
    </dgm:pt>
    <dgm:pt modelId="{5704ECD4-A3E1-44DB-857C-A5AACC0694E2}" type="pres">
      <dgm:prSet presAssocID="{2B607BBD-92BA-4B83-947E-A74A3E09E806}" presName="arrow" presStyleLbl="bgShp" presStyleIdx="0" presStyleCnt="1"/>
      <dgm:spPr/>
    </dgm:pt>
    <dgm:pt modelId="{4B77C2AF-52FA-4090-8E29-547CE1B95EA4}" type="pres">
      <dgm:prSet presAssocID="{2B607BBD-92BA-4B83-947E-A74A3E09E806}" presName="arrowDiagram3" presStyleCnt="0"/>
      <dgm:spPr/>
    </dgm:pt>
    <dgm:pt modelId="{DC5FEC31-730B-4DAA-BF9C-7C5273E1D2AB}" type="pres">
      <dgm:prSet presAssocID="{F6F8088B-D024-44A5-B30C-801CE1AC24C6}" presName="bullet3a" presStyleLbl="node1" presStyleIdx="0" presStyleCnt="3"/>
      <dgm:spPr/>
    </dgm:pt>
    <dgm:pt modelId="{05560E5E-2CDB-43B2-9E18-4A235CFEB64C}" type="pres">
      <dgm:prSet presAssocID="{F6F8088B-D024-44A5-B30C-801CE1AC24C6}" presName="textBox3a" presStyleLbl="revTx" presStyleIdx="0" presStyleCnt="3">
        <dgm:presLayoutVars>
          <dgm:bulletEnabled val="1"/>
        </dgm:presLayoutVars>
      </dgm:prSet>
      <dgm:spPr/>
    </dgm:pt>
    <dgm:pt modelId="{93F4C36A-0B04-4F58-BCAB-3FA2579C51FE}" type="pres">
      <dgm:prSet presAssocID="{CFED56B4-EF61-4B15-902E-D6C0FC323145}" presName="bullet3b" presStyleLbl="node1" presStyleIdx="1" presStyleCnt="3"/>
      <dgm:spPr/>
    </dgm:pt>
    <dgm:pt modelId="{F6D0F905-47A9-4A20-91A4-65B5DFF7EC8C}" type="pres">
      <dgm:prSet presAssocID="{CFED56B4-EF61-4B15-902E-D6C0FC323145}" presName="textBox3b" presStyleLbl="revTx" presStyleIdx="1" presStyleCnt="3">
        <dgm:presLayoutVars>
          <dgm:bulletEnabled val="1"/>
        </dgm:presLayoutVars>
      </dgm:prSet>
      <dgm:spPr/>
    </dgm:pt>
    <dgm:pt modelId="{886D90F5-BE05-46B9-A860-21F2D2A525C7}" type="pres">
      <dgm:prSet presAssocID="{6612F3BD-9195-4911-958E-6BFC207BA750}" presName="bullet3c" presStyleLbl="node1" presStyleIdx="2" presStyleCnt="3"/>
      <dgm:spPr/>
    </dgm:pt>
    <dgm:pt modelId="{06AF87A3-4E46-41D3-883B-D8F0FFDFE4A6}" type="pres">
      <dgm:prSet presAssocID="{6612F3BD-9195-4911-958E-6BFC207BA750}" presName="textBox3c" presStyleLbl="revTx" presStyleIdx="2" presStyleCnt="3">
        <dgm:presLayoutVars>
          <dgm:bulletEnabled val="1"/>
        </dgm:presLayoutVars>
      </dgm:prSet>
      <dgm:spPr/>
    </dgm:pt>
  </dgm:ptLst>
  <dgm:cxnLst>
    <dgm:cxn modelId="{0FE1E06E-6DC9-4294-A5D3-6CCC937DA5E3}" srcId="{2B607BBD-92BA-4B83-947E-A74A3E09E806}" destId="{F6F8088B-D024-44A5-B30C-801CE1AC24C6}" srcOrd="0" destOrd="0" parTransId="{DE780BB0-9885-459D-BC6B-CFF292A1BEA8}" sibTransId="{C91627CF-A06C-429A-AA68-3D46623156A5}"/>
    <dgm:cxn modelId="{E52E6A50-572A-4180-A3DC-34B15A50FC3D}" type="presOf" srcId="{6612F3BD-9195-4911-958E-6BFC207BA750}" destId="{06AF87A3-4E46-41D3-883B-D8F0FFDFE4A6}" srcOrd="0" destOrd="0" presId="urn:microsoft.com/office/officeart/2005/8/layout/arrow2"/>
    <dgm:cxn modelId="{EDD2F873-A281-4BA4-ABBA-0A4E890BAFA6}" type="presOf" srcId="{F6F8088B-D024-44A5-B30C-801CE1AC24C6}" destId="{05560E5E-2CDB-43B2-9E18-4A235CFEB64C}" srcOrd="0" destOrd="0" presId="urn:microsoft.com/office/officeart/2005/8/layout/arrow2"/>
    <dgm:cxn modelId="{1793FC7D-EBFD-4240-9CC6-922D9E1A44A7}" srcId="{2B607BBD-92BA-4B83-947E-A74A3E09E806}" destId="{CFED56B4-EF61-4B15-902E-D6C0FC323145}" srcOrd="1" destOrd="0" parTransId="{AAD0596B-77CF-42CC-BF07-DE22A5372577}" sibTransId="{320DE968-421A-4445-BAC8-18B6FA8A969C}"/>
    <dgm:cxn modelId="{378223A9-292E-4952-9CE2-E1C3B9FDC1EF}" srcId="{2B607BBD-92BA-4B83-947E-A74A3E09E806}" destId="{6612F3BD-9195-4911-958E-6BFC207BA750}" srcOrd="2" destOrd="0" parTransId="{35E20005-F494-40E4-B62A-531E14BD0B59}" sibTransId="{75041101-7249-4C62-B9EC-F29E6F356E4F}"/>
    <dgm:cxn modelId="{F430B6E8-F463-428C-BA32-CAFB0985ADC5}" type="presOf" srcId="{CFED56B4-EF61-4B15-902E-D6C0FC323145}" destId="{F6D0F905-47A9-4A20-91A4-65B5DFF7EC8C}" srcOrd="0" destOrd="0" presId="urn:microsoft.com/office/officeart/2005/8/layout/arrow2"/>
    <dgm:cxn modelId="{AE247FEC-6C3D-4C73-9DB8-42698609241D}" type="presOf" srcId="{2B607BBD-92BA-4B83-947E-A74A3E09E806}" destId="{B1256963-D861-4620-8B37-F5D532FD0D1E}" srcOrd="0" destOrd="0" presId="urn:microsoft.com/office/officeart/2005/8/layout/arrow2"/>
    <dgm:cxn modelId="{0286919D-FD38-424A-A90F-DC84D97DC5C4}" type="presParOf" srcId="{B1256963-D861-4620-8B37-F5D532FD0D1E}" destId="{5704ECD4-A3E1-44DB-857C-A5AACC0694E2}" srcOrd="0" destOrd="0" presId="urn:microsoft.com/office/officeart/2005/8/layout/arrow2"/>
    <dgm:cxn modelId="{3710B875-5729-4A25-9008-3102A1FF8A27}" type="presParOf" srcId="{B1256963-D861-4620-8B37-F5D532FD0D1E}" destId="{4B77C2AF-52FA-4090-8E29-547CE1B95EA4}" srcOrd="1" destOrd="0" presId="urn:microsoft.com/office/officeart/2005/8/layout/arrow2"/>
    <dgm:cxn modelId="{9C833D48-0352-49E8-ACCF-13888C06AA4F}" type="presParOf" srcId="{4B77C2AF-52FA-4090-8E29-547CE1B95EA4}" destId="{DC5FEC31-730B-4DAA-BF9C-7C5273E1D2AB}" srcOrd="0" destOrd="0" presId="urn:microsoft.com/office/officeart/2005/8/layout/arrow2"/>
    <dgm:cxn modelId="{0A38A879-177E-4CF1-A522-92C4814DE90B}" type="presParOf" srcId="{4B77C2AF-52FA-4090-8E29-547CE1B95EA4}" destId="{05560E5E-2CDB-43B2-9E18-4A235CFEB64C}" srcOrd="1" destOrd="0" presId="urn:microsoft.com/office/officeart/2005/8/layout/arrow2"/>
    <dgm:cxn modelId="{1C193AA1-0E70-4420-B64E-62E3AE805D29}" type="presParOf" srcId="{4B77C2AF-52FA-4090-8E29-547CE1B95EA4}" destId="{93F4C36A-0B04-4F58-BCAB-3FA2579C51FE}" srcOrd="2" destOrd="0" presId="urn:microsoft.com/office/officeart/2005/8/layout/arrow2"/>
    <dgm:cxn modelId="{4CE0FD21-C7BA-45FD-83CF-D58F47C6D7EF}" type="presParOf" srcId="{4B77C2AF-52FA-4090-8E29-547CE1B95EA4}" destId="{F6D0F905-47A9-4A20-91A4-65B5DFF7EC8C}" srcOrd="3" destOrd="0" presId="urn:microsoft.com/office/officeart/2005/8/layout/arrow2"/>
    <dgm:cxn modelId="{80867A1B-BCF1-481A-A05A-FB271D6E52B6}" type="presParOf" srcId="{4B77C2AF-52FA-4090-8E29-547CE1B95EA4}" destId="{886D90F5-BE05-46B9-A860-21F2D2A525C7}" srcOrd="4" destOrd="0" presId="urn:microsoft.com/office/officeart/2005/8/layout/arrow2"/>
    <dgm:cxn modelId="{8CDE9219-6C6A-474F-A057-5019EB5A751E}" type="presParOf" srcId="{4B77C2AF-52FA-4090-8E29-547CE1B95EA4}" destId="{06AF87A3-4E46-41D3-883B-D8F0FFDFE4A6}" srcOrd="5" destOrd="0" presId="urn:microsoft.com/office/officeart/2005/8/layout/arrow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4ECD4-A3E1-44DB-857C-A5AACC0694E2}">
      <dsp:nvSpPr>
        <dsp:cNvPr id="0" name=""/>
        <dsp:cNvSpPr/>
      </dsp:nvSpPr>
      <dsp:spPr>
        <a:xfrm>
          <a:off x="1776729"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FEC31-730B-4DAA-BF9C-7C5273E1D2AB}">
      <dsp:nvSpPr>
        <dsp:cNvPr id="0" name=""/>
        <dsp:cNvSpPr/>
      </dsp:nvSpPr>
      <dsp:spPr>
        <a:xfrm>
          <a:off x="2660921" y="3003293"/>
          <a:ext cx="181015" cy="1810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60E5E-2CDB-43B2-9E18-4A235CFEB64C}">
      <dsp:nvSpPr>
        <dsp:cNvPr id="0" name=""/>
        <dsp:cNvSpPr/>
      </dsp:nvSpPr>
      <dsp:spPr>
        <a:xfrm>
          <a:off x="2751429" y="3093801"/>
          <a:ext cx="1622178" cy="125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16"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Jan 31</a:t>
          </a:r>
          <a:r>
            <a:rPr lang="en-GB" sz="2200" kern="1200" baseline="30000" dirty="0"/>
            <a:t>st</a:t>
          </a:r>
        </a:p>
        <a:p>
          <a:pPr marL="0" lvl="0" indent="0" algn="l" defTabSz="977900">
            <a:lnSpc>
              <a:spcPct val="90000"/>
            </a:lnSpc>
            <a:spcBef>
              <a:spcPct val="0"/>
            </a:spcBef>
            <a:spcAft>
              <a:spcPct val="35000"/>
            </a:spcAft>
            <a:buNone/>
          </a:pPr>
          <a:r>
            <a:rPr lang="en-GB" sz="2200" kern="1200" dirty="0"/>
            <a:t>Initial research idea</a:t>
          </a:r>
        </a:p>
      </dsp:txBody>
      <dsp:txXfrm>
        <a:off x="2751429" y="3093801"/>
        <a:ext cx="1622178" cy="1257536"/>
      </dsp:txXfrm>
    </dsp:sp>
    <dsp:sp modelId="{93F4C36A-0B04-4F58-BCAB-3FA2579C51FE}">
      <dsp:nvSpPr>
        <dsp:cNvPr id="0" name=""/>
        <dsp:cNvSpPr/>
      </dsp:nvSpPr>
      <dsp:spPr>
        <a:xfrm>
          <a:off x="4258732" y="1820599"/>
          <a:ext cx="327220" cy="3272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0F905-47A9-4A20-91A4-65B5DFF7EC8C}">
      <dsp:nvSpPr>
        <dsp:cNvPr id="0" name=""/>
        <dsp:cNvSpPr/>
      </dsp:nvSpPr>
      <dsp:spPr>
        <a:xfrm>
          <a:off x="4422343" y="1984210"/>
          <a:ext cx="1670913" cy="236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87"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7-14 Literature Review/ draft Proposal</a:t>
          </a:r>
        </a:p>
      </dsp:txBody>
      <dsp:txXfrm>
        <a:off x="4422343" y="1984210"/>
        <a:ext cx="1670913" cy="2367127"/>
      </dsp:txXfrm>
    </dsp:sp>
    <dsp:sp modelId="{886D90F5-BE05-46B9-A860-21F2D2A525C7}">
      <dsp:nvSpPr>
        <dsp:cNvPr id="0" name=""/>
        <dsp:cNvSpPr/>
      </dsp:nvSpPr>
      <dsp:spPr>
        <a:xfrm>
          <a:off x="6180283" y="1100888"/>
          <a:ext cx="452539" cy="4525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F87A3-4E46-41D3-883B-D8F0FFDFE4A6}">
      <dsp:nvSpPr>
        <dsp:cNvPr id="0" name=""/>
        <dsp:cNvSpPr/>
      </dsp:nvSpPr>
      <dsp:spPr>
        <a:xfrm>
          <a:off x="6406553" y="1327158"/>
          <a:ext cx="1670913" cy="302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91"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15-20</a:t>
          </a:r>
        </a:p>
        <a:p>
          <a:pPr marL="0" lvl="0" indent="0" algn="l" defTabSz="977900">
            <a:lnSpc>
              <a:spcPct val="90000"/>
            </a:lnSpc>
            <a:spcBef>
              <a:spcPct val="0"/>
            </a:spcBef>
            <a:spcAft>
              <a:spcPct val="35000"/>
            </a:spcAft>
            <a:buNone/>
          </a:pPr>
          <a:r>
            <a:rPr lang="en-GB" sz="2200" kern="1200" dirty="0"/>
            <a:t>Finalise research Proposal</a:t>
          </a:r>
        </a:p>
      </dsp:txBody>
      <dsp:txXfrm>
        <a:off x="6406553" y="1327158"/>
        <a:ext cx="1670913" cy="302417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parTxLTRAlign" val="r"/>
                    <dgm:param type="parTxRTLAlign" val="r"/>
                    <dgm:param type="txAnchorVert" val="t"/>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parTxLTRAlign" val="l"/>
                            <dgm:param type="parTxRTLAlign" val="r"/>
                            <dgm:param type="txAnchorVert" val="t"/>
                          </dgm:alg>
                        </dgm:if>
                        <dgm:else name="Name15">
                          <dgm:alg type="tx">
                            <dgm:param type="parTxLTRAlign" val="l"/>
                            <dgm:param type="parTxRTLAlign" val="l"/>
                            <dgm:param type="txAnchorVert" val="t"/>
                          </dgm:alg>
                        </dgm:else>
                      </dgm:choose>
                    </dgm:if>
                    <dgm:else name="Name16">
                      <dgm:choose name="Name17">
                        <dgm:if name="Name18" axis="root des" ptType="all node" func="maxDepth" op="gt" val="1">
                          <dgm:alg type="tx">
                            <dgm:param type="parTxLTRAlign" val="l"/>
                            <dgm:param type="parTxRTLAlign" val="r"/>
                            <dgm:param type="txAnchorVertCh" val="b"/>
                            <dgm:param type="txAnchorVert" val="b"/>
                          </dgm:alg>
                        </dgm:if>
                        <dgm:else name="Name19">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parTxLTRAlign" val="l"/>
                            <dgm:param type="parTxRTLAlign" val="r"/>
                            <dgm:param type="txAnchorVert" val="t"/>
                          </dgm:alg>
                        </dgm:if>
                        <dgm:else name="Name28">
                          <dgm:alg type="tx">
                            <dgm:param type="parTxLTRAlign" val="l"/>
                            <dgm:param type="parTxRTLAlign" val="l"/>
                            <dgm:param type="txAnchorVert" val="t"/>
                          </dgm:alg>
                        </dgm:else>
                      </dgm:choose>
                    </dgm:if>
                    <dgm:else name="Name29">
                      <dgm:choose name="Name30">
                        <dgm:if name="Name31" axis="root des" ptType="all node" func="maxDepth" op="gt" val="1">
                          <dgm:alg type="tx">
                            <dgm:param type="parTxLTRAlign" val="l"/>
                            <dgm:param type="parTxRTLAlign" val="r"/>
                            <dgm:param type="txAnchorVertCh" val="b"/>
                            <dgm:param type="txAnchorVert" val="b"/>
                          </dgm:alg>
                        </dgm:if>
                        <dgm:else name="Name3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parTxLTRAlign" val="l"/>
                            <dgm:param type="parTxRTLAlign" val="r"/>
                            <dgm:param type="txAnchorVert" val="t"/>
                          </dgm:alg>
                        </dgm:if>
                        <dgm:else name="Name45">
                          <dgm:alg type="tx">
                            <dgm:param type="parTxLTRAlign" val="l"/>
                            <dgm:param type="parTxRTLAlign" val="l"/>
                            <dgm:param type="txAnchorVert" val="t"/>
                          </dgm:alg>
                        </dgm:else>
                      </dgm:choose>
                    </dgm:if>
                    <dgm:else name="Name46">
                      <dgm:choose name="Name47">
                        <dgm:if name="Name48" axis="root des" ptType="all node" func="maxDepth" op="gt" val="1">
                          <dgm:alg type="tx">
                            <dgm:param type="parTxLTRAlign" val="l"/>
                            <dgm:param type="parTxRTLAlign" val="r"/>
                            <dgm:param type="txAnchorVertCh" val="b"/>
                            <dgm:param type="txAnchorVert" val="b"/>
                          </dgm:alg>
                        </dgm:if>
                        <dgm:else name="Name49">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parTxLTRAlign" val="l"/>
                            <dgm:param type="parTxRTLAlign" val="r"/>
                            <dgm:param type="txAnchorVert" val="t"/>
                          </dgm:alg>
                        </dgm:if>
                        <dgm:else name="Name58">
                          <dgm:alg type="tx">
                            <dgm:param type="parTxLTRAlign" val="l"/>
                            <dgm:param type="parTxRTLAlign" val="l"/>
                            <dgm:param type="txAnchorVert" val="t"/>
                          </dgm:alg>
                        </dgm:else>
                      </dgm:choose>
                    </dgm:if>
                    <dgm:else name="Name59">
                      <dgm:choose name="Name60">
                        <dgm:if name="Name61" axis="root des" ptType="all node" func="maxDepth" op="gt" val="1">
                          <dgm:alg type="tx">
                            <dgm:param type="parTxLTRAlign" val="l"/>
                            <dgm:param type="parTxRTLAlign" val="r"/>
                            <dgm:param type="txAnchorVertCh" val="b"/>
                            <dgm:param type="txAnchorVert" val="b"/>
                          </dgm:alg>
                        </dgm:if>
                        <dgm:else name="Name6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parTxLTRAlign" val="l"/>
                            <dgm:param type="parTxRTLAlign" val="r"/>
                            <dgm:param type="txAnchorVert" val="t"/>
                          </dgm:alg>
                        </dgm:if>
                        <dgm:else name="Name71">
                          <dgm:alg type="tx">
                            <dgm:param type="parTxLTRAlign" val="l"/>
                            <dgm:param type="parTxRTLAlign" val="l"/>
                            <dgm:param type="txAnchorVert" val="t"/>
                          </dgm:alg>
                        </dgm:else>
                      </dgm:choose>
                    </dgm:if>
                    <dgm:else name="Name72">
                      <dgm:choose name="Name73">
                        <dgm:if name="Name74" axis="root des" ptType="all node" func="maxDepth" op="gt" val="1">
                          <dgm:alg type="tx">
                            <dgm:param type="parTxLTRAlign" val="l"/>
                            <dgm:param type="parTxRTLAlign" val="r"/>
                            <dgm:param type="txAnchorVertCh" val="b"/>
                            <dgm:param type="txAnchorVert" val="b"/>
                          </dgm:alg>
                        </dgm:if>
                        <dgm:else name="Name75">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param type="txAnchorVert" val="t"/>
                          </dgm:alg>
                        </dgm:if>
                        <dgm:else name="Name88">
                          <dgm:alg type="tx">
                            <dgm:param type="parTxLTRAlign" val="l"/>
                            <dgm:param type="parTxRTLAlign" val="l"/>
                            <dgm:param type="txAnchorVert" val="t"/>
                          </dgm:alg>
                        </dgm:else>
                      </dgm:choose>
                    </dgm:if>
                    <dgm:else name="Name89">
                      <dgm:choose name="Name90">
                        <dgm:if name="Name91" axis="root des" ptType="all node" func="maxDepth" op="gt" val="1">
                          <dgm:alg type="tx">
                            <dgm:param type="parTxLTRAlign" val="l"/>
                            <dgm:param type="parTxRTLAlign" val="r"/>
                            <dgm:param type="txAnchorVertCh" val="b"/>
                            <dgm:param type="txAnchorVert" val="b"/>
                          </dgm:alg>
                        </dgm:if>
                        <dgm:else name="Name9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parTxLTRAlign" val="l"/>
                            <dgm:param type="parTxRTLAlign" val="r"/>
                            <dgm:param type="txAnchorVert" val="t"/>
                          </dgm:alg>
                        </dgm:if>
                        <dgm:else name="Name101">
                          <dgm:alg type="tx">
                            <dgm:param type="parTxLTRAlign" val="l"/>
                            <dgm:param type="parTxRTLAlign" val="l"/>
                            <dgm:param type="txAnchorVert" val="t"/>
                          </dgm:alg>
                        </dgm:else>
                      </dgm:choose>
                    </dgm:if>
                    <dgm:else name="Name102">
                      <dgm:choose name="Name103">
                        <dgm:if name="Name104" axis="root des" ptType="all node" func="maxDepth" op="gt" val="1">
                          <dgm:alg type="tx">
                            <dgm:param type="parTxLTRAlign" val="l"/>
                            <dgm:param type="parTxRTLAlign" val="r"/>
                            <dgm:param type="txAnchorVertCh" val="b"/>
                            <dgm:param type="txAnchorVert" val="b"/>
                          </dgm:alg>
                        </dgm:if>
                        <dgm:else name="Name105">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parTxLTRAlign" val="l"/>
                            <dgm:param type="parTxRTLAlign" val="r"/>
                            <dgm:param type="txAnchorVert" val="t"/>
                          </dgm:alg>
                        </dgm:if>
                        <dgm:else name="Name114">
                          <dgm:alg type="tx">
                            <dgm:param type="parTxLTRAlign" val="l"/>
                            <dgm:param type="parTxRTLAlign" val="l"/>
                            <dgm:param type="txAnchorVert" val="t"/>
                          </dgm:alg>
                        </dgm:else>
                      </dgm:choose>
                    </dgm:if>
                    <dgm:else name="Name115">
                      <dgm:choose name="Name116">
                        <dgm:if name="Name117" axis="root des" ptType="all node" func="maxDepth" op="gt" val="1">
                          <dgm:alg type="tx">
                            <dgm:param type="parTxLTRAlign" val="l"/>
                            <dgm:param type="parTxRTLAlign" val="r"/>
                            <dgm:param type="txAnchorVertCh" val="b"/>
                            <dgm:param type="txAnchorVert" val="b"/>
                          </dgm:alg>
                        </dgm:if>
                        <dgm:else name="Name118">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parTxLTRAlign" val="l"/>
                            <dgm:param type="parTxRTLAlign" val="r"/>
                            <dgm:param type="txAnchorVert" val="t"/>
                          </dgm:alg>
                        </dgm:if>
                        <dgm:else name="Name127">
                          <dgm:alg type="tx">
                            <dgm:param type="parTxLTRAlign" val="l"/>
                            <dgm:param type="parTxRTLAlign" val="l"/>
                            <dgm:param type="txAnchorVert" val="t"/>
                          </dgm:alg>
                        </dgm:else>
                      </dgm:choose>
                    </dgm:if>
                    <dgm:else name="Name128">
                      <dgm:choose name="Name129">
                        <dgm:if name="Name130" axis="root des" ptType="all node" func="maxDepth" op="gt" val="1">
                          <dgm:alg type="tx">
                            <dgm:param type="parTxLTRAlign" val="l"/>
                            <dgm:param type="parTxRTLAlign" val="r"/>
                            <dgm:param type="txAnchorVertCh" val="b"/>
                            <dgm:param type="txAnchorVert" val="b"/>
                          </dgm:alg>
                        </dgm:if>
                        <dgm:else name="Name131">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parTxLTRAlign" val="l"/>
                            <dgm:param type="parTxRTLAlign" val="r"/>
                            <dgm:param type="txAnchorVert" val="t"/>
                          </dgm:alg>
                        </dgm:if>
                        <dgm:else name="Name144">
                          <dgm:alg type="tx">
                            <dgm:param type="parTxLTRAlign" val="l"/>
                            <dgm:param type="parTxRTLAlign" val="l"/>
                            <dgm:param type="txAnchorVert" val="t"/>
                          </dgm:alg>
                        </dgm:else>
                      </dgm:choose>
                    </dgm:if>
                    <dgm:else name="Name145">
                      <dgm:choose name="Name146">
                        <dgm:if name="Name147" axis="root des" ptType="all node" func="maxDepth" op="gt" val="1">
                          <dgm:alg type="tx">
                            <dgm:param type="parTxLTRAlign" val="l"/>
                            <dgm:param type="parTxRTLAlign" val="r"/>
                            <dgm:param type="txAnchorVertCh" val="b"/>
                            <dgm:param type="txAnchorVert" val="b"/>
                          </dgm:alg>
                        </dgm:if>
                        <dgm:else name="Name148">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parTxLTRAlign" val="l"/>
                            <dgm:param type="parTxRTLAlign" val="r"/>
                            <dgm:param type="txAnchorVert" val="t"/>
                          </dgm:alg>
                        </dgm:if>
                        <dgm:else name="Name157">
                          <dgm:alg type="tx">
                            <dgm:param type="parTxLTRAlign" val="l"/>
                            <dgm:param type="parTxRTLAlign" val="l"/>
                            <dgm:param type="txAnchorVert" val="t"/>
                          </dgm:alg>
                        </dgm:else>
                      </dgm:choose>
                    </dgm:if>
                    <dgm:else name="Name158">
                      <dgm:choose name="Name159">
                        <dgm:if name="Name160" axis="root des" ptType="all node" func="maxDepth" op="gt" val="1">
                          <dgm:alg type="tx">
                            <dgm:param type="parTxLTRAlign" val="l"/>
                            <dgm:param type="parTxRTLAlign" val="r"/>
                            <dgm:param type="txAnchorVertCh" val="b"/>
                            <dgm:param type="txAnchorVert" val="b"/>
                          </dgm:alg>
                        </dgm:if>
                        <dgm:else name="Name161">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parTxLTRAlign" val="l"/>
                            <dgm:param type="parTxRTLAlign" val="r"/>
                            <dgm:param type="txAnchorVert" val="t"/>
                          </dgm:alg>
                        </dgm:if>
                        <dgm:else name="Name170">
                          <dgm:alg type="tx">
                            <dgm:param type="parTxLTRAlign" val="l"/>
                            <dgm:param type="parTxRTLAlign" val="l"/>
                            <dgm:param type="txAnchorVert" val="t"/>
                          </dgm:alg>
                        </dgm:else>
                      </dgm:choose>
                    </dgm:if>
                    <dgm:else name="Name171">
                      <dgm:choose name="Name172">
                        <dgm:if name="Name173" axis="root des" ptType="all node" func="maxDepth" op="gt" val="1">
                          <dgm:alg type="tx">
                            <dgm:param type="parTxLTRAlign" val="l"/>
                            <dgm:param type="parTxRTLAlign" val="r"/>
                            <dgm:param type="txAnchorVertCh" val="b"/>
                            <dgm:param type="txAnchorVert" val="b"/>
                          </dgm:alg>
                        </dgm:if>
                        <dgm:else name="Name174">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parTxLTRAlign" val="l"/>
                            <dgm:param type="parTxRTLAlign" val="r"/>
                            <dgm:param type="txAnchorVert" val="t"/>
                          </dgm:alg>
                        </dgm:if>
                        <dgm:else name="Name183">
                          <dgm:alg type="tx">
                            <dgm:param type="parTxLTRAlign" val="l"/>
                            <dgm:param type="parTxRTLAlign" val="l"/>
                            <dgm:param type="txAnchorVert" val="t"/>
                          </dgm:alg>
                        </dgm:else>
                      </dgm:choose>
                    </dgm:if>
                    <dgm:else name="Name184">
                      <dgm:choose name="Name185">
                        <dgm:if name="Name186" axis="root des" ptType="all node" func="maxDepth" op="gt" val="1">
                          <dgm:alg type="tx">
                            <dgm:param type="parTxLTRAlign" val="l"/>
                            <dgm:param type="parTxRTLAlign" val="r"/>
                            <dgm:param type="txAnchorVertCh" val="b"/>
                            <dgm:param type="txAnchorVert" val="b"/>
                          </dgm:alg>
                        </dgm:if>
                        <dgm:else name="Name187">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parTxLTRAlign" val="l"/>
                            <dgm:param type="parTxRTLAlign" val="r"/>
                            <dgm:param type="txAnchorVert" val="t"/>
                          </dgm:alg>
                        </dgm:if>
                        <dgm:else name="Name196">
                          <dgm:alg type="tx">
                            <dgm:param type="parTxLTRAlign" val="l"/>
                            <dgm:param type="parTxRTLAlign" val="l"/>
                            <dgm:param type="txAnchorVert" val="t"/>
                          </dgm:alg>
                        </dgm:else>
                      </dgm:choose>
                    </dgm:if>
                    <dgm:else name="Name197">
                      <dgm:choose name="Name198">
                        <dgm:if name="Name199" axis="root des" ptType="all node" func="maxDepth" op="gt" val="1">
                          <dgm:alg type="tx">
                            <dgm:param type="parTxLTRAlign" val="l"/>
                            <dgm:param type="parTxRTLAlign" val="r"/>
                            <dgm:param type="txAnchorVertCh" val="b"/>
                            <dgm:param type="txAnchorVert" val="b"/>
                          </dgm:alg>
                        </dgm:if>
                        <dgm:else name="Name200">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C7FAEE93-E248-4D99-834C-030453CA1C32}"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FAEE93-E248-4D99-834C-030453CA1C32}"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AEE93-E248-4D99-834C-030453CA1C32}"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FAEE93-E248-4D99-834C-030453CA1C32}"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440A-AAFC-494A-9F67-30DB17B66A0D}"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Are digital skills important for study and work?</a:t>
            </a:r>
            <a:endParaRPr lang="en-GB" dirty="0"/>
          </a:p>
        </p:txBody>
      </p:sp>
      <p:sp>
        <p:nvSpPr>
          <p:cNvPr id="3" name="Subtitle 2"/>
          <p:cNvSpPr>
            <a:spLocks noGrp="1"/>
          </p:cNvSpPr>
          <p:nvPr>
            <p:ph type="subTitle" idx="1"/>
          </p:nvPr>
        </p:nvSpPr>
        <p:spPr/>
        <p:txBody>
          <a:bodyPr/>
          <a:lstStyle/>
          <a:p>
            <a:r>
              <a:rPr lang="en-GB" dirty="0"/>
              <a:t>Anita Marco:  2227156</a:t>
            </a:r>
            <a:endParaRPr lang="en-GB" dirty="0"/>
          </a:p>
          <a:p>
            <a:r>
              <a:rPr lang="en-GB" dirty="0"/>
              <a:t>Cito </a:t>
            </a:r>
            <a:r>
              <a:rPr lang="en-GB" dirty="0" err="1"/>
              <a:t>Ruhana</a:t>
            </a:r>
            <a:r>
              <a:rPr lang="en-GB" dirty="0"/>
              <a:t>:   2219829 </a:t>
            </a:r>
            <a:endParaRPr lang="en-GB" dirty="0"/>
          </a:p>
          <a:p>
            <a:r>
              <a:rPr lang="en-GB" dirty="0"/>
              <a:t>21</a:t>
            </a:r>
            <a:r>
              <a:rPr lang="en-GB" baseline="30000" dirty="0"/>
              <a:t>st</a:t>
            </a:r>
            <a:r>
              <a:rPr lang="en-GB" dirty="0"/>
              <a:t> Feb 2023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endParaRPr lang="en-GB" dirty="0"/>
          </a:p>
        </p:txBody>
      </p:sp>
      <p:sp>
        <p:nvSpPr>
          <p:cNvPr id="3" name="Content Placeholder 2"/>
          <p:cNvSpPr>
            <a:spLocks noGrp="1"/>
          </p:cNvSpPr>
          <p:nvPr>
            <p:ph idx="1"/>
          </p:nvPr>
        </p:nvSpPr>
        <p:spPr/>
        <p:txBody>
          <a:bodyPr/>
          <a:lstStyle/>
          <a:p>
            <a:r>
              <a:rPr lang="en-GB" dirty="0"/>
              <a:t>Introduction and Research question</a:t>
            </a:r>
            <a:endParaRPr lang="en-GB" dirty="0"/>
          </a:p>
          <a:p>
            <a:r>
              <a:rPr lang="en-GB" dirty="0"/>
              <a:t>Rationale</a:t>
            </a:r>
            <a:endParaRPr lang="en-GB" dirty="0"/>
          </a:p>
          <a:p>
            <a:r>
              <a:rPr lang="en-GB" dirty="0"/>
              <a:t>Proposed Method</a:t>
            </a:r>
            <a:endParaRPr lang="en-GB" dirty="0"/>
          </a:p>
          <a:p>
            <a:r>
              <a:rPr lang="en-GB" dirty="0"/>
              <a:t>Ethical Considerations</a:t>
            </a:r>
            <a:endParaRPr lang="en-GB" dirty="0"/>
          </a:p>
          <a:p>
            <a:r>
              <a:rPr lang="en-GB" dirty="0"/>
              <a:t>Research Timeline</a:t>
            </a:r>
            <a:endParaRPr lang="en-GB" dirty="0"/>
          </a:p>
          <a:p>
            <a:r>
              <a:rPr lang="en-GB" dirty="0"/>
              <a:t>Hypothesis</a:t>
            </a:r>
            <a:endParaRPr lang="en-GB" dirty="0"/>
          </a:p>
          <a:p>
            <a:r>
              <a:rPr lang="en-GB" dirty="0"/>
              <a:t>Reference List</a:t>
            </a:r>
            <a:endParaRPr lang="en-GB" dirty="0"/>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Research Question</a:t>
            </a:r>
            <a:endParaRPr lang="en-GB" dirty="0"/>
          </a:p>
        </p:txBody>
      </p:sp>
      <p:sp>
        <p:nvSpPr>
          <p:cNvPr id="3" name="Content Placeholder 2"/>
          <p:cNvSpPr>
            <a:spLocks noGrp="1"/>
          </p:cNvSpPr>
          <p:nvPr>
            <p:ph idx="1"/>
          </p:nvPr>
        </p:nvSpPr>
        <p:spPr/>
        <p:txBody>
          <a:bodyPr/>
          <a:lstStyle/>
          <a:p>
            <a:pPr marL="0" indent="0">
              <a:buNone/>
            </a:pPr>
            <a:r>
              <a:rPr lang="en-GB" dirty="0"/>
              <a:t>Introduction</a:t>
            </a:r>
            <a:endParaRPr lang="en-GB" dirty="0"/>
          </a:p>
          <a:p>
            <a:pPr marL="0" indent="0">
              <a:buNone/>
            </a:pPr>
            <a:endParaRPr lang="en-GB" dirty="0"/>
          </a:p>
          <a:p>
            <a:r>
              <a:rPr lang="en-GB" dirty="0"/>
              <a:t>This study is about understanding of which digital skills can be more usefully for the UWTSD students, with the purpose of advising management to improve more in order to help students on their studies and the future generations.</a:t>
            </a:r>
            <a:endParaRPr lang="en-GB" dirty="0"/>
          </a:p>
          <a:p>
            <a:r>
              <a:rPr lang="en-GB" dirty="0"/>
              <a:t>To be conducted by Anita Marco and Cito </a:t>
            </a:r>
            <a:r>
              <a:rPr lang="en-GB" dirty="0" err="1"/>
              <a:t>Ruhana</a:t>
            </a:r>
            <a:r>
              <a:rPr lang="en-GB" dirty="0"/>
              <a:t> in 21</a:t>
            </a:r>
            <a:r>
              <a:rPr lang="en-GB" baseline="30000" dirty="0"/>
              <a:t>st</a:t>
            </a:r>
            <a:r>
              <a:rPr lang="en-GB" dirty="0"/>
              <a:t> Feb 2023</a:t>
            </a:r>
            <a:endParaRPr lang="en-GB" dirty="0"/>
          </a:p>
          <a:p>
            <a:r>
              <a:rPr lang="en-GB" dirty="0"/>
              <a:t>Target participants are students of UWTSD on Quay Place and </a:t>
            </a:r>
            <a:r>
              <a:rPr lang="en-GB" dirty="0" err="1"/>
              <a:t>Sparkhill</a:t>
            </a:r>
            <a:r>
              <a:rPr lang="en-GB" dirty="0"/>
              <a:t> Campus.</a:t>
            </a:r>
            <a:endParaRPr lang="en-GB" dirty="0"/>
          </a:p>
          <a:p>
            <a:endParaRPr lang="en-GB" dirty="0"/>
          </a:p>
          <a:p>
            <a:pPr marL="0" indent="0">
              <a:buNone/>
            </a:pPr>
            <a:endParaRPr lang="en-GB" dirty="0"/>
          </a:p>
          <a:p>
            <a:endParaRPr lang="en-GB" dirty="0"/>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a:t>
            </a:r>
            <a:endParaRPr lang="en-GB" dirty="0"/>
          </a:p>
        </p:txBody>
      </p:sp>
      <p:sp>
        <p:nvSpPr>
          <p:cNvPr id="3" name="Content Placeholder 2"/>
          <p:cNvSpPr>
            <a:spLocks noGrp="1"/>
          </p:cNvSpPr>
          <p:nvPr>
            <p:ph idx="1"/>
          </p:nvPr>
        </p:nvSpPr>
        <p:spPr/>
        <p:txBody>
          <a:bodyPr/>
          <a:lstStyle/>
          <a:p>
            <a:pPr marL="0" indent="0">
              <a:buNone/>
            </a:pPr>
            <a:r>
              <a:rPr lang="en-GB" dirty="0"/>
              <a:t>-Which digital skill do UWTSD students think is most important?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Rationale</a:t>
            </a:r>
            <a:endParaRPr lang="en-GB" dirty="0"/>
          </a:p>
        </p:txBody>
      </p:sp>
      <p:sp>
        <p:nvSpPr>
          <p:cNvPr id="3" name="Content Placeholder 2"/>
          <p:cNvSpPr>
            <a:spLocks noGrp="1"/>
          </p:cNvSpPr>
          <p:nvPr>
            <p:ph idx="1"/>
          </p:nvPr>
        </p:nvSpPr>
        <p:spPr/>
        <p:txBody>
          <a:bodyPr>
            <a:normAutofit fontScale="92500" lnSpcReduction="20000"/>
          </a:bodyPr>
          <a:lstStyle/>
          <a:p>
            <a:r>
              <a:rPr lang="en-GB" dirty="0"/>
              <a:t>In these days, technology is more usefully for students compare to the past where people were learning without using computer. </a:t>
            </a:r>
            <a:endParaRPr lang="en-GB" dirty="0"/>
          </a:p>
          <a:p>
            <a:r>
              <a:rPr lang="en-GB" dirty="0"/>
              <a:t>Many students find digital skills are easiest ways to</a:t>
            </a:r>
            <a:endParaRPr lang="en-GB" dirty="0"/>
          </a:p>
          <a:p>
            <a:pPr marL="0" indent="0">
              <a:buNone/>
            </a:pPr>
            <a:r>
              <a:rPr lang="en-GB" dirty="0"/>
              <a:t>  communicate with lecturers, other students, friends  and family.</a:t>
            </a:r>
            <a:endParaRPr lang="en-GB" dirty="0"/>
          </a:p>
          <a:p>
            <a:r>
              <a:rPr lang="en-GB" dirty="0"/>
              <a:t>Digital skills help people to operate international business and marketing efficient.</a:t>
            </a:r>
            <a:endParaRPr lang="en-GB" dirty="0"/>
          </a:p>
          <a:p>
            <a:r>
              <a:rPr lang="en-GB" dirty="0"/>
              <a:t>Digital skills make whole world like a village.</a:t>
            </a:r>
            <a:endParaRPr lang="en-GB" dirty="0"/>
          </a:p>
          <a:p>
            <a:pPr marL="0" indent="0">
              <a:buNone/>
            </a:pPr>
            <a:endParaRPr lang="en-GB" dirty="0"/>
          </a:p>
          <a:p>
            <a:pPr marL="0" indent="0">
              <a:buNone/>
            </a:pPr>
            <a:r>
              <a:rPr lang="en-GB" dirty="0"/>
              <a:t>    </a:t>
            </a:r>
            <a:r>
              <a:rPr lang="en-GB" b="1" dirty="0"/>
              <a:t>Therefore, It seems like there is difficult for the old students who</a:t>
            </a:r>
            <a:endParaRPr lang="en-GB" b="1" dirty="0"/>
          </a:p>
          <a:p>
            <a:pPr marL="0" indent="0">
              <a:buNone/>
            </a:pPr>
            <a:r>
              <a:rPr lang="en-GB" b="1" dirty="0"/>
              <a:t>    study in the past when the were no digital skills technology. These  </a:t>
            </a:r>
            <a:endParaRPr lang="en-GB" b="1" dirty="0"/>
          </a:p>
          <a:p>
            <a:pPr marL="0" indent="0">
              <a:buNone/>
            </a:pPr>
            <a:r>
              <a:rPr lang="en-GB" b="1" dirty="0"/>
              <a:t>    students they need more support from the University.</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Method</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Questionnaire Survey:</a:t>
            </a:r>
            <a:endParaRPr lang="en-GB" dirty="0"/>
          </a:p>
          <a:p>
            <a:pPr marL="0" indent="0">
              <a:buNone/>
            </a:pPr>
            <a:r>
              <a:rPr lang="en-GB" dirty="0"/>
              <a:t>Questions.</a:t>
            </a:r>
            <a:endParaRPr lang="en-GB" dirty="0"/>
          </a:p>
          <a:p>
            <a:pPr marL="0" indent="0">
              <a:buNone/>
            </a:pPr>
            <a:r>
              <a:rPr lang="en-GB" dirty="0"/>
              <a:t>-Do you think that digital skills is important and efficient and effective to the WTSD students? </a:t>
            </a:r>
            <a:endParaRPr lang="en-GB" dirty="0"/>
          </a:p>
          <a:p>
            <a:pPr marL="0" indent="0">
              <a:buNone/>
            </a:pPr>
            <a:r>
              <a:rPr lang="en-GB" dirty="0"/>
              <a:t>-Do you think that using digital skill can help UWTSD to perform their study on time?   </a:t>
            </a:r>
            <a:endParaRPr lang="en-GB" dirty="0"/>
          </a:p>
          <a:p>
            <a:pPr marL="0" indent="0">
              <a:buNone/>
            </a:pPr>
            <a:r>
              <a:rPr lang="en-GB" dirty="0"/>
              <a:t> -Do you think UWTSD supplying digital skills is only enough to help students? </a:t>
            </a:r>
            <a:endParaRPr lang="en-GB" dirty="0"/>
          </a:p>
          <a:p>
            <a:pPr marL="0" indent="0">
              <a:buNone/>
            </a:pPr>
            <a:r>
              <a:rPr lang="en-GB" dirty="0"/>
              <a:t>-Do you think matured students have difficulties of learning digital skills?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a:t>
            </a:r>
            <a:endParaRPr lang="en-GB" dirty="0"/>
          </a:p>
        </p:txBody>
      </p:sp>
      <p:sp>
        <p:nvSpPr>
          <p:cNvPr id="3" name="Content Placeholder 2"/>
          <p:cNvSpPr>
            <a:spLocks noGrp="1"/>
          </p:cNvSpPr>
          <p:nvPr>
            <p:ph idx="1"/>
          </p:nvPr>
        </p:nvSpPr>
        <p:spPr/>
        <p:txBody>
          <a:bodyPr/>
          <a:lstStyle/>
          <a:p>
            <a:r>
              <a:rPr lang="en-GB" dirty="0"/>
              <a:t>Face-to-face interview with more than five 5 UWTSD students of </a:t>
            </a:r>
            <a:r>
              <a:rPr lang="en-GB" dirty="0" err="1"/>
              <a:t>Sphakhill</a:t>
            </a:r>
            <a:r>
              <a:rPr lang="en-GB" dirty="0"/>
              <a:t> and Quay Place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a:t>
            </a:r>
            <a:endParaRPr lang="en-GB" dirty="0"/>
          </a:p>
        </p:txBody>
      </p:sp>
      <p:sp>
        <p:nvSpPr>
          <p:cNvPr id="3" name="Content Placeholder 2"/>
          <p:cNvSpPr>
            <a:spLocks noGrp="1"/>
          </p:cNvSpPr>
          <p:nvPr>
            <p:ph idx="1"/>
          </p:nvPr>
        </p:nvSpPr>
        <p:spPr/>
        <p:txBody>
          <a:bodyPr/>
          <a:lstStyle/>
          <a:p>
            <a:r>
              <a:rPr lang="en-GB" dirty="0"/>
              <a:t>To protect confidentiality of the source</a:t>
            </a:r>
            <a:endParaRPr lang="en-GB" dirty="0"/>
          </a:p>
          <a:p>
            <a:r>
              <a:rPr lang="en-GB" dirty="0"/>
              <a:t>No personal details to shared.</a:t>
            </a:r>
            <a:endParaRPr lang="en-GB" dirty="0"/>
          </a:p>
          <a:p>
            <a:r>
              <a:rPr lang="en-GB" dirty="0"/>
              <a:t>Data must be hold by particular team members.</a:t>
            </a:r>
            <a:endParaRPr lang="en-GB" dirty="0"/>
          </a:p>
          <a:p>
            <a:r>
              <a:rPr lang="en-GB" dirty="0"/>
              <a:t>No offensive/open question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Timeline</a:t>
            </a:r>
            <a:endParaRPr lang="en-GB" dirty="0"/>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endParaRPr lang="en-GB" dirty="0"/>
          </a:p>
        </p:txBody>
      </p:sp>
      <p:sp>
        <p:nvSpPr>
          <p:cNvPr id="3" name="Content Placeholder 2"/>
          <p:cNvSpPr>
            <a:spLocks noGrp="1"/>
          </p:cNvSpPr>
          <p:nvPr>
            <p:ph idx="1"/>
          </p:nvPr>
        </p:nvSpPr>
        <p:spPr/>
        <p:txBody>
          <a:bodyPr/>
          <a:lstStyle/>
          <a:p>
            <a:r>
              <a:rPr lang="en-GB" dirty="0"/>
              <a:t>Students of UWTSD can not finish their studied on time without using efficiency digital skills.</a:t>
            </a:r>
            <a:endParaRPr lang="en-GB" dirty="0"/>
          </a:p>
          <a:p>
            <a:pPr marL="0" indent="0">
              <a:buNone/>
            </a:pPr>
            <a:endParaRPr lang="en-GB" dirty="0"/>
          </a:p>
          <a:p>
            <a:r>
              <a:rPr lang="en-GB" dirty="0"/>
              <a:t>UWTSD has to increase more efficiency and time of teaching mature students digital skills otherwise it will be difficult for them to perform their study.</a:t>
            </a:r>
            <a:endParaRPr lang="en-GB" dirty="0"/>
          </a:p>
          <a:p>
            <a:endParaRPr lang="en-GB" dirty="0"/>
          </a:p>
          <a:p>
            <a:pPr marL="0" indent="0">
              <a:buNone/>
            </a:pPr>
            <a:endParaRPr lang="en-GB" dirty="0"/>
          </a:p>
          <a:p>
            <a:pPr mar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References lists</a:t>
            </a:r>
            <a:endParaRPr lang="en-GB" sz="4000" dirty="0"/>
          </a:p>
        </p:txBody>
      </p:sp>
      <p:sp>
        <p:nvSpPr>
          <p:cNvPr id="3" name="Content Placeholder 2"/>
          <p:cNvSpPr>
            <a:spLocks noGrp="1"/>
          </p:cNvSpPr>
          <p:nvPr>
            <p:ph idx="1"/>
          </p:nvPr>
        </p:nvSpPr>
        <p:spPr/>
        <p:txBody>
          <a:bodyPr>
            <a:normAutofit/>
          </a:bodyPr>
          <a:lstStyle/>
          <a:p>
            <a:pPr marL="0" indent="0">
              <a:buNone/>
            </a:pPr>
            <a:r>
              <a:rPr lang="en-GB" sz="2000" dirty="0"/>
              <a:t>-Begley, S. (1998) Aping Language. </a:t>
            </a:r>
            <a:r>
              <a:rPr lang="en-GB" sz="2000" i="1" dirty="0"/>
              <a:t>News Week. 131, 56-58.</a:t>
            </a:r>
            <a:endParaRPr lang="en-GB" sz="2000" i="1" dirty="0"/>
          </a:p>
          <a:p>
            <a:pPr marL="0" indent="0">
              <a:buNone/>
            </a:pPr>
            <a:r>
              <a:rPr lang="en-GB" sz="2000" i="1" dirty="0"/>
              <a:t>-</a:t>
            </a:r>
            <a:r>
              <a:rPr lang="en-GB" sz="2000" dirty="0"/>
              <a:t>Saldana, J. (2T21) </a:t>
            </a:r>
            <a:r>
              <a:rPr lang="en-GB" sz="2000" i="1" dirty="0"/>
              <a:t>The Coding Manual for Quantitative Researcher. 4</a:t>
            </a:r>
            <a:r>
              <a:rPr lang="en-GB" sz="2000" i="1" baseline="30000" dirty="0"/>
              <a:t>th</a:t>
            </a:r>
            <a:r>
              <a:rPr lang="en-GB" sz="2000" i="1" dirty="0"/>
              <a:t> </a:t>
            </a:r>
            <a:r>
              <a:rPr lang="en-GB" sz="2000" i="1" dirty="0" err="1"/>
              <a:t>edn</a:t>
            </a:r>
            <a:r>
              <a:rPr lang="en-GB" sz="2000" i="1" dirty="0"/>
              <a:t>. USA. Arizona University</a:t>
            </a:r>
            <a:endParaRPr lang="en-GB" sz="2000" i="1" dirty="0"/>
          </a:p>
          <a:p>
            <a:pPr marL="0" indent="0">
              <a:buNone/>
            </a:pPr>
            <a:r>
              <a:rPr lang="en-GB" sz="2000" dirty="0"/>
              <a:t>-</a:t>
            </a:r>
            <a:r>
              <a:rPr lang="en-GB" sz="2000" dirty="0" err="1"/>
              <a:t>Booch</a:t>
            </a:r>
            <a:r>
              <a:rPr lang="en-GB" sz="2000" dirty="0"/>
              <a:t>, G., Rumbaugh, J., </a:t>
            </a:r>
            <a:r>
              <a:rPr lang="en-GB" sz="2000" dirty="0" err="1"/>
              <a:t>Jaccobson</a:t>
            </a:r>
            <a:r>
              <a:rPr lang="en-GB" sz="2000" dirty="0"/>
              <a:t>, I., </a:t>
            </a:r>
            <a:r>
              <a:rPr lang="en-GB" sz="2000" i="1" dirty="0"/>
              <a:t>(2000) The Computer ULM </a:t>
            </a:r>
            <a:r>
              <a:rPr lang="en-GB" sz="2000" i="1" dirty="0" err="1"/>
              <a:t>Tranning</a:t>
            </a:r>
            <a:r>
              <a:rPr lang="en-GB" sz="2000" i="1" dirty="0"/>
              <a:t> Course. </a:t>
            </a:r>
            <a:r>
              <a:rPr lang="en-GB" sz="2000" dirty="0" err="1"/>
              <a:t>Pck</a:t>
            </a:r>
            <a:r>
              <a:rPr lang="en-GB" sz="2000" dirty="0"/>
              <a:t> </a:t>
            </a:r>
            <a:r>
              <a:rPr lang="en-GB" sz="2000" dirty="0" err="1"/>
              <a:t>edn</a:t>
            </a:r>
            <a:r>
              <a:rPr lang="en-GB" sz="2000" dirty="0"/>
              <a:t>.(ISBN-10:0130870145), (ISBN-13:978-0130870148)</a:t>
            </a:r>
            <a:endParaRPr lang="en-GB" sz="2000" dirty="0"/>
          </a:p>
          <a:p>
            <a:pPr marL="0" indent="0">
              <a:buNone/>
            </a:pPr>
            <a:r>
              <a:rPr lang="en-GB" sz="2000" dirty="0"/>
              <a:t>-</a:t>
            </a:r>
            <a:r>
              <a:rPr lang="en-GB" sz="2000" dirty="0" err="1"/>
              <a:t>Baaij</a:t>
            </a:r>
            <a:r>
              <a:rPr lang="en-GB" sz="2000" dirty="0"/>
              <a:t>, J. (2022) An Introduction to Computer Consultant). </a:t>
            </a:r>
            <a:r>
              <a:rPr lang="en-GB" sz="2000" i="1" dirty="0"/>
              <a:t>Computer Consultant</a:t>
            </a:r>
            <a:r>
              <a:rPr lang="en-GB" sz="2000" dirty="0"/>
              <a:t>. Netherland. Erasmus University Rotterdam.</a:t>
            </a:r>
            <a:endParaRPr lang="en-GB" sz="2000" dirty="0"/>
          </a:p>
          <a:p>
            <a:pPr marL="0" indent="0">
              <a:buNone/>
            </a:pPr>
            <a:r>
              <a:rPr lang="en-GB" sz="2000" dirty="0"/>
              <a:t>-Henderson, H. (2003) Encyclopaedia of Computer Science and Technology. (Facts on File Science Library). </a:t>
            </a:r>
            <a:r>
              <a:rPr lang="en-GB" sz="2000" i="1" dirty="0"/>
              <a:t>Computer Science and technology. pp400.(ISBN-10: 0816043736).</a:t>
            </a:r>
            <a:endParaRPr lang="en-GB" sz="2000" i="1" dirty="0"/>
          </a:p>
          <a:p>
            <a:pPr marL="0" indent="0">
              <a:buNone/>
            </a:pPr>
            <a:r>
              <a:rPr lang="en-GB" sz="2000" dirty="0"/>
              <a:t>-Shape, R., </a:t>
            </a:r>
            <a:r>
              <a:rPr lang="en-GB" sz="2000" dirty="0" err="1"/>
              <a:t>Beethan</a:t>
            </a:r>
            <a:r>
              <a:rPr lang="en-GB" sz="2000" dirty="0"/>
              <a:t>, H. (2010) Understand students Uses of Technology for Leaning: towards creative appropriation, p.90.</a:t>
            </a: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2946</Words>
  <Application>WPS Presentation</Application>
  <PresentationFormat>Widescreen</PresentationFormat>
  <Paragraphs>90</Paragraphs>
  <Slides>11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Calibri Light</vt:lpstr>
      <vt:lpstr>Helvetica Neue</vt:lpstr>
      <vt:lpstr>Calibri</vt:lpstr>
      <vt:lpstr>Microsoft YaHei</vt:lpstr>
      <vt:lpstr>汉仪旗黑</vt:lpstr>
      <vt:lpstr>Arial Unicode MS</vt:lpstr>
      <vt:lpstr>宋体-简</vt:lpstr>
      <vt:lpstr>Office Theme</vt:lpstr>
      <vt:lpstr>Are digital skills important for study and work?</vt:lpstr>
      <vt:lpstr>Contents</vt:lpstr>
      <vt:lpstr>Introduction and Research Question</vt:lpstr>
      <vt:lpstr>Research Question</vt:lpstr>
      <vt:lpstr>Rationale</vt:lpstr>
      <vt:lpstr>Proposed Method</vt:lpstr>
      <vt:lpstr>Next</vt:lpstr>
      <vt:lpstr>Ethical consideration</vt:lpstr>
      <vt:lpstr>Research Timeline</vt:lpstr>
      <vt:lpstr>Hypothesis</vt:lpstr>
      <vt:lpstr>References lists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Anita</dc:creator>
  <cp:lastModifiedBy>zenoleung</cp:lastModifiedBy>
  <cp:revision>16</cp:revision>
  <dcterms:created xsi:type="dcterms:W3CDTF">2023-02-19T20:13:34Z</dcterms:created>
  <dcterms:modified xsi:type="dcterms:W3CDTF">2023-02-19T20:13:34Z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y fmtid="{D5CDD505-2E9C-101B-9397-08002B2CF9AE}" pid="3" name="KSOProductBuildVer">
    <vt:lpwstr>1033-4.9.0.7859</vt:lpwstr>
  </property>
</Properties>
</file>