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dirty="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57559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851442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dirty="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79467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19/10/2018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62423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dirty="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19/10/2018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27297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19/10/2018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74413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89850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dirty="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105116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dirty="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69657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72667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034612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19/10/2018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292324332"/>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psychologytoday.com/us/blog/in-one-lifespan/201601/what-are-the-key-dispositions-good-critical-thinkers" TargetMode="External"/><Relationship Id="rId3" Type="http://schemas.openxmlformats.org/officeDocument/2006/relationships/hyperlink" Target="http://edtechreview.in/dictionary/1589-what-is-critical-thinking-meaning-and-videos" TargetMode="External"/><Relationship Id="rId7" Type="http://schemas.openxmlformats.org/officeDocument/2006/relationships/hyperlink" Target="https://dictionary.cambridge.org/dictionary/english/objectivity" TargetMode="External"/><Relationship Id="rId2" Type="http://schemas.openxmlformats.org/officeDocument/2006/relationships/hyperlink" Target="http://Dwyer,https:/eric.ed.gov/?id=EJ1126170" TargetMode="External"/><Relationship Id="rId1" Type="http://schemas.openxmlformats.org/officeDocument/2006/relationships/slideLayout" Target="../slideLayouts/slideLayout1.xml"/><Relationship Id="rId6" Type="http://schemas.openxmlformats.org/officeDocument/2006/relationships/hyperlink" Target="https://www.wordnik.com/words/attentiveness" TargetMode="External"/><Relationship Id="rId5" Type="http://schemas.openxmlformats.org/officeDocument/2006/relationships/hyperlink" Target="https://dictionary.cambridge.org/dictionary/english/open-minded" TargetMode="External"/><Relationship Id="rId10" Type="http://schemas.openxmlformats.org/officeDocument/2006/relationships/hyperlink" Target="http://thinking" TargetMode="External"/><Relationship Id="rId4" Type="http://schemas.openxmlformats.org/officeDocument/2006/relationships/hyperlink" Target="https://dictionary.cambridge.org/dictionary/english/organizational-skills" TargetMode="External"/><Relationship Id="rId9" Type="http://schemas.openxmlformats.org/officeDocument/2006/relationships/hyperlink" Target="http://complexitylabs.io/objective-thin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7746986-5BDC-4E75-B6C6-CA4D70C7E3D2}"/>
              </a:ext>
            </a:extLst>
          </p:cNvPr>
          <p:cNvSpPr/>
          <p:nvPr/>
        </p:nvSpPr>
        <p:spPr>
          <a:xfrm>
            <a:off x="9361989" y="34726"/>
            <a:ext cx="2679538" cy="6769256"/>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a sign&#10;&#10;Description generated with high confidence">
            <a:extLst>
              <a:ext uri="{FF2B5EF4-FFF2-40B4-BE49-F238E27FC236}">
                <a16:creationId xmlns:a16="http://schemas.microsoft.com/office/drawing/2014/main" id="{C2F87BD7-6BC6-4329-8B79-3AA380062388}"/>
              </a:ext>
            </a:extLst>
          </p:cNvPr>
          <p:cNvPicPr>
            <a:picLocks noChangeAspect="1"/>
          </p:cNvPicPr>
          <p:nvPr/>
        </p:nvPicPr>
        <p:blipFill>
          <a:blip r:embed="rId2"/>
          <a:stretch>
            <a:fillRect/>
          </a:stretch>
        </p:blipFill>
        <p:spPr>
          <a:xfrm>
            <a:off x="162045" y="178564"/>
            <a:ext cx="2743200" cy="1543050"/>
          </a:xfrm>
          <a:prstGeom prst="rect">
            <a:avLst/>
          </a:prstGeom>
        </p:spPr>
      </p:pic>
      <p:sp>
        <p:nvSpPr>
          <p:cNvPr id="6" name="TextBox 1">
            <a:extLst>
              <a:ext uri="{FF2B5EF4-FFF2-40B4-BE49-F238E27FC236}">
                <a16:creationId xmlns:a16="http://schemas.microsoft.com/office/drawing/2014/main" id="{002C008C-0212-43EA-8777-A636427C1D4E}"/>
              </a:ext>
            </a:extLst>
          </p:cNvPr>
          <p:cNvSpPr txBox="1"/>
          <p:nvPr/>
        </p:nvSpPr>
        <p:spPr>
          <a:xfrm>
            <a:off x="3595868" y="118641"/>
            <a:ext cx="3447326" cy="1015663"/>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u="sng" dirty="0">
                <a:latin typeface="Arial Narrow"/>
                <a:cs typeface="Calibri"/>
              </a:rPr>
              <a:t>Skills and Qualities that influence the development of Critical Thinking</a:t>
            </a:r>
          </a:p>
        </p:txBody>
      </p:sp>
      <p:sp>
        <p:nvSpPr>
          <p:cNvPr id="7" name="TextBox 1">
            <a:extLst>
              <a:ext uri="{FF2B5EF4-FFF2-40B4-BE49-F238E27FC236}">
                <a16:creationId xmlns:a16="http://schemas.microsoft.com/office/drawing/2014/main" id="{640995B7-9DEB-4CA2-A853-E79173BC2D22}"/>
              </a:ext>
            </a:extLst>
          </p:cNvPr>
          <p:cNvSpPr txBox="1"/>
          <p:nvPr/>
        </p:nvSpPr>
        <p:spPr>
          <a:xfrm>
            <a:off x="258500" y="1903071"/>
            <a:ext cx="2704618" cy="3231654"/>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dirty="0">
                <a:latin typeface="Arial Narrow"/>
                <a:cs typeface="Calibri"/>
              </a:rPr>
              <a:t>"Critical thinking is a metacognitive process, consisting of a number of sub skills and dispositions that, when used appropriately, increases the chances of producing a logical conclusion to an argument or solution to a problem."</a:t>
            </a:r>
            <a:endParaRPr lang="en-US" dirty="0"/>
          </a:p>
          <a:p>
            <a:pPr algn="just"/>
            <a:r>
              <a:rPr lang="en-US" sz="1200" dirty="0">
                <a:latin typeface="Arial Narrow"/>
                <a:cs typeface="Calibri"/>
              </a:rPr>
              <a:t>(C. P. Dwyer, M. J. Hogan, O. Harney, C. Kavanagh, 2017, https://eric.ed.gov/?id=EJ1126170)</a:t>
            </a:r>
          </a:p>
        </p:txBody>
      </p:sp>
      <p:sp>
        <p:nvSpPr>
          <p:cNvPr id="10" name="TextBox 1">
            <a:extLst>
              <a:ext uri="{FF2B5EF4-FFF2-40B4-BE49-F238E27FC236}">
                <a16:creationId xmlns:a16="http://schemas.microsoft.com/office/drawing/2014/main" id="{D426B2DA-FEAB-47E3-B94B-23CA95593F45}"/>
              </a:ext>
            </a:extLst>
          </p:cNvPr>
          <p:cNvSpPr txBox="1"/>
          <p:nvPr/>
        </p:nvSpPr>
        <p:spPr>
          <a:xfrm>
            <a:off x="9334982" y="1864486"/>
            <a:ext cx="2704618" cy="1969770"/>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dirty="0">
                <a:solidFill>
                  <a:srgbClr val="FFFF00"/>
                </a:solidFill>
                <a:latin typeface="Arial Narrow"/>
                <a:cs typeface="Calibri"/>
              </a:rPr>
              <a:t>Organization</a:t>
            </a:r>
          </a:p>
          <a:p>
            <a:pPr algn="ctr"/>
            <a:r>
              <a:rPr lang="en-US" dirty="0">
                <a:latin typeface="Arial Narrow"/>
                <a:cs typeface="Calibri"/>
              </a:rPr>
              <a:t>"The ability to use your time, energy, resources, etc. in an effective way so that you achieve the things you want to achieve"</a:t>
            </a:r>
          </a:p>
          <a:p>
            <a:pPr algn="ctr"/>
            <a:r>
              <a:rPr lang="en-US" sz="1400" dirty="0">
                <a:latin typeface="Arial Narrow"/>
                <a:cs typeface="Calibri"/>
              </a:rPr>
              <a:t>(Cambridge Dictionary, 2018)</a:t>
            </a:r>
          </a:p>
        </p:txBody>
      </p:sp>
      <p:sp>
        <p:nvSpPr>
          <p:cNvPr id="11" name="TextBox 1">
            <a:extLst>
              <a:ext uri="{FF2B5EF4-FFF2-40B4-BE49-F238E27FC236}">
                <a16:creationId xmlns:a16="http://schemas.microsoft.com/office/drawing/2014/main" id="{DB38B4A6-5724-48BB-84D2-C4B98EE6B978}"/>
              </a:ext>
            </a:extLst>
          </p:cNvPr>
          <p:cNvSpPr txBox="1"/>
          <p:nvPr/>
        </p:nvSpPr>
        <p:spPr>
          <a:xfrm>
            <a:off x="9296400" y="3764665"/>
            <a:ext cx="2743200" cy="1415772"/>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dirty="0">
                <a:solidFill>
                  <a:srgbClr val="FFFF00"/>
                </a:solidFill>
                <a:latin typeface="Arial Narrow"/>
                <a:cs typeface="Calibri"/>
              </a:rPr>
              <a:t>Open-mindedness</a:t>
            </a:r>
            <a:endParaRPr lang="en-US" dirty="0" err="1">
              <a:solidFill>
                <a:srgbClr val="FFFF00"/>
              </a:solidFill>
              <a:latin typeface="Arial Narrow"/>
              <a:cs typeface="Calibri"/>
            </a:endParaRPr>
          </a:p>
          <a:p>
            <a:pPr algn="ctr"/>
            <a:r>
              <a:rPr lang="en-US" dirty="0">
                <a:latin typeface="Arial Narrow"/>
                <a:cs typeface="Calibri"/>
              </a:rPr>
              <a:t>"Willing to consider ideas and opinions that are new or different to your own"</a:t>
            </a:r>
            <a:endParaRPr lang="en-US">
              <a:latin typeface="Arial Narrow"/>
              <a:cs typeface="Calibri"/>
            </a:endParaRPr>
          </a:p>
          <a:p>
            <a:pPr algn="ctr"/>
            <a:r>
              <a:rPr lang="en-US" sz="1400" dirty="0">
                <a:latin typeface="Arial Narrow"/>
                <a:cs typeface="Calibri"/>
              </a:rPr>
              <a:t>(Cambridge Dictionary, 2018)</a:t>
            </a:r>
          </a:p>
        </p:txBody>
      </p:sp>
      <p:sp>
        <p:nvSpPr>
          <p:cNvPr id="12" name="TextBox 11">
            <a:extLst>
              <a:ext uri="{FF2B5EF4-FFF2-40B4-BE49-F238E27FC236}">
                <a16:creationId xmlns:a16="http://schemas.microsoft.com/office/drawing/2014/main" id="{B2F5A40A-88D2-45EB-9255-2176C92837D7}"/>
              </a:ext>
            </a:extLst>
          </p:cNvPr>
          <p:cNvSpPr txBox="1"/>
          <p:nvPr/>
        </p:nvSpPr>
        <p:spPr>
          <a:xfrm>
            <a:off x="9296399" y="2893"/>
            <a:ext cx="2743200" cy="203132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solidFill>
                  <a:srgbClr val="FFFF00"/>
                </a:solidFill>
                <a:latin typeface="Arial Narrow"/>
                <a:cs typeface="Calibri"/>
              </a:rPr>
              <a:t>Objectivity</a:t>
            </a:r>
          </a:p>
          <a:p>
            <a:pPr algn="ctr"/>
            <a:r>
              <a:rPr lang="en-US" dirty="0">
                <a:latin typeface="Arial Narrow"/>
                <a:cs typeface="Calibri"/>
              </a:rPr>
              <a:t>"The quality of being able to make a decision or judgement in a fair way that is not influenced by personal feelings or opinions"</a:t>
            </a:r>
            <a:endParaRPr lang="en-US">
              <a:latin typeface="Arial Narrow"/>
              <a:cs typeface="Calibri"/>
            </a:endParaRPr>
          </a:p>
          <a:p>
            <a:pPr algn="ctr"/>
            <a:r>
              <a:rPr lang="en-US" sz="1400" dirty="0">
                <a:latin typeface="Arial Narrow"/>
                <a:cs typeface="Calibri"/>
              </a:rPr>
              <a:t>(Cambridge Dictionary, 2018)</a:t>
            </a:r>
          </a:p>
        </p:txBody>
      </p:sp>
      <p:sp>
        <p:nvSpPr>
          <p:cNvPr id="13" name="TextBox 12">
            <a:extLst>
              <a:ext uri="{FF2B5EF4-FFF2-40B4-BE49-F238E27FC236}">
                <a16:creationId xmlns:a16="http://schemas.microsoft.com/office/drawing/2014/main" id="{EEBA3220-091A-4169-B74E-A74355DEE3D4}"/>
              </a:ext>
            </a:extLst>
          </p:cNvPr>
          <p:cNvSpPr txBox="1"/>
          <p:nvPr/>
        </p:nvSpPr>
        <p:spPr>
          <a:xfrm>
            <a:off x="9334982" y="5182564"/>
            <a:ext cx="2743200" cy="175432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solidFill>
                  <a:srgbClr val="FFFF00"/>
                </a:solidFill>
                <a:latin typeface="Arial Narrow"/>
                <a:cs typeface="Calibri"/>
              </a:rPr>
              <a:t>Attentiveness</a:t>
            </a:r>
          </a:p>
          <a:p>
            <a:pPr algn="ctr"/>
            <a:r>
              <a:rPr lang="en-US" dirty="0">
                <a:latin typeface="Arial Narrow"/>
                <a:cs typeface="Calibri"/>
              </a:rPr>
              <a:t>"The trait of being observant and paying attention, being considerate and thoughtful of others."</a:t>
            </a:r>
          </a:p>
          <a:p>
            <a:pPr algn="ctr"/>
            <a:r>
              <a:rPr lang="en-US" sz="1400" dirty="0">
                <a:latin typeface="Arial Narrow"/>
                <a:cs typeface="Calibri"/>
              </a:rPr>
              <a:t>(</a:t>
            </a:r>
            <a:r>
              <a:rPr lang="en-US" sz="1400" dirty="0" err="1">
                <a:latin typeface="Arial Narrow"/>
                <a:cs typeface="Calibri"/>
              </a:rPr>
              <a:t>Wordnik</a:t>
            </a:r>
            <a:r>
              <a:rPr lang="en-US" sz="1400" dirty="0">
                <a:latin typeface="Arial Narrow"/>
                <a:cs typeface="Calibri"/>
              </a:rPr>
              <a:t>, 2018)</a:t>
            </a:r>
          </a:p>
        </p:txBody>
      </p:sp>
      <p:sp>
        <p:nvSpPr>
          <p:cNvPr id="5" name="TextBox 4">
            <a:extLst>
              <a:ext uri="{FF2B5EF4-FFF2-40B4-BE49-F238E27FC236}">
                <a16:creationId xmlns:a16="http://schemas.microsoft.com/office/drawing/2014/main" id="{971F4DA5-2046-4343-93DC-D175B4341176}"/>
              </a:ext>
            </a:extLst>
          </p:cNvPr>
          <p:cNvSpPr txBox="1"/>
          <p:nvPr/>
        </p:nvSpPr>
        <p:spPr>
          <a:xfrm>
            <a:off x="219918" y="1719805"/>
            <a:ext cx="2743200"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cs typeface="Calibri"/>
              </a:rPr>
              <a:t>(Editorial Team, </a:t>
            </a:r>
            <a:r>
              <a:rPr lang="en-US" sz="1200" dirty="0" err="1">
                <a:cs typeface="Calibri"/>
              </a:rPr>
              <a:t>EdTechReview</a:t>
            </a:r>
            <a:r>
              <a:rPr lang="en-US" sz="1200" dirty="0">
                <a:cs typeface="Calibri"/>
              </a:rPr>
              <a:t>, 2014)</a:t>
            </a:r>
          </a:p>
        </p:txBody>
      </p:sp>
      <p:sp>
        <p:nvSpPr>
          <p:cNvPr id="8" name="Rectangle: Rounded Corners 7">
            <a:extLst>
              <a:ext uri="{FF2B5EF4-FFF2-40B4-BE49-F238E27FC236}">
                <a16:creationId xmlns:a16="http://schemas.microsoft.com/office/drawing/2014/main" id="{0017102D-A9E1-460B-BEEB-80E31DFB2470}"/>
              </a:ext>
            </a:extLst>
          </p:cNvPr>
          <p:cNvSpPr/>
          <p:nvPr/>
        </p:nvSpPr>
        <p:spPr>
          <a:xfrm>
            <a:off x="7133863" y="700270"/>
            <a:ext cx="2158677" cy="1444905"/>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C7B006B1-B0E6-48C3-9B91-F0369D284F91}"/>
              </a:ext>
            </a:extLst>
          </p:cNvPr>
          <p:cNvSpPr txBox="1"/>
          <p:nvPr/>
        </p:nvSpPr>
        <p:spPr>
          <a:xfrm>
            <a:off x="7232248" y="629854"/>
            <a:ext cx="2048719" cy="156966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dirty="0">
                <a:latin typeface="Arial Narrow"/>
                <a:cs typeface="Calibri"/>
              </a:rPr>
              <a:t>Find specific information</a:t>
            </a:r>
          </a:p>
          <a:p>
            <a:pPr marL="285750" indent="-285750">
              <a:buFont typeface="Arial"/>
              <a:buChar char="•"/>
            </a:pPr>
            <a:r>
              <a:rPr lang="en-US" sz="1600" dirty="0">
                <a:latin typeface="Arial Narrow"/>
                <a:cs typeface="Calibri"/>
              </a:rPr>
              <a:t>Not driven by own feelings or opinion</a:t>
            </a:r>
          </a:p>
          <a:p>
            <a:pPr marL="285750" indent="-285750">
              <a:buFont typeface="Arial"/>
              <a:buChar char="•"/>
            </a:pPr>
            <a:r>
              <a:rPr lang="en-US" sz="1600" dirty="0">
                <a:latin typeface="Arial Narrow"/>
                <a:cs typeface="Calibri"/>
              </a:rPr>
              <a:t>Eliminates bias</a:t>
            </a:r>
          </a:p>
          <a:p>
            <a:r>
              <a:rPr lang="en-US" sz="1600" dirty="0">
                <a:latin typeface="Arial Narrow"/>
                <a:cs typeface="Calibri"/>
              </a:rPr>
              <a:t>(Complexity Labs, 2018)</a:t>
            </a:r>
          </a:p>
        </p:txBody>
      </p:sp>
      <p:sp>
        <p:nvSpPr>
          <p:cNvPr id="15" name="Rectangle: Rounded Corners 14">
            <a:extLst>
              <a:ext uri="{FF2B5EF4-FFF2-40B4-BE49-F238E27FC236}">
                <a16:creationId xmlns:a16="http://schemas.microsoft.com/office/drawing/2014/main" id="{937CDDD6-250C-401A-B284-6996D66ADA28}"/>
              </a:ext>
            </a:extLst>
          </p:cNvPr>
          <p:cNvSpPr/>
          <p:nvPr/>
        </p:nvSpPr>
        <p:spPr>
          <a:xfrm>
            <a:off x="7124217" y="2176041"/>
            <a:ext cx="2177968" cy="1444905"/>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Rounded Corners 15">
            <a:extLst>
              <a:ext uri="{FF2B5EF4-FFF2-40B4-BE49-F238E27FC236}">
                <a16:creationId xmlns:a16="http://schemas.microsoft.com/office/drawing/2014/main" id="{394DC43D-5FCC-4569-95FD-38712BDE8607}"/>
              </a:ext>
            </a:extLst>
          </p:cNvPr>
          <p:cNvSpPr/>
          <p:nvPr/>
        </p:nvSpPr>
        <p:spPr>
          <a:xfrm>
            <a:off x="7153155" y="3671104"/>
            <a:ext cx="2158677" cy="1801791"/>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Rounded Corners 16">
            <a:extLst>
              <a:ext uri="{FF2B5EF4-FFF2-40B4-BE49-F238E27FC236}">
                <a16:creationId xmlns:a16="http://schemas.microsoft.com/office/drawing/2014/main" id="{FEC7A533-36B0-433C-8642-8AC1A25DFF0E}"/>
              </a:ext>
            </a:extLst>
          </p:cNvPr>
          <p:cNvSpPr/>
          <p:nvPr/>
        </p:nvSpPr>
        <p:spPr>
          <a:xfrm>
            <a:off x="7133863" y="5523052"/>
            <a:ext cx="2168322" cy="1280931"/>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1E49AF64-B927-45B8-8CD5-3A2427976F92}"/>
              </a:ext>
            </a:extLst>
          </p:cNvPr>
          <p:cNvSpPr txBox="1"/>
          <p:nvPr/>
        </p:nvSpPr>
        <p:spPr>
          <a:xfrm>
            <a:off x="7135791" y="2105627"/>
            <a:ext cx="2212693" cy="181588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dirty="0">
                <a:latin typeface="Arial Narrow"/>
                <a:cs typeface="Calibri"/>
              </a:rPr>
              <a:t>Diligence</a:t>
            </a:r>
          </a:p>
          <a:p>
            <a:pPr marL="285750" indent="-285750">
              <a:buFont typeface="Arial"/>
              <a:buChar char="•"/>
            </a:pPr>
            <a:r>
              <a:rPr lang="en-US" sz="1600" dirty="0">
                <a:latin typeface="Arial Narrow"/>
                <a:cs typeface="Calibri"/>
              </a:rPr>
              <a:t>Collate relevant information</a:t>
            </a:r>
          </a:p>
          <a:p>
            <a:pPr marL="285750" indent="-285750">
              <a:buFont typeface="Arial"/>
              <a:buChar char="•"/>
            </a:pPr>
            <a:r>
              <a:rPr lang="en-US" sz="1600" dirty="0">
                <a:latin typeface="Arial Narrow"/>
                <a:cs typeface="Calibri"/>
              </a:rPr>
              <a:t>Present information in orderly fashion</a:t>
            </a:r>
          </a:p>
          <a:p>
            <a:r>
              <a:rPr lang="en-US" sz="1600" dirty="0">
                <a:latin typeface="Arial Narrow"/>
                <a:cs typeface="Calibri"/>
              </a:rPr>
              <a:t>     (Michael Hogan, 2016)</a:t>
            </a:r>
          </a:p>
          <a:p>
            <a:pPr marL="285750" indent="-285750">
              <a:buFont typeface="Arial"/>
              <a:buChar char="•"/>
            </a:pPr>
            <a:endParaRPr lang="en-US" sz="1600" dirty="0">
              <a:latin typeface="Arial Narrow"/>
              <a:cs typeface="Calibri"/>
            </a:endParaRPr>
          </a:p>
        </p:txBody>
      </p:sp>
      <p:sp>
        <p:nvSpPr>
          <p:cNvPr id="19" name="TextBox 18">
            <a:extLst>
              <a:ext uri="{FF2B5EF4-FFF2-40B4-BE49-F238E27FC236}">
                <a16:creationId xmlns:a16="http://schemas.microsoft.com/office/drawing/2014/main" id="{9CDED7E2-C3B1-4D8C-B094-4B5582011716}"/>
              </a:ext>
            </a:extLst>
          </p:cNvPr>
          <p:cNvSpPr txBox="1"/>
          <p:nvPr/>
        </p:nvSpPr>
        <p:spPr>
          <a:xfrm>
            <a:off x="7126147" y="3697147"/>
            <a:ext cx="2154821" cy="181588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dirty="0">
                <a:latin typeface="Arial Narrow"/>
                <a:cs typeface="Calibri"/>
              </a:rPr>
              <a:t>Detach from own beliefs</a:t>
            </a:r>
          </a:p>
          <a:p>
            <a:pPr marL="285750" indent="-285750">
              <a:buFont typeface="Arial"/>
              <a:buChar char="•"/>
            </a:pPr>
            <a:r>
              <a:rPr lang="en-US" sz="1600" dirty="0">
                <a:latin typeface="Arial Narrow"/>
                <a:cs typeface="Calibri"/>
              </a:rPr>
              <a:t>Consider new and diverse points of view</a:t>
            </a:r>
          </a:p>
          <a:p>
            <a:pPr marL="285750" indent="-285750">
              <a:buFont typeface="Arial"/>
              <a:buChar char="•"/>
            </a:pPr>
            <a:r>
              <a:rPr lang="en-US" sz="1600" dirty="0">
                <a:latin typeface="Arial Narrow"/>
                <a:cs typeface="Calibri"/>
              </a:rPr>
              <a:t>Accept constructive criticism to improve</a:t>
            </a:r>
          </a:p>
          <a:p>
            <a:r>
              <a:rPr lang="en-US" sz="1600" dirty="0">
                <a:latin typeface="Arial Narrow"/>
                <a:cs typeface="Calibri"/>
              </a:rPr>
              <a:t>    (Michael Hogan, 2016)</a:t>
            </a:r>
          </a:p>
        </p:txBody>
      </p:sp>
      <p:sp>
        <p:nvSpPr>
          <p:cNvPr id="20" name="TextBox 19">
            <a:extLst>
              <a:ext uri="{FF2B5EF4-FFF2-40B4-BE49-F238E27FC236}">
                <a16:creationId xmlns:a16="http://schemas.microsoft.com/office/drawing/2014/main" id="{7ED3E95A-8606-4DF1-A22D-F6AAEE609BD6}"/>
              </a:ext>
            </a:extLst>
          </p:cNvPr>
          <p:cNvSpPr txBox="1"/>
          <p:nvPr/>
        </p:nvSpPr>
        <p:spPr>
          <a:xfrm>
            <a:off x="7106855" y="5520159"/>
            <a:ext cx="2174112" cy="132343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dirty="0">
                <a:latin typeface="Arial Narrow"/>
                <a:cs typeface="Calibri"/>
              </a:rPr>
              <a:t>Helps to focus </a:t>
            </a:r>
          </a:p>
          <a:p>
            <a:pPr marL="285750" indent="-285750">
              <a:buFont typeface="Arial"/>
              <a:buChar char="•"/>
            </a:pPr>
            <a:r>
              <a:rPr lang="en-US" sz="1600" dirty="0">
                <a:latin typeface="Arial Narrow"/>
                <a:cs typeface="Calibri"/>
              </a:rPr>
              <a:t>Be aware of potential obstacles</a:t>
            </a:r>
          </a:p>
          <a:p>
            <a:pPr marL="285750" indent="-285750">
              <a:buFont typeface="Arial"/>
              <a:buChar char="•"/>
            </a:pPr>
            <a:r>
              <a:rPr lang="en-US" sz="1600" dirty="0">
                <a:latin typeface="Arial Narrow"/>
                <a:cs typeface="Calibri"/>
              </a:rPr>
              <a:t>Gain a full picture</a:t>
            </a:r>
          </a:p>
          <a:p>
            <a:r>
              <a:rPr lang="en-US" sz="1600" dirty="0">
                <a:latin typeface="Arial Narrow"/>
                <a:cs typeface="Calibri"/>
              </a:rPr>
              <a:t>     (Michael Hogan, 2016)</a:t>
            </a:r>
          </a:p>
        </p:txBody>
      </p:sp>
      <p:sp>
        <p:nvSpPr>
          <p:cNvPr id="21" name="TextBox 20">
            <a:extLst>
              <a:ext uri="{FF2B5EF4-FFF2-40B4-BE49-F238E27FC236}">
                <a16:creationId xmlns:a16="http://schemas.microsoft.com/office/drawing/2014/main" id="{F385576C-8646-4A2C-830B-DEF1C9E88F3B}"/>
              </a:ext>
            </a:extLst>
          </p:cNvPr>
          <p:cNvSpPr txBox="1"/>
          <p:nvPr/>
        </p:nvSpPr>
        <p:spPr>
          <a:xfrm>
            <a:off x="7232247" y="-35690"/>
            <a:ext cx="2135530" cy="83099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dirty="0">
                <a:latin typeface="Arial Narrow"/>
              </a:rPr>
              <a:t>How They Influence The Development of</a:t>
            </a:r>
            <a:r>
              <a:rPr lang="en-US" sz="1600" b="1" dirty="0">
                <a:latin typeface="Arial Narrow"/>
                <a:cs typeface="Calibri"/>
              </a:rPr>
              <a:t> </a:t>
            </a:r>
            <a:r>
              <a:rPr lang="en-US" sz="1600" b="1" dirty="0">
                <a:latin typeface="Arial Narrow"/>
              </a:rPr>
              <a:t>Critical Thinking</a:t>
            </a:r>
            <a:endParaRPr lang="en-US" b="1" dirty="0">
              <a:latin typeface="Arial Narrow"/>
              <a:cs typeface="Calibri"/>
            </a:endParaRPr>
          </a:p>
        </p:txBody>
      </p:sp>
      <p:sp>
        <p:nvSpPr>
          <p:cNvPr id="22" name="Arrow: Left 21">
            <a:extLst>
              <a:ext uri="{FF2B5EF4-FFF2-40B4-BE49-F238E27FC236}">
                <a16:creationId xmlns:a16="http://schemas.microsoft.com/office/drawing/2014/main" id="{698CE942-7980-4956-9934-7FE8BA151D8B}"/>
              </a:ext>
            </a:extLst>
          </p:cNvPr>
          <p:cNvSpPr/>
          <p:nvPr/>
        </p:nvSpPr>
        <p:spPr>
          <a:xfrm>
            <a:off x="9108138" y="1204519"/>
            <a:ext cx="447902" cy="4846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row: Left 22">
            <a:extLst>
              <a:ext uri="{FF2B5EF4-FFF2-40B4-BE49-F238E27FC236}">
                <a16:creationId xmlns:a16="http://schemas.microsoft.com/office/drawing/2014/main" id="{D3FAB376-EAC9-497A-A589-9DADE3362ED4}"/>
              </a:ext>
            </a:extLst>
          </p:cNvPr>
          <p:cNvSpPr/>
          <p:nvPr/>
        </p:nvSpPr>
        <p:spPr>
          <a:xfrm>
            <a:off x="9108138" y="5718645"/>
            <a:ext cx="447902" cy="4846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Arrow: Left 23">
            <a:extLst>
              <a:ext uri="{FF2B5EF4-FFF2-40B4-BE49-F238E27FC236}">
                <a16:creationId xmlns:a16="http://schemas.microsoft.com/office/drawing/2014/main" id="{D7A947CF-D13D-4DF2-B343-7836AC650B68}"/>
              </a:ext>
            </a:extLst>
          </p:cNvPr>
          <p:cNvSpPr/>
          <p:nvPr/>
        </p:nvSpPr>
        <p:spPr>
          <a:xfrm>
            <a:off x="9175657" y="4329683"/>
            <a:ext cx="447902" cy="4846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Arrow: Left 24">
            <a:extLst>
              <a:ext uri="{FF2B5EF4-FFF2-40B4-BE49-F238E27FC236}">
                <a16:creationId xmlns:a16="http://schemas.microsoft.com/office/drawing/2014/main" id="{584F5F22-DBB7-498D-824B-79781E55A410}"/>
              </a:ext>
            </a:extLst>
          </p:cNvPr>
          <p:cNvSpPr/>
          <p:nvPr/>
        </p:nvSpPr>
        <p:spPr>
          <a:xfrm>
            <a:off x="9108137" y="2651354"/>
            <a:ext cx="447902" cy="4846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6">
            <a:extLst>
              <a:ext uri="{FF2B5EF4-FFF2-40B4-BE49-F238E27FC236}">
                <a16:creationId xmlns:a16="http://schemas.microsoft.com/office/drawing/2014/main" id="{3C0349A0-5233-4B30-9DB3-98CFF8A3A891}"/>
              </a:ext>
            </a:extLst>
          </p:cNvPr>
          <p:cNvPicPr>
            <a:picLocks noChangeAspect="1"/>
          </p:cNvPicPr>
          <p:nvPr/>
        </p:nvPicPr>
        <p:blipFill>
          <a:blip r:embed="rId3"/>
          <a:stretch>
            <a:fillRect/>
          </a:stretch>
        </p:blipFill>
        <p:spPr>
          <a:xfrm>
            <a:off x="219919" y="5029200"/>
            <a:ext cx="2743200" cy="1371600"/>
          </a:xfrm>
          <a:prstGeom prst="rect">
            <a:avLst/>
          </a:prstGeom>
        </p:spPr>
      </p:pic>
      <p:sp>
        <p:nvSpPr>
          <p:cNvPr id="28" name="TextBox 27">
            <a:extLst>
              <a:ext uri="{FF2B5EF4-FFF2-40B4-BE49-F238E27FC236}">
                <a16:creationId xmlns:a16="http://schemas.microsoft.com/office/drawing/2014/main" id="{43AB62DC-F7CF-4C21-8698-2FABE4F6FC34}"/>
              </a:ext>
            </a:extLst>
          </p:cNvPr>
          <p:cNvSpPr txBox="1"/>
          <p:nvPr/>
        </p:nvSpPr>
        <p:spPr>
          <a:xfrm rot="-10800000" flipV="1">
            <a:off x="104171" y="6404830"/>
            <a:ext cx="2106593"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t>(Global Digital</a:t>
            </a:r>
            <a:r>
              <a:rPr lang="en-US" sz="1200" dirty="0">
                <a:cs typeface="Calibri"/>
              </a:rPr>
              <a:t> Citizen, 2015)</a:t>
            </a:r>
            <a:endParaRPr lang="en-US" sz="1200" dirty="0"/>
          </a:p>
        </p:txBody>
      </p:sp>
      <p:sp>
        <p:nvSpPr>
          <p:cNvPr id="14" name="TextBox 13">
            <a:extLst>
              <a:ext uri="{FF2B5EF4-FFF2-40B4-BE49-F238E27FC236}">
                <a16:creationId xmlns:a16="http://schemas.microsoft.com/office/drawing/2014/main" id="{5E889818-30DA-4AD4-BC86-E41E68031EC6}"/>
              </a:ext>
            </a:extLst>
          </p:cNvPr>
          <p:cNvSpPr txBox="1"/>
          <p:nvPr/>
        </p:nvSpPr>
        <p:spPr>
          <a:xfrm>
            <a:off x="3055715" y="1141071"/>
            <a:ext cx="3910313" cy="526297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Narrow"/>
                <a:cs typeface="Calibri"/>
              </a:rPr>
              <a:t>I feel that my open-mindedness aids my ability to be objective. Being able to make a judgement in a fair way without being influenced by my own personal opinions allows me to produce reliable results.</a:t>
            </a:r>
            <a:endParaRPr lang="en-US"/>
          </a:p>
          <a:p>
            <a:endParaRPr lang="en-US" sz="1600" dirty="0">
              <a:latin typeface="Arial Narrow"/>
              <a:cs typeface="Calibri"/>
            </a:endParaRPr>
          </a:p>
          <a:p>
            <a:r>
              <a:rPr lang="en-US" sz="1600" dirty="0">
                <a:latin typeface="Arial Narrow"/>
                <a:cs typeface="Calibri"/>
              </a:rPr>
              <a:t>Being organized helps me to remember specific details and to record those details. I make many lists, check lists, need to do lists, reminders on post it notes and I record future events in a diary.</a:t>
            </a:r>
            <a:endParaRPr lang="en-US" sz="1600">
              <a:latin typeface="Calibri"/>
              <a:cs typeface="Calibri"/>
            </a:endParaRPr>
          </a:p>
          <a:p>
            <a:endParaRPr lang="en-US" sz="1600" dirty="0">
              <a:latin typeface="Arial Narrow"/>
            </a:endParaRPr>
          </a:p>
          <a:p>
            <a:r>
              <a:rPr lang="en-US" sz="1600" dirty="0">
                <a:latin typeface="Arial Narrow"/>
              </a:rPr>
              <a:t>Having an open-minded outlook allows me to consider new points of view. It removes any bias and allows me to become knowledgeable while learning about other opinions. Improving in taking constructive criticism would benefit my ability to assess my work, I am striving to improve.</a:t>
            </a:r>
          </a:p>
          <a:p>
            <a:endParaRPr lang="en-US" sz="1600" dirty="0">
              <a:latin typeface="Arial Narrow"/>
            </a:endParaRPr>
          </a:p>
          <a:p>
            <a:r>
              <a:rPr lang="en-US" sz="1600" dirty="0">
                <a:latin typeface="Arial Narrow"/>
              </a:rPr>
              <a:t>I am able to pay attention to particular details well. This in turn aids my organization skills in recording information. I am an observant person.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FF5A4-ED68-4766-8A31-FE60A00E6122}"/>
              </a:ext>
            </a:extLst>
          </p:cNvPr>
          <p:cNvSpPr>
            <a:spLocks noGrp="1"/>
          </p:cNvSpPr>
          <p:nvPr>
            <p:ph type="ctrTitle"/>
          </p:nvPr>
        </p:nvSpPr>
        <p:spPr>
          <a:xfrm>
            <a:off x="2536785" y="-845333"/>
            <a:ext cx="7292051" cy="1384461"/>
          </a:xfrm>
        </p:spPr>
        <p:txBody>
          <a:bodyPr>
            <a:normAutofit/>
          </a:bodyPr>
          <a:lstStyle/>
          <a:p>
            <a:r>
              <a:rPr lang="en-US" sz="3600" u="sng" dirty="0">
                <a:latin typeface="Arial Narrow"/>
                <a:cs typeface="Calibri Light"/>
              </a:rPr>
              <a:t>Reference List</a:t>
            </a:r>
            <a:endParaRPr lang="en-US" sz="3600" u="sng" dirty="0">
              <a:latin typeface="Arial Narrow"/>
            </a:endParaRPr>
          </a:p>
        </p:txBody>
      </p:sp>
      <p:sp>
        <p:nvSpPr>
          <p:cNvPr id="3" name="Subtitle 2">
            <a:extLst>
              <a:ext uri="{FF2B5EF4-FFF2-40B4-BE49-F238E27FC236}">
                <a16:creationId xmlns:a16="http://schemas.microsoft.com/office/drawing/2014/main" id="{1FD52A4E-A7C2-46FD-A7A6-BF98D09B9B5A}"/>
              </a:ext>
            </a:extLst>
          </p:cNvPr>
          <p:cNvSpPr>
            <a:spLocks noGrp="1"/>
          </p:cNvSpPr>
          <p:nvPr>
            <p:ph type="subTitle" idx="1"/>
          </p:nvPr>
        </p:nvSpPr>
        <p:spPr>
          <a:xfrm>
            <a:off x="289367" y="544393"/>
            <a:ext cx="11690430" cy="6150596"/>
          </a:xfrm>
        </p:spPr>
        <p:txBody>
          <a:bodyPr vert="horz" lIns="91440" tIns="45720" rIns="91440" bIns="45720" rtlCol="0" anchor="t">
            <a:normAutofit lnSpcReduction="10000"/>
          </a:bodyPr>
          <a:lstStyle/>
          <a:p>
            <a:pPr algn="l"/>
            <a:r>
              <a:rPr lang="en-US" sz="1400" dirty="0">
                <a:cs typeface="Calibri"/>
              </a:rPr>
              <a:t>Dwyer, C. P., Hogan, M. J., Harney, O. Kavanagh, C. (2017) Facilitating A Student-Educator Conceptual Model of Disposition towards Critical Thinking through interactive management : Education Technology Research and Development. Available at : </a:t>
            </a:r>
            <a:r>
              <a:rPr lang="en-US" sz="1400" dirty="0">
                <a:cs typeface="Calibri"/>
                <a:hlinkClick r:id="rId2"/>
              </a:rPr>
              <a:t>https://eric.ed.gov/?id=EJ1126170</a:t>
            </a:r>
            <a:r>
              <a:rPr lang="en-US" sz="1400" dirty="0">
                <a:cs typeface="Calibri"/>
              </a:rPr>
              <a:t> (Accessed 12th October 2018).</a:t>
            </a:r>
          </a:p>
          <a:p>
            <a:pPr algn="l"/>
            <a:endParaRPr lang="en-US" sz="1400" dirty="0">
              <a:cs typeface="Calibri"/>
            </a:endParaRPr>
          </a:p>
          <a:p>
            <a:pPr algn="l"/>
            <a:r>
              <a:rPr lang="en-US" sz="1400" dirty="0" err="1">
                <a:cs typeface="Calibri"/>
              </a:rPr>
              <a:t>EdTechReview</a:t>
            </a:r>
            <a:r>
              <a:rPr lang="en-US" sz="1400" dirty="0">
                <a:cs typeface="Calibri"/>
              </a:rPr>
              <a:t> (2014) </a:t>
            </a:r>
            <a:r>
              <a:rPr lang="en-US" sz="1400" dirty="0"/>
              <a:t>What is Critical Thinking?</a:t>
            </a:r>
            <a:r>
              <a:rPr lang="en-US" sz="1400" dirty="0">
                <a:cs typeface="Calibri"/>
              </a:rPr>
              <a:t> Available at : </a:t>
            </a:r>
            <a:r>
              <a:rPr lang="en-US" sz="1400" dirty="0">
                <a:cs typeface="Calibri"/>
                <a:hlinkClick r:id="rId3"/>
              </a:rPr>
              <a:t>http://edtechreview.in/dictionary/1589-what-is-critical-thinking-meaning-and-videos</a:t>
            </a:r>
            <a:r>
              <a:rPr lang="en-US" sz="1400" dirty="0">
                <a:cs typeface="Calibri"/>
              </a:rPr>
              <a:t> (Accessed: 15th October 2018).</a:t>
            </a:r>
          </a:p>
          <a:p>
            <a:pPr algn="l"/>
            <a:endParaRPr lang="en-US" sz="1400" dirty="0">
              <a:cs typeface="Calibri"/>
            </a:endParaRPr>
          </a:p>
          <a:p>
            <a:pPr algn="l"/>
            <a:r>
              <a:rPr lang="en-US" sz="1400" dirty="0">
                <a:cs typeface="Calibri"/>
              </a:rPr>
              <a:t>Cambridge University (2018) Organizational Skills. Available at : </a:t>
            </a:r>
            <a:r>
              <a:rPr lang="en-US" sz="1400" dirty="0">
                <a:cs typeface="Calibri"/>
                <a:hlinkClick r:id="rId4"/>
              </a:rPr>
              <a:t>https://dictionary.cambridge.org/dictionary/english/organizational-skills</a:t>
            </a:r>
            <a:r>
              <a:rPr lang="en-US" sz="1400" dirty="0">
                <a:cs typeface="Calibri"/>
              </a:rPr>
              <a:t> (Accessed 12th October 2018).</a:t>
            </a:r>
          </a:p>
          <a:p>
            <a:pPr algn="l"/>
            <a:endParaRPr lang="en-US" sz="1400" dirty="0">
              <a:cs typeface="Calibri"/>
            </a:endParaRPr>
          </a:p>
          <a:p>
            <a:pPr algn="l"/>
            <a:r>
              <a:rPr lang="en-US" sz="1400" dirty="0">
                <a:cs typeface="Calibri"/>
              </a:rPr>
              <a:t>Cambridge University (2018) Open-Minded. Available at : </a:t>
            </a:r>
            <a:r>
              <a:rPr lang="en-US" sz="1400" dirty="0">
                <a:cs typeface="Calibri"/>
                <a:hlinkClick r:id="rId5"/>
              </a:rPr>
              <a:t>https://dictionary.cambridge.org/dictionary/english/open-minded</a:t>
            </a:r>
            <a:r>
              <a:rPr lang="en-US" sz="1400" dirty="0">
                <a:cs typeface="Calibri"/>
              </a:rPr>
              <a:t> (Accessed 12th October 2018).</a:t>
            </a:r>
          </a:p>
          <a:p>
            <a:pPr algn="l"/>
            <a:endParaRPr lang="en-US" sz="1400" dirty="0">
              <a:cs typeface="Calibri"/>
            </a:endParaRPr>
          </a:p>
          <a:p>
            <a:pPr algn="l"/>
            <a:r>
              <a:rPr lang="en-US" sz="1400" dirty="0" err="1">
                <a:cs typeface="Calibri"/>
              </a:rPr>
              <a:t>Wordnik</a:t>
            </a:r>
            <a:r>
              <a:rPr lang="en-US" sz="1400" dirty="0">
                <a:cs typeface="Calibri"/>
              </a:rPr>
              <a:t> (2018) Attentiveness Definitions. Available at : </a:t>
            </a:r>
            <a:r>
              <a:rPr lang="en-US" sz="1400" dirty="0">
                <a:cs typeface="Calibri"/>
                <a:hlinkClick r:id="rId6"/>
              </a:rPr>
              <a:t>https://www.wordnik.com/words/attentiveness</a:t>
            </a:r>
            <a:r>
              <a:rPr lang="en-US" sz="1400" dirty="0">
                <a:cs typeface="Calibri"/>
              </a:rPr>
              <a:t> (Accessed 16th October 2018).</a:t>
            </a:r>
          </a:p>
          <a:p>
            <a:pPr algn="l"/>
            <a:endParaRPr lang="en-US" sz="1400" dirty="0">
              <a:cs typeface="Calibri"/>
            </a:endParaRPr>
          </a:p>
          <a:p>
            <a:pPr algn="l"/>
            <a:r>
              <a:rPr lang="en-US" sz="1400" dirty="0">
                <a:cs typeface="Calibri"/>
              </a:rPr>
              <a:t>Cambridge University (2018) . Objectivity. Available at : </a:t>
            </a:r>
            <a:r>
              <a:rPr lang="en-US" sz="1400" dirty="0">
                <a:cs typeface="Calibri"/>
                <a:hlinkClick r:id="rId7"/>
              </a:rPr>
              <a:t>https://dictionary.cambridge.org/dictionary/english/objectivity</a:t>
            </a:r>
            <a:r>
              <a:rPr lang="en-US" sz="1400" dirty="0">
                <a:cs typeface="Calibri"/>
              </a:rPr>
              <a:t> (Accessed 17th October 2018).</a:t>
            </a:r>
          </a:p>
          <a:p>
            <a:pPr algn="l"/>
            <a:endParaRPr lang="en-US" sz="1400" dirty="0">
              <a:cs typeface="Calibri"/>
            </a:endParaRPr>
          </a:p>
          <a:p>
            <a:pPr algn="l"/>
            <a:r>
              <a:rPr lang="en-US" sz="1400" dirty="0">
                <a:cs typeface="Calibri"/>
              </a:rPr>
              <a:t>Hogan, M. (2016) 'What are the key dispositions of good critical thinkers?', </a:t>
            </a:r>
            <a:r>
              <a:rPr lang="en-US" sz="1400" i="1" dirty="0">
                <a:cs typeface="Calibri"/>
              </a:rPr>
              <a:t>Psychology today</a:t>
            </a:r>
            <a:r>
              <a:rPr lang="en-US" sz="1400" dirty="0">
                <a:cs typeface="Calibri"/>
              </a:rPr>
              <a:t> [blog]. January 18. Available at : </a:t>
            </a:r>
            <a:r>
              <a:rPr lang="en-US" sz="1400" dirty="0">
                <a:cs typeface="Calibri"/>
                <a:hlinkClick r:id="rId8"/>
              </a:rPr>
              <a:t>https://www.psychologytoday.com/us/blog/in-one-lifespan/201601/what-are-the-key-dispositions-good-critical-thinkers</a:t>
            </a:r>
            <a:r>
              <a:rPr lang="en-US" sz="1400" dirty="0">
                <a:cs typeface="Calibri"/>
              </a:rPr>
              <a:t>  (Accessed 12th October 2018).</a:t>
            </a:r>
          </a:p>
          <a:p>
            <a:pPr algn="l"/>
            <a:endParaRPr lang="en-US" sz="1400" dirty="0">
              <a:cs typeface="Calibri"/>
            </a:endParaRPr>
          </a:p>
          <a:p>
            <a:pPr algn="l"/>
            <a:r>
              <a:rPr lang="en-US" sz="1400" dirty="0">
                <a:cs typeface="Calibri"/>
              </a:rPr>
              <a:t>Complexity Labs (2018) Objective Reasoning. Available at : </a:t>
            </a:r>
            <a:r>
              <a:rPr lang="en-US" sz="1400" dirty="0">
                <a:cs typeface="Calibri"/>
                <a:hlinkClick r:id="rId9"/>
              </a:rPr>
              <a:t>http://complexitylabs.io/objective-thinking/</a:t>
            </a:r>
            <a:r>
              <a:rPr lang="en-US" sz="1400" dirty="0">
                <a:cs typeface="Calibri"/>
              </a:rPr>
              <a:t> (Accessed : 16th October 2018).</a:t>
            </a:r>
          </a:p>
          <a:p>
            <a:pPr algn="l"/>
            <a:endParaRPr lang="en-US" sz="1400" dirty="0">
              <a:cs typeface="Calibri"/>
            </a:endParaRPr>
          </a:p>
          <a:p>
            <a:pPr algn="l"/>
            <a:r>
              <a:rPr lang="en-US" sz="1400" dirty="0">
                <a:cs typeface="Calibri"/>
              </a:rPr>
              <a:t>Watanabe-Crockett, L. (2015) The Importance of teaching critical thinking. Available at : </a:t>
            </a:r>
            <a:r>
              <a:rPr lang="en-US" sz="1400" dirty="0">
                <a:cs typeface="Calibri"/>
                <a:hlinkClick r:id="rId10"/>
              </a:rPr>
              <a:t>https://globaldigitalcitizen.org/the-importance-of-teaching-critical-thinking</a:t>
            </a:r>
            <a:r>
              <a:rPr lang="en-US" sz="1400" dirty="0">
                <a:cs typeface="Calibri"/>
              </a:rPr>
              <a:t>  (Accessed 18th October 2018).</a:t>
            </a:r>
          </a:p>
        </p:txBody>
      </p:sp>
    </p:spTree>
    <p:extLst>
      <p:ext uri="{BB962C8B-B14F-4D97-AF65-F5344CB8AC3E}">
        <p14:creationId xmlns:p14="http://schemas.microsoft.com/office/powerpoint/2010/main" val="129082300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735</cp:revision>
  <dcterms:created xsi:type="dcterms:W3CDTF">2013-07-15T20:26:40Z</dcterms:created>
  <dcterms:modified xsi:type="dcterms:W3CDTF">2018-10-19T19:06:12Z</dcterms:modified>
</cp:coreProperties>
</file>