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4"/>
  </p:handoutMasterIdLst>
  <p:sldIdLst>
    <p:sldId id="256" r:id="rId2"/>
    <p:sldId id="257" r:id="rId3"/>
    <p:sldId id="262" r:id="rId4"/>
    <p:sldId id="276" r:id="rId5"/>
    <p:sldId id="281" r:id="rId6"/>
    <p:sldId id="277" r:id="rId7"/>
    <p:sldId id="282" r:id="rId8"/>
    <p:sldId id="278" r:id="rId9"/>
    <p:sldId id="275" r:id="rId10"/>
    <p:sldId id="268" r:id="rId11"/>
    <p:sldId id="265" r:id="rId12"/>
    <p:sldId id="266" r:id="rId13"/>
    <p:sldId id="267" r:id="rId14"/>
    <p:sldId id="269" r:id="rId15"/>
    <p:sldId id="272" r:id="rId16"/>
    <p:sldId id="273" r:id="rId17"/>
    <p:sldId id="274" r:id="rId18"/>
    <p:sldId id="284" r:id="rId19"/>
    <p:sldId id="279" r:id="rId20"/>
    <p:sldId id="280" r:id="rId21"/>
    <p:sldId id="285" r:id="rId22"/>
    <p:sldId id="286" r:id="rId23"/>
  </p:sldIdLst>
  <p:sldSz cx="12192000" cy="6858000"/>
  <p:notesSz cx="688181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3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716981-9232-4F9A-B667-1D9DB9D8070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A4FA6D-C868-4C26-BA29-196FEDBA021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8102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10BFACC3-AF27-462E-95EA-1495BBE0DBDB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5A6FD3-E614-4E31-9F95-3CFB6BDF03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397E4E-023D-42D7-8576-AA7A3C32432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A377B291-9BC9-4457-8F92-726D24A8F41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9556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404560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913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009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8732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983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027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9996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191622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434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360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065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FE2D953-5738-4C3F-9B94-07BE469FF869}" type="datetimeFigureOut">
              <a:rPr lang="en-GB" smtClean="0"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ED60E010-D00B-4EC2-9CAA-7586EE3CCF9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2234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kc35rew5ZU&amp;app=desktop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FA174-FAA2-4FBB-8986-C1A96B4075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Welcome to Block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A1E870-7504-4686-A062-E22060747B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20752" y="2296157"/>
            <a:ext cx="3793678" cy="1037760"/>
          </a:xfrm>
        </p:spPr>
        <p:txBody>
          <a:bodyPr>
            <a:noAutofit/>
          </a:bodyPr>
          <a:lstStyle/>
          <a:p>
            <a:r>
              <a:rPr lang="en-GB" sz="2800" dirty="0"/>
              <a:t>Introduction to Judaism and Christianity HPRS4009</a:t>
            </a:r>
          </a:p>
          <a:p>
            <a:r>
              <a:rPr lang="en-GB" sz="2800" dirty="0"/>
              <a:t>Monday 22</a:t>
            </a:r>
            <a:r>
              <a:rPr lang="en-GB" sz="2800" baseline="30000" dirty="0"/>
              <a:t>nd</a:t>
            </a:r>
            <a:r>
              <a:rPr lang="en-GB" sz="2800" dirty="0"/>
              <a:t> October</a:t>
            </a:r>
          </a:p>
          <a:p>
            <a:r>
              <a:rPr lang="en-GB" sz="2800" dirty="0"/>
              <a:t>Dr Jessica M. Keady</a:t>
            </a:r>
          </a:p>
          <a:p>
            <a:r>
              <a:rPr lang="en-GB" sz="2800" dirty="0"/>
              <a:t>j.keady@uwtsd.ac.uk</a:t>
            </a:r>
          </a:p>
        </p:txBody>
      </p:sp>
    </p:spTree>
    <p:extLst>
      <p:ext uri="{BB962C8B-B14F-4D97-AF65-F5344CB8AC3E}">
        <p14:creationId xmlns:p14="http://schemas.microsoft.com/office/powerpoint/2010/main" val="452407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576A5-EA7E-4E69-AD1B-9B9F1B5D0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5C9A6-865C-4944-A786-501BE280F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b="1" dirty="0"/>
              <a:t>Welcome to the Course, Assessments, PASS Sessions, Questions</a:t>
            </a:r>
            <a:endParaRPr lang="en-GB" sz="2600" dirty="0"/>
          </a:p>
          <a:p>
            <a:r>
              <a:rPr lang="en-GB" sz="2600" b="1" dirty="0"/>
              <a:t>Introductory Lecture </a:t>
            </a:r>
          </a:p>
          <a:p>
            <a:r>
              <a:rPr lang="en-GB" sz="2600" b="1" dirty="0"/>
              <a:t>Assessment Fact Finding  (</a:t>
            </a:r>
            <a:r>
              <a:rPr lang="en-GB" sz="2600" dirty="0"/>
              <a:t>Discussion Questions</a:t>
            </a:r>
            <a:r>
              <a:rPr lang="en-GB" sz="2600" b="1" dirty="0"/>
              <a:t>)</a:t>
            </a:r>
          </a:p>
          <a:p>
            <a:r>
              <a:rPr lang="en-GB" sz="2600" b="1" dirty="0"/>
              <a:t>Biblical Studies Study Skills Referencing PowerPoint</a:t>
            </a:r>
            <a:endParaRPr lang="en-GB" sz="2600" dirty="0"/>
          </a:p>
          <a:p>
            <a:r>
              <a:rPr lang="en-GB" sz="2600" b="1" dirty="0"/>
              <a:t>Poster Preparation (</a:t>
            </a:r>
            <a:r>
              <a:rPr lang="en-GB" sz="2600" dirty="0"/>
              <a:t>Group Work</a:t>
            </a:r>
            <a:r>
              <a:rPr lang="en-GB" sz="2600" b="1" dirty="0"/>
              <a:t>) </a:t>
            </a:r>
            <a:endParaRPr lang="en-GB" sz="2600" dirty="0"/>
          </a:p>
          <a:p>
            <a:endParaRPr lang="en-GB" dirty="0"/>
          </a:p>
          <a:p>
            <a:endParaRPr lang="en-GB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81644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8450" y="482600"/>
            <a:ext cx="8229600" cy="1295400"/>
          </a:xfrm>
        </p:spPr>
        <p:txBody>
          <a:bodyPr>
            <a:noAutofit/>
          </a:bodyPr>
          <a:lstStyle/>
          <a:p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Hebrew Bible / The Hebrew Scriptures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The Old Testament</a:t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600" dirty="0">
                <a:solidFill>
                  <a:srgbClr val="000000"/>
                </a:solidFill>
              </a:rPr>
              <a:t>Tanakh / </a:t>
            </a:r>
            <a:r>
              <a:rPr lang="en-US" sz="3600" dirty="0" err="1">
                <a:solidFill>
                  <a:srgbClr val="000000"/>
                </a:solidFill>
              </a:rPr>
              <a:t>Mikra</a:t>
            </a:r>
            <a:endParaRPr lang="en-US" sz="36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tora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899" y="3305175"/>
            <a:ext cx="4654551" cy="3385128"/>
          </a:xfrm>
        </p:spPr>
      </p:pic>
      <p:pic>
        <p:nvPicPr>
          <p:cNvPr id="8" name="Picture 7" descr="1hebbible-300x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4725" y="2343150"/>
            <a:ext cx="4238625" cy="282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533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AF1EB-830D-4637-8DAC-BB7415261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7025" y="477634"/>
            <a:ext cx="8770571" cy="1560716"/>
          </a:xfrm>
        </p:spPr>
        <p:txBody>
          <a:bodyPr/>
          <a:lstStyle/>
          <a:p>
            <a:r>
              <a:rPr lang="en-GB" dirty="0"/>
              <a:t>How many books are in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83DC-BF65-4A95-853A-421D8F1E6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7025" y="2038350"/>
            <a:ext cx="8467725" cy="34480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/>
              <a:t>Canon </a:t>
            </a:r>
            <a:r>
              <a:rPr lang="en-GB" sz="2600" i="1" dirty="0"/>
              <a:t>- definition: A collection or list of sacred books accepted as genuine. </a:t>
            </a:r>
          </a:p>
          <a:p>
            <a:pPr marL="0" indent="0">
              <a:buNone/>
            </a:pPr>
            <a:r>
              <a:rPr lang="en-GB" sz="2600" dirty="0"/>
              <a:t>New Testament = 27 books (usually)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What about the Hebrew Bible/ Old Testament? 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Pair / Group Work – Examine the handout. Take 5 minutes to spot as many differences as you can. </a:t>
            </a:r>
          </a:p>
        </p:txBody>
      </p:sp>
    </p:spTree>
    <p:extLst>
      <p:ext uri="{BB962C8B-B14F-4D97-AF65-F5344CB8AC3E}">
        <p14:creationId xmlns:p14="http://schemas.microsoft.com/office/powerpoint/2010/main" val="969114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ED0A8-56BD-4270-A827-FE034A86F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Canons?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EE1C7-F06C-42EB-A776-5B601616F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Jewish </a:t>
            </a:r>
            <a:r>
              <a:rPr lang="en-GB" sz="2500" dirty="0" err="1"/>
              <a:t>Tanakh</a:t>
            </a:r>
            <a:r>
              <a:rPr lang="en-GB" sz="2500" dirty="0"/>
              <a:t> and the Protestant Bible = same books </a:t>
            </a:r>
            <a:r>
              <a:rPr lang="en-GB" sz="2500" u="sng" dirty="0"/>
              <a:t>but</a:t>
            </a:r>
            <a:r>
              <a:rPr lang="en-GB" sz="2500" dirty="0"/>
              <a:t> (</a:t>
            </a:r>
            <a:r>
              <a:rPr lang="en-GB" sz="2500" dirty="0" err="1"/>
              <a:t>i</a:t>
            </a:r>
            <a:r>
              <a:rPr lang="en-GB" sz="2500" dirty="0"/>
              <a:t>) divided differently, </a:t>
            </a:r>
            <a:r>
              <a:rPr lang="en-GB" sz="2500" b="1" dirty="0"/>
              <a:t>AND</a:t>
            </a:r>
            <a:r>
              <a:rPr lang="en-GB" sz="2500" dirty="0"/>
              <a:t> (ii) ordered differently.</a:t>
            </a:r>
          </a:p>
          <a:p>
            <a:r>
              <a:rPr lang="en-GB" sz="2500" dirty="0"/>
              <a:t>Catholic Bible = same order as Protestant Bible,</a:t>
            </a:r>
            <a:r>
              <a:rPr lang="en-GB" sz="2500" u="sng" dirty="0"/>
              <a:t> but </a:t>
            </a:r>
            <a:r>
              <a:rPr lang="en-GB" sz="2500" dirty="0"/>
              <a:t>(</a:t>
            </a:r>
            <a:r>
              <a:rPr lang="en-GB" sz="2500" dirty="0" err="1"/>
              <a:t>i</a:t>
            </a:r>
            <a:r>
              <a:rPr lang="en-GB" sz="2500" dirty="0"/>
              <a:t>) additional books, </a:t>
            </a:r>
            <a:r>
              <a:rPr lang="en-GB" sz="2500" b="1" dirty="0"/>
              <a:t>AND </a:t>
            </a:r>
            <a:r>
              <a:rPr lang="en-GB" sz="2500" dirty="0"/>
              <a:t>(ii) some longer versions.</a:t>
            </a:r>
          </a:p>
          <a:p>
            <a:r>
              <a:rPr lang="en-GB" sz="2500" dirty="0"/>
              <a:t>Orthodox Bible = same order as Protestant Bible and Catholic Bible, </a:t>
            </a:r>
            <a:r>
              <a:rPr lang="en-GB" sz="2500" u="sng" dirty="0"/>
              <a:t>but </a:t>
            </a:r>
            <a:r>
              <a:rPr lang="en-GB" sz="2500" dirty="0"/>
              <a:t>further additional books.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10611-E637-4FA3-A3E5-D0101DA08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5900" y="136525"/>
            <a:ext cx="4215482" cy="230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95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152A8-0D84-408E-A592-1FB47863B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language is the Bible written 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75666-7BF8-4F01-94BA-F0C54D77A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129061"/>
            <a:ext cx="8770571" cy="3651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Ancient (original) languages</a:t>
            </a:r>
          </a:p>
          <a:p>
            <a:r>
              <a:rPr lang="en-GB" sz="2400" dirty="0"/>
              <a:t>Hebrew (most of the HB/OT)</a:t>
            </a:r>
          </a:p>
          <a:p>
            <a:r>
              <a:rPr lang="en-GB" sz="2400" dirty="0"/>
              <a:t>Greek (NT)</a:t>
            </a:r>
          </a:p>
          <a:p>
            <a:r>
              <a:rPr lang="en-GB" sz="2400" dirty="0"/>
              <a:t>Aramaic (parts of HB/OT and transliterated terms in the New Testament)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Ezra 4:8 – 6:18 and 7:12-26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Daniel 2:4-7:28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Jeremiah 10:11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Genesis 31:47</a:t>
            </a:r>
          </a:p>
        </p:txBody>
      </p:sp>
    </p:spTree>
    <p:extLst>
      <p:ext uri="{BB962C8B-B14F-4D97-AF65-F5344CB8AC3E}">
        <p14:creationId xmlns:p14="http://schemas.microsoft.com/office/powerpoint/2010/main" val="342919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EC6116-F8D0-4C75-8C1D-7CBBB0381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00" y="1130299"/>
            <a:ext cx="8881269" cy="3968817"/>
          </a:xfrm>
        </p:spPr>
      </p:pic>
    </p:spTree>
    <p:extLst>
      <p:ext uri="{BB962C8B-B14F-4D97-AF65-F5344CB8AC3E}">
        <p14:creationId xmlns:p14="http://schemas.microsoft.com/office/powerpoint/2010/main" val="124441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FD89C-4449-4CCF-8E67-6D86EFFB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Date(s) and author(s)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3D65D-1AAD-49BC-83DE-6B6564ACE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/>
              <a:t>Hebrew Bible / Old Testament writings: ca. 1000 BCE – 164 BCE </a:t>
            </a:r>
          </a:p>
          <a:p>
            <a:r>
              <a:rPr lang="en-GB" sz="2500" dirty="0"/>
              <a:t>New Testament writings: ca. 50 CE – 200 CE </a:t>
            </a:r>
          </a:p>
          <a:p>
            <a:endParaRPr lang="en-GB" sz="2500" dirty="0"/>
          </a:p>
          <a:p>
            <a:pPr marL="0" indent="0">
              <a:buNone/>
            </a:pPr>
            <a:r>
              <a:rPr lang="en-GB" sz="2500" dirty="0"/>
              <a:t>Therefore, the Bible contains writings spanning over 1,000 years and can be related to multiple dates, multiple authors and multiple contexts. </a:t>
            </a:r>
          </a:p>
        </p:txBody>
      </p:sp>
    </p:spTree>
    <p:extLst>
      <p:ext uri="{BB962C8B-B14F-4D97-AF65-F5344CB8AC3E}">
        <p14:creationId xmlns:p14="http://schemas.microsoft.com/office/powerpoint/2010/main" val="2841397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BA098-781B-4439-95AF-413DD40DF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Bible?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AA742-5644-483D-B9CC-7167226A8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1714499"/>
            <a:ext cx="9284921" cy="43148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Genres</a:t>
            </a:r>
          </a:p>
          <a:p>
            <a:r>
              <a:rPr lang="en-GB" sz="2800" dirty="0"/>
              <a:t>Law</a:t>
            </a:r>
          </a:p>
          <a:p>
            <a:r>
              <a:rPr lang="en-GB" sz="2800" dirty="0"/>
              <a:t>Prophecy </a:t>
            </a:r>
          </a:p>
          <a:p>
            <a:r>
              <a:rPr lang="en-GB" sz="2800" dirty="0"/>
              <a:t>Prayer</a:t>
            </a:r>
          </a:p>
          <a:p>
            <a:r>
              <a:rPr lang="en-GB" sz="2800" dirty="0"/>
              <a:t>Poetry </a:t>
            </a:r>
          </a:p>
          <a:p>
            <a:r>
              <a:rPr lang="en-GB" sz="2800" dirty="0"/>
              <a:t>Wisdom</a:t>
            </a:r>
          </a:p>
          <a:p>
            <a:r>
              <a:rPr lang="en-GB" sz="2800" dirty="0"/>
              <a:t>Narrative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BA2441-0631-4C1C-A2A4-CD5A459B7F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563" y="1978906"/>
            <a:ext cx="3589437" cy="4879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610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</a:rPr>
              <a:t>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>
                <a:solidFill>
                  <a:srgbClr val="000000"/>
                </a:solidFill>
              </a:rPr>
              <a:t>The main foundation of Judaism: its body of sacred scriptures.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An anthology of different writings.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Until today recited from a handwritten scroll in Hebrew (without vowels).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Intended to be read aloud (</a:t>
            </a:r>
            <a:r>
              <a:rPr lang="en-US" sz="2500" i="1" dirty="0" err="1">
                <a:solidFill>
                  <a:srgbClr val="000000"/>
                </a:solidFill>
              </a:rPr>
              <a:t>mikra</a:t>
            </a:r>
            <a:r>
              <a:rPr lang="en-US" sz="2500" dirty="0">
                <a:solidFill>
                  <a:srgbClr val="000000"/>
                </a:solidFill>
              </a:rPr>
              <a:t>)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304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7FE4-9C41-4058-8DE0-0B323F472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Hebrew Bible and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33F3-DAD4-45D0-9174-B42105736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solidFill>
                  <a:srgbClr val="000000"/>
                </a:solidFill>
              </a:rPr>
              <a:t>Markers of Judaism:</a:t>
            </a:r>
          </a:p>
          <a:p>
            <a:r>
              <a:rPr lang="en-US" sz="2800" dirty="0">
                <a:solidFill>
                  <a:schemeClr val="tx1"/>
                </a:solidFill>
              </a:rPr>
              <a:t>Worship of a personal and transcendent God</a:t>
            </a:r>
          </a:p>
          <a:p>
            <a:r>
              <a:rPr lang="en-US" sz="2800" dirty="0">
                <a:solidFill>
                  <a:schemeClr val="tx1"/>
                </a:solidFill>
              </a:rPr>
              <a:t>Code of laws and commandments</a:t>
            </a:r>
          </a:p>
          <a:p>
            <a:r>
              <a:rPr lang="en-US" sz="2800" dirty="0">
                <a:solidFill>
                  <a:schemeClr val="tx1"/>
                </a:solidFill>
              </a:rPr>
              <a:t>Institutional and communal structures (Temple, shrine, synagogue)</a:t>
            </a:r>
          </a:p>
          <a:p>
            <a:r>
              <a:rPr lang="en-US" sz="2800" dirty="0">
                <a:solidFill>
                  <a:schemeClr val="tx1"/>
                </a:solidFill>
              </a:rPr>
              <a:t>Revealed Scripture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278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 err="1">
                <a:solidFill>
                  <a:schemeClr val="tx1"/>
                </a:solidFill>
              </a:rPr>
              <a:t>TaNaKh</a:t>
            </a:r>
            <a:endParaRPr lang="en-US" sz="5000" dirty="0">
              <a:solidFill>
                <a:schemeClr val="tx1"/>
              </a:solidFill>
            </a:endParaRPr>
          </a:p>
        </p:txBody>
      </p:sp>
      <p:pic>
        <p:nvPicPr>
          <p:cNvPr id="6" name="Content Placeholder 5" descr="images-2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476500"/>
            <a:ext cx="3429000" cy="4038600"/>
          </a:xfrm>
        </p:spPr>
      </p:pic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7299" y="0"/>
            <a:ext cx="2667001" cy="2197101"/>
          </a:xfrm>
          <a:prstGeom prst="rect">
            <a:avLst/>
          </a:prstGeo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8700" y="2700787"/>
            <a:ext cx="5372100" cy="354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066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TaNaKh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2800" dirty="0">
              <a:solidFill>
                <a:srgbClr val="000000"/>
              </a:solidFill>
            </a:endParaRPr>
          </a:p>
          <a:p>
            <a:r>
              <a:rPr lang="en-US" sz="2800" dirty="0">
                <a:solidFill>
                  <a:srgbClr val="000000"/>
                </a:solidFill>
              </a:rPr>
              <a:t> Torah / Law: Five books of Moses (Genesis, Exodus, Leviticus, Numbers, </a:t>
            </a:r>
            <a:r>
              <a:rPr lang="en-US" sz="2800" dirty="0" err="1">
                <a:solidFill>
                  <a:srgbClr val="000000"/>
                </a:solidFill>
              </a:rPr>
              <a:t>Deuterononmy</a:t>
            </a:r>
            <a:r>
              <a:rPr lang="en-US" sz="2800" dirty="0">
                <a:solidFill>
                  <a:srgbClr val="000000"/>
                </a:solidFill>
              </a:rPr>
              <a:t>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Nevi’im / Prophets: (8 books)</a:t>
            </a:r>
          </a:p>
          <a:p>
            <a:r>
              <a:rPr lang="en-US" sz="2800" dirty="0">
                <a:solidFill>
                  <a:srgbClr val="000000"/>
                </a:solidFill>
              </a:rPr>
              <a:t>Ketuvim / Writings: (11 books)</a:t>
            </a:r>
          </a:p>
        </p:txBody>
      </p:sp>
    </p:spTree>
    <p:extLst>
      <p:ext uri="{BB962C8B-B14F-4D97-AF65-F5344CB8AC3E}">
        <p14:creationId xmlns:p14="http://schemas.microsoft.com/office/powerpoint/2010/main" val="33397810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021357"/>
              </p:ext>
            </p:extLst>
          </p:nvPr>
        </p:nvGraphicFramePr>
        <p:xfrm>
          <a:off x="2849929" y="295872"/>
          <a:ext cx="9187717" cy="62662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94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44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969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4603">
                <a:tc>
                  <a:txBody>
                    <a:bodyPr/>
                    <a:lstStyle/>
                    <a:p>
                      <a:r>
                        <a:rPr lang="en-US" dirty="0"/>
                        <a:t>Books</a:t>
                      </a:r>
                      <a:r>
                        <a:rPr lang="en-US" baseline="0" dirty="0"/>
                        <a:t> of the Law</a:t>
                      </a:r>
                    </a:p>
                    <a:p>
                      <a:r>
                        <a:rPr lang="en-US" baseline="0" dirty="0"/>
                        <a:t>Pentateuch / Torah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Historical</a:t>
                      </a:r>
                      <a:r>
                        <a:rPr lang="en-US" baseline="0" dirty="0"/>
                        <a:t> Books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Poetry and Wisdom Books / </a:t>
                      </a:r>
                      <a:r>
                        <a:rPr lang="en-US" dirty="0" err="1"/>
                        <a:t>Ketuvim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Prophetic Books / </a:t>
                      </a:r>
                      <a:r>
                        <a:rPr lang="en-US"/>
                        <a:t>Nevi’im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Genesis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Joshua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Isaiah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Exodus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Judges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Psalms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Jeremiah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Leviticus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Proverbs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Lamentations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Numbers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Ecclesiastes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Ezekiel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r>
                        <a:rPr lang="en-US" dirty="0"/>
                        <a:t>Deuteronomy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Song of Solomon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</a:t>
                      </a:r>
                      <a:r>
                        <a:rPr lang="en-US" baseline="0" dirty="0"/>
                        <a:t> Kings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Hosea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Kings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Joel, Amos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6460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Obadiah,</a:t>
                      </a:r>
                      <a:r>
                        <a:rPr lang="en-US" baseline="0" dirty="0"/>
                        <a:t> Jonah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Micah, Nahum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Habakkuk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Nehemiah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Zephaniah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Esther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Haggai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/>
                        <a:t>Zechariah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7977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Malachi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01296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399"/>
            <a:ext cx="8867775" cy="3743325"/>
          </a:xfrm>
        </p:spPr>
        <p:txBody>
          <a:bodyPr>
            <a:normAutofit/>
          </a:bodyPr>
          <a:lstStyle/>
          <a:p>
            <a:r>
              <a:rPr lang="en-US" sz="2500" b="1" dirty="0">
                <a:solidFill>
                  <a:srgbClr val="000090"/>
                </a:solidFill>
              </a:rPr>
              <a:t>From a historical perspective</a:t>
            </a:r>
            <a:r>
              <a:rPr lang="en-US" sz="2500" dirty="0">
                <a:solidFill>
                  <a:srgbClr val="000000"/>
                </a:solidFill>
              </a:rPr>
              <a:t>: a collection of 39 writings composed by different authors from several historical periods (interest in historical, social, political and cultural issues)</a:t>
            </a:r>
          </a:p>
          <a:p>
            <a:r>
              <a:rPr lang="en-US" sz="2500" dirty="0">
                <a:solidFill>
                  <a:srgbClr val="000000"/>
                </a:solidFill>
              </a:rPr>
              <a:t>Texts composed in Hebrew and Aramaic.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Various religious and social movements, cultural practices, political developments.</a:t>
            </a:r>
          </a:p>
          <a:p>
            <a:r>
              <a:rPr lang="en-US" sz="2500" dirty="0">
                <a:solidFill>
                  <a:srgbClr val="000000"/>
                </a:solidFill>
              </a:rPr>
              <a:t>Responses to specific circumstances.</a:t>
            </a:r>
          </a:p>
        </p:txBody>
      </p:sp>
    </p:spTree>
    <p:extLst>
      <p:ext uri="{BB962C8B-B14F-4D97-AF65-F5344CB8AC3E}">
        <p14:creationId xmlns:p14="http://schemas.microsoft.com/office/powerpoint/2010/main" val="3395284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7925" y="1348703"/>
            <a:ext cx="9256346" cy="44196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10000" dirty="0">
                <a:solidFill>
                  <a:srgbClr val="000090"/>
                </a:solidFill>
              </a:rPr>
              <a:t>From a literary perspective</a:t>
            </a:r>
            <a:r>
              <a:rPr lang="en-US" sz="10000" dirty="0">
                <a:solidFill>
                  <a:srgbClr val="000000"/>
                </a:solidFill>
              </a:rPr>
              <a:t>: what are the literary features of the biblical texts?</a:t>
            </a:r>
          </a:p>
          <a:p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Narrative</a:t>
            </a:r>
            <a:r>
              <a:rPr lang="en-US" sz="10000" dirty="0">
                <a:solidFill>
                  <a:srgbClr val="000000"/>
                </a:solidFill>
              </a:rPr>
              <a:t>: about humankind and the nation of Israel.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Prophecy</a:t>
            </a:r>
            <a:r>
              <a:rPr lang="en-US" sz="10000" dirty="0">
                <a:solidFill>
                  <a:srgbClr val="000000"/>
                </a:solidFill>
              </a:rPr>
              <a:t>: a revelation from God mediated through a prophet (‘and the word of the Lord came to Isaiah/Jeremiah/Amos…’).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Psalm</a:t>
            </a:r>
            <a:r>
              <a:rPr lang="en-US" sz="10000" dirty="0">
                <a:solidFill>
                  <a:srgbClr val="000000"/>
                </a:solidFill>
              </a:rPr>
              <a:t>: expression of praise/lament of a group/individual.</a:t>
            </a:r>
          </a:p>
          <a:p>
            <a:pPr>
              <a:buNone/>
            </a:pPr>
            <a:endParaRPr lang="en-US" sz="100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10000" dirty="0">
                <a:solidFill>
                  <a:srgbClr val="000000"/>
                </a:solidFill>
              </a:rPr>
              <a:t>	</a:t>
            </a:r>
            <a:r>
              <a:rPr lang="en-US" sz="10000" u="sng" dirty="0">
                <a:solidFill>
                  <a:srgbClr val="000000"/>
                </a:solidFill>
              </a:rPr>
              <a:t>Apocalypse</a:t>
            </a:r>
            <a:r>
              <a:rPr lang="en-US" sz="10000" dirty="0">
                <a:solidFill>
                  <a:srgbClr val="000000"/>
                </a:solidFill>
              </a:rPr>
              <a:t> (‘revelation’): disclosure of the heavenly mysteries about God and the world to come. </a:t>
            </a:r>
          </a:p>
          <a:p>
            <a:pPr>
              <a:buNone/>
            </a:pPr>
            <a:r>
              <a:rPr lang="en-US" sz="4211" dirty="0">
                <a:solidFill>
                  <a:srgbClr val="000090"/>
                </a:solidFill>
              </a:rPr>
              <a:t>	</a:t>
            </a:r>
          </a:p>
          <a:p>
            <a:pPr>
              <a:buNone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148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Interpreting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716830" cy="4525963"/>
          </a:xfrm>
        </p:spPr>
        <p:txBody>
          <a:bodyPr>
            <a:normAutofit fontScale="55000" lnSpcReduction="20000"/>
          </a:bodyPr>
          <a:lstStyle/>
          <a:p>
            <a:r>
              <a:rPr lang="en-US" sz="5300" dirty="0">
                <a:solidFill>
                  <a:srgbClr val="000090"/>
                </a:solidFill>
              </a:rPr>
              <a:t>From a theological perspective</a:t>
            </a:r>
            <a:r>
              <a:rPr lang="en-US" sz="5300" dirty="0">
                <a:solidFill>
                  <a:srgbClr val="000000"/>
                </a:solidFill>
              </a:rPr>
              <a:t>: encourage readers/hearers to believe and understand the significance of Israel (origins, fall, restoration, and destiny).</a:t>
            </a:r>
          </a:p>
          <a:p>
            <a:pPr>
              <a:buNone/>
            </a:pPr>
            <a:endParaRPr lang="en-US" sz="5300" dirty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5300" dirty="0">
                <a:solidFill>
                  <a:srgbClr val="000000"/>
                </a:solidFill>
              </a:rPr>
              <a:t>	</a:t>
            </a:r>
            <a:r>
              <a:rPr lang="en-US" sz="3429" dirty="0">
                <a:solidFill>
                  <a:srgbClr val="000000"/>
                </a:solidFill>
              </a:rPr>
              <a:t>	</a:t>
            </a:r>
          </a:p>
          <a:p>
            <a:endParaRPr lang="en-US" dirty="0"/>
          </a:p>
          <a:p>
            <a:pPr>
              <a:buNone/>
            </a:pPr>
            <a:r>
              <a:rPr lang="en-US" dirty="0">
                <a:solidFill>
                  <a:srgbClr val="800000"/>
                </a:solidFill>
              </a:rPr>
              <a:t>	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9" name="Content Placeholder 8" descr="mosesten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860926" y="2129061"/>
            <a:ext cx="3632948" cy="4525963"/>
          </a:xfrm>
        </p:spPr>
      </p:pic>
    </p:spTree>
    <p:extLst>
      <p:ext uri="{BB962C8B-B14F-4D97-AF65-F5344CB8AC3E}">
        <p14:creationId xmlns:p14="http://schemas.microsoft.com/office/powerpoint/2010/main" val="19362770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BE9A3-8EB4-4F33-8432-1AA231FD2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165DC-BAA1-4FB4-99D8-2DC5187E69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3698" y="2400299"/>
            <a:ext cx="9418269" cy="40259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Read Genesis 17 (NRSV translation)   The Sign of the Covenant </a:t>
            </a:r>
          </a:p>
          <a:p>
            <a:r>
              <a:rPr lang="en-GB" sz="2600" dirty="0"/>
              <a:t>What promise is made to Abraham? </a:t>
            </a:r>
          </a:p>
          <a:p>
            <a:r>
              <a:rPr lang="en-GB" sz="2600" dirty="0"/>
              <a:t>What is the significance of the name change from Abram to Abraham?</a:t>
            </a:r>
          </a:p>
          <a:p>
            <a:r>
              <a:rPr lang="en-GB" sz="2600" dirty="0"/>
              <a:t>What does male circumcision become a symbol of?</a:t>
            </a:r>
          </a:p>
          <a:p>
            <a:r>
              <a:rPr lang="en-GB" sz="2600" dirty="0"/>
              <a:t>From an interfaith perspective, what (if any) other covenantal signs/symbols are apparent?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1376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Tetragrammaton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7398" y="2268693"/>
            <a:ext cx="6172200" cy="415846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The tetragrammaton (“four letters”)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he-IL" sz="2500" dirty="0"/>
              <a:t> </a:t>
            </a:r>
            <a:r>
              <a:rPr lang="en-GB" sz="2500" dirty="0"/>
              <a:t> is the personal name of God.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r>
              <a:rPr lang="en-GB" sz="2500" dirty="0"/>
              <a:t>Because it is considered too holy to pronounce, when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יהוה</a:t>
            </a:r>
            <a:r>
              <a:rPr lang="en-GB" sz="2500" dirty="0"/>
              <a:t> is </a:t>
            </a:r>
            <a:r>
              <a:rPr lang="en-GB" sz="2500" u="sng" dirty="0"/>
              <a:t>read</a:t>
            </a:r>
            <a:r>
              <a:rPr lang="en-GB" sz="2500" dirty="0"/>
              <a:t>, the word </a:t>
            </a:r>
            <a:r>
              <a:rPr lang="he-IL" sz="2500" dirty="0">
                <a:latin typeface="SBL Hebrew" pitchFamily="2" charset="-79"/>
                <a:cs typeface="SBL Hebrew" pitchFamily="2" charset="-79"/>
              </a:rPr>
              <a:t>אֲדֹנָי</a:t>
            </a:r>
            <a:r>
              <a:rPr lang="en-GB" sz="2500" dirty="0"/>
              <a:t> (= “Lord”) is spoken instead.</a:t>
            </a:r>
          </a:p>
          <a:p>
            <a:pPr>
              <a:spcBef>
                <a:spcPts val="0"/>
              </a:spcBef>
              <a:spcAft>
                <a:spcPts val="450"/>
              </a:spcAft>
            </a:pPr>
            <a:endParaRPr lang="en-GB" sz="2400" dirty="0"/>
          </a:p>
          <a:p>
            <a:pPr marL="0" indent="0">
              <a:buNone/>
            </a:pPr>
            <a:endParaRPr lang="en-GB" sz="1950" dirty="0"/>
          </a:p>
          <a:p>
            <a:pPr lvl="0"/>
            <a:endParaRPr lang="en-GB" sz="1950" dirty="0"/>
          </a:p>
          <a:p>
            <a:pPr algn="just"/>
            <a:endParaRPr lang="en-GB" sz="19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76" y="4347924"/>
            <a:ext cx="3068724" cy="23015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547" y="4453024"/>
            <a:ext cx="3068724" cy="231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6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Names for God in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500" b="1" dirty="0"/>
              <a:t>Exercise</a:t>
            </a:r>
            <a:r>
              <a:rPr lang="en-GB" sz="2500" dirty="0"/>
              <a:t>: </a:t>
            </a:r>
          </a:p>
          <a:p>
            <a:pPr marL="0" indent="0">
              <a:buNone/>
            </a:pPr>
            <a:r>
              <a:rPr lang="en-GB" sz="2500" dirty="0"/>
              <a:t>How many names are used for God in the Hebrew Bible / Old Testament as described in this clip? </a:t>
            </a:r>
          </a:p>
          <a:p>
            <a:pPr marL="0" indent="0">
              <a:buNone/>
            </a:pPr>
            <a:endParaRPr lang="en-US" sz="2500" dirty="0"/>
          </a:p>
          <a:p>
            <a:r>
              <a:rPr lang="en-GB" sz="2500" dirty="0">
                <a:hlinkClick r:id="rId2"/>
              </a:rPr>
              <a:t>https://www.youtube.com/watch?v=lkc35rew5ZU&amp;app=desktop</a:t>
            </a:r>
            <a:endParaRPr lang="en-GB" sz="25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399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8620F-97F4-4BE1-9486-3D1477839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Dates in the study of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CE122-4740-42E1-B30D-9834CD032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dirty="0"/>
              <a:t>First Jewish Temple built in the 10</a:t>
            </a:r>
            <a:r>
              <a:rPr lang="en-GB" sz="3000" baseline="30000" dirty="0"/>
              <a:t>th</a:t>
            </a:r>
            <a:r>
              <a:rPr lang="en-GB" sz="3000" dirty="0"/>
              <a:t> Century BCE by King Solomon (1 Kings 5-9)</a:t>
            </a:r>
          </a:p>
          <a:p>
            <a:r>
              <a:rPr lang="en-GB" sz="3000" dirty="0"/>
              <a:t>Babylonian Destruction and Exile of Jewish people </a:t>
            </a:r>
            <a:r>
              <a:rPr lang="en-GB" sz="3000" b="1" dirty="0"/>
              <a:t>587 BCE </a:t>
            </a:r>
          </a:p>
          <a:p>
            <a:r>
              <a:rPr lang="en-GB" sz="3000" dirty="0"/>
              <a:t>Second Temple Judaism </a:t>
            </a:r>
            <a:r>
              <a:rPr lang="en-GB" sz="3000" b="1" dirty="0"/>
              <a:t>(530 BCE – 70 CE)</a:t>
            </a:r>
          </a:p>
        </p:txBody>
      </p:sp>
    </p:spTree>
    <p:extLst>
      <p:ext uri="{BB962C8B-B14F-4D97-AF65-F5344CB8AC3E}">
        <p14:creationId xmlns:p14="http://schemas.microsoft.com/office/powerpoint/2010/main" val="36833524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12F20-5055-4CB0-99B5-CFA560F02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5374" y="3094728"/>
            <a:ext cx="8770571" cy="1560716"/>
          </a:xfrm>
        </p:spPr>
        <p:txBody>
          <a:bodyPr/>
          <a:lstStyle/>
          <a:p>
            <a:r>
              <a:rPr lang="en-GB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011041437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1630</TotalTime>
  <Words>798</Words>
  <Application>Microsoft Office PowerPoint</Application>
  <PresentationFormat>Widescreen</PresentationFormat>
  <Paragraphs>147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Century Schoolbook</vt:lpstr>
      <vt:lpstr>Corbel</vt:lpstr>
      <vt:lpstr>SBL Hebrew</vt:lpstr>
      <vt:lpstr>Feathered</vt:lpstr>
      <vt:lpstr>Welcome to Block 2</vt:lpstr>
      <vt:lpstr>Introduction to the Module </vt:lpstr>
      <vt:lpstr> The Hebrew Bible / The Hebrew Scriptures The Old Testament Tanakh / Mikra</vt:lpstr>
      <vt:lpstr>How many books are in the Bible?</vt:lpstr>
      <vt:lpstr>Multiple Canons?</vt:lpstr>
      <vt:lpstr>Which language is the Bible written in?</vt:lpstr>
      <vt:lpstr>PowerPoint Presentation</vt:lpstr>
      <vt:lpstr>Date(s) and author(s)</vt:lpstr>
      <vt:lpstr>What is the Bible?</vt:lpstr>
      <vt:lpstr>The Hebrew Bible</vt:lpstr>
      <vt:lpstr>The Hebrew Bible and Judaism</vt:lpstr>
      <vt:lpstr>TaNaKh</vt:lpstr>
      <vt:lpstr>TaNaKh</vt:lpstr>
      <vt:lpstr>PowerPoint Presentation</vt:lpstr>
      <vt:lpstr>Interpreting the Hebrew Bible</vt:lpstr>
      <vt:lpstr>Interpreting the Hebrew Bible</vt:lpstr>
      <vt:lpstr>Interpreting the Hebrew Bible</vt:lpstr>
      <vt:lpstr>Reading Exercise</vt:lpstr>
      <vt:lpstr>The Tetragrammaton</vt:lpstr>
      <vt:lpstr>The Names for God in the Hebrew Bible</vt:lpstr>
      <vt:lpstr>Key Dates in the study of Judaism</vt:lpstr>
      <vt:lpstr>BREAK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Keady</dc:creator>
  <cp:lastModifiedBy>Jessica Keady</cp:lastModifiedBy>
  <cp:revision>22</cp:revision>
  <cp:lastPrinted>2017-11-26T13:49:52Z</cp:lastPrinted>
  <dcterms:created xsi:type="dcterms:W3CDTF">2017-11-22T14:17:31Z</dcterms:created>
  <dcterms:modified xsi:type="dcterms:W3CDTF">2018-10-21T15:21:05Z</dcterms:modified>
</cp:coreProperties>
</file>