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58" r:id="rId4"/>
    <p:sldId id="259" r:id="rId5"/>
    <p:sldId id="260" r:id="rId6"/>
    <p:sldId id="261" r:id="rId7"/>
    <p:sldId id="262" r:id="rId8"/>
    <p:sldId id="269" r:id="rId9"/>
    <p:sldId id="270" r:id="rId10"/>
    <p:sldId id="271" r:id="rId11"/>
    <p:sldId id="272" r:id="rId12"/>
    <p:sldId id="273"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10" d="100"/>
          <a:sy n="110" d="100"/>
        </p:scale>
        <p:origin x="66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5C0EC4-DC7B-284B-AE36-08407FFF72B4}" type="datetimeFigureOut">
              <a:rPr lang="en-US" smtClean="0"/>
              <a:t>3/10/2024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D5566C-F84C-9E44-B819-BC21AFACB44B}" type="slidenum">
              <a:rPr lang="en-US" smtClean="0"/>
              <a:t>‹#›</a:t>
            </a:fld>
            <a:endParaRPr lang="en-US"/>
          </a:p>
        </p:txBody>
      </p:sp>
    </p:spTree>
    <p:extLst>
      <p:ext uri="{BB962C8B-B14F-4D97-AF65-F5344CB8AC3E}">
        <p14:creationId xmlns:p14="http://schemas.microsoft.com/office/powerpoint/2010/main" val="1171876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This slide presents about the presentation's primary contention and why Unilever was selected as the company to discuss. This slide provides an overview of what will be discussed in the presentation, such as how Unilever works internally and how it deals with the outside world. In this way, discussion will be on external things such as the company's different stakeholders groups, key partners, business functions and so on. The objective of this presentation is to </a:t>
            </a:r>
            <a:r>
              <a:rPr lang="en-US" sz="1800" dirty="0" err="1">
                <a:solidFill>
                  <a:srgbClr val="000000"/>
                </a:solidFill>
                <a:effectLst/>
                <a:latin typeface="Arial" panose="020B0604020202020204" pitchFamily="34" charset="0"/>
                <a:ea typeface="Times New Roman" panose="02020603050405020304" pitchFamily="18" charset="0"/>
              </a:rPr>
              <a:t>exolore</a:t>
            </a:r>
            <a:r>
              <a:rPr lang="en-US" sz="1800" dirty="0">
                <a:solidFill>
                  <a:srgbClr val="000000"/>
                </a:solidFill>
                <a:effectLst/>
                <a:latin typeface="Arial" panose="020B0604020202020204" pitchFamily="34" charset="0"/>
                <a:ea typeface="Times New Roman" panose="02020603050405020304" pitchFamily="18" charset="0"/>
              </a:rPr>
              <a:t> more about Unilever and the way it deals with the influencing factors.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2</a:t>
            </a:fld>
            <a:endParaRPr lang="en-US"/>
          </a:p>
        </p:txBody>
      </p:sp>
    </p:spTree>
    <p:extLst>
      <p:ext uri="{BB962C8B-B14F-4D97-AF65-F5344CB8AC3E}">
        <p14:creationId xmlns:p14="http://schemas.microsoft.com/office/powerpoint/2010/main" val="278656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Arial" panose="020B0604020202020204" pitchFamily="34" charset="0"/>
                <a:ea typeface="Times New Roman" panose="02020603050405020304" pitchFamily="18" charset="0"/>
              </a:rPr>
              <a:t>This slide shows some interesting facts about Unilever, like when it was founded, the different countries where it operates in, and the fact that its main goal is to make items that are good for the environment. Unilever is a privately owned business that makes many types of goods to fulfil the wants of various customers. It also shows that the company cares about social and environmental problems, which is an integral component of its brand identity and strategy plan (</a:t>
            </a:r>
            <a:r>
              <a:rPr lang="en-US" sz="1800" dirty="0" err="1">
                <a:solidFill>
                  <a:srgbClr val="000000"/>
                </a:solidFill>
                <a:effectLst/>
                <a:latin typeface="Arial" panose="020B0604020202020204" pitchFamily="34" charset="0"/>
                <a:ea typeface="Times New Roman" panose="02020603050405020304" pitchFamily="18" charset="0"/>
              </a:rPr>
              <a:t>Lakada</a:t>
            </a:r>
            <a:r>
              <a:rPr lang="en-US" sz="1800" dirty="0">
                <a:solidFill>
                  <a:srgbClr val="000000"/>
                </a:solidFill>
                <a:effectLst/>
                <a:latin typeface="Arial" panose="020B0604020202020204" pitchFamily="34" charset="0"/>
                <a:ea typeface="Times New Roman" panose="02020603050405020304" pitchFamily="18" charset="0"/>
              </a:rPr>
              <a:t> et al., 2015). This brief review sets the stage for a more in-depth look at how Unilever functions and how their surroundings impacts it.</a:t>
            </a:r>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3</a:t>
            </a:fld>
            <a:endParaRPr lang="en-US"/>
          </a:p>
        </p:txBody>
      </p:sp>
    </p:spTree>
    <p:extLst>
      <p:ext uri="{BB962C8B-B14F-4D97-AF65-F5344CB8AC3E}">
        <p14:creationId xmlns:p14="http://schemas.microsoft.com/office/powerpoint/2010/main" val="1531473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This slide represents Unilever's organizational structure. The </a:t>
            </a:r>
            <a:r>
              <a:rPr lang="en-US" sz="1800" dirty="0" err="1">
                <a:solidFill>
                  <a:srgbClr val="000000"/>
                </a:solidFill>
                <a:effectLst/>
                <a:latin typeface="Arial" panose="020B0604020202020204" pitchFamily="34" charset="0"/>
                <a:ea typeface="Times New Roman" panose="02020603050405020304" pitchFamily="18" charset="0"/>
              </a:rPr>
              <a:t>strcture</a:t>
            </a:r>
            <a:r>
              <a:rPr lang="en-US" sz="1800" dirty="0">
                <a:solidFill>
                  <a:srgbClr val="000000"/>
                </a:solidFill>
                <a:effectLst/>
                <a:latin typeface="Arial" panose="020B0604020202020204" pitchFamily="34" charset="0"/>
                <a:ea typeface="Times New Roman" panose="02020603050405020304" pitchFamily="18" charset="0"/>
              </a:rPr>
              <a:t> is found as hierarchical. The company operates a large scale of operations with a large workforce throughout various countries (Tien, 2019). Key functions of the organization includes marketing and operation related  </a:t>
            </a:r>
            <a:r>
              <a:rPr lang="en-US" sz="1800" dirty="0" err="1">
                <a:solidFill>
                  <a:srgbClr val="000000"/>
                </a:solidFill>
                <a:effectLst/>
                <a:latin typeface="Arial" panose="020B0604020202020204" pitchFamily="34" charset="0"/>
                <a:ea typeface="Times New Roman" panose="02020603050405020304" pitchFamily="18" charset="0"/>
              </a:rPr>
              <a:t>activitiesbalong</a:t>
            </a:r>
            <a:r>
              <a:rPr lang="en-US" sz="1800" dirty="0">
                <a:solidFill>
                  <a:srgbClr val="000000"/>
                </a:solidFill>
                <a:effectLst/>
                <a:latin typeface="Arial" panose="020B0604020202020204" pitchFamily="34" charset="0"/>
                <a:ea typeface="Times New Roman" panose="02020603050405020304" pitchFamily="18" charset="0"/>
              </a:rPr>
              <a:t> with finance and human resources. Unilever adapts their structure to manage their diverse product portfolio to ensure effective operations in different markets throughout the world.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4</a:t>
            </a:fld>
            <a:endParaRPr lang="en-US"/>
          </a:p>
        </p:txBody>
      </p:sp>
    </p:spTree>
    <p:extLst>
      <p:ext uri="{BB962C8B-B14F-4D97-AF65-F5344CB8AC3E}">
        <p14:creationId xmlns:p14="http://schemas.microsoft.com/office/powerpoint/2010/main" val="3294519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This slide focuses on the key factors that shape the </a:t>
            </a:r>
            <a:r>
              <a:rPr lang="en-US" sz="1800" dirty="0" err="1">
                <a:solidFill>
                  <a:srgbClr val="000000"/>
                </a:solidFill>
                <a:effectLst/>
                <a:latin typeface="Arial" panose="020B0604020202020204" pitchFamily="34" charset="0"/>
                <a:ea typeface="Times New Roman" panose="02020603050405020304" pitchFamily="18" charset="0"/>
              </a:rPr>
              <a:t>internel</a:t>
            </a:r>
            <a:r>
              <a:rPr lang="en-US" sz="1800" dirty="0">
                <a:solidFill>
                  <a:srgbClr val="000000"/>
                </a:solidFill>
                <a:effectLst/>
                <a:latin typeface="Arial" panose="020B0604020202020204" pitchFamily="34" charset="0"/>
                <a:ea typeface="Times New Roman" panose="02020603050405020304" pitchFamily="18" charset="0"/>
              </a:rPr>
              <a:t> environment of the business, representing the significant corporate culture, characteristics and strengths for environmental protection, coming up with new ideas, and working together as a team. It also shows how essential strong leadership is for giving people power and keeping morals high (Murphy and Murphy, 2018). The slide also asserts that Unilever's efforts in research and development, good supply chain management, and schemes to help employees grow are all important parts of how it works internally and give it an edge over its rivals. Find out about these inner variables of Unilever in order to judge how well the company works as a whole.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5</a:t>
            </a:fld>
            <a:endParaRPr lang="en-US"/>
          </a:p>
        </p:txBody>
      </p:sp>
    </p:spTree>
    <p:extLst>
      <p:ext uri="{BB962C8B-B14F-4D97-AF65-F5344CB8AC3E}">
        <p14:creationId xmlns:p14="http://schemas.microsoft.com/office/powerpoint/2010/main" val="700998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This slide uses a PESTLE study to look at the external variables which influence Unilever's business environment. It takes a look at how laws, the economy, trends in society, new technologies, the environment, and government rules affect the group's decisions and plans (Zou, 2021). Unilever needs to know about these outside factors so it can change the way it does company as well as stay dominant in a market that moves all the time. When Unilever thinks about these things, it can be ready for chances and risks and deal with problems that come to the company in a way that is waiting in line with its values and goals.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6</a:t>
            </a:fld>
            <a:endParaRPr lang="en-US"/>
          </a:p>
        </p:txBody>
      </p:sp>
    </p:spTree>
    <p:extLst>
      <p:ext uri="{BB962C8B-B14F-4D97-AF65-F5344CB8AC3E}">
        <p14:creationId xmlns:p14="http://schemas.microsoft.com/office/powerpoint/2010/main" val="2715016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There are a lot of groups interested in Unilever's business. This slide names them and what function they play in the business. Owners, employees, customers, suppliers, along with </a:t>
            </a:r>
            <a:r>
              <a:rPr lang="en-US" sz="1800" dirty="0" err="1">
                <a:solidFill>
                  <a:srgbClr val="000000"/>
                </a:solidFill>
                <a:effectLst/>
                <a:latin typeface="Arial" panose="020B0604020202020204" pitchFamily="34" charset="0"/>
                <a:ea typeface="Times New Roman" panose="02020603050405020304" pitchFamily="18" charset="0"/>
              </a:rPr>
              <a:t>neighbourhoods</a:t>
            </a:r>
            <a:r>
              <a:rPr lang="en-US" sz="1800" dirty="0">
                <a:solidFill>
                  <a:srgbClr val="000000"/>
                </a:solidFill>
                <a:effectLst/>
                <a:latin typeface="Arial" panose="020B0604020202020204" pitchFamily="34" charset="0"/>
                <a:ea typeface="Times New Roman" panose="02020603050405020304" pitchFamily="18" charset="0"/>
              </a:rPr>
              <a:t> are just some of the people who have a stake in Unilever's growth along with long-term success (</a:t>
            </a:r>
            <a:r>
              <a:rPr lang="en-US" sz="1800" dirty="0" err="1">
                <a:solidFill>
                  <a:srgbClr val="000000"/>
                </a:solidFill>
                <a:effectLst/>
                <a:latin typeface="Arial" panose="020B0604020202020204" pitchFamily="34" charset="0"/>
                <a:ea typeface="Times New Roman" panose="02020603050405020304" pitchFamily="18" charset="0"/>
              </a:rPr>
              <a:t>Tsuraya</a:t>
            </a:r>
            <a:r>
              <a:rPr lang="en-US" sz="1800" dirty="0">
                <a:solidFill>
                  <a:srgbClr val="000000"/>
                </a:solidFill>
                <a:effectLst/>
                <a:latin typeface="Arial" panose="020B0604020202020204" pitchFamily="34" charset="0"/>
                <a:ea typeface="Times New Roman" panose="02020603050405020304" pitchFamily="18" charset="0"/>
              </a:rPr>
              <a:t> et al., 2023). To keep people's trust and involvement, Unilever needs to understand what those people want and expect. Unilever may arrange stakeholders' needs in order of how important they are, build relationships that are advantageous for everyone, and make the company more successful while also helping people and the environment with good stakeholder analysis. </a:t>
            </a:r>
            <a:endParaRPr lang="en-US" sz="1800" dirty="0">
              <a:solidFill>
                <a:srgbClr val="000000"/>
              </a:solidFill>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7</a:t>
            </a:fld>
            <a:endParaRPr lang="en-US"/>
          </a:p>
        </p:txBody>
      </p:sp>
    </p:spTree>
    <p:extLst>
      <p:ext uri="{BB962C8B-B14F-4D97-AF65-F5344CB8AC3E}">
        <p14:creationId xmlns:p14="http://schemas.microsoft.com/office/powerpoint/2010/main" val="1474152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Arial" panose="020B0604020202020204" pitchFamily="34" charset="0"/>
                <a:ea typeface="Times New Roman" panose="02020603050405020304" pitchFamily="18" charset="0"/>
              </a:rPr>
              <a:t>The main things that Unilever does and how they contribute to the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reach its goals are shown on this slide. Different parts of Unilever's company operations, like management, marketing, HR, finance, and R&amp;D, all work together to make the company great. Getting these jobs </a:t>
            </a:r>
            <a:r>
              <a:rPr lang="en-US" sz="1800" dirty="0" err="1">
                <a:solidFill>
                  <a:srgbClr val="000000"/>
                </a:solidFill>
                <a:effectLst/>
                <a:latin typeface="Arial" panose="020B0604020202020204" pitchFamily="34" charset="0"/>
                <a:ea typeface="Times New Roman" panose="02020603050405020304" pitchFamily="18" charset="0"/>
              </a:rPr>
              <a:t>organised</a:t>
            </a:r>
            <a:r>
              <a:rPr lang="en-US" sz="1800" dirty="0">
                <a:solidFill>
                  <a:srgbClr val="000000"/>
                </a:solidFill>
                <a:effectLst/>
                <a:latin typeface="Arial" panose="020B0604020202020204" pitchFamily="34" charset="0"/>
                <a:ea typeface="Times New Roman" panose="02020603050405020304" pitchFamily="18" charset="0"/>
              </a:rPr>
              <a:t> well will help Unilever improve its processes, make more things, and give value to all of its partners (Siddique and Sultana, 2018). These jobs should be in line with the business climate and the competition we talked about earlier. This keeps the strategy constant and helps the company respond quickly to changes in marketplace conditions and new opportunities. </a:t>
            </a:r>
            <a:endParaRPr lang="en-US" sz="1800" dirty="0">
              <a:solidFill>
                <a:srgbClr val="000000"/>
              </a:solidFill>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9D5566C-F84C-9E44-B819-BC21AFACB44B}" type="slidenum">
              <a:rPr lang="en-US" smtClean="0"/>
              <a:t>8</a:t>
            </a:fld>
            <a:endParaRPr lang="en-US"/>
          </a:p>
        </p:txBody>
      </p:sp>
    </p:spTree>
    <p:extLst>
      <p:ext uri="{BB962C8B-B14F-4D97-AF65-F5344CB8AC3E}">
        <p14:creationId xmlns:p14="http://schemas.microsoft.com/office/powerpoint/2010/main" val="1474152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Unilever's finance area is very important for managing money and keeping the business in good financial shape. The finance team plans, makes financial reports, manages risks, looks into investments, and does work related to safety. Unilever needs to do these things in order to make smart decisions, make good use of its resources, and keep its monetary processes open and clear (Jose, 2021). Research and understanding about money can help Unilever do better with its finances and stick to its long-term growth and value-creation goals. </a:t>
            </a:r>
            <a:endParaRPr lang="en-US" sz="1800" dirty="0">
              <a:solidFill>
                <a:srgbClr val="000000"/>
              </a:solidFill>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9D5566C-F84C-9E44-B819-BC21AFACB44B}" type="slidenum">
              <a:rPr lang="en-US" smtClean="0"/>
              <a:t>9</a:t>
            </a:fld>
            <a:endParaRPr lang="en-US"/>
          </a:p>
        </p:txBody>
      </p:sp>
    </p:spTree>
    <p:extLst>
      <p:ext uri="{BB962C8B-B14F-4D97-AF65-F5344CB8AC3E}">
        <p14:creationId xmlns:p14="http://schemas.microsoft.com/office/powerpoint/2010/main" val="1474152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This slide shows what Unilever's HR department does on a daily basis. The most valuable thing a company has is its workers, and staff members is in charge of looking after them. It is very important for HR jobs to be done so that the staff is skilled, active, and varied (Stanley et al., 2022). They include hiring people, teaching them, keeping an eye on their work, and talking to them. Unilever can keep its competitive advantage in the market, make the workplace helpful, and push for new ideas by putting employee health and growth first. </a:t>
            </a:r>
            <a:endParaRPr lang="en-US" sz="1800" dirty="0">
              <a:solidFill>
                <a:srgbClr val="000000"/>
              </a:solidFill>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solidFill>
                <a:srgbClr val="000000"/>
              </a:solidFill>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A9D5566C-F84C-9E44-B819-BC21AFACB44B}" type="slidenum">
              <a:rPr lang="en-US" smtClean="0"/>
              <a:t>10</a:t>
            </a:fld>
            <a:endParaRPr lang="en-US"/>
          </a:p>
        </p:txBody>
      </p:sp>
    </p:spTree>
    <p:extLst>
      <p:ext uri="{BB962C8B-B14F-4D97-AF65-F5344CB8AC3E}">
        <p14:creationId xmlns:p14="http://schemas.microsoft.com/office/powerpoint/2010/main" val="1474152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Arial" panose="020B0604020202020204" pitchFamily="34" charset="0"/>
                <a:ea typeface="Times New Roman" panose="02020603050405020304" pitchFamily="18" charset="0"/>
              </a:rPr>
              <a:t>This part talks about Ethics, company structure, and steps that Unilever takes for its corporate social responsibility (CSR). Unilever cares about being honest, coming up with new ideas, as well as working together (</a:t>
            </a:r>
            <a:r>
              <a:rPr lang="en-US" sz="1800" dirty="0" err="1">
                <a:solidFill>
                  <a:srgbClr val="000000"/>
                </a:solidFill>
                <a:effectLst/>
                <a:latin typeface="Arial" panose="020B0604020202020204" pitchFamily="34" charset="0"/>
                <a:ea typeface="Times New Roman" panose="02020603050405020304" pitchFamily="18" charset="0"/>
              </a:rPr>
              <a:t>Dhamayanti</a:t>
            </a:r>
            <a:r>
              <a:rPr lang="en-US" sz="1800" dirty="0">
                <a:solidFill>
                  <a:srgbClr val="000000"/>
                </a:solidFill>
                <a:effectLst/>
                <a:latin typeface="Arial" panose="020B0604020202020204" pitchFamily="34" charset="0"/>
                <a:ea typeface="Times New Roman" panose="02020603050405020304" pitchFamily="18" charset="0"/>
              </a:rPr>
              <a:t> and </a:t>
            </a:r>
            <a:r>
              <a:rPr lang="en-US" sz="1800" dirty="0" err="1">
                <a:solidFill>
                  <a:srgbClr val="000000"/>
                </a:solidFill>
                <a:effectLst/>
                <a:latin typeface="Arial" panose="020B0604020202020204" pitchFamily="34" charset="0"/>
                <a:ea typeface="Times New Roman" panose="02020603050405020304" pitchFamily="18" charset="0"/>
              </a:rPr>
              <a:t>Restuningdiah</a:t>
            </a:r>
            <a:r>
              <a:rPr lang="en-US" sz="1800" dirty="0">
                <a:solidFill>
                  <a:srgbClr val="000000"/>
                </a:solidFill>
                <a:effectLst/>
                <a:latin typeface="Arial" panose="020B0604020202020204" pitchFamily="34" charset="0"/>
                <a:ea typeface="Times New Roman" panose="02020603050405020304" pitchFamily="18" charset="0"/>
              </a:rPr>
              <a:t>, 2022). All of its corporate deals are built on moral principles. The company works hard on CSR projects that help the environment, the </a:t>
            </a:r>
            <a:r>
              <a:rPr lang="en-US" sz="1800" dirty="0" err="1">
                <a:solidFill>
                  <a:srgbClr val="000000"/>
                </a:solidFill>
                <a:effectLst/>
                <a:latin typeface="Arial" panose="020B0604020202020204" pitchFamily="34" charset="0"/>
                <a:ea typeface="Times New Roman" panose="02020603050405020304" pitchFamily="18" charset="0"/>
              </a:rPr>
              <a:t>neighbourhood</a:t>
            </a:r>
            <a:r>
              <a:rPr lang="en-US" sz="1800" dirty="0">
                <a:solidFill>
                  <a:srgbClr val="000000"/>
                </a:solidFill>
                <a:effectLst/>
                <a:latin typeface="Arial" panose="020B0604020202020204" pitchFamily="34" charset="0"/>
                <a:ea typeface="Times New Roman" panose="02020603050405020304" pitchFamily="18" charset="0"/>
              </a:rPr>
              <a:t>, and people in general. By living by these ideals, Unilever not only makes its brand look better, but it additionally produces in the future more stable and adds value to the lives of all its partners and to society as a whole.</a:t>
            </a:r>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11</a:t>
            </a:fld>
            <a:endParaRPr lang="en-US"/>
          </a:p>
        </p:txBody>
      </p:sp>
    </p:spTree>
    <p:extLst>
      <p:ext uri="{BB962C8B-B14F-4D97-AF65-F5344CB8AC3E}">
        <p14:creationId xmlns:p14="http://schemas.microsoft.com/office/powerpoint/2010/main" val="1531473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Arial" panose="020B0604020202020204" pitchFamily="34" charset="0"/>
                <a:ea typeface="Times New Roman" panose="02020603050405020304" pitchFamily="18" charset="0"/>
              </a:rPr>
              <a:t>The main points of the presentation are summed up to show how essential it is for businesses to know both their internal workings and the world around them. For Unilever to stay in business and compete, it needs to make sure its business plans take into account outside variables and the requirements of partners. At the end of the presentation, there is a call to keep looking at things and making changes so that you can stay successful in the business world that is always changing. People in the gathering are told to ask questions and talk more about the things that are being talked about. </a:t>
            </a:r>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12</a:t>
            </a:fld>
            <a:endParaRPr lang="en-US"/>
          </a:p>
        </p:txBody>
      </p:sp>
    </p:spTree>
    <p:extLst>
      <p:ext uri="{BB962C8B-B14F-4D97-AF65-F5344CB8AC3E}">
        <p14:creationId xmlns:p14="http://schemas.microsoft.com/office/powerpoint/2010/main" val="1531473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D5566C-F84C-9E44-B819-BC21AFACB44B}" type="slidenum">
              <a:rPr lang="en-US" smtClean="0"/>
              <a:t>13</a:t>
            </a:fld>
            <a:endParaRPr lang="en-US"/>
          </a:p>
        </p:txBody>
      </p:sp>
    </p:spTree>
    <p:extLst>
      <p:ext uri="{BB962C8B-B14F-4D97-AF65-F5344CB8AC3E}">
        <p14:creationId xmlns:p14="http://schemas.microsoft.com/office/powerpoint/2010/main" val="1531473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311652-4EC4-4F89-9E1C-BB9D79FEF5BF}"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648315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1652-4EC4-4F89-9E1C-BB9D79FEF5BF}"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993968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311652-4EC4-4F89-9E1C-BB9D79FEF5BF}"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217160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281613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311652-4EC4-4F89-9E1C-BB9D79FEF5BF}" type="datetimeFigureOut">
              <a:rPr lang="en-US" smtClean="0"/>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76230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311652-4EC4-4F89-9E1C-BB9D79FEF5BF}" type="datetimeFigureOut">
              <a:rPr lang="en-US" smtClean="0"/>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38692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1652-4EC4-4F89-9E1C-BB9D79FEF5BF}" type="datetimeFigureOut">
              <a:rPr lang="en-US" smtClean="0"/>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854799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419666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563952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1236151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632611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34438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1652-4EC4-4F89-9E1C-BB9D79FEF5BF}"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3613645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1652-4EC4-4F89-9E1C-BB9D79FEF5BF}" type="datetimeFigureOut">
              <a:rPr lang="en-US" smtClean="0"/>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2835700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1652-4EC4-4F89-9E1C-BB9D79FEF5BF}" type="datetimeFigureOut">
              <a:rPr lang="en-US" smtClean="0"/>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3769744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1652-4EC4-4F89-9E1C-BB9D79FEF5BF}"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809271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1652-4EC4-4F89-9E1C-BB9D79FEF5BF}"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C5183B-6D0B-4356-93CA-235904790CF0}" type="slidenum">
              <a:rPr lang="en-US" smtClean="0"/>
              <a:t>‹#›</a:t>
            </a:fld>
            <a:endParaRPr lang="en-US"/>
          </a:p>
        </p:txBody>
      </p:sp>
    </p:spTree>
    <p:extLst>
      <p:ext uri="{BB962C8B-B14F-4D97-AF65-F5344CB8AC3E}">
        <p14:creationId xmlns:p14="http://schemas.microsoft.com/office/powerpoint/2010/main" val="393160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8311652-4EC4-4F89-9E1C-BB9D79FEF5BF}" type="datetimeFigureOut">
              <a:rPr lang="en-US" smtClean="0"/>
              <a:t>3/10/2024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5C5183B-6D0B-4356-93CA-235904790CF0}" type="slidenum">
              <a:rPr lang="en-US" smtClean="0"/>
              <a:t>‹#›</a:t>
            </a:fld>
            <a:endParaRPr lang="en-US"/>
          </a:p>
        </p:txBody>
      </p:sp>
    </p:spTree>
    <p:extLst>
      <p:ext uri="{BB962C8B-B14F-4D97-AF65-F5344CB8AC3E}">
        <p14:creationId xmlns:p14="http://schemas.microsoft.com/office/powerpoint/2010/main" val="1260851566"/>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8.xml" /><Relationship Id="rId5" Type="http://schemas.openxmlformats.org/officeDocument/2006/relationships/image" Target="../media/image4.jpeg" /><Relationship Id="rId4" Type="http://schemas.openxmlformats.org/officeDocument/2006/relationships/image" Target="../media/image3.jpeg"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6.xml"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1.xml"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971E8D-CE11-BEA2-7751-651669DEFD86}"/>
              </a:ext>
            </a:extLst>
          </p:cNvPr>
          <p:cNvSpPr>
            <a:spLocks noGrp="1"/>
          </p:cNvSpPr>
          <p:nvPr>
            <p:ph type="ctrTitle"/>
          </p:nvPr>
        </p:nvSpPr>
        <p:spPr>
          <a:xfrm>
            <a:off x="1229744" y="2873255"/>
            <a:ext cx="9732511" cy="555745"/>
          </a:xfrm>
        </p:spPr>
        <p:txBody>
          <a:bodyPr>
            <a:normAutofit fontScale="90000"/>
          </a:bodyPr>
          <a:lstStyle/>
          <a:p>
            <a:r>
              <a:rPr lang="en-US" sz="4000" dirty="0">
                <a:latin typeface="Arial" panose="020B0604020202020204" pitchFamily="34" charset="0"/>
                <a:cs typeface="Arial" panose="020B0604020202020204" pitchFamily="34" charset="0"/>
              </a:rPr>
              <a:t>Introduction to business</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LCBB4007</a:t>
            </a:r>
          </a:p>
        </p:txBody>
      </p:sp>
      <p:sp>
        <p:nvSpPr>
          <p:cNvPr id="5" name="Subtitle 4">
            <a:extLst>
              <a:ext uri="{FF2B5EF4-FFF2-40B4-BE49-F238E27FC236}">
                <a16:creationId xmlns:a16="http://schemas.microsoft.com/office/drawing/2014/main" id="{BE99EFC1-276C-8C06-F7BC-E54F02148AC8}"/>
              </a:ext>
            </a:extLst>
          </p:cNvPr>
          <p:cNvSpPr>
            <a:spLocks noGrp="1"/>
          </p:cNvSpPr>
          <p:nvPr>
            <p:ph type="subTitle" idx="1"/>
          </p:nvPr>
        </p:nvSpPr>
        <p:spPr>
          <a:xfrm>
            <a:off x="95050" y="4059042"/>
            <a:ext cx="9289366" cy="2079404"/>
          </a:xfrm>
        </p:spPr>
        <p:txBody>
          <a:bodyPr>
            <a:normAutofit/>
          </a:bodyPr>
          <a:lstStyle/>
          <a:p>
            <a:r>
              <a:rPr lang="en-GB" b="0" i="0" dirty="0">
                <a:effectLst/>
                <a:latin typeface="Arial" panose="020B0604020202020204" pitchFamily="34" charset="0"/>
              </a:rPr>
              <a:t>Student Name: Bianca </a:t>
            </a:r>
            <a:r>
              <a:rPr lang="en-GB" b="0" i="0" dirty="0" err="1">
                <a:effectLst/>
                <a:latin typeface="Arial" panose="020B0604020202020204" pitchFamily="34" charset="0"/>
              </a:rPr>
              <a:t>Visan</a:t>
            </a:r>
            <a:r>
              <a:rPr lang="en-GB" b="0" i="0" dirty="0">
                <a:effectLst/>
                <a:latin typeface="Arial" panose="020B0604020202020204" pitchFamily="34" charset="0"/>
              </a:rPr>
              <a:t> ID: 2108538</a:t>
            </a:r>
            <a:br>
              <a:rPr lang="en-GB" dirty="0"/>
            </a:br>
            <a:r>
              <a:rPr lang="en-GB" b="0" i="0" dirty="0">
                <a:effectLst/>
                <a:latin typeface="Arial" panose="020B0604020202020204" pitchFamily="34" charset="0"/>
              </a:rPr>
              <a:t>Student Name: Bogdan </a:t>
            </a:r>
            <a:r>
              <a:rPr lang="en-GB" b="0" i="0" dirty="0" err="1">
                <a:effectLst/>
                <a:latin typeface="Arial" panose="020B0604020202020204" pitchFamily="34" charset="0"/>
              </a:rPr>
              <a:t>Sanda</a:t>
            </a:r>
            <a:r>
              <a:rPr lang="en-GB" b="0" i="0" dirty="0">
                <a:effectLst/>
                <a:latin typeface="Arial" panose="020B0604020202020204" pitchFamily="34" charset="0"/>
              </a:rPr>
              <a:t> ID: 2108537</a:t>
            </a:r>
            <a:endParaRPr lang="en-US" dirty="0"/>
          </a:p>
        </p:txBody>
      </p:sp>
    </p:spTree>
    <p:extLst>
      <p:ext uri="{BB962C8B-B14F-4D97-AF65-F5344CB8AC3E}">
        <p14:creationId xmlns:p14="http://schemas.microsoft.com/office/powerpoint/2010/main" val="370575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3FB4-CDEA-94F1-D938-E557C5489F98}"/>
              </a:ext>
            </a:extLst>
          </p:cNvPr>
          <p:cNvSpPr>
            <a:spLocks noGrp="1"/>
          </p:cNvSpPr>
          <p:nvPr>
            <p:ph type="title"/>
          </p:nvPr>
        </p:nvSpPr>
        <p:spPr>
          <a:xfrm>
            <a:off x="2616065" y="1136886"/>
            <a:ext cx="7291969" cy="58891"/>
          </a:xfrm>
        </p:spPr>
        <p:txBody>
          <a:bodyPr>
            <a:normAutofit fontScale="90000"/>
          </a:bodyPr>
          <a:lstStyle/>
          <a:p>
            <a:r>
              <a:rPr lang="en-US" sz="3200" dirty="0"/>
              <a:t>Introduction</a:t>
            </a:r>
            <a:r>
              <a:rPr lang="en-US" dirty="0"/>
              <a:t> </a:t>
            </a:r>
          </a:p>
        </p:txBody>
      </p:sp>
      <p:sp>
        <p:nvSpPr>
          <p:cNvPr id="4" name="Text Placeholder 3">
            <a:extLst>
              <a:ext uri="{FF2B5EF4-FFF2-40B4-BE49-F238E27FC236}">
                <a16:creationId xmlns:a16="http://schemas.microsoft.com/office/drawing/2014/main" id="{A0634CE1-7F1C-C780-F9C8-46FE9CA0AF57}"/>
              </a:ext>
            </a:extLst>
          </p:cNvPr>
          <p:cNvSpPr>
            <a:spLocks noGrp="1"/>
          </p:cNvSpPr>
          <p:nvPr>
            <p:ph type="body" sz="half" idx="2"/>
          </p:nvPr>
        </p:nvSpPr>
        <p:spPr>
          <a:xfrm>
            <a:off x="1939636" y="1656433"/>
            <a:ext cx="8312727" cy="3545134"/>
          </a:xfrm>
        </p:spPr>
        <p:txBody>
          <a:bodyPr>
            <a:normAutofit/>
          </a:bodyPr>
          <a:lstStyle/>
          <a:p>
            <a:r>
              <a:rPr lang="en-US" sz="2000" dirty="0">
                <a:latin typeface="Arial" panose="020B0604020202020204" pitchFamily="34" charset="0"/>
                <a:cs typeface="Arial" panose="020B0604020202020204" pitchFamily="34" charset="0"/>
              </a:rPr>
              <a:t>Understanding Unilever: Internal Operations &amp; External Environment</a:t>
            </a:r>
          </a:p>
        </p:txBody>
      </p:sp>
      <p:pic>
        <p:nvPicPr>
          <p:cNvPr id="9" name="Picture 8">
            <a:extLst>
              <a:ext uri="{FF2B5EF4-FFF2-40B4-BE49-F238E27FC236}">
                <a16:creationId xmlns:a16="http://schemas.microsoft.com/office/drawing/2014/main" id="{F0992F7E-735E-079A-C446-E00E35267A1F}"/>
              </a:ext>
            </a:extLst>
          </p:cNvPr>
          <p:cNvPicPr>
            <a:picLocks noChangeAspect="1"/>
          </p:cNvPicPr>
          <p:nvPr/>
        </p:nvPicPr>
        <p:blipFill rotWithShape="1">
          <a:blip r:embed="rId3"/>
          <a:srcRect l="11295" t="10772" r="15977" b="11675"/>
          <a:stretch/>
        </p:blipFill>
        <p:spPr>
          <a:xfrm>
            <a:off x="4639184" y="2680854"/>
            <a:ext cx="2579036" cy="2750128"/>
          </a:xfrm>
          <a:prstGeom prst="rect">
            <a:avLst/>
          </a:prstGeom>
        </p:spPr>
      </p:pic>
      <p:pic>
        <p:nvPicPr>
          <p:cNvPr id="12" name="Picture 11">
            <a:extLst>
              <a:ext uri="{FF2B5EF4-FFF2-40B4-BE49-F238E27FC236}">
                <a16:creationId xmlns:a16="http://schemas.microsoft.com/office/drawing/2014/main" id="{A9C9CC04-B164-4DFB-F85E-74210F26A5A7}"/>
              </a:ext>
            </a:extLst>
          </p:cNvPr>
          <p:cNvPicPr>
            <a:picLocks noChangeAspect="1"/>
          </p:cNvPicPr>
          <p:nvPr/>
        </p:nvPicPr>
        <p:blipFill>
          <a:blip r:embed="rId4"/>
          <a:stretch>
            <a:fillRect/>
          </a:stretch>
        </p:blipFill>
        <p:spPr>
          <a:xfrm>
            <a:off x="403610" y="3014936"/>
            <a:ext cx="3966634" cy="2081963"/>
          </a:xfrm>
          <a:prstGeom prst="rect">
            <a:avLst/>
          </a:prstGeom>
        </p:spPr>
      </p:pic>
      <p:pic>
        <p:nvPicPr>
          <p:cNvPr id="15" name="Picture 14">
            <a:extLst>
              <a:ext uri="{FF2B5EF4-FFF2-40B4-BE49-F238E27FC236}">
                <a16:creationId xmlns:a16="http://schemas.microsoft.com/office/drawing/2014/main" id="{C7D355B2-B1AE-40C5-431C-7081B4878A31}"/>
              </a:ext>
            </a:extLst>
          </p:cNvPr>
          <p:cNvPicPr>
            <a:picLocks noChangeAspect="1"/>
          </p:cNvPicPr>
          <p:nvPr/>
        </p:nvPicPr>
        <p:blipFill>
          <a:blip r:embed="rId5"/>
          <a:stretch>
            <a:fillRect/>
          </a:stretch>
        </p:blipFill>
        <p:spPr>
          <a:xfrm>
            <a:off x="7487160" y="3156400"/>
            <a:ext cx="4333618" cy="1940499"/>
          </a:xfrm>
          <a:prstGeom prst="rect">
            <a:avLst/>
          </a:prstGeom>
        </p:spPr>
      </p:pic>
    </p:spTree>
    <p:extLst>
      <p:ext uri="{BB962C8B-B14F-4D97-AF65-F5344CB8AC3E}">
        <p14:creationId xmlns:p14="http://schemas.microsoft.com/office/powerpoint/2010/main" val="260841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8D5B-6465-F137-9B7A-8FE757BFBF5F}"/>
              </a:ext>
            </a:extLst>
          </p:cNvPr>
          <p:cNvSpPr>
            <a:spLocks noGrp="1"/>
          </p:cNvSpPr>
          <p:nvPr>
            <p:ph type="title"/>
          </p:nvPr>
        </p:nvSpPr>
        <p:spPr>
          <a:xfrm>
            <a:off x="2311187" y="-1424166"/>
            <a:ext cx="7569626" cy="2848332"/>
          </a:xfrm>
        </p:spPr>
        <p:txBody>
          <a:bodyPr>
            <a:normAutofit/>
          </a:bodyPr>
          <a:lstStyle/>
          <a:p>
            <a:r>
              <a:rPr lang="en-US" b="1" dirty="0" err="1"/>
              <a:t>Organisational</a:t>
            </a:r>
            <a:r>
              <a:rPr lang="en-US" b="1" dirty="0"/>
              <a:t> Overview </a:t>
            </a:r>
          </a:p>
        </p:txBody>
      </p:sp>
      <p:sp>
        <p:nvSpPr>
          <p:cNvPr id="4" name="Text Placeholder 3">
            <a:extLst>
              <a:ext uri="{FF2B5EF4-FFF2-40B4-BE49-F238E27FC236}">
                <a16:creationId xmlns:a16="http://schemas.microsoft.com/office/drawing/2014/main" id="{555278E0-1904-C708-15F8-CBBAA0CB253D}"/>
              </a:ext>
            </a:extLst>
          </p:cNvPr>
          <p:cNvSpPr>
            <a:spLocks noGrp="1"/>
          </p:cNvSpPr>
          <p:nvPr>
            <p:ph type="body" sz="half" idx="2"/>
          </p:nvPr>
        </p:nvSpPr>
        <p:spPr>
          <a:xfrm>
            <a:off x="862100" y="1520687"/>
            <a:ext cx="6032574" cy="4750532"/>
          </a:xfrm>
        </p:spPr>
        <p:txBody>
          <a:bodyPr>
            <a:normAutofit fontScale="47500" lnSpcReduction="20000"/>
          </a:bodyPr>
          <a:lstStyle/>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Overview of Unilever</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Established in 1929</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Multinational consumer goods company</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Private sector organization</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Mission: Enhancing well-being through sustainable products</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Diverse portfolio: Food, beverages, personal care, and household products</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Commitment to sustainability and social responsibility</a:t>
            </a:r>
          </a:p>
          <a:p>
            <a:endParaRPr lang="en-US"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6E95A04-9423-44AC-4EB4-EC2BE1CD903D}"/>
              </a:ext>
            </a:extLst>
          </p:cNvPr>
          <p:cNvPicPr>
            <a:picLocks noChangeAspect="1"/>
          </p:cNvPicPr>
          <p:nvPr/>
        </p:nvPicPr>
        <p:blipFill rotWithShape="1">
          <a:blip r:embed="rId3"/>
          <a:srcRect l="11295" t="10772" r="15977" b="11675"/>
          <a:stretch/>
        </p:blipFill>
        <p:spPr>
          <a:xfrm>
            <a:off x="7316371" y="1839564"/>
            <a:ext cx="3856912" cy="4112778"/>
          </a:xfrm>
          <a:prstGeom prst="rect">
            <a:avLst/>
          </a:prstGeom>
        </p:spPr>
      </p:pic>
    </p:spTree>
    <p:extLst>
      <p:ext uri="{BB962C8B-B14F-4D97-AF65-F5344CB8AC3E}">
        <p14:creationId xmlns:p14="http://schemas.microsoft.com/office/powerpoint/2010/main" val="561087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77D2-3F91-60F7-FC89-1DDBDB16CD0D}"/>
              </a:ext>
            </a:extLst>
          </p:cNvPr>
          <p:cNvSpPr>
            <a:spLocks noGrp="1"/>
          </p:cNvSpPr>
          <p:nvPr>
            <p:ph type="title"/>
          </p:nvPr>
        </p:nvSpPr>
        <p:spPr>
          <a:xfrm>
            <a:off x="819048" y="220042"/>
            <a:ext cx="10409245" cy="1002418"/>
          </a:xfrm>
        </p:spPr>
        <p:txBody>
          <a:bodyPr>
            <a:normAutofit/>
          </a:bodyPr>
          <a:lstStyle/>
          <a:p>
            <a:r>
              <a:rPr lang="en-US" b="1" dirty="0" err="1"/>
              <a:t>Organisational</a:t>
            </a:r>
            <a:r>
              <a:rPr lang="en-US" b="1" dirty="0"/>
              <a:t> Structure, Size, Functions </a:t>
            </a:r>
          </a:p>
        </p:txBody>
      </p:sp>
      <p:sp>
        <p:nvSpPr>
          <p:cNvPr id="4" name="Text Placeholder 3">
            <a:extLst>
              <a:ext uri="{FF2B5EF4-FFF2-40B4-BE49-F238E27FC236}">
                <a16:creationId xmlns:a16="http://schemas.microsoft.com/office/drawing/2014/main" id="{97CED8FA-5EB4-6253-8C49-098166C94FE8}"/>
              </a:ext>
            </a:extLst>
          </p:cNvPr>
          <p:cNvSpPr>
            <a:spLocks noGrp="1"/>
          </p:cNvSpPr>
          <p:nvPr>
            <p:ph type="body" sz="half" idx="2"/>
          </p:nvPr>
        </p:nvSpPr>
        <p:spPr>
          <a:xfrm>
            <a:off x="718913" y="1818310"/>
            <a:ext cx="5870145" cy="5019395"/>
          </a:xfrm>
        </p:spPr>
        <p:txBody>
          <a:bodyPr>
            <a:normAutofit fontScale="40000" lnSpcReduction="20000"/>
          </a:bodyPr>
          <a:lstStyle/>
          <a:p>
            <a:pPr marL="285750" indent="-285750" algn="just">
              <a:lnSpc>
                <a:spcPct val="140000"/>
              </a:lnSpc>
              <a:buFont typeface="Wingdings" panose="05000000000000000000" pitchFamily="2" charset="2"/>
              <a:buChar char="q"/>
            </a:pPr>
            <a:r>
              <a:rPr lang="en-US" sz="5000" dirty="0">
                <a:latin typeface="Arial" panose="020B0604020202020204" pitchFamily="34" charset="0"/>
                <a:cs typeface="Arial" panose="020B0604020202020204" pitchFamily="34" charset="0"/>
              </a:rPr>
              <a:t>Hierarchical organizational structure</a:t>
            </a:r>
          </a:p>
          <a:p>
            <a:pPr marL="285750" indent="-285750" algn="just">
              <a:lnSpc>
                <a:spcPct val="140000"/>
              </a:lnSpc>
              <a:buFont typeface="Wingdings" panose="05000000000000000000" pitchFamily="2" charset="2"/>
              <a:buChar char="q"/>
            </a:pPr>
            <a:r>
              <a:rPr lang="en-US" sz="5000" dirty="0">
                <a:latin typeface="Arial" panose="020B0604020202020204" pitchFamily="34" charset="0"/>
                <a:cs typeface="Arial" panose="020B0604020202020204" pitchFamily="34" charset="0"/>
              </a:rPr>
              <a:t>Global presence with operations in numerous countries</a:t>
            </a:r>
          </a:p>
          <a:p>
            <a:pPr marL="285750" indent="-285750" algn="just">
              <a:lnSpc>
                <a:spcPct val="140000"/>
              </a:lnSpc>
              <a:buFont typeface="Wingdings" panose="05000000000000000000" pitchFamily="2" charset="2"/>
              <a:buChar char="q"/>
            </a:pPr>
            <a:r>
              <a:rPr lang="en-US" sz="5000" dirty="0">
                <a:latin typeface="Arial" panose="020B0604020202020204" pitchFamily="34" charset="0"/>
                <a:cs typeface="Arial" panose="020B0604020202020204" pitchFamily="34" charset="0"/>
              </a:rPr>
              <a:t>Extensive workforce comprising thousands of employees worldwide</a:t>
            </a:r>
          </a:p>
          <a:p>
            <a:pPr marL="285750" indent="-285750" algn="just">
              <a:lnSpc>
                <a:spcPct val="140000"/>
              </a:lnSpc>
              <a:buFont typeface="Wingdings" panose="05000000000000000000" pitchFamily="2" charset="2"/>
              <a:buChar char="q"/>
            </a:pPr>
            <a:r>
              <a:rPr lang="en-US" sz="5000" dirty="0">
                <a:latin typeface="Arial" panose="020B0604020202020204" pitchFamily="34" charset="0"/>
                <a:cs typeface="Arial" panose="020B0604020202020204" pitchFamily="34" charset="0"/>
              </a:rPr>
              <a:t>Main functions include marketing, operations, research and development, finance, and human resources</a:t>
            </a:r>
          </a:p>
          <a:p>
            <a:pPr marL="285750" indent="-285750" algn="just">
              <a:lnSpc>
                <a:spcPct val="140000"/>
              </a:lnSpc>
              <a:buFont typeface="Wingdings" panose="05000000000000000000" pitchFamily="2" charset="2"/>
              <a:buChar char="q"/>
            </a:pPr>
            <a:r>
              <a:rPr lang="en-US" sz="5000" dirty="0">
                <a:latin typeface="Arial" panose="020B0604020202020204" pitchFamily="34" charset="0"/>
                <a:cs typeface="Arial" panose="020B0604020202020204" pitchFamily="34" charset="0"/>
              </a:rPr>
              <a:t>Organizational structure adapted to accommodate diverse product lines and geographic regions</a:t>
            </a:r>
          </a:p>
          <a:p>
            <a:pPr marL="285750" indent="-285750" algn="just">
              <a:buFont typeface="Wingdings" panose="05000000000000000000" pitchFamily="2" charset="2"/>
              <a:buChar char="q"/>
            </a:pPr>
            <a:endParaRPr lang="en-US" sz="18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C64CE9F-8CEC-2E7F-2C00-51ADB3D5D152}"/>
              </a:ext>
            </a:extLst>
          </p:cNvPr>
          <p:cNvPicPr>
            <a:picLocks noChangeAspect="1"/>
          </p:cNvPicPr>
          <p:nvPr/>
        </p:nvPicPr>
        <p:blipFill>
          <a:blip r:embed="rId3"/>
          <a:stretch>
            <a:fillRect/>
          </a:stretch>
        </p:blipFill>
        <p:spPr>
          <a:xfrm>
            <a:off x="7139166" y="1445558"/>
            <a:ext cx="4886607" cy="5309930"/>
          </a:xfrm>
          <a:prstGeom prst="rect">
            <a:avLst/>
          </a:prstGeom>
        </p:spPr>
      </p:pic>
    </p:spTree>
    <p:extLst>
      <p:ext uri="{BB962C8B-B14F-4D97-AF65-F5344CB8AC3E}">
        <p14:creationId xmlns:p14="http://schemas.microsoft.com/office/powerpoint/2010/main" val="3623128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7050-CC81-F14A-FA65-1C585502AB07}"/>
              </a:ext>
            </a:extLst>
          </p:cNvPr>
          <p:cNvSpPr>
            <a:spLocks noGrp="1"/>
          </p:cNvSpPr>
          <p:nvPr>
            <p:ph type="title"/>
          </p:nvPr>
        </p:nvSpPr>
        <p:spPr>
          <a:xfrm>
            <a:off x="2778025" y="-440085"/>
            <a:ext cx="7868886" cy="1405827"/>
          </a:xfrm>
        </p:spPr>
        <p:txBody>
          <a:bodyPr/>
          <a:lstStyle/>
          <a:p>
            <a:r>
              <a:rPr lang="en-US" b="1" dirty="0"/>
              <a:t>Internal Environment Analysis </a:t>
            </a:r>
          </a:p>
        </p:txBody>
      </p:sp>
      <p:sp>
        <p:nvSpPr>
          <p:cNvPr id="4" name="Text Placeholder 3">
            <a:extLst>
              <a:ext uri="{FF2B5EF4-FFF2-40B4-BE49-F238E27FC236}">
                <a16:creationId xmlns:a16="http://schemas.microsoft.com/office/drawing/2014/main" id="{3F8A89DB-3882-4ED3-A499-F95F9B7B152C}"/>
              </a:ext>
            </a:extLst>
          </p:cNvPr>
          <p:cNvSpPr>
            <a:spLocks noGrp="1"/>
          </p:cNvSpPr>
          <p:nvPr>
            <p:ph type="body" sz="half" idx="2"/>
          </p:nvPr>
        </p:nvSpPr>
        <p:spPr>
          <a:xfrm>
            <a:off x="440085" y="348399"/>
            <a:ext cx="6712468" cy="6355864"/>
          </a:xfrm>
        </p:spPr>
        <p:txBody>
          <a:bodyPr>
            <a:normAutofit/>
          </a:bodyPr>
          <a:lstStyle/>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lgn="just">
              <a:lnSpc>
                <a:spcPct val="13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Organizational culture fostering innovation, collaboration, and sustainability</a:t>
            </a:r>
          </a:p>
          <a:p>
            <a:pPr marL="285750" indent="-285750" algn="just">
              <a:lnSpc>
                <a:spcPct val="13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Strong leadership promoting ethical business practices and employee empowerment</a:t>
            </a:r>
          </a:p>
          <a:p>
            <a:pPr marL="285750" indent="-285750" algn="just">
              <a:lnSpc>
                <a:spcPct val="13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Robust research and development capabilities driving product innovation</a:t>
            </a:r>
          </a:p>
          <a:p>
            <a:pPr marL="285750" indent="-285750" algn="just">
              <a:lnSpc>
                <a:spcPct val="13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Efficient supply chain management ensuring timely delivery of products</a:t>
            </a:r>
          </a:p>
          <a:p>
            <a:pPr marL="285750" indent="-285750" algn="just">
              <a:lnSpc>
                <a:spcPct val="13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Employee training and development programs enhancing workforce skills and productivity</a:t>
            </a:r>
          </a:p>
          <a:p>
            <a:pPr marL="285750" indent="-285750" algn="just">
              <a:lnSpc>
                <a:spcPct val="130000"/>
              </a:lnSpc>
              <a:buFont typeface="Wingdings" panose="05000000000000000000" pitchFamily="2" charset="2"/>
              <a:buChar char="q"/>
            </a:pPr>
            <a:endParaRPr lang="en-US"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68060D1F-C00C-926A-C9BD-8D12DF4C8888}"/>
              </a:ext>
            </a:extLst>
          </p:cNvPr>
          <p:cNvPicPr>
            <a:picLocks noChangeAspect="1"/>
          </p:cNvPicPr>
          <p:nvPr/>
        </p:nvPicPr>
        <p:blipFill>
          <a:blip r:embed="rId3"/>
          <a:stretch>
            <a:fillRect/>
          </a:stretch>
        </p:blipFill>
        <p:spPr>
          <a:xfrm>
            <a:off x="7491562" y="2179035"/>
            <a:ext cx="4136286" cy="2918624"/>
          </a:xfrm>
          <a:prstGeom prst="rect">
            <a:avLst/>
          </a:prstGeom>
        </p:spPr>
      </p:pic>
    </p:spTree>
    <p:extLst>
      <p:ext uri="{BB962C8B-B14F-4D97-AF65-F5344CB8AC3E}">
        <p14:creationId xmlns:p14="http://schemas.microsoft.com/office/powerpoint/2010/main" val="144355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59F52-3A51-5425-0DDF-33F113695D38}"/>
              </a:ext>
            </a:extLst>
          </p:cNvPr>
          <p:cNvSpPr>
            <a:spLocks noGrp="1"/>
          </p:cNvSpPr>
          <p:nvPr>
            <p:ph type="title"/>
          </p:nvPr>
        </p:nvSpPr>
        <p:spPr>
          <a:xfrm>
            <a:off x="1246909" y="-158920"/>
            <a:ext cx="9364043" cy="721251"/>
          </a:xfrm>
        </p:spPr>
        <p:txBody>
          <a:bodyPr>
            <a:noAutofit/>
          </a:bodyPr>
          <a:lstStyle/>
          <a:p>
            <a:r>
              <a:rPr lang="en-US" b="1" dirty="0"/>
              <a:t>External Environment Analysis </a:t>
            </a:r>
          </a:p>
        </p:txBody>
      </p:sp>
      <p:pic>
        <p:nvPicPr>
          <p:cNvPr id="11" name="Picture 10">
            <a:extLst>
              <a:ext uri="{FF2B5EF4-FFF2-40B4-BE49-F238E27FC236}">
                <a16:creationId xmlns:a16="http://schemas.microsoft.com/office/drawing/2014/main" id="{F6457BED-4173-C2D2-405D-570303654744}"/>
              </a:ext>
            </a:extLst>
          </p:cNvPr>
          <p:cNvPicPr>
            <a:picLocks noChangeAspect="1"/>
          </p:cNvPicPr>
          <p:nvPr/>
        </p:nvPicPr>
        <p:blipFill>
          <a:blip r:embed="rId3"/>
          <a:stretch>
            <a:fillRect/>
          </a:stretch>
        </p:blipFill>
        <p:spPr>
          <a:xfrm>
            <a:off x="1146230" y="671772"/>
            <a:ext cx="9798861" cy="6015143"/>
          </a:xfrm>
          <a:prstGeom prst="rect">
            <a:avLst/>
          </a:prstGeom>
        </p:spPr>
      </p:pic>
    </p:spTree>
    <p:extLst>
      <p:ext uri="{BB962C8B-B14F-4D97-AF65-F5344CB8AC3E}">
        <p14:creationId xmlns:p14="http://schemas.microsoft.com/office/powerpoint/2010/main" val="394456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2E47-8CFC-C963-F0EA-7448C7A37F48}"/>
              </a:ext>
            </a:extLst>
          </p:cNvPr>
          <p:cNvSpPr>
            <a:spLocks noGrp="1"/>
          </p:cNvSpPr>
          <p:nvPr>
            <p:ph type="title"/>
          </p:nvPr>
        </p:nvSpPr>
        <p:spPr>
          <a:xfrm>
            <a:off x="2667000" y="268941"/>
            <a:ext cx="6858000" cy="916845"/>
          </a:xfrm>
        </p:spPr>
        <p:txBody>
          <a:bodyPr/>
          <a:lstStyle/>
          <a:p>
            <a:r>
              <a:rPr lang="en-US" b="1" dirty="0"/>
              <a:t>Stakeholder Analysis </a:t>
            </a:r>
          </a:p>
        </p:txBody>
      </p:sp>
      <p:sp>
        <p:nvSpPr>
          <p:cNvPr id="9" name="Diamond 8">
            <a:extLst>
              <a:ext uri="{FF2B5EF4-FFF2-40B4-BE49-F238E27FC236}">
                <a16:creationId xmlns:a16="http://schemas.microsoft.com/office/drawing/2014/main" id="{15984860-F482-FE44-A0F8-020ADBBCD163}"/>
              </a:ext>
            </a:extLst>
          </p:cNvPr>
          <p:cNvSpPr/>
          <p:nvPr/>
        </p:nvSpPr>
        <p:spPr>
          <a:xfrm>
            <a:off x="1342302"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Employees</a:t>
            </a:r>
            <a:r>
              <a:rPr lang="en-US" dirty="0"/>
              <a:t> </a:t>
            </a:r>
          </a:p>
        </p:txBody>
      </p:sp>
      <p:sp>
        <p:nvSpPr>
          <p:cNvPr id="11" name="Diamond 10">
            <a:extLst>
              <a:ext uri="{FF2B5EF4-FFF2-40B4-BE49-F238E27FC236}">
                <a16:creationId xmlns:a16="http://schemas.microsoft.com/office/drawing/2014/main" id="{E907FEAD-9047-A826-1367-737B3DAEACD4}"/>
              </a:ext>
            </a:extLst>
          </p:cNvPr>
          <p:cNvSpPr/>
          <p:nvPr/>
        </p:nvSpPr>
        <p:spPr>
          <a:xfrm>
            <a:off x="6714119"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Customers </a:t>
            </a:r>
            <a:r>
              <a:rPr lang="en-US" dirty="0"/>
              <a:t> </a:t>
            </a:r>
          </a:p>
        </p:txBody>
      </p:sp>
      <p:sp>
        <p:nvSpPr>
          <p:cNvPr id="13" name="Diamond 12">
            <a:extLst>
              <a:ext uri="{FF2B5EF4-FFF2-40B4-BE49-F238E27FC236}">
                <a16:creationId xmlns:a16="http://schemas.microsoft.com/office/drawing/2014/main" id="{8B9D5DB0-ABFE-8177-E678-744AC3FE3CD3}"/>
              </a:ext>
            </a:extLst>
          </p:cNvPr>
          <p:cNvSpPr/>
          <p:nvPr/>
        </p:nvSpPr>
        <p:spPr>
          <a:xfrm>
            <a:off x="1342302" y="421790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Suppliers </a:t>
            </a:r>
            <a:r>
              <a:rPr lang="en-US" dirty="0"/>
              <a:t> </a:t>
            </a:r>
          </a:p>
        </p:txBody>
      </p:sp>
      <p:sp>
        <p:nvSpPr>
          <p:cNvPr id="15" name="Diamond 14">
            <a:extLst>
              <a:ext uri="{FF2B5EF4-FFF2-40B4-BE49-F238E27FC236}">
                <a16:creationId xmlns:a16="http://schemas.microsoft.com/office/drawing/2014/main" id="{2885BF44-B7C1-68C2-530E-98EE47A932D1}"/>
              </a:ext>
            </a:extLst>
          </p:cNvPr>
          <p:cNvSpPr/>
          <p:nvPr/>
        </p:nvSpPr>
        <p:spPr>
          <a:xfrm>
            <a:off x="6714118" y="4217910"/>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Communities </a:t>
            </a:r>
            <a:r>
              <a:rPr lang="en-US" dirty="0"/>
              <a:t> </a:t>
            </a:r>
          </a:p>
        </p:txBody>
      </p:sp>
      <p:pic>
        <p:nvPicPr>
          <p:cNvPr id="17" name="Picture 16">
            <a:extLst>
              <a:ext uri="{FF2B5EF4-FFF2-40B4-BE49-F238E27FC236}">
                <a16:creationId xmlns:a16="http://schemas.microsoft.com/office/drawing/2014/main" id="{5918F399-1AB4-6476-9188-0EB1086FCF33}"/>
              </a:ext>
            </a:extLst>
          </p:cNvPr>
          <p:cNvPicPr>
            <a:picLocks noChangeAspect="1"/>
          </p:cNvPicPr>
          <p:nvPr/>
        </p:nvPicPr>
        <p:blipFill rotWithShape="1">
          <a:blip r:embed="rId3"/>
          <a:srcRect l="11295" t="10772" r="15977" b="11675"/>
          <a:stretch/>
        </p:blipFill>
        <p:spPr>
          <a:xfrm>
            <a:off x="5105042" y="2924935"/>
            <a:ext cx="1876070" cy="2000528"/>
          </a:xfrm>
          <a:prstGeom prst="rect">
            <a:avLst/>
          </a:prstGeom>
        </p:spPr>
      </p:pic>
    </p:spTree>
    <p:extLst>
      <p:ext uri="{BB962C8B-B14F-4D97-AF65-F5344CB8AC3E}">
        <p14:creationId xmlns:p14="http://schemas.microsoft.com/office/powerpoint/2010/main" val="730381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2E47-8CFC-C963-F0EA-7448C7A37F48}"/>
              </a:ext>
            </a:extLst>
          </p:cNvPr>
          <p:cNvSpPr>
            <a:spLocks noGrp="1"/>
          </p:cNvSpPr>
          <p:nvPr>
            <p:ph type="title"/>
          </p:nvPr>
        </p:nvSpPr>
        <p:spPr>
          <a:xfrm>
            <a:off x="2667000" y="268941"/>
            <a:ext cx="6858000" cy="916845"/>
          </a:xfrm>
        </p:spPr>
        <p:txBody>
          <a:bodyPr/>
          <a:lstStyle/>
          <a:p>
            <a:r>
              <a:rPr lang="en-US" b="1" dirty="0" err="1"/>
              <a:t>Organisational</a:t>
            </a:r>
            <a:r>
              <a:rPr lang="en-US" b="1" dirty="0"/>
              <a:t> Functions  </a:t>
            </a:r>
          </a:p>
        </p:txBody>
      </p:sp>
      <p:sp>
        <p:nvSpPr>
          <p:cNvPr id="9" name="Diamond 8">
            <a:extLst>
              <a:ext uri="{FF2B5EF4-FFF2-40B4-BE49-F238E27FC236}">
                <a16:creationId xmlns:a16="http://schemas.microsoft.com/office/drawing/2014/main" id="{15984860-F482-FE44-A0F8-020ADBBCD163}"/>
              </a:ext>
            </a:extLst>
          </p:cNvPr>
          <p:cNvSpPr/>
          <p:nvPr/>
        </p:nvSpPr>
        <p:spPr>
          <a:xfrm>
            <a:off x="1342302"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Marketing </a:t>
            </a:r>
            <a:r>
              <a:rPr lang="en-US" dirty="0"/>
              <a:t> </a:t>
            </a:r>
          </a:p>
        </p:txBody>
      </p:sp>
      <p:sp>
        <p:nvSpPr>
          <p:cNvPr id="11" name="Diamond 10">
            <a:extLst>
              <a:ext uri="{FF2B5EF4-FFF2-40B4-BE49-F238E27FC236}">
                <a16:creationId xmlns:a16="http://schemas.microsoft.com/office/drawing/2014/main" id="{E907FEAD-9047-A826-1367-737B3DAEACD4}"/>
              </a:ext>
            </a:extLst>
          </p:cNvPr>
          <p:cNvSpPr/>
          <p:nvPr/>
        </p:nvSpPr>
        <p:spPr>
          <a:xfrm>
            <a:off x="6714119"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Finance  </a:t>
            </a:r>
            <a:r>
              <a:rPr lang="en-US" dirty="0"/>
              <a:t> </a:t>
            </a:r>
          </a:p>
        </p:txBody>
      </p:sp>
      <p:sp>
        <p:nvSpPr>
          <p:cNvPr id="13" name="Diamond 12">
            <a:extLst>
              <a:ext uri="{FF2B5EF4-FFF2-40B4-BE49-F238E27FC236}">
                <a16:creationId xmlns:a16="http://schemas.microsoft.com/office/drawing/2014/main" id="{8B9D5DB0-ABFE-8177-E678-744AC3FE3CD3}"/>
              </a:ext>
            </a:extLst>
          </p:cNvPr>
          <p:cNvSpPr/>
          <p:nvPr/>
        </p:nvSpPr>
        <p:spPr>
          <a:xfrm>
            <a:off x="1342302" y="421790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Research and Development  </a:t>
            </a:r>
            <a:r>
              <a:rPr lang="en-US" dirty="0"/>
              <a:t> </a:t>
            </a:r>
          </a:p>
        </p:txBody>
      </p:sp>
      <p:sp>
        <p:nvSpPr>
          <p:cNvPr id="15" name="Diamond 14">
            <a:extLst>
              <a:ext uri="{FF2B5EF4-FFF2-40B4-BE49-F238E27FC236}">
                <a16:creationId xmlns:a16="http://schemas.microsoft.com/office/drawing/2014/main" id="{2885BF44-B7C1-68C2-530E-98EE47A932D1}"/>
              </a:ext>
            </a:extLst>
          </p:cNvPr>
          <p:cNvSpPr/>
          <p:nvPr/>
        </p:nvSpPr>
        <p:spPr>
          <a:xfrm>
            <a:off x="6714118" y="4217910"/>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Human Resource Management  </a:t>
            </a:r>
            <a:r>
              <a:rPr lang="en-US" dirty="0"/>
              <a:t> </a:t>
            </a:r>
          </a:p>
        </p:txBody>
      </p:sp>
      <p:sp>
        <p:nvSpPr>
          <p:cNvPr id="4" name="Diamond 3">
            <a:extLst>
              <a:ext uri="{FF2B5EF4-FFF2-40B4-BE49-F238E27FC236}">
                <a16:creationId xmlns:a16="http://schemas.microsoft.com/office/drawing/2014/main" id="{D714BE54-8B65-51F4-AF73-F27E525B6DD5}"/>
              </a:ext>
            </a:extLst>
          </p:cNvPr>
          <p:cNvSpPr/>
          <p:nvPr/>
        </p:nvSpPr>
        <p:spPr>
          <a:xfrm>
            <a:off x="3947169" y="303244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Operations Management  </a:t>
            </a:r>
            <a:r>
              <a:rPr lang="en-US" dirty="0"/>
              <a:t> </a:t>
            </a:r>
          </a:p>
        </p:txBody>
      </p:sp>
    </p:spTree>
    <p:extLst>
      <p:ext uri="{BB962C8B-B14F-4D97-AF65-F5344CB8AC3E}">
        <p14:creationId xmlns:p14="http://schemas.microsoft.com/office/powerpoint/2010/main" val="3810154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2E47-8CFC-C963-F0EA-7448C7A37F48}"/>
              </a:ext>
            </a:extLst>
          </p:cNvPr>
          <p:cNvSpPr>
            <a:spLocks noGrp="1"/>
          </p:cNvSpPr>
          <p:nvPr>
            <p:ph type="title"/>
          </p:nvPr>
        </p:nvSpPr>
        <p:spPr>
          <a:xfrm>
            <a:off x="2667000" y="268941"/>
            <a:ext cx="6858000" cy="916845"/>
          </a:xfrm>
        </p:spPr>
        <p:txBody>
          <a:bodyPr/>
          <a:lstStyle/>
          <a:p>
            <a:r>
              <a:rPr lang="en-US" b="1" dirty="0"/>
              <a:t>Finance Function</a:t>
            </a:r>
          </a:p>
        </p:txBody>
      </p:sp>
      <p:sp>
        <p:nvSpPr>
          <p:cNvPr id="9" name="Diamond 8">
            <a:extLst>
              <a:ext uri="{FF2B5EF4-FFF2-40B4-BE49-F238E27FC236}">
                <a16:creationId xmlns:a16="http://schemas.microsoft.com/office/drawing/2014/main" id="{15984860-F482-FE44-A0F8-020ADBBCD163}"/>
              </a:ext>
            </a:extLst>
          </p:cNvPr>
          <p:cNvSpPr/>
          <p:nvPr/>
        </p:nvSpPr>
        <p:spPr>
          <a:xfrm>
            <a:off x="1342302"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Budget  </a:t>
            </a:r>
            <a:r>
              <a:rPr lang="en-US" dirty="0"/>
              <a:t> </a:t>
            </a:r>
          </a:p>
        </p:txBody>
      </p:sp>
      <p:sp>
        <p:nvSpPr>
          <p:cNvPr id="11" name="Diamond 10">
            <a:extLst>
              <a:ext uri="{FF2B5EF4-FFF2-40B4-BE49-F238E27FC236}">
                <a16:creationId xmlns:a16="http://schemas.microsoft.com/office/drawing/2014/main" id="{E907FEAD-9047-A826-1367-737B3DAEACD4}"/>
              </a:ext>
            </a:extLst>
          </p:cNvPr>
          <p:cNvSpPr/>
          <p:nvPr/>
        </p:nvSpPr>
        <p:spPr>
          <a:xfrm>
            <a:off x="6714119"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Investment Analysis   </a:t>
            </a:r>
            <a:r>
              <a:rPr lang="en-US" dirty="0"/>
              <a:t> </a:t>
            </a:r>
          </a:p>
        </p:txBody>
      </p:sp>
      <p:sp>
        <p:nvSpPr>
          <p:cNvPr id="13" name="Diamond 12">
            <a:extLst>
              <a:ext uri="{FF2B5EF4-FFF2-40B4-BE49-F238E27FC236}">
                <a16:creationId xmlns:a16="http://schemas.microsoft.com/office/drawing/2014/main" id="{8B9D5DB0-ABFE-8177-E678-744AC3FE3CD3}"/>
              </a:ext>
            </a:extLst>
          </p:cNvPr>
          <p:cNvSpPr/>
          <p:nvPr/>
        </p:nvSpPr>
        <p:spPr>
          <a:xfrm>
            <a:off x="1342302" y="421790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Financial Reporting  </a:t>
            </a:r>
            <a:endParaRPr lang="en-US" dirty="0"/>
          </a:p>
        </p:txBody>
      </p:sp>
      <p:sp>
        <p:nvSpPr>
          <p:cNvPr id="15" name="Diamond 14">
            <a:extLst>
              <a:ext uri="{FF2B5EF4-FFF2-40B4-BE49-F238E27FC236}">
                <a16:creationId xmlns:a16="http://schemas.microsoft.com/office/drawing/2014/main" id="{2885BF44-B7C1-68C2-530E-98EE47A932D1}"/>
              </a:ext>
            </a:extLst>
          </p:cNvPr>
          <p:cNvSpPr/>
          <p:nvPr/>
        </p:nvSpPr>
        <p:spPr>
          <a:xfrm>
            <a:off x="6714118" y="4217910"/>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Compliance </a:t>
            </a:r>
            <a:endParaRPr lang="en-US" dirty="0"/>
          </a:p>
        </p:txBody>
      </p:sp>
      <p:sp>
        <p:nvSpPr>
          <p:cNvPr id="4" name="Diamond 3">
            <a:extLst>
              <a:ext uri="{FF2B5EF4-FFF2-40B4-BE49-F238E27FC236}">
                <a16:creationId xmlns:a16="http://schemas.microsoft.com/office/drawing/2014/main" id="{D714BE54-8B65-51F4-AF73-F27E525B6DD5}"/>
              </a:ext>
            </a:extLst>
          </p:cNvPr>
          <p:cNvSpPr/>
          <p:nvPr/>
        </p:nvSpPr>
        <p:spPr>
          <a:xfrm>
            <a:off x="3947169" y="303244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Risk Management   </a:t>
            </a:r>
            <a:r>
              <a:rPr lang="en-US" dirty="0"/>
              <a:t> </a:t>
            </a:r>
          </a:p>
        </p:txBody>
      </p:sp>
    </p:spTree>
    <p:extLst>
      <p:ext uri="{BB962C8B-B14F-4D97-AF65-F5344CB8AC3E}">
        <p14:creationId xmlns:p14="http://schemas.microsoft.com/office/powerpoint/2010/main" val="3061370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2E47-8CFC-C963-F0EA-7448C7A37F48}"/>
              </a:ext>
            </a:extLst>
          </p:cNvPr>
          <p:cNvSpPr>
            <a:spLocks noGrp="1"/>
          </p:cNvSpPr>
          <p:nvPr>
            <p:ph type="title"/>
          </p:nvPr>
        </p:nvSpPr>
        <p:spPr>
          <a:xfrm>
            <a:off x="2667000" y="268941"/>
            <a:ext cx="6858000" cy="916845"/>
          </a:xfrm>
        </p:spPr>
        <p:txBody>
          <a:bodyPr/>
          <a:lstStyle/>
          <a:p>
            <a:r>
              <a:rPr lang="en-US" b="1" dirty="0"/>
              <a:t>Human Resource Function</a:t>
            </a:r>
          </a:p>
        </p:txBody>
      </p:sp>
      <p:sp>
        <p:nvSpPr>
          <p:cNvPr id="9" name="Diamond 8">
            <a:extLst>
              <a:ext uri="{FF2B5EF4-FFF2-40B4-BE49-F238E27FC236}">
                <a16:creationId xmlns:a16="http://schemas.microsoft.com/office/drawing/2014/main" id="{15984860-F482-FE44-A0F8-020ADBBCD163}"/>
              </a:ext>
            </a:extLst>
          </p:cNvPr>
          <p:cNvSpPr/>
          <p:nvPr/>
        </p:nvSpPr>
        <p:spPr>
          <a:xfrm>
            <a:off x="1342302"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Recruitment &amp;Selection   </a:t>
            </a:r>
            <a:r>
              <a:rPr lang="en-US" dirty="0"/>
              <a:t> </a:t>
            </a:r>
          </a:p>
        </p:txBody>
      </p:sp>
      <p:sp>
        <p:nvSpPr>
          <p:cNvPr id="11" name="Diamond 10">
            <a:extLst>
              <a:ext uri="{FF2B5EF4-FFF2-40B4-BE49-F238E27FC236}">
                <a16:creationId xmlns:a16="http://schemas.microsoft.com/office/drawing/2014/main" id="{E907FEAD-9047-A826-1367-737B3DAEACD4}"/>
              </a:ext>
            </a:extLst>
          </p:cNvPr>
          <p:cNvSpPr/>
          <p:nvPr/>
        </p:nvSpPr>
        <p:spPr>
          <a:xfrm>
            <a:off x="6714119" y="1703074"/>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Employee Relations </a:t>
            </a:r>
            <a:endParaRPr lang="en-US" dirty="0"/>
          </a:p>
        </p:txBody>
      </p:sp>
      <p:sp>
        <p:nvSpPr>
          <p:cNvPr id="13" name="Diamond 12">
            <a:extLst>
              <a:ext uri="{FF2B5EF4-FFF2-40B4-BE49-F238E27FC236}">
                <a16:creationId xmlns:a16="http://schemas.microsoft.com/office/drawing/2014/main" id="{8B9D5DB0-ABFE-8177-E678-744AC3FE3CD3}"/>
              </a:ext>
            </a:extLst>
          </p:cNvPr>
          <p:cNvSpPr/>
          <p:nvPr/>
        </p:nvSpPr>
        <p:spPr>
          <a:xfrm>
            <a:off x="1342302" y="421790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Performance Management  </a:t>
            </a:r>
            <a:endParaRPr lang="en-US" dirty="0"/>
          </a:p>
        </p:txBody>
      </p:sp>
      <p:sp>
        <p:nvSpPr>
          <p:cNvPr id="15" name="Diamond 14">
            <a:extLst>
              <a:ext uri="{FF2B5EF4-FFF2-40B4-BE49-F238E27FC236}">
                <a16:creationId xmlns:a16="http://schemas.microsoft.com/office/drawing/2014/main" id="{2885BF44-B7C1-68C2-530E-98EE47A932D1}"/>
              </a:ext>
            </a:extLst>
          </p:cNvPr>
          <p:cNvSpPr/>
          <p:nvPr/>
        </p:nvSpPr>
        <p:spPr>
          <a:xfrm>
            <a:off x="6714118" y="4217910"/>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Diversity &amp; Inclusion  </a:t>
            </a:r>
            <a:endParaRPr lang="en-US" dirty="0"/>
          </a:p>
        </p:txBody>
      </p:sp>
      <p:sp>
        <p:nvSpPr>
          <p:cNvPr id="4" name="Diamond 3">
            <a:extLst>
              <a:ext uri="{FF2B5EF4-FFF2-40B4-BE49-F238E27FC236}">
                <a16:creationId xmlns:a16="http://schemas.microsoft.com/office/drawing/2014/main" id="{D714BE54-8B65-51F4-AF73-F27E525B6DD5}"/>
              </a:ext>
            </a:extLst>
          </p:cNvPr>
          <p:cNvSpPr/>
          <p:nvPr/>
        </p:nvSpPr>
        <p:spPr>
          <a:xfrm>
            <a:off x="3947169" y="3032449"/>
            <a:ext cx="4135581" cy="1874031"/>
          </a:xfrm>
          <a:prstGeom prst="diamond">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000" b="1" dirty="0">
                <a:solidFill>
                  <a:srgbClr val="002060"/>
                </a:solidFill>
              </a:rPr>
              <a:t>Training &amp; Development   </a:t>
            </a:r>
            <a:r>
              <a:rPr lang="en-US" dirty="0"/>
              <a:t> </a:t>
            </a:r>
          </a:p>
        </p:txBody>
      </p:sp>
    </p:spTree>
    <p:extLst>
      <p:ext uri="{BB962C8B-B14F-4D97-AF65-F5344CB8AC3E}">
        <p14:creationId xmlns:p14="http://schemas.microsoft.com/office/powerpoint/2010/main" val="4168205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8D5B-6465-F137-9B7A-8FE757BFBF5F}"/>
              </a:ext>
            </a:extLst>
          </p:cNvPr>
          <p:cNvSpPr>
            <a:spLocks noGrp="1"/>
          </p:cNvSpPr>
          <p:nvPr>
            <p:ph type="title"/>
          </p:nvPr>
        </p:nvSpPr>
        <p:spPr>
          <a:xfrm>
            <a:off x="415637" y="-1644209"/>
            <a:ext cx="11564470" cy="2781096"/>
          </a:xfrm>
        </p:spPr>
        <p:txBody>
          <a:bodyPr>
            <a:normAutofit/>
          </a:bodyPr>
          <a:lstStyle/>
          <a:p>
            <a:r>
              <a:rPr lang="en-US" b="1" dirty="0" err="1"/>
              <a:t>Organisational</a:t>
            </a:r>
            <a:r>
              <a:rPr lang="en-US" b="1" dirty="0"/>
              <a:t> Culture, Ethics and CSR Activities  </a:t>
            </a:r>
          </a:p>
        </p:txBody>
      </p:sp>
      <p:sp>
        <p:nvSpPr>
          <p:cNvPr id="4" name="Text Placeholder 3">
            <a:extLst>
              <a:ext uri="{FF2B5EF4-FFF2-40B4-BE49-F238E27FC236}">
                <a16:creationId xmlns:a16="http://schemas.microsoft.com/office/drawing/2014/main" id="{555278E0-1904-C708-15F8-CBBAA0CB253D}"/>
              </a:ext>
            </a:extLst>
          </p:cNvPr>
          <p:cNvSpPr>
            <a:spLocks noGrp="1"/>
          </p:cNvSpPr>
          <p:nvPr>
            <p:ph type="body" sz="half" idx="2"/>
          </p:nvPr>
        </p:nvSpPr>
        <p:spPr>
          <a:xfrm>
            <a:off x="862100" y="1520687"/>
            <a:ext cx="6032574" cy="4750532"/>
          </a:xfrm>
        </p:spPr>
        <p:txBody>
          <a:bodyPr>
            <a:normAutofit fontScale="47500" lnSpcReduction="20000"/>
          </a:bodyPr>
          <a:lstStyle/>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Values, beliefs, and behaviors that shape the work environment</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Principles and standards guiding ethical decision-making and conduct</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Initiatives to positively impact society and the environment</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Integration of environmental, social, and economic considerations into business practices</a:t>
            </a:r>
          </a:p>
          <a:p>
            <a:pPr marL="285750" indent="-285750" algn="just">
              <a:lnSpc>
                <a:spcPct val="140000"/>
              </a:lnSpc>
              <a:buFont typeface="Wingdings" panose="05000000000000000000" pitchFamily="2" charset="2"/>
              <a:buChar char="q"/>
            </a:pPr>
            <a:r>
              <a:rPr lang="en-US" sz="4200" dirty="0">
                <a:latin typeface="Arial" panose="020B0604020202020204" pitchFamily="34" charset="0"/>
                <a:cs typeface="Arial" panose="020B0604020202020204" pitchFamily="34" charset="0"/>
              </a:rPr>
              <a:t>Involvement in community development projects and philanthropic activities</a:t>
            </a:r>
          </a:p>
          <a:p>
            <a:endParaRPr lang="en-US"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DDB9F23-AE8B-45DA-3A29-A5E0714D35EE}"/>
              </a:ext>
            </a:extLst>
          </p:cNvPr>
          <p:cNvPicPr>
            <a:picLocks noChangeAspect="1"/>
          </p:cNvPicPr>
          <p:nvPr/>
        </p:nvPicPr>
        <p:blipFill rotWithShape="1">
          <a:blip r:embed="rId3"/>
          <a:srcRect l="11295" t="10772" r="15977" b="11675"/>
          <a:stretch/>
        </p:blipFill>
        <p:spPr>
          <a:xfrm>
            <a:off x="7493680" y="1727335"/>
            <a:ext cx="3648637" cy="3890686"/>
          </a:xfrm>
          <a:prstGeom prst="rect">
            <a:avLst/>
          </a:prstGeom>
        </p:spPr>
      </p:pic>
    </p:spTree>
    <p:extLst>
      <p:ext uri="{BB962C8B-B14F-4D97-AF65-F5344CB8AC3E}">
        <p14:creationId xmlns:p14="http://schemas.microsoft.com/office/powerpoint/2010/main" val="1534740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8D5B-6465-F137-9B7A-8FE757BFBF5F}"/>
              </a:ext>
            </a:extLst>
          </p:cNvPr>
          <p:cNvSpPr>
            <a:spLocks noGrp="1"/>
          </p:cNvSpPr>
          <p:nvPr>
            <p:ph type="title"/>
          </p:nvPr>
        </p:nvSpPr>
        <p:spPr>
          <a:xfrm>
            <a:off x="415637" y="-1644209"/>
            <a:ext cx="11564470" cy="2781096"/>
          </a:xfrm>
        </p:spPr>
        <p:txBody>
          <a:bodyPr>
            <a:normAutofit/>
          </a:bodyPr>
          <a:lstStyle/>
          <a:p>
            <a:r>
              <a:rPr lang="en-US" b="1" dirty="0"/>
              <a:t>Conclusion   </a:t>
            </a:r>
          </a:p>
        </p:txBody>
      </p:sp>
      <p:sp>
        <p:nvSpPr>
          <p:cNvPr id="4" name="Text Placeholder 3">
            <a:extLst>
              <a:ext uri="{FF2B5EF4-FFF2-40B4-BE49-F238E27FC236}">
                <a16:creationId xmlns:a16="http://schemas.microsoft.com/office/drawing/2014/main" id="{555278E0-1904-C708-15F8-CBBAA0CB253D}"/>
              </a:ext>
            </a:extLst>
          </p:cNvPr>
          <p:cNvSpPr>
            <a:spLocks noGrp="1"/>
          </p:cNvSpPr>
          <p:nvPr>
            <p:ph type="body" sz="half" idx="2"/>
          </p:nvPr>
        </p:nvSpPr>
        <p:spPr>
          <a:xfrm>
            <a:off x="862100" y="1520687"/>
            <a:ext cx="7047216" cy="4212650"/>
          </a:xfrm>
        </p:spPr>
        <p:txBody>
          <a:bodyPr>
            <a:normAutofit fontScale="62500" lnSpcReduction="20000"/>
          </a:bodyPr>
          <a:lstStyle/>
          <a:p>
            <a:pPr marL="285750" indent="-285750" algn="just">
              <a:lnSpc>
                <a:spcPct val="140000"/>
              </a:lnSpc>
              <a:buFont typeface="Wingdings" panose="05000000000000000000" pitchFamily="2" charset="2"/>
              <a:buChar char="q"/>
            </a:pPr>
            <a:r>
              <a:rPr lang="en-US" sz="3600" dirty="0">
                <a:latin typeface="Arial" panose="020B0604020202020204" pitchFamily="34" charset="0"/>
                <a:cs typeface="Arial" panose="020B0604020202020204" pitchFamily="34" charset="0"/>
              </a:rPr>
              <a:t>Understanding internal operations and external environment for organizational success</a:t>
            </a:r>
          </a:p>
          <a:p>
            <a:pPr marL="285750" indent="-285750" algn="just">
              <a:lnSpc>
                <a:spcPct val="140000"/>
              </a:lnSpc>
              <a:buFont typeface="Wingdings" panose="05000000000000000000" pitchFamily="2" charset="2"/>
              <a:buChar char="q"/>
            </a:pPr>
            <a:r>
              <a:rPr lang="en-US" sz="3600" dirty="0">
                <a:latin typeface="Arial" panose="020B0604020202020204" pitchFamily="34" charset="0"/>
                <a:cs typeface="Arial" panose="020B0604020202020204" pitchFamily="34" charset="0"/>
              </a:rPr>
              <a:t>Emphasis on strategic alignment with external factors and stakeholder interests</a:t>
            </a:r>
          </a:p>
          <a:p>
            <a:pPr marL="285750" indent="-285750" algn="just">
              <a:lnSpc>
                <a:spcPct val="140000"/>
              </a:lnSpc>
              <a:buFont typeface="Wingdings" panose="05000000000000000000" pitchFamily="2" charset="2"/>
              <a:buChar char="q"/>
            </a:pPr>
            <a:r>
              <a:rPr lang="en-US" sz="3600" dirty="0">
                <a:latin typeface="Arial" panose="020B0604020202020204" pitchFamily="34" charset="0"/>
                <a:cs typeface="Arial" panose="020B0604020202020204" pitchFamily="34" charset="0"/>
              </a:rPr>
              <a:t>Call to action for continued analysis and adaptation to changing business dynamics</a:t>
            </a:r>
          </a:p>
          <a:p>
            <a:pPr marL="285750" indent="-285750" algn="just">
              <a:lnSpc>
                <a:spcPct val="140000"/>
              </a:lnSpc>
              <a:buFont typeface="Wingdings" panose="05000000000000000000" pitchFamily="2" charset="2"/>
              <a:buChar char="q"/>
            </a:pPr>
            <a:r>
              <a:rPr lang="en-US" sz="3600" dirty="0">
                <a:latin typeface="Arial" panose="020B0604020202020204" pitchFamily="34" charset="0"/>
                <a:cs typeface="Arial" panose="020B0604020202020204" pitchFamily="34" charset="0"/>
              </a:rPr>
              <a:t>Opportunity for questions and further discussion from the audience</a:t>
            </a:r>
          </a:p>
          <a:p>
            <a:endParaRPr lang="en-US"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31BD153-83B3-AE2D-0A22-AC666916C02B}"/>
              </a:ext>
            </a:extLst>
          </p:cNvPr>
          <p:cNvPicPr>
            <a:picLocks noChangeAspect="1"/>
          </p:cNvPicPr>
          <p:nvPr/>
        </p:nvPicPr>
        <p:blipFill rotWithShape="1">
          <a:blip r:embed="rId3"/>
          <a:srcRect l="11295" t="10772" r="15977" b="11675"/>
          <a:stretch/>
        </p:blipFill>
        <p:spPr>
          <a:xfrm>
            <a:off x="8447198" y="1803029"/>
            <a:ext cx="3049631" cy="3251942"/>
          </a:xfrm>
          <a:prstGeom prst="rect">
            <a:avLst/>
          </a:prstGeom>
        </p:spPr>
      </p:pic>
    </p:spTree>
    <p:extLst>
      <p:ext uri="{BB962C8B-B14F-4D97-AF65-F5344CB8AC3E}">
        <p14:creationId xmlns:p14="http://schemas.microsoft.com/office/powerpoint/2010/main" val="1343844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8D5B-6465-F137-9B7A-8FE757BFBF5F}"/>
              </a:ext>
            </a:extLst>
          </p:cNvPr>
          <p:cNvSpPr>
            <a:spLocks noGrp="1"/>
          </p:cNvSpPr>
          <p:nvPr>
            <p:ph type="title"/>
          </p:nvPr>
        </p:nvSpPr>
        <p:spPr>
          <a:xfrm>
            <a:off x="415637" y="-1644209"/>
            <a:ext cx="11564470" cy="2781096"/>
          </a:xfrm>
        </p:spPr>
        <p:txBody>
          <a:bodyPr>
            <a:normAutofit/>
          </a:bodyPr>
          <a:lstStyle/>
          <a:p>
            <a:r>
              <a:rPr lang="en-US" b="1" dirty="0"/>
              <a:t>References    </a:t>
            </a:r>
          </a:p>
        </p:txBody>
      </p:sp>
      <p:sp>
        <p:nvSpPr>
          <p:cNvPr id="4" name="Text Placeholder 3">
            <a:extLst>
              <a:ext uri="{FF2B5EF4-FFF2-40B4-BE49-F238E27FC236}">
                <a16:creationId xmlns:a16="http://schemas.microsoft.com/office/drawing/2014/main" id="{555278E0-1904-C708-15F8-CBBAA0CB253D}"/>
              </a:ext>
            </a:extLst>
          </p:cNvPr>
          <p:cNvSpPr>
            <a:spLocks noGrp="1"/>
          </p:cNvSpPr>
          <p:nvPr>
            <p:ph type="body" sz="half" idx="2"/>
          </p:nvPr>
        </p:nvSpPr>
        <p:spPr>
          <a:xfrm>
            <a:off x="708141" y="1337318"/>
            <a:ext cx="10775718" cy="5068372"/>
          </a:xfrm>
        </p:spPr>
        <p:txBody>
          <a:bodyPr>
            <a:normAutofit fontScale="40000" lnSpcReduction="20000"/>
          </a:bodyPr>
          <a:lstStyle/>
          <a:p>
            <a:pPr marL="342900" indent="-342900" algn="just">
              <a:buFont typeface="Arial" panose="020B0604020202020204" pitchFamily="34" charset="0"/>
              <a:buChar char="•"/>
            </a:pPr>
            <a:r>
              <a:rPr lang="en-US" sz="3500" dirty="0" err="1">
                <a:effectLst/>
                <a:latin typeface="Arial" panose="020B0604020202020204" pitchFamily="34" charset="0"/>
                <a:ea typeface="Times New Roman" panose="02020603050405020304" pitchFamily="18" charset="0"/>
              </a:rPr>
              <a:t>Dhamayanti</a:t>
            </a:r>
            <a:r>
              <a:rPr lang="en-US" sz="3500" dirty="0">
                <a:effectLst/>
                <a:latin typeface="Arial" panose="020B0604020202020204" pitchFamily="34" charset="0"/>
                <a:ea typeface="Times New Roman" panose="02020603050405020304" pitchFamily="18" charset="0"/>
              </a:rPr>
              <a:t>, Y. and </a:t>
            </a:r>
            <a:r>
              <a:rPr lang="en-US" sz="3500" dirty="0" err="1">
                <a:effectLst/>
                <a:latin typeface="Arial" panose="020B0604020202020204" pitchFamily="34" charset="0"/>
                <a:ea typeface="Times New Roman" panose="02020603050405020304" pitchFamily="18" charset="0"/>
              </a:rPr>
              <a:t>Restuningdiah</a:t>
            </a:r>
            <a:r>
              <a:rPr lang="en-US" sz="3500" dirty="0">
                <a:effectLst/>
                <a:latin typeface="Arial" panose="020B0604020202020204" pitchFamily="34" charset="0"/>
                <a:ea typeface="Times New Roman" panose="02020603050405020304" pitchFamily="18" charset="0"/>
              </a:rPr>
              <a:t>, N., 2022. Content Analysis: Sustainability Report At Pt Unilever Indonesia </a:t>
            </a:r>
            <a:r>
              <a:rPr lang="en-US" sz="3500" dirty="0" err="1">
                <a:effectLst/>
                <a:latin typeface="Arial" panose="020B0604020202020204" pitchFamily="34" charset="0"/>
                <a:ea typeface="Times New Roman" panose="02020603050405020304" pitchFamily="18" charset="0"/>
              </a:rPr>
              <a:t>Tbk</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International Journal Of Humanities Education and Social Sciences (IJHESS)</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2</a:t>
            </a:r>
            <a:r>
              <a:rPr lang="en-US" sz="3500" dirty="0">
                <a:effectLst/>
                <a:latin typeface="Arial" panose="020B0604020202020204" pitchFamily="34" charset="0"/>
                <a:ea typeface="Times New Roman" panose="02020603050405020304" pitchFamily="18" charset="0"/>
              </a:rPr>
              <a:t>(1).</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Jose, J., 2021. </a:t>
            </a:r>
            <a:r>
              <a:rPr lang="en-US" sz="3500" i="1" dirty="0">
                <a:effectLst/>
                <a:latin typeface="Arial" panose="020B0604020202020204" pitchFamily="34" charset="0"/>
                <a:ea typeface="Times New Roman" panose="02020603050405020304" pitchFamily="18" charset="0"/>
              </a:rPr>
              <a:t>Analyzing the necessity and impacts of organizational culture on the performance of Unilever UK Ltd</a:t>
            </a:r>
            <a:r>
              <a:rPr lang="en-US" sz="3500" dirty="0">
                <a:effectLst/>
                <a:latin typeface="Arial" panose="020B0604020202020204" pitchFamily="34" charset="0"/>
                <a:ea typeface="Times New Roman" panose="02020603050405020304" pitchFamily="18" charset="0"/>
              </a:rPr>
              <a:t> (Doctoral dissertation, Dublin, National College of Ireland).</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err="1">
                <a:effectLst/>
                <a:latin typeface="Arial" panose="020B0604020202020204" pitchFamily="34" charset="0"/>
                <a:ea typeface="Times New Roman" panose="02020603050405020304" pitchFamily="18" charset="0"/>
              </a:rPr>
              <a:t>Lakada</a:t>
            </a:r>
            <a:r>
              <a:rPr lang="en-US" sz="3500" dirty="0">
                <a:effectLst/>
                <a:latin typeface="Arial" panose="020B0604020202020204" pitchFamily="34" charset="0"/>
                <a:ea typeface="Times New Roman" panose="02020603050405020304" pitchFamily="18" charset="0"/>
              </a:rPr>
              <a:t>, M.N., </a:t>
            </a:r>
            <a:r>
              <a:rPr lang="en-US" sz="3500" dirty="0" err="1">
                <a:effectLst/>
                <a:latin typeface="Arial" panose="020B0604020202020204" pitchFamily="34" charset="0"/>
                <a:ea typeface="Times New Roman" panose="02020603050405020304" pitchFamily="18" charset="0"/>
              </a:rPr>
              <a:t>Lapian</a:t>
            </a:r>
            <a:r>
              <a:rPr lang="en-US" sz="3500" dirty="0">
                <a:effectLst/>
                <a:latin typeface="Arial" panose="020B0604020202020204" pitchFamily="34" charset="0"/>
                <a:ea typeface="Times New Roman" panose="02020603050405020304" pitchFamily="18" charset="0"/>
              </a:rPr>
              <a:t>, S.J. and </a:t>
            </a:r>
            <a:r>
              <a:rPr lang="en-US" sz="3500" dirty="0" err="1">
                <a:effectLst/>
                <a:latin typeface="Arial" panose="020B0604020202020204" pitchFamily="34" charset="0"/>
                <a:ea typeface="Times New Roman" panose="02020603050405020304" pitchFamily="18" charset="0"/>
              </a:rPr>
              <a:t>Tumiwa</a:t>
            </a:r>
            <a:r>
              <a:rPr lang="en-US" sz="3500" dirty="0">
                <a:effectLst/>
                <a:latin typeface="Arial" panose="020B0604020202020204" pitchFamily="34" charset="0"/>
                <a:ea typeface="Times New Roman" panose="02020603050405020304" pitchFamily="18" charset="0"/>
              </a:rPr>
              <a:t>, J.R., 2017. Analyzing the financial statement using horizontal–vertical analysis to evaluating the company financial performance period 2012-2016 (Case Study at PT. Unilever </a:t>
            </a:r>
            <a:r>
              <a:rPr lang="en-US" sz="3500" dirty="0" err="1">
                <a:effectLst/>
                <a:latin typeface="Arial" panose="020B0604020202020204" pitchFamily="34" charset="0"/>
                <a:ea typeface="Times New Roman" panose="02020603050405020304" pitchFamily="18" charset="0"/>
              </a:rPr>
              <a:t>IndonesiaTbk</a:t>
            </a:r>
            <a:r>
              <a:rPr lang="en-US" sz="3500"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Jurnal</a:t>
            </a:r>
            <a:r>
              <a:rPr lang="en-US" sz="3500" i="1" dirty="0">
                <a:effectLst/>
                <a:latin typeface="Arial" panose="020B0604020202020204" pitchFamily="34" charset="0"/>
                <a:ea typeface="Times New Roman" panose="02020603050405020304" pitchFamily="18" charset="0"/>
              </a:rPr>
              <a:t> EMBA: </a:t>
            </a:r>
            <a:r>
              <a:rPr lang="en-US" sz="3500" i="1" dirty="0" err="1">
                <a:effectLst/>
                <a:latin typeface="Arial" panose="020B0604020202020204" pitchFamily="34" charset="0"/>
                <a:ea typeface="Times New Roman" panose="02020603050405020304" pitchFamily="18" charset="0"/>
              </a:rPr>
              <a:t>Jurnal</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Riset</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Ekonomi</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Manajemen</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Bisnis</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dan</a:t>
            </a:r>
            <a:r>
              <a:rPr lang="en-US" sz="3500" i="1" dirty="0">
                <a:effectLst/>
                <a:latin typeface="Arial" panose="020B0604020202020204" pitchFamily="34" charset="0"/>
                <a:ea typeface="Times New Roman" panose="02020603050405020304" pitchFamily="18" charset="0"/>
              </a:rPr>
              <a:t> </a:t>
            </a:r>
            <a:r>
              <a:rPr lang="en-US" sz="3500" i="1" dirty="0" err="1">
                <a:effectLst/>
                <a:latin typeface="Arial" panose="020B0604020202020204" pitchFamily="34" charset="0"/>
                <a:ea typeface="Times New Roman" panose="02020603050405020304" pitchFamily="18" charset="0"/>
              </a:rPr>
              <a:t>Akuntansi</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5</a:t>
            </a:r>
            <a:r>
              <a:rPr lang="en-US" sz="3500" dirty="0">
                <a:effectLst/>
                <a:latin typeface="Arial" panose="020B0604020202020204" pitchFamily="34" charset="0"/>
                <a:ea typeface="Times New Roman" panose="02020603050405020304" pitchFamily="18" charset="0"/>
              </a:rPr>
              <a:t>(3).</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Murphy, P.E. and Murphy, C.E., 2018. Sustainable living: </a:t>
            </a:r>
            <a:r>
              <a:rPr lang="en-US" sz="3500" dirty="0" err="1">
                <a:effectLst/>
                <a:latin typeface="Arial" panose="020B0604020202020204" pitchFamily="34" charset="0"/>
                <a:ea typeface="Times New Roman" panose="02020603050405020304" pitchFamily="18" charset="0"/>
              </a:rPr>
              <a:t>unilever</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Progressive business models: Creating sustainable and pro-social enterprise</a:t>
            </a:r>
            <a:r>
              <a:rPr lang="en-US" sz="3500" dirty="0">
                <a:effectLst/>
                <a:latin typeface="Arial" panose="020B0604020202020204" pitchFamily="34" charset="0"/>
                <a:ea typeface="Times New Roman" panose="02020603050405020304" pitchFamily="18" charset="0"/>
              </a:rPr>
              <a:t>, pp.263-286.</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Siddique, F.B. and Sultana, I., 2018. Unilever Sustainable Living Plan: A Critical Analysis.</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Stanley, A.O., </a:t>
            </a:r>
            <a:r>
              <a:rPr lang="en-US" sz="3500" dirty="0" err="1">
                <a:effectLst/>
                <a:latin typeface="Arial" panose="020B0604020202020204" pitchFamily="34" charset="0"/>
                <a:ea typeface="Times New Roman" panose="02020603050405020304" pitchFamily="18" charset="0"/>
              </a:rPr>
              <a:t>Ovie</a:t>
            </a:r>
            <a:r>
              <a:rPr lang="en-US" sz="3500" dirty="0">
                <a:effectLst/>
                <a:latin typeface="Arial" panose="020B0604020202020204" pitchFamily="34" charset="0"/>
                <a:ea typeface="Times New Roman" panose="02020603050405020304" pitchFamily="18" charset="0"/>
              </a:rPr>
              <a:t>, E.A., </a:t>
            </a:r>
            <a:r>
              <a:rPr lang="en-US" sz="3500" dirty="0" err="1">
                <a:effectLst/>
                <a:latin typeface="Arial" panose="020B0604020202020204" pitchFamily="34" charset="0"/>
                <a:ea typeface="Times New Roman" panose="02020603050405020304" pitchFamily="18" charset="0"/>
              </a:rPr>
              <a:t>Ughovero</a:t>
            </a:r>
            <a:r>
              <a:rPr lang="en-US" sz="3500" dirty="0">
                <a:effectLst/>
                <a:latin typeface="Arial" panose="020B0604020202020204" pitchFamily="34" charset="0"/>
                <a:ea typeface="Times New Roman" panose="02020603050405020304" pitchFamily="18" charset="0"/>
              </a:rPr>
              <a:t>, B.A. and </a:t>
            </a:r>
            <a:r>
              <a:rPr lang="en-US" sz="3500" dirty="0" err="1">
                <a:effectLst/>
                <a:latin typeface="Arial" panose="020B0604020202020204" pitchFamily="34" charset="0"/>
                <a:ea typeface="Times New Roman" panose="02020603050405020304" pitchFamily="18" charset="0"/>
              </a:rPr>
              <a:t>Ijoyah</a:t>
            </a:r>
            <a:r>
              <a:rPr lang="en-US" sz="3500" dirty="0">
                <a:effectLst/>
                <a:latin typeface="Arial" panose="020B0604020202020204" pitchFamily="34" charset="0"/>
                <a:ea typeface="Times New Roman" panose="02020603050405020304" pitchFamily="18" charset="0"/>
              </a:rPr>
              <a:t>, C.T., 2022. Sustainable Production Strategy and Product Availability: A Study of Unilever Nigeria PLC. </a:t>
            </a:r>
            <a:r>
              <a:rPr lang="en-US" sz="3500" i="1" dirty="0" err="1">
                <a:effectLst/>
                <a:latin typeface="Arial" panose="020B0604020202020204" pitchFamily="34" charset="0"/>
                <a:ea typeface="Times New Roman" panose="02020603050405020304" pitchFamily="18" charset="0"/>
              </a:rPr>
              <a:t>Lafia</a:t>
            </a:r>
            <a:r>
              <a:rPr lang="en-US" sz="3500" i="1" dirty="0">
                <a:effectLst/>
                <a:latin typeface="Arial" panose="020B0604020202020204" pitchFamily="34" charset="0"/>
                <a:ea typeface="Times New Roman" panose="02020603050405020304" pitchFamily="18" charset="0"/>
              </a:rPr>
              <a:t> Journal Of Economics and Management Sciences</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7</a:t>
            </a:r>
            <a:r>
              <a:rPr lang="en-US" sz="3500" dirty="0">
                <a:effectLst/>
                <a:latin typeface="Arial" panose="020B0604020202020204" pitchFamily="34" charset="0"/>
                <a:ea typeface="Times New Roman" panose="02020603050405020304" pitchFamily="18" charset="0"/>
              </a:rPr>
              <a:t>, pp.44-65.</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Tien, N.H., 2019. Comparative Analysis of </a:t>
            </a:r>
            <a:r>
              <a:rPr lang="en-US" sz="3500" dirty="0" err="1">
                <a:effectLst/>
                <a:latin typeface="Arial" panose="020B0604020202020204" pitchFamily="34" charset="0"/>
                <a:ea typeface="Times New Roman" panose="02020603050405020304" pitchFamily="18" charset="0"/>
              </a:rPr>
              <a:t>Multidomestic</a:t>
            </a:r>
            <a:r>
              <a:rPr lang="en-US" sz="3500" dirty="0">
                <a:effectLst/>
                <a:latin typeface="Arial" panose="020B0604020202020204" pitchFamily="34" charset="0"/>
                <a:ea typeface="Times New Roman" panose="02020603050405020304" pitchFamily="18" charset="0"/>
              </a:rPr>
              <a:t> Strategy of P&amp;G and Unilever Corporation. </a:t>
            </a:r>
            <a:r>
              <a:rPr lang="en-US" sz="3500" i="1" dirty="0">
                <a:effectLst/>
                <a:latin typeface="Arial" panose="020B0604020202020204" pitchFamily="34" charset="0"/>
                <a:ea typeface="Times New Roman" panose="02020603050405020304" pitchFamily="18" charset="0"/>
              </a:rPr>
              <a:t>International journal of foreign trade and international business</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1</a:t>
            </a:r>
            <a:r>
              <a:rPr lang="en-US" sz="3500" dirty="0">
                <a:effectLst/>
                <a:latin typeface="Arial" panose="020B0604020202020204" pitchFamily="34" charset="0"/>
                <a:ea typeface="Times New Roman" panose="02020603050405020304" pitchFamily="18" charset="0"/>
              </a:rPr>
              <a:t>(1), pp.5-8.</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err="1">
                <a:effectLst/>
                <a:latin typeface="Arial" panose="020B0604020202020204" pitchFamily="34" charset="0"/>
                <a:ea typeface="Times New Roman" panose="02020603050405020304" pitchFamily="18" charset="0"/>
              </a:rPr>
              <a:t>Tsuraya</a:t>
            </a:r>
            <a:r>
              <a:rPr lang="en-US" sz="3500" dirty="0">
                <a:effectLst/>
                <a:latin typeface="Arial" panose="020B0604020202020204" pitchFamily="34" charset="0"/>
                <a:ea typeface="Times New Roman" panose="02020603050405020304" pitchFamily="18" charset="0"/>
              </a:rPr>
              <a:t>, H.B., </a:t>
            </a:r>
            <a:r>
              <a:rPr lang="en-US" sz="3500" dirty="0" err="1">
                <a:effectLst/>
                <a:latin typeface="Arial" panose="020B0604020202020204" pitchFamily="34" charset="0"/>
                <a:ea typeface="Times New Roman" panose="02020603050405020304" pitchFamily="18" charset="0"/>
              </a:rPr>
              <a:t>Endayani</a:t>
            </a:r>
            <a:r>
              <a:rPr lang="en-US" sz="3500" dirty="0">
                <a:effectLst/>
                <a:latin typeface="Arial" panose="020B0604020202020204" pitchFamily="34" charset="0"/>
                <a:ea typeface="Times New Roman" panose="02020603050405020304" pitchFamily="18" charset="0"/>
              </a:rPr>
              <a:t>, L., </a:t>
            </a:r>
            <a:r>
              <a:rPr lang="en-US" sz="3500" dirty="0" err="1">
                <a:effectLst/>
                <a:latin typeface="Arial" panose="020B0604020202020204" pitchFamily="34" charset="0"/>
                <a:ea typeface="Times New Roman" panose="02020603050405020304" pitchFamily="18" charset="0"/>
              </a:rPr>
              <a:t>Zahda</a:t>
            </a:r>
            <a:r>
              <a:rPr lang="en-US" sz="3500" dirty="0">
                <a:effectLst/>
                <a:latin typeface="Arial" panose="020B0604020202020204" pitchFamily="34" charset="0"/>
                <a:ea typeface="Times New Roman" panose="02020603050405020304" pitchFamily="18" charset="0"/>
              </a:rPr>
              <a:t>, F.M., </a:t>
            </a:r>
            <a:r>
              <a:rPr lang="en-US" sz="3500" dirty="0" err="1">
                <a:effectLst/>
                <a:latin typeface="Arial" panose="020B0604020202020204" pitchFamily="34" charset="0"/>
                <a:ea typeface="Times New Roman" panose="02020603050405020304" pitchFamily="18" charset="0"/>
              </a:rPr>
              <a:t>Utami</a:t>
            </a:r>
            <a:r>
              <a:rPr lang="en-US" sz="3500" dirty="0">
                <a:effectLst/>
                <a:latin typeface="Arial" panose="020B0604020202020204" pitchFamily="34" charset="0"/>
                <a:ea typeface="Times New Roman" panose="02020603050405020304" pitchFamily="18" charset="0"/>
              </a:rPr>
              <a:t>, I.S. and </a:t>
            </a:r>
            <a:r>
              <a:rPr lang="en-US" sz="3500" dirty="0" err="1">
                <a:effectLst/>
                <a:latin typeface="Arial" panose="020B0604020202020204" pitchFamily="34" charset="0"/>
                <a:ea typeface="Times New Roman" panose="02020603050405020304" pitchFamily="18" charset="0"/>
              </a:rPr>
              <a:t>Jayadi</a:t>
            </a:r>
            <a:r>
              <a:rPr lang="en-US" sz="3500" dirty="0">
                <a:effectLst/>
                <a:latin typeface="Arial" panose="020B0604020202020204" pitchFamily="34" charset="0"/>
                <a:ea typeface="Times New Roman" panose="02020603050405020304" pitchFamily="18" charset="0"/>
              </a:rPr>
              <a:t>, U., 2023. Unilever Company Work Model. </a:t>
            </a:r>
            <a:r>
              <a:rPr lang="en-US" sz="3500" i="1" dirty="0">
                <a:effectLst/>
                <a:latin typeface="Arial" panose="020B0604020202020204" pitchFamily="34" charset="0"/>
                <a:ea typeface="Times New Roman" panose="02020603050405020304" pitchFamily="18" charset="0"/>
              </a:rPr>
              <a:t>International Journal of Economics, Management and Accounting (IJEMA)</a:t>
            </a:r>
            <a:r>
              <a:rPr lang="en-US" sz="3500" dirty="0">
                <a:effectLst/>
                <a:latin typeface="Arial" panose="020B0604020202020204" pitchFamily="34" charset="0"/>
                <a:ea typeface="Times New Roman" panose="02020603050405020304" pitchFamily="18" charset="0"/>
              </a:rPr>
              <a:t>, </a:t>
            </a:r>
            <a:r>
              <a:rPr lang="en-US" sz="3500" i="1" dirty="0">
                <a:effectLst/>
                <a:latin typeface="Arial" panose="020B0604020202020204" pitchFamily="34" charset="0"/>
                <a:ea typeface="Times New Roman" panose="02020603050405020304" pitchFamily="18" charset="0"/>
              </a:rPr>
              <a:t>1</a:t>
            </a:r>
            <a:r>
              <a:rPr lang="en-US" sz="3500" dirty="0">
                <a:effectLst/>
                <a:latin typeface="Arial" panose="020B0604020202020204" pitchFamily="34" charset="0"/>
                <a:ea typeface="Times New Roman" panose="02020603050405020304" pitchFamily="18" charset="0"/>
              </a:rPr>
              <a:t>(1), pp.7-14.</a:t>
            </a:r>
            <a:endParaRPr lang="en-US" sz="3500" dirty="0">
              <a:effectLst/>
              <a:latin typeface="Arial" panose="020B0604020202020204" pitchFamily="34" charset="0"/>
              <a:ea typeface="Arial" panose="020B0604020202020204" pitchFamily="34" charset="0"/>
            </a:endParaRPr>
          </a:p>
          <a:p>
            <a:pPr marL="342900" indent="-342900" algn="just">
              <a:buFont typeface="Arial" panose="020B0604020202020204" pitchFamily="34" charset="0"/>
              <a:buChar char="•"/>
            </a:pPr>
            <a:r>
              <a:rPr lang="en-US" sz="3500" dirty="0">
                <a:effectLst/>
                <a:latin typeface="Arial" panose="020B0604020202020204" pitchFamily="34" charset="0"/>
                <a:ea typeface="Times New Roman" panose="02020603050405020304" pitchFamily="18" charset="0"/>
              </a:rPr>
              <a:t>Zou, S., 2021. Analysis on the Recovery of MNEs from the Financial Crisis: A Case Study of Unilever. In </a:t>
            </a:r>
            <a:r>
              <a:rPr lang="en-US" sz="3500" i="1" dirty="0">
                <a:effectLst/>
                <a:latin typeface="Arial" panose="020B0604020202020204" pitchFamily="34" charset="0"/>
                <a:ea typeface="Times New Roman" panose="02020603050405020304" pitchFamily="18" charset="0"/>
              </a:rPr>
              <a:t>1st International Symposium on Innovative Management and Economics (ISIME 2021)</a:t>
            </a:r>
            <a:r>
              <a:rPr lang="en-US" sz="3500" dirty="0">
                <a:effectLst/>
                <a:latin typeface="Arial" panose="020B0604020202020204" pitchFamily="34" charset="0"/>
                <a:ea typeface="Times New Roman" panose="02020603050405020304" pitchFamily="18" charset="0"/>
              </a:rPr>
              <a:t> (pp. 121-128). Atlantis Press.</a:t>
            </a:r>
            <a:endParaRPr lang="en-US" sz="3500" dirty="0">
              <a:effectLst/>
              <a:latin typeface="Arial" panose="020B0604020202020204" pitchFamily="34" charset="0"/>
              <a:ea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54416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258</TotalTime>
  <Words>1905</Words>
  <Application>Microsoft Office PowerPoint</Application>
  <PresentationFormat>Widescreen</PresentationFormat>
  <Paragraphs>94</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Damask</vt:lpstr>
      <vt:lpstr>Introduction to business  LCBB4007</vt:lpstr>
      <vt:lpstr>Introduction </vt:lpstr>
      <vt:lpstr>Organisational Overview </vt:lpstr>
      <vt:lpstr>Organisational Structure, Size, Functions </vt:lpstr>
      <vt:lpstr>Internal Environment Analysis </vt:lpstr>
      <vt:lpstr>External Environment Analysis </vt:lpstr>
      <vt:lpstr>Stakeholder Analysis </vt:lpstr>
      <vt:lpstr>Organisational Functions  </vt:lpstr>
      <vt:lpstr>Finance Function</vt:lpstr>
      <vt:lpstr>Human Resource Function</vt:lpstr>
      <vt:lpstr>Organisational Culture, Ethics and CSR Activities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Principals of marketing.</dc:title>
  <dc:creator>asiful hoque</dc:creator>
  <cp:lastModifiedBy>bogdansanda89@gmail.com</cp:lastModifiedBy>
  <cp:revision>7</cp:revision>
  <dcterms:created xsi:type="dcterms:W3CDTF">2023-11-18T20:05:01Z</dcterms:created>
  <dcterms:modified xsi:type="dcterms:W3CDTF">2024-03-10T23:07:59Z</dcterms:modified>
</cp:coreProperties>
</file>