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5" r:id="rId4"/>
    <p:sldId id="280" r:id="rId5"/>
    <p:sldId id="281" r:id="rId6"/>
    <p:sldId id="258" r:id="rId7"/>
    <p:sldId id="266" r:id="rId8"/>
    <p:sldId id="259" r:id="rId9"/>
    <p:sldId id="261" r:id="rId10"/>
    <p:sldId id="262" r:id="rId11"/>
    <p:sldId id="263" r:id="rId12"/>
    <p:sldId id="264" r:id="rId13"/>
    <p:sldId id="269" r:id="rId14"/>
    <p:sldId id="270" r:id="rId15"/>
    <p:sldId id="267" r:id="rId16"/>
    <p:sldId id="268" r:id="rId17"/>
    <p:sldId id="271" r:id="rId18"/>
    <p:sldId id="272" r:id="rId19"/>
    <p:sldId id="273" r:id="rId20"/>
    <p:sldId id="274" r:id="rId21"/>
    <p:sldId id="275" r:id="rId22"/>
    <p:sldId id="276" r:id="rId23"/>
    <p:sldId id="277" r:id="rId24"/>
    <p:sldId id="278" r:id="rId25"/>
    <p:sldId id="279"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678"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CC8B8B9-5630-4AEB-9903-EA7D671AEEDE}" type="datetimeFigureOut">
              <a:rPr lang="en-GB" smtClean="0"/>
              <a:t>19/03/2021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BF55F6-17E7-4158-9FC3-33CB3BC7AE13}" type="slidenum">
              <a:rPr lang="en-GB" smtClean="0"/>
              <a:t>‹#›</a:t>
            </a:fld>
            <a:endParaRPr lang="en-GB"/>
          </a:p>
        </p:txBody>
      </p:sp>
    </p:spTree>
    <p:extLst>
      <p:ext uri="{BB962C8B-B14F-4D97-AF65-F5344CB8AC3E}">
        <p14:creationId xmlns:p14="http://schemas.microsoft.com/office/powerpoint/2010/main" val="30665526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CC8B8B9-5630-4AEB-9903-EA7D671AEEDE}" type="datetimeFigureOut">
              <a:rPr lang="en-GB" smtClean="0"/>
              <a:t>19/03/2021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BF55F6-17E7-4158-9FC3-33CB3BC7AE13}" type="slidenum">
              <a:rPr lang="en-GB" smtClean="0"/>
              <a:t>‹#›</a:t>
            </a:fld>
            <a:endParaRPr lang="en-GB"/>
          </a:p>
        </p:txBody>
      </p:sp>
    </p:spTree>
    <p:extLst>
      <p:ext uri="{BB962C8B-B14F-4D97-AF65-F5344CB8AC3E}">
        <p14:creationId xmlns:p14="http://schemas.microsoft.com/office/powerpoint/2010/main" val="4265663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C8B8B9-5630-4AEB-9903-EA7D671AEEDE}" type="datetimeFigureOut">
              <a:rPr lang="en-GB" smtClean="0"/>
              <a:t>19/03/2021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BF55F6-17E7-4158-9FC3-33CB3BC7AE13}" type="slidenum">
              <a:rPr lang="en-GB" smtClean="0"/>
              <a:t>‹#›</a:t>
            </a:fld>
            <a:endParaRPr lang="en-GB"/>
          </a:p>
        </p:txBody>
      </p:sp>
    </p:spTree>
    <p:extLst>
      <p:ext uri="{BB962C8B-B14F-4D97-AF65-F5344CB8AC3E}">
        <p14:creationId xmlns:p14="http://schemas.microsoft.com/office/powerpoint/2010/main" val="26945874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CC8B8B9-5630-4AEB-9903-EA7D671AEEDE}" type="datetimeFigureOut">
              <a:rPr lang="en-GB" smtClean="0"/>
              <a:t>19/03/2021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BF55F6-17E7-4158-9FC3-33CB3BC7AE13}" type="slidenum">
              <a:rPr lang="en-GB" smtClean="0"/>
              <a:t>‹#›</a:t>
            </a:fld>
            <a:endParaRPr lang="en-GB"/>
          </a:p>
        </p:txBody>
      </p:sp>
    </p:spTree>
    <p:extLst>
      <p:ext uri="{BB962C8B-B14F-4D97-AF65-F5344CB8AC3E}">
        <p14:creationId xmlns:p14="http://schemas.microsoft.com/office/powerpoint/2010/main" val="28850441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CC8B8B9-5630-4AEB-9903-EA7D671AEEDE}" type="datetimeFigureOut">
              <a:rPr lang="en-GB" smtClean="0"/>
              <a:t>19/03/2021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1BF55F6-17E7-4158-9FC3-33CB3BC7AE13}" type="slidenum">
              <a:rPr lang="en-GB" smtClean="0"/>
              <a:t>‹#›</a:t>
            </a:fld>
            <a:endParaRPr lang="en-GB"/>
          </a:p>
        </p:txBody>
      </p:sp>
    </p:spTree>
    <p:extLst>
      <p:ext uri="{BB962C8B-B14F-4D97-AF65-F5344CB8AC3E}">
        <p14:creationId xmlns:p14="http://schemas.microsoft.com/office/powerpoint/2010/main" val="31968831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CC8B8B9-5630-4AEB-9903-EA7D671AEEDE}" type="datetimeFigureOut">
              <a:rPr lang="en-GB" smtClean="0"/>
              <a:t>19/03/2021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1BF55F6-17E7-4158-9FC3-33CB3BC7AE13}" type="slidenum">
              <a:rPr lang="en-GB" smtClean="0"/>
              <a:t>‹#›</a:t>
            </a:fld>
            <a:endParaRPr lang="en-GB"/>
          </a:p>
        </p:txBody>
      </p:sp>
    </p:spTree>
    <p:extLst>
      <p:ext uri="{BB962C8B-B14F-4D97-AF65-F5344CB8AC3E}">
        <p14:creationId xmlns:p14="http://schemas.microsoft.com/office/powerpoint/2010/main" val="34752040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C8B8B9-5630-4AEB-9903-EA7D671AEEDE}" type="datetimeFigureOut">
              <a:rPr lang="en-GB" smtClean="0"/>
              <a:t>19/03/2021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1BF55F6-17E7-4158-9FC3-33CB3BC7AE13}" type="slidenum">
              <a:rPr lang="en-GB" smtClean="0"/>
              <a:t>‹#›</a:t>
            </a:fld>
            <a:endParaRPr lang="en-GB"/>
          </a:p>
        </p:txBody>
      </p:sp>
    </p:spTree>
    <p:extLst>
      <p:ext uri="{BB962C8B-B14F-4D97-AF65-F5344CB8AC3E}">
        <p14:creationId xmlns:p14="http://schemas.microsoft.com/office/powerpoint/2010/main" val="35612810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CC8B8B9-5630-4AEB-9903-EA7D671AEEDE}" type="datetimeFigureOut">
              <a:rPr lang="en-GB" smtClean="0"/>
              <a:t>19/03/2021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BF55F6-17E7-4158-9FC3-33CB3BC7AE13}" type="slidenum">
              <a:rPr lang="en-GB" smtClean="0"/>
              <a:t>‹#›</a:t>
            </a:fld>
            <a:endParaRPr lang="en-GB"/>
          </a:p>
        </p:txBody>
      </p:sp>
    </p:spTree>
    <p:extLst>
      <p:ext uri="{BB962C8B-B14F-4D97-AF65-F5344CB8AC3E}">
        <p14:creationId xmlns:p14="http://schemas.microsoft.com/office/powerpoint/2010/main" val="3616029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CC8B8B9-5630-4AEB-9903-EA7D671AEEDE}" type="datetimeFigureOut">
              <a:rPr lang="en-GB" smtClean="0"/>
              <a:t>19/03/2021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BF55F6-17E7-4158-9FC3-33CB3BC7AE13}" type="slidenum">
              <a:rPr lang="en-GB" smtClean="0"/>
              <a:t>‹#›</a:t>
            </a:fld>
            <a:endParaRPr lang="en-GB"/>
          </a:p>
        </p:txBody>
      </p:sp>
    </p:spTree>
    <p:extLst>
      <p:ext uri="{BB962C8B-B14F-4D97-AF65-F5344CB8AC3E}">
        <p14:creationId xmlns:p14="http://schemas.microsoft.com/office/powerpoint/2010/main" val="1432736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CC8B8B9-5630-4AEB-9903-EA7D671AEEDE}" type="datetimeFigureOut">
              <a:rPr lang="en-GB" smtClean="0"/>
              <a:t>19/03/2021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BF55F6-17E7-4158-9FC3-33CB3BC7AE13}" type="slidenum">
              <a:rPr lang="en-GB" smtClean="0"/>
              <a:t>‹#›</a:t>
            </a:fld>
            <a:endParaRPr lang="en-GB"/>
          </a:p>
        </p:txBody>
      </p:sp>
    </p:spTree>
    <p:extLst>
      <p:ext uri="{BB962C8B-B14F-4D97-AF65-F5344CB8AC3E}">
        <p14:creationId xmlns:p14="http://schemas.microsoft.com/office/powerpoint/2010/main" val="13131947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CC8B8B9-5630-4AEB-9903-EA7D671AEEDE}" type="datetimeFigureOut">
              <a:rPr lang="en-GB" smtClean="0"/>
              <a:t>19/03/2021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BF55F6-17E7-4158-9FC3-33CB3BC7AE13}" type="slidenum">
              <a:rPr lang="en-GB" smtClean="0"/>
              <a:t>‹#›</a:t>
            </a:fld>
            <a:endParaRPr lang="en-GB"/>
          </a:p>
        </p:txBody>
      </p:sp>
    </p:spTree>
    <p:extLst>
      <p:ext uri="{BB962C8B-B14F-4D97-AF65-F5344CB8AC3E}">
        <p14:creationId xmlns:p14="http://schemas.microsoft.com/office/powerpoint/2010/main" val="8515779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C8B8B9-5630-4AEB-9903-EA7D671AEEDE}" type="datetimeFigureOut">
              <a:rPr lang="en-GB" smtClean="0"/>
              <a:t>19/03/2021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BF55F6-17E7-4158-9FC3-33CB3BC7AE13}" type="slidenum">
              <a:rPr lang="en-GB" smtClean="0"/>
              <a:t>‹#›</a:t>
            </a:fld>
            <a:endParaRPr lang="en-GB"/>
          </a:p>
        </p:txBody>
      </p:sp>
    </p:spTree>
    <p:extLst>
      <p:ext uri="{BB962C8B-B14F-4D97-AF65-F5344CB8AC3E}">
        <p14:creationId xmlns:p14="http://schemas.microsoft.com/office/powerpoint/2010/main" val="22023238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commissioner.south-wales.police.uk/en/transparency/freedom-of-information/freedom-of-information-publication-scheme/what-we-spend-and-how-we-spend-it/joint-audit-committee/" TargetMode="Externa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swansea.gov.uk/residents"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youtube.com/watch?v=tZYvv_s5R-s" TargetMode="Externa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hyperlink" Target="https://www.youtube.com/watch?v=CHyOP2XGJHw"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3806757" cy="2387600"/>
          </a:xfrm>
        </p:spPr>
        <p:txBody>
          <a:bodyPr>
            <a:normAutofit fontScale="90000"/>
          </a:bodyPr>
          <a:lstStyle/>
          <a:p>
            <a:r>
              <a:rPr lang="en-GB" dirty="0"/>
              <a:t>9.1. Utilising Resources</a:t>
            </a:r>
          </a:p>
        </p:txBody>
      </p:sp>
      <p:sp>
        <p:nvSpPr>
          <p:cNvPr id="3" name="Subtitle 2"/>
          <p:cNvSpPr>
            <a:spLocks noGrp="1"/>
          </p:cNvSpPr>
          <p:nvPr>
            <p:ph type="subTitle" idx="1"/>
          </p:nvPr>
        </p:nvSpPr>
        <p:spPr>
          <a:xfrm>
            <a:off x="1524000" y="3602038"/>
            <a:ext cx="3806757" cy="1655762"/>
          </a:xfrm>
        </p:spPr>
        <p:txBody>
          <a:bodyPr>
            <a:normAutofit lnSpcReduction="10000"/>
          </a:bodyPr>
          <a:lstStyle/>
          <a:p>
            <a:r>
              <a:rPr lang="en-GB" sz="3600" dirty="0"/>
              <a:t>Accounts of the </a:t>
            </a:r>
          </a:p>
          <a:p>
            <a:r>
              <a:rPr lang="en-GB" sz="3600" dirty="0"/>
              <a:t>City and County of Swansea 2018/19</a:t>
            </a:r>
          </a:p>
        </p:txBody>
      </p:sp>
      <p:pic>
        <p:nvPicPr>
          <p:cNvPr id="4" name="Picture 3"/>
          <p:cNvPicPr>
            <a:picLocks noChangeAspect="1"/>
          </p:cNvPicPr>
          <p:nvPr/>
        </p:nvPicPr>
        <p:blipFill>
          <a:blip r:embed="rId2"/>
          <a:stretch>
            <a:fillRect/>
          </a:stretch>
        </p:blipFill>
        <p:spPr>
          <a:xfrm>
            <a:off x="6248011" y="136187"/>
            <a:ext cx="5148085" cy="6449438"/>
          </a:xfrm>
          <a:prstGeom prst="rect">
            <a:avLst/>
          </a:prstGeom>
          <a:ln w="25400">
            <a:solidFill>
              <a:schemeClr val="tx1"/>
            </a:solidFill>
          </a:ln>
        </p:spPr>
      </p:pic>
    </p:spTree>
    <p:extLst>
      <p:ext uri="{BB962C8B-B14F-4D97-AF65-F5344CB8AC3E}">
        <p14:creationId xmlns:p14="http://schemas.microsoft.com/office/powerpoint/2010/main" val="42658916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Objectives</a:t>
            </a:r>
          </a:p>
        </p:txBody>
      </p:sp>
      <p:sp>
        <p:nvSpPr>
          <p:cNvPr id="3" name="Content Placeholder 2"/>
          <p:cNvSpPr>
            <a:spLocks noGrp="1"/>
          </p:cNvSpPr>
          <p:nvPr>
            <p:ph idx="1"/>
          </p:nvPr>
        </p:nvSpPr>
        <p:spPr>
          <a:xfrm>
            <a:off x="838200" y="2055812"/>
            <a:ext cx="5196840" cy="4436427"/>
          </a:xfrm>
        </p:spPr>
        <p:txBody>
          <a:bodyPr>
            <a:normAutofit/>
          </a:bodyPr>
          <a:lstStyle/>
          <a:p>
            <a:r>
              <a:rPr lang="en-GB" dirty="0"/>
              <a:t>To explain how Council’s are funded with particular reference to one Council in Wales – the City and County of Swansea</a:t>
            </a:r>
          </a:p>
          <a:p>
            <a:r>
              <a:rPr lang="en-GB" dirty="0"/>
              <a:t>To discuss where the money comes from and where it goes</a:t>
            </a:r>
          </a:p>
          <a:p>
            <a:r>
              <a:rPr lang="en-GB" dirty="0"/>
              <a:t>To explain the purpose of the Annual Governance Statement</a:t>
            </a:r>
          </a:p>
          <a:p>
            <a:endParaRPr lang="en-GB" dirty="0"/>
          </a:p>
          <a:p>
            <a:endParaRPr lang="en-GB" dirty="0"/>
          </a:p>
        </p:txBody>
      </p:sp>
      <p:pic>
        <p:nvPicPr>
          <p:cNvPr id="6" name="Picture 5"/>
          <p:cNvPicPr>
            <a:picLocks noChangeAspect="1"/>
          </p:cNvPicPr>
          <p:nvPr/>
        </p:nvPicPr>
        <p:blipFill>
          <a:blip r:embed="rId2"/>
          <a:stretch>
            <a:fillRect/>
          </a:stretch>
        </p:blipFill>
        <p:spPr>
          <a:xfrm>
            <a:off x="6382804" y="194553"/>
            <a:ext cx="5449368" cy="6492239"/>
          </a:xfrm>
          <a:prstGeom prst="rect">
            <a:avLst/>
          </a:prstGeom>
          <a:ln w="38100">
            <a:solidFill>
              <a:schemeClr val="tx1"/>
            </a:solidFill>
          </a:ln>
        </p:spPr>
      </p:pic>
    </p:spTree>
    <p:extLst>
      <p:ext uri="{BB962C8B-B14F-4D97-AF65-F5344CB8AC3E}">
        <p14:creationId xmlns:p14="http://schemas.microsoft.com/office/powerpoint/2010/main" val="1112131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60845"/>
            <a:ext cx="4405009" cy="928654"/>
          </a:xfrm>
        </p:spPr>
        <p:txBody>
          <a:bodyPr>
            <a:normAutofit/>
          </a:bodyPr>
          <a:lstStyle/>
          <a:p>
            <a:r>
              <a:rPr lang="en-GB" sz="6000" dirty="0"/>
              <a:t>Accounts?</a:t>
            </a:r>
          </a:p>
        </p:txBody>
      </p:sp>
      <p:sp>
        <p:nvSpPr>
          <p:cNvPr id="3" name="Content Placeholder 2"/>
          <p:cNvSpPr>
            <a:spLocks noGrp="1"/>
          </p:cNvSpPr>
          <p:nvPr>
            <p:ph idx="1"/>
          </p:nvPr>
        </p:nvSpPr>
        <p:spPr>
          <a:xfrm>
            <a:off x="436189" y="1133768"/>
            <a:ext cx="5388539" cy="5058383"/>
          </a:xfrm>
        </p:spPr>
        <p:txBody>
          <a:bodyPr>
            <a:normAutofit fontScale="92500"/>
          </a:bodyPr>
          <a:lstStyle/>
          <a:p>
            <a:r>
              <a:rPr lang="en-GB" dirty="0"/>
              <a:t>Can be a rather boring aspect of public services and policing!</a:t>
            </a:r>
          </a:p>
          <a:p>
            <a:r>
              <a:rPr lang="en-GB" dirty="0"/>
              <a:t>Our focus is on financial management for non financial managers</a:t>
            </a:r>
          </a:p>
          <a:p>
            <a:r>
              <a:rPr lang="en-GB" dirty="0"/>
              <a:t>Advanced level thinking but essential preparation for future management careers</a:t>
            </a:r>
          </a:p>
          <a:p>
            <a:r>
              <a:rPr lang="en-GB" dirty="0"/>
              <a:t>In future responsibility for financial management could be yours</a:t>
            </a:r>
          </a:p>
          <a:p>
            <a:r>
              <a:rPr lang="en-GB" dirty="0"/>
              <a:t>Get it wrong – go to prison</a:t>
            </a:r>
          </a:p>
          <a:p>
            <a:r>
              <a:rPr lang="en-GB" dirty="0"/>
              <a:t>Always wear asbestos trousers</a:t>
            </a:r>
          </a:p>
        </p:txBody>
      </p:sp>
      <p:pic>
        <p:nvPicPr>
          <p:cNvPr id="6" name="Picture 5"/>
          <p:cNvPicPr>
            <a:picLocks noChangeAspect="1"/>
          </p:cNvPicPr>
          <p:nvPr/>
        </p:nvPicPr>
        <p:blipFill>
          <a:blip r:embed="rId2"/>
          <a:stretch>
            <a:fillRect/>
          </a:stretch>
        </p:blipFill>
        <p:spPr>
          <a:xfrm>
            <a:off x="5675075" y="1227003"/>
            <a:ext cx="6255107" cy="4871914"/>
          </a:xfrm>
          <a:prstGeom prst="rect">
            <a:avLst/>
          </a:prstGeom>
        </p:spPr>
      </p:pic>
    </p:spTree>
    <p:extLst>
      <p:ext uri="{BB962C8B-B14F-4D97-AF65-F5344CB8AC3E}">
        <p14:creationId xmlns:p14="http://schemas.microsoft.com/office/powerpoint/2010/main" val="1915178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42614" y="0"/>
            <a:ext cx="9506772" cy="6858000"/>
          </a:xfrm>
          <a:prstGeom prst="rect">
            <a:avLst/>
          </a:prstGeom>
        </p:spPr>
      </p:pic>
    </p:spTree>
    <p:extLst>
      <p:ext uri="{BB962C8B-B14F-4D97-AF65-F5344CB8AC3E}">
        <p14:creationId xmlns:p14="http://schemas.microsoft.com/office/powerpoint/2010/main" val="6056286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hlinkClick r:id="rId2"/>
          </p:cNvPr>
          <p:cNvPicPr>
            <a:picLocks noChangeAspect="1"/>
          </p:cNvPicPr>
          <p:nvPr/>
        </p:nvPicPr>
        <p:blipFill>
          <a:blip r:embed="rId3"/>
          <a:stretch>
            <a:fillRect/>
          </a:stretch>
        </p:blipFill>
        <p:spPr>
          <a:xfrm>
            <a:off x="7342544" y="0"/>
            <a:ext cx="4849456" cy="6858000"/>
          </a:xfrm>
          <a:prstGeom prst="rect">
            <a:avLst/>
          </a:prstGeom>
        </p:spPr>
      </p:pic>
      <p:pic>
        <p:nvPicPr>
          <p:cNvPr id="3" name="Picture 2"/>
          <p:cNvPicPr>
            <a:picLocks noChangeAspect="1"/>
          </p:cNvPicPr>
          <p:nvPr/>
        </p:nvPicPr>
        <p:blipFill>
          <a:blip r:embed="rId4"/>
          <a:stretch>
            <a:fillRect/>
          </a:stretch>
        </p:blipFill>
        <p:spPr>
          <a:xfrm>
            <a:off x="726158" y="0"/>
            <a:ext cx="5545113" cy="6858000"/>
          </a:xfrm>
          <a:prstGeom prst="rect">
            <a:avLst/>
          </a:prstGeom>
        </p:spPr>
      </p:pic>
    </p:spTree>
    <p:extLst>
      <p:ext uri="{BB962C8B-B14F-4D97-AF65-F5344CB8AC3E}">
        <p14:creationId xmlns:p14="http://schemas.microsoft.com/office/powerpoint/2010/main" val="29473024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a:t>Principal &amp; Community Councils</a:t>
            </a:r>
          </a:p>
        </p:txBody>
      </p:sp>
      <p:pic>
        <p:nvPicPr>
          <p:cNvPr id="4" name="Picture 3">
            <a:hlinkClick r:id="rId2"/>
          </p:cNvPr>
          <p:cNvPicPr>
            <a:picLocks noChangeAspect="1"/>
          </p:cNvPicPr>
          <p:nvPr/>
        </p:nvPicPr>
        <p:blipFill>
          <a:blip r:embed="rId3"/>
          <a:stretch>
            <a:fillRect/>
          </a:stretch>
        </p:blipFill>
        <p:spPr>
          <a:xfrm>
            <a:off x="4823597" y="1593413"/>
            <a:ext cx="6762297" cy="5089490"/>
          </a:xfrm>
          <a:prstGeom prst="rect">
            <a:avLst/>
          </a:prstGeom>
        </p:spPr>
      </p:pic>
      <p:sp>
        <p:nvSpPr>
          <p:cNvPr id="5" name="TextBox 4"/>
          <p:cNvSpPr txBox="1"/>
          <p:nvPr/>
        </p:nvSpPr>
        <p:spPr>
          <a:xfrm>
            <a:off x="553154" y="1629779"/>
            <a:ext cx="4270443" cy="5016758"/>
          </a:xfrm>
          <a:prstGeom prst="rect">
            <a:avLst/>
          </a:prstGeom>
          <a:noFill/>
        </p:spPr>
        <p:txBody>
          <a:bodyPr wrap="square" rtlCol="0">
            <a:spAutoFit/>
          </a:bodyPr>
          <a:lstStyle/>
          <a:p>
            <a:pPr marL="285750" indent="-285750">
              <a:buFont typeface="Arial" panose="020B0604020202020204" pitchFamily="34" charset="0"/>
              <a:buChar char="•"/>
            </a:pPr>
            <a:r>
              <a:rPr lang="en-GB" sz="4000" dirty="0"/>
              <a:t>How many principal Council’s are there in Wales?</a:t>
            </a:r>
          </a:p>
          <a:p>
            <a:pPr marL="285750" indent="-285750">
              <a:buFont typeface="Arial" panose="020B0604020202020204" pitchFamily="34" charset="0"/>
              <a:buChar char="•"/>
            </a:pPr>
            <a:r>
              <a:rPr lang="en-GB" sz="4000" dirty="0"/>
              <a:t>How many Community Councils?</a:t>
            </a:r>
          </a:p>
          <a:p>
            <a:pPr marL="285750" indent="-285750">
              <a:buFont typeface="Arial" panose="020B0604020202020204" pitchFamily="34" charset="0"/>
              <a:buChar char="•"/>
            </a:pPr>
            <a:r>
              <a:rPr lang="en-GB" sz="4000" dirty="0"/>
              <a:t>What do they do?</a:t>
            </a:r>
          </a:p>
        </p:txBody>
      </p:sp>
    </p:spTree>
    <p:extLst>
      <p:ext uri="{BB962C8B-B14F-4D97-AF65-F5344CB8AC3E}">
        <p14:creationId xmlns:p14="http://schemas.microsoft.com/office/powerpoint/2010/main" val="174655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0994" y="165675"/>
            <a:ext cx="4005363" cy="913980"/>
          </a:xfrm>
          <a:solidFill>
            <a:srgbClr val="FFFF00"/>
          </a:solidFill>
          <a:ln w="38100">
            <a:solidFill>
              <a:schemeClr val="tx1"/>
            </a:solidFill>
          </a:ln>
        </p:spPr>
        <p:txBody>
          <a:bodyPr>
            <a:noAutofit/>
          </a:bodyPr>
          <a:lstStyle/>
          <a:p>
            <a:pPr marL="0" indent="0">
              <a:buNone/>
            </a:pPr>
            <a:r>
              <a:rPr lang="en-GB" sz="3200" dirty="0"/>
              <a:t>Without the money, there is no activity</a:t>
            </a:r>
          </a:p>
        </p:txBody>
      </p:sp>
      <p:sp>
        <p:nvSpPr>
          <p:cNvPr id="4" name="Content Placeholder 2"/>
          <p:cNvSpPr txBox="1">
            <a:spLocks/>
          </p:cNvSpPr>
          <p:nvPr/>
        </p:nvSpPr>
        <p:spPr>
          <a:xfrm>
            <a:off x="410990" y="1346456"/>
            <a:ext cx="4005363" cy="1901394"/>
          </a:xfrm>
          <a:prstGeom prst="rect">
            <a:avLst/>
          </a:prstGeom>
          <a:solidFill>
            <a:srgbClr val="FFFF00"/>
          </a:solidFill>
          <a:ln w="38100">
            <a:solidFill>
              <a:schemeClr val="tx1"/>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200" dirty="0"/>
              <a:t>Our resources come from the public and we remain publicly accountable</a:t>
            </a:r>
          </a:p>
        </p:txBody>
      </p:sp>
      <p:sp>
        <p:nvSpPr>
          <p:cNvPr id="5" name="Content Placeholder 2"/>
          <p:cNvSpPr txBox="1">
            <a:spLocks/>
          </p:cNvSpPr>
          <p:nvPr/>
        </p:nvSpPr>
        <p:spPr>
          <a:xfrm>
            <a:off x="410990" y="3514652"/>
            <a:ext cx="4005363" cy="623336"/>
          </a:xfrm>
          <a:prstGeom prst="rect">
            <a:avLst/>
          </a:prstGeom>
          <a:solidFill>
            <a:srgbClr val="FFFF00"/>
          </a:solidFill>
          <a:ln w="38100">
            <a:solidFill>
              <a:schemeClr val="tx1"/>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200" dirty="0"/>
              <a:t>Control is everything</a:t>
            </a:r>
          </a:p>
        </p:txBody>
      </p:sp>
      <p:pic>
        <p:nvPicPr>
          <p:cNvPr id="6" name="Picture 5">
            <a:hlinkClick r:id="rId2"/>
          </p:cNvPr>
          <p:cNvPicPr>
            <a:picLocks noChangeAspect="1"/>
          </p:cNvPicPr>
          <p:nvPr/>
        </p:nvPicPr>
        <p:blipFill>
          <a:blip r:embed="rId3"/>
          <a:stretch>
            <a:fillRect/>
          </a:stretch>
        </p:blipFill>
        <p:spPr>
          <a:xfrm>
            <a:off x="4614331" y="49277"/>
            <a:ext cx="5611060" cy="3405795"/>
          </a:xfrm>
          <a:prstGeom prst="rect">
            <a:avLst/>
          </a:prstGeom>
        </p:spPr>
      </p:pic>
      <p:pic>
        <p:nvPicPr>
          <p:cNvPr id="7" name="Picture 6">
            <a:hlinkClick r:id="rId4"/>
          </p:cNvPr>
          <p:cNvPicPr>
            <a:picLocks noChangeAspect="1"/>
          </p:cNvPicPr>
          <p:nvPr/>
        </p:nvPicPr>
        <p:blipFill>
          <a:blip r:embed="rId5"/>
          <a:stretch>
            <a:fillRect/>
          </a:stretch>
        </p:blipFill>
        <p:spPr>
          <a:xfrm>
            <a:off x="6018179" y="3367523"/>
            <a:ext cx="6043511" cy="3402928"/>
          </a:xfrm>
          <a:prstGeom prst="rect">
            <a:avLst/>
          </a:prstGeom>
        </p:spPr>
      </p:pic>
      <p:sp>
        <p:nvSpPr>
          <p:cNvPr id="9" name="Content Placeholder 2"/>
          <p:cNvSpPr txBox="1">
            <a:spLocks/>
          </p:cNvSpPr>
          <p:nvPr/>
        </p:nvSpPr>
        <p:spPr>
          <a:xfrm>
            <a:off x="410991" y="5408579"/>
            <a:ext cx="5522881" cy="1170769"/>
          </a:xfrm>
          <a:prstGeom prst="rect">
            <a:avLst/>
          </a:prstGeom>
          <a:solidFill>
            <a:srgbClr val="FFFF00"/>
          </a:solidFill>
          <a:ln w="38100">
            <a:solidFill>
              <a:schemeClr val="tx1"/>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200" dirty="0"/>
              <a:t>The media is fuelled by negative news and the sniff of a scandal</a:t>
            </a:r>
          </a:p>
        </p:txBody>
      </p:sp>
      <p:sp>
        <p:nvSpPr>
          <p:cNvPr id="10" name="Content Placeholder 2"/>
          <p:cNvSpPr txBox="1">
            <a:spLocks/>
          </p:cNvSpPr>
          <p:nvPr/>
        </p:nvSpPr>
        <p:spPr>
          <a:xfrm>
            <a:off x="410990" y="4441920"/>
            <a:ext cx="5522882" cy="623336"/>
          </a:xfrm>
          <a:prstGeom prst="rect">
            <a:avLst/>
          </a:prstGeom>
          <a:solidFill>
            <a:srgbClr val="FFFF00"/>
          </a:solidFill>
          <a:ln w="38100">
            <a:solidFill>
              <a:schemeClr val="tx1"/>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200" dirty="0"/>
              <a:t>Comply with legal requirements</a:t>
            </a:r>
          </a:p>
        </p:txBody>
      </p:sp>
    </p:spTree>
    <p:extLst>
      <p:ext uri="{BB962C8B-B14F-4D97-AF65-F5344CB8AC3E}">
        <p14:creationId xmlns:p14="http://schemas.microsoft.com/office/powerpoint/2010/main" val="364478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
                                          </p:val>
                                        </p:tav>
                                        <p:tav tm="100000">
                                          <p:val>
                                            <p:strVal val="#ppt_x"/>
                                          </p:val>
                                        </p:tav>
                                      </p:tavLst>
                                    </p:anim>
                                    <p:anim calcmode="lin" valueType="num">
                                      <p:cBhvr>
                                        <p:cTn id="3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1000"/>
                                        <p:tgtEl>
                                          <p:spTgt spid="9"/>
                                        </p:tgtEl>
                                      </p:cBhvr>
                                    </p:animEffect>
                                    <p:anim calcmode="lin" valueType="num">
                                      <p:cBhvr>
                                        <p:cTn id="43" dur="1000" fill="hold"/>
                                        <p:tgtEl>
                                          <p:spTgt spid="9"/>
                                        </p:tgtEl>
                                        <p:attrNameLst>
                                          <p:attrName>ppt_x</p:attrName>
                                        </p:attrNameLst>
                                      </p:cBhvr>
                                      <p:tavLst>
                                        <p:tav tm="0">
                                          <p:val>
                                            <p:strVal val="#ppt_x"/>
                                          </p:val>
                                        </p:tav>
                                        <p:tav tm="100000">
                                          <p:val>
                                            <p:strVal val="#ppt_x"/>
                                          </p:val>
                                        </p:tav>
                                      </p:tavLst>
                                    </p:anim>
                                    <p:anim calcmode="lin" valueType="num">
                                      <p:cBhvr>
                                        <p:cTn id="4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5" grpId="0" animBg="1"/>
      <p:bldP spid="9"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475537" y="413282"/>
            <a:ext cx="6992718" cy="6303810"/>
          </a:xfrm>
          <a:prstGeom prst="rect">
            <a:avLst/>
          </a:prstGeom>
        </p:spPr>
      </p:pic>
    </p:spTree>
    <p:extLst>
      <p:ext uri="{BB962C8B-B14F-4D97-AF65-F5344CB8AC3E}">
        <p14:creationId xmlns:p14="http://schemas.microsoft.com/office/powerpoint/2010/main" val="26200801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1747" y="237916"/>
            <a:ext cx="5194242" cy="6498899"/>
          </a:xfrm>
          <a:prstGeom prst="rect">
            <a:avLst/>
          </a:prstGeom>
        </p:spPr>
      </p:pic>
      <p:pic>
        <p:nvPicPr>
          <p:cNvPr id="5" name="Picture 4"/>
          <p:cNvPicPr>
            <a:picLocks noChangeAspect="1"/>
          </p:cNvPicPr>
          <p:nvPr/>
        </p:nvPicPr>
        <p:blipFill>
          <a:blip r:embed="rId3"/>
          <a:stretch>
            <a:fillRect/>
          </a:stretch>
        </p:blipFill>
        <p:spPr>
          <a:xfrm>
            <a:off x="6603810" y="164929"/>
            <a:ext cx="4690004" cy="6644871"/>
          </a:xfrm>
          <a:prstGeom prst="rect">
            <a:avLst/>
          </a:prstGeom>
        </p:spPr>
      </p:pic>
    </p:spTree>
    <p:extLst>
      <p:ext uri="{BB962C8B-B14F-4D97-AF65-F5344CB8AC3E}">
        <p14:creationId xmlns:p14="http://schemas.microsoft.com/office/powerpoint/2010/main" val="5241788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81886" y="558935"/>
            <a:ext cx="6266516" cy="3351583"/>
          </a:xfrm>
          <a:prstGeom prst="rect">
            <a:avLst/>
          </a:prstGeom>
        </p:spPr>
      </p:pic>
      <p:pic>
        <p:nvPicPr>
          <p:cNvPr id="7" name="Picture 6"/>
          <p:cNvPicPr>
            <a:picLocks noChangeAspect="1"/>
          </p:cNvPicPr>
          <p:nvPr/>
        </p:nvPicPr>
        <p:blipFill>
          <a:blip r:embed="rId3"/>
          <a:stretch>
            <a:fillRect/>
          </a:stretch>
        </p:blipFill>
        <p:spPr>
          <a:xfrm>
            <a:off x="4168403" y="4013571"/>
            <a:ext cx="7319297" cy="2182948"/>
          </a:xfrm>
          <a:prstGeom prst="rect">
            <a:avLst/>
          </a:prstGeom>
        </p:spPr>
      </p:pic>
      <p:sp>
        <p:nvSpPr>
          <p:cNvPr id="8" name="Title 7"/>
          <p:cNvSpPr>
            <a:spLocks noGrp="1"/>
          </p:cNvSpPr>
          <p:nvPr>
            <p:ph type="title"/>
          </p:nvPr>
        </p:nvSpPr>
        <p:spPr>
          <a:xfrm>
            <a:off x="8015591" y="365125"/>
            <a:ext cx="3338208" cy="1325563"/>
          </a:xfrm>
        </p:spPr>
        <p:txBody>
          <a:bodyPr>
            <a:normAutofit/>
          </a:bodyPr>
          <a:lstStyle/>
          <a:p>
            <a:r>
              <a:rPr lang="en-GB" sz="6000" dirty="0"/>
              <a:t>Overview</a:t>
            </a:r>
          </a:p>
        </p:txBody>
      </p:sp>
    </p:spTree>
    <p:extLst>
      <p:ext uri="{BB962C8B-B14F-4D97-AF65-F5344CB8AC3E}">
        <p14:creationId xmlns:p14="http://schemas.microsoft.com/office/powerpoint/2010/main" val="12654945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760706"/>
            <a:ext cx="7711682" cy="3240932"/>
          </a:xfrm>
          <a:prstGeom prst="rect">
            <a:avLst/>
          </a:prstGeom>
        </p:spPr>
      </p:pic>
      <p:sp>
        <p:nvSpPr>
          <p:cNvPr id="5" name="TextBox 4"/>
          <p:cNvSpPr txBox="1"/>
          <p:nvPr/>
        </p:nvSpPr>
        <p:spPr>
          <a:xfrm>
            <a:off x="7315200" y="651753"/>
            <a:ext cx="4717915" cy="6001643"/>
          </a:xfrm>
          <a:prstGeom prst="rect">
            <a:avLst/>
          </a:prstGeom>
          <a:noFill/>
        </p:spPr>
        <p:txBody>
          <a:bodyPr wrap="square" rtlCol="0">
            <a:spAutoFit/>
          </a:bodyPr>
          <a:lstStyle/>
          <a:p>
            <a:pPr marL="285750" indent="-285750">
              <a:buFont typeface="Arial" panose="020B0604020202020204" pitchFamily="34" charset="0"/>
              <a:buChar char="•"/>
            </a:pPr>
            <a:r>
              <a:rPr lang="en-GB" sz="2400" dirty="0"/>
              <a:t>£796 million received from a variety of sources and spent on services for the people of Swansea</a:t>
            </a:r>
          </a:p>
          <a:p>
            <a:pPr marL="285750" indent="-285750">
              <a:buFont typeface="Arial" panose="020B0604020202020204" pitchFamily="34" charset="0"/>
              <a:buChar char="•"/>
            </a:pPr>
            <a:r>
              <a:rPr lang="en-GB" sz="2400" dirty="0"/>
              <a:t>Figures show 100% monies received and 100% spent </a:t>
            </a:r>
          </a:p>
          <a:p>
            <a:pPr marL="285750" indent="-285750">
              <a:buFont typeface="Arial" panose="020B0604020202020204" pitchFamily="34" charset="0"/>
              <a:buChar char="•"/>
            </a:pPr>
            <a:r>
              <a:rPr lang="en-GB" sz="2400" dirty="0"/>
              <a:t>Your personal bank statements show the same thing though the numbers are probably a bit different</a:t>
            </a:r>
          </a:p>
          <a:p>
            <a:pPr marL="285750" indent="-285750">
              <a:buFont typeface="Arial" panose="020B0604020202020204" pitchFamily="34" charset="0"/>
              <a:buChar char="•"/>
            </a:pPr>
            <a:r>
              <a:rPr lang="en-GB" sz="2400" dirty="0"/>
              <a:t>Think in terms of money in and out; income and expenditure</a:t>
            </a:r>
          </a:p>
          <a:p>
            <a:pPr marL="285750" indent="-285750">
              <a:buFont typeface="Arial" panose="020B0604020202020204" pitchFamily="34" charset="0"/>
              <a:buChar char="•"/>
            </a:pPr>
            <a:r>
              <a:rPr lang="en-GB" sz="2400" dirty="0"/>
              <a:t>Planning ahead is extremely important (budgeting)</a:t>
            </a:r>
          </a:p>
          <a:p>
            <a:pPr marL="285750" indent="-285750">
              <a:buFont typeface="Arial" panose="020B0604020202020204" pitchFamily="34" charset="0"/>
              <a:buChar char="•"/>
            </a:pPr>
            <a:r>
              <a:rPr lang="en-GB" sz="2400" dirty="0"/>
              <a:t>If we do not have the money we cannot spend it</a:t>
            </a:r>
          </a:p>
        </p:txBody>
      </p:sp>
    </p:spTree>
    <p:extLst>
      <p:ext uri="{BB962C8B-B14F-4D97-AF65-F5344CB8AC3E}">
        <p14:creationId xmlns:p14="http://schemas.microsoft.com/office/powerpoint/2010/main" val="2796584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 calcmode="lin" valueType="num">
                                      <p:cBhvr additive="base">
                                        <p:cTn id="31"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5">
                                            <p:txEl>
                                              <p:pRg st="5" end="5"/>
                                            </p:txEl>
                                          </p:spTgt>
                                        </p:tgtEl>
                                        <p:attrNameLst>
                                          <p:attrName>style.visibility</p:attrName>
                                        </p:attrNameLst>
                                      </p:cBhvr>
                                      <p:to>
                                        <p:strVal val="visible"/>
                                      </p:to>
                                    </p:set>
                                    <p:anim calcmode="lin" valueType="num">
                                      <p:cBhvr additive="base">
                                        <p:cTn id="37"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GB" sz="5400" dirty="0"/>
              <a:t>Revenue and capital expenditure</a:t>
            </a:r>
          </a:p>
        </p:txBody>
      </p:sp>
      <p:sp>
        <p:nvSpPr>
          <p:cNvPr id="6" name="Content Placeholder 5"/>
          <p:cNvSpPr>
            <a:spLocks noGrp="1"/>
          </p:cNvSpPr>
          <p:nvPr>
            <p:ph sz="half" idx="1"/>
          </p:nvPr>
        </p:nvSpPr>
        <p:spPr>
          <a:xfrm>
            <a:off x="838199" y="1825625"/>
            <a:ext cx="5251315" cy="4730818"/>
          </a:xfrm>
        </p:spPr>
        <p:txBody>
          <a:bodyPr>
            <a:normAutofit fontScale="92500" lnSpcReduction="20000"/>
          </a:bodyPr>
          <a:lstStyle/>
          <a:p>
            <a:pPr marL="0" indent="0">
              <a:buNone/>
            </a:pPr>
            <a:r>
              <a:rPr lang="en-GB" sz="4100" b="1" dirty="0"/>
              <a:t>Revenue</a:t>
            </a:r>
          </a:p>
          <a:p>
            <a:pPr marL="0" indent="0">
              <a:buNone/>
            </a:pPr>
            <a:r>
              <a:rPr lang="en-GB" dirty="0"/>
              <a:t>Covers spending on the day to day costs of our services such as:</a:t>
            </a:r>
          </a:p>
          <a:p>
            <a:r>
              <a:rPr lang="en-GB" dirty="0"/>
              <a:t>staff costs, maintenance of buildings and general supplies and equipment.</a:t>
            </a:r>
          </a:p>
          <a:p>
            <a:r>
              <a:rPr lang="en-GB" dirty="0"/>
              <a:t>Covered by income we receive from Council taxpayers, business ratepayers, the fees and charges made for certain services, and by the grants we receive from Government.</a:t>
            </a:r>
          </a:p>
          <a:p>
            <a:endParaRPr lang="en-GB" dirty="0"/>
          </a:p>
        </p:txBody>
      </p:sp>
      <p:sp>
        <p:nvSpPr>
          <p:cNvPr id="7" name="Content Placeholder 6"/>
          <p:cNvSpPr>
            <a:spLocks noGrp="1"/>
          </p:cNvSpPr>
          <p:nvPr>
            <p:ph sz="half" idx="2"/>
          </p:nvPr>
        </p:nvSpPr>
        <p:spPr>
          <a:xfrm>
            <a:off x="6172199" y="1825625"/>
            <a:ext cx="5792821" cy="4730818"/>
          </a:xfrm>
        </p:spPr>
        <p:txBody>
          <a:bodyPr>
            <a:normAutofit fontScale="92500" lnSpcReduction="20000"/>
          </a:bodyPr>
          <a:lstStyle/>
          <a:p>
            <a:pPr marL="0" indent="0">
              <a:buNone/>
            </a:pPr>
            <a:r>
              <a:rPr lang="en-GB" sz="4600" b="1" dirty="0"/>
              <a:t>Capital</a:t>
            </a:r>
          </a:p>
          <a:p>
            <a:pPr marL="0" indent="0">
              <a:buNone/>
            </a:pPr>
            <a:r>
              <a:rPr lang="en-GB" dirty="0"/>
              <a:t>Covers spending on assets such as roads, redevelopment and the major renovation of buildings. These assets will provide benefits to the community for several years and the expenditure is largely financed by borrowing, capital grants and the sale of fixed assets. Amounts borrowed for capital purposes are repaid in part each year as part of our revenue expenditure.</a:t>
            </a:r>
          </a:p>
          <a:p>
            <a:r>
              <a:rPr lang="en-GB" dirty="0"/>
              <a:t>Sources of borrowing utilised include the Public Works Loan Board (PWLB) and capital markets. </a:t>
            </a:r>
          </a:p>
        </p:txBody>
      </p:sp>
    </p:spTree>
    <p:extLst>
      <p:ext uri="{BB962C8B-B14F-4D97-AF65-F5344CB8AC3E}">
        <p14:creationId xmlns:p14="http://schemas.microsoft.com/office/powerpoint/2010/main" val="20574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xEl>
                                              <p:pRg st="0" end="0"/>
                                            </p:txEl>
                                          </p:spTgt>
                                        </p:tgtEl>
                                        <p:attrNameLst>
                                          <p:attrName>style.visibility</p:attrName>
                                        </p:attrNameLst>
                                      </p:cBhvr>
                                      <p:to>
                                        <p:strVal val="visible"/>
                                      </p:to>
                                    </p:set>
                                    <p:anim calcmode="lin" valueType="num">
                                      <p:cBhvr additive="base">
                                        <p:cTn id="31"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7">
                                            <p:txEl>
                                              <p:pRg st="1" end="1"/>
                                            </p:txEl>
                                          </p:spTgt>
                                        </p:tgtEl>
                                        <p:attrNameLst>
                                          <p:attrName>style.visibility</p:attrName>
                                        </p:attrNameLst>
                                      </p:cBhvr>
                                      <p:to>
                                        <p:strVal val="visible"/>
                                      </p:to>
                                    </p:set>
                                    <p:anim calcmode="lin" valueType="num">
                                      <p:cBhvr additive="base">
                                        <p:cTn id="37"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7">
                                            <p:txEl>
                                              <p:pRg st="2" end="2"/>
                                            </p:txEl>
                                          </p:spTgt>
                                        </p:tgtEl>
                                        <p:attrNameLst>
                                          <p:attrName>style.visibility</p:attrName>
                                        </p:attrNameLst>
                                      </p:cBhvr>
                                      <p:to>
                                        <p:strVal val="visible"/>
                                      </p:to>
                                    </p:set>
                                    <p:anim calcmode="lin" valueType="num">
                                      <p:cBhvr additive="base">
                                        <p:cTn id="43"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7"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GB" sz="6000" dirty="0"/>
              <a:t>Annual Governance Statement</a:t>
            </a:r>
          </a:p>
        </p:txBody>
      </p:sp>
      <p:sp>
        <p:nvSpPr>
          <p:cNvPr id="6" name="Content Placeholder 5"/>
          <p:cNvSpPr>
            <a:spLocks noGrp="1"/>
          </p:cNvSpPr>
          <p:nvPr>
            <p:ph idx="1"/>
          </p:nvPr>
        </p:nvSpPr>
        <p:spPr>
          <a:xfrm>
            <a:off x="838200" y="1825625"/>
            <a:ext cx="5504234" cy="4351338"/>
          </a:xfrm>
        </p:spPr>
        <p:txBody>
          <a:bodyPr>
            <a:noAutofit/>
          </a:bodyPr>
          <a:lstStyle/>
          <a:p>
            <a:r>
              <a:rPr lang="en-GB" sz="3200" dirty="0"/>
              <a:t>In accordance with the law and proper standards</a:t>
            </a:r>
          </a:p>
          <a:p>
            <a:r>
              <a:rPr lang="en-GB" sz="3200" dirty="0"/>
              <a:t>Public money is safeguarded and properly accounted for</a:t>
            </a:r>
          </a:p>
          <a:p>
            <a:r>
              <a:rPr lang="en-GB" sz="3200" dirty="0"/>
              <a:t>Duty under the Local Government (Wales) Measure 2009 to secure continuous improvement in the way functions are exercised</a:t>
            </a:r>
          </a:p>
        </p:txBody>
      </p:sp>
    </p:spTree>
    <p:extLst>
      <p:ext uri="{BB962C8B-B14F-4D97-AF65-F5344CB8AC3E}">
        <p14:creationId xmlns:p14="http://schemas.microsoft.com/office/powerpoint/2010/main" val="2143031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Purpose of the Governance Framework</a:t>
            </a:r>
          </a:p>
        </p:txBody>
      </p:sp>
      <p:sp>
        <p:nvSpPr>
          <p:cNvPr id="3" name="Content Placeholder 2"/>
          <p:cNvSpPr>
            <a:spLocks noGrp="1"/>
          </p:cNvSpPr>
          <p:nvPr>
            <p:ph idx="1"/>
          </p:nvPr>
        </p:nvSpPr>
        <p:spPr/>
        <p:txBody>
          <a:bodyPr/>
          <a:lstStyle/>
          <a:p>
            <a:r>
              <a:rPr lang="en-GB" dirty="0"/>
              <a:t>Systems and processes, culture and values, by which the Authority is directed and controlled </a:t>
            </a:r>
          </a:p>
          <a:p>
            <a:r>
              <a:rPr lang="en-GB" dirty="0"/>
              <a:t>Activities through which it accounts to, engages with and leads the community</a:t>
            </a:r>
          </a:p>
          <a:p>
            <a:r>
              <a:rPr lang="en-GB" dirty="0"/>
              <a:t>Monitor the achievement of its strategic objectives and to consider whether those objectives have led to the delivery of appropriate services and value for money</a:t>
            </a:r>
          </a:p>
          <a:p>
            <a:r>
              <a:rPr lang="en-GB" dirty="0"/>
              <a:t>Internal control system is extremely important</a:t>
            </a:r>
          </a:p>
        </p:txBody>
      </p:sp>
    </p:spTree>
    <p:extLst>
      <p:ext uri="{BB962C8B-B14F-4D97-AF65-F5344CB8AC3E}">
        <p14:creationId xmlns:p14="http://schemas.microsoft.com/office/powerpoint/2010/main" val="925428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4396902" y="573019"/>
            <a:ext cx="7795098" cy="5980813"/>
          </a:xfrm>
          <a:prstGeom prst="rect">
            <a:avLst/>
          </a:prstGeom>
        </p:spPr>
      </p:pic>
      <p:sp>
        <p:nvSpPr>
          <p:cNvPr id="5" name="Title 4"/>
          <p:cNvSpPr>
            <a:spLocks noGrp="1"/>
          </p:cNvSpPr>
          <p:nvPr>
            <p:ph type="title"/>
          </p:nvPr>
        </p:nvSpPr>
        <p:spPr>
          <a:xfrm>
            <a:off x="838200" y="365125"/>
            <a:ext cx="4122906" cy="1325563"/>
          </a:xfrm>
        </p:spPr>
        <p:txBody>
          <a:bodyPr/>
          <a:lstStyle/>
          <a:p>
            <a:r>
              <a:rPr lang="en-GB" dirty="0"/>
              <a:t>The Governance Framework</a:t>
            </a:r>
          </a:p>
        </p:txBody>
      </p:sp>
      <p:sp>
        <p:nvSpPr>
          <p:cNvPr id="6" name="Content Placeholder 5"/>
          <p:cNvSpPr>
            <a:spLocks noGrp="1"/>
          </p:cNvSpPr>
          <p:nvPr>
            <p:ph idx="1"/>
          </p:nvPr>
        </p:nvSpPr>
        <p:spPr>
          <a:xfrm>
            <a:off x="838200" y="1825625"/>
            <a:ext cx="3558702" cy="4351338"/>
          </a:xfrm>
        </p:spPr>
        <p:txBody>
          <a:bodyPr/>
          <a:lstStyle/>
          <a:p>
            <a:r>
              <a:rPr lang="en-GB" dirty="0"/>
              <a:t>Council has adopted a Code of Corporate Governance based on the </a:t>
            </a:r>
            <a:r>
              <a:rPr lang="en-GB" b="1" dirty="0"/>
              <a:t>‘Delivering Good Governance in Local Government’ </a:t>
            </a:r>
            <a:r>
              <a:rPr lang="en-GB" dirty="0"/>
              <a:t>framework published by the Chartered Institute of Public Finance and Accountancy</a:t>
            </a:r>
          </a:p>
        </p:txBody>
      </p:sp>
    </p:spTree>
    <p:extLst>
      <p:ext uri="{BB962C8B-B14F-4D97-AF65-F5344CB8AC3E}">
        <p14:creationId xmlns:p14="http://schemas.microsoft.com/office/powerpoint/2010/main" val="3694360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73956" y="2230233"/>
            <a:ext cx="4019332" cy="2601811"/>
          </a:xfrm>
        </p:spPr>
        <p:txBody>
          <a:bodyPr>
            <a:noAutofit/>
          </a:bodyPr>
          <a:lstStyle/>
          <a:p>
            <a:r>
              <a:rPr lang="en-GB" sz="6000" dirty="0"/>
              <a:t>The Governance Framework</a:t>
            </a:r>
          </a:p>
        </p:txBody>
      </p:sp>
      <p:sp>
        <p:nvSpPr>
          <p:cNvPr id="3" name="Content Placeholder 2"/>
          <p:cNvSpPr>
            <a:spLocks noGrp="1"/>
          </p:cNvSpPr>
          <p:nvPr>
            <p:ph idx="1"/>
          </p:nvPr>
        </p:nvSpPr>
        <p:spPr>
          <a:xfrm>
            <a:off x="165369" y="204280"/>
            <a:ext cx="7908587" cy="6653719"/>
          </a:xfrm>
        </p:spPr>
        <p:txBody>
          <a:bodyPr>
            <a:normAutofit fontScale="92500"/>
          </a:bodyPr>
          <a:lstStyle/>
          <a:p>
            <a:pPr marL="0" indent="0">
              <a:buNone/>
            </a:pPr>
            <a:r>
              <a:rPr lang="en-GB" dirty="0"/>
              <a:t>A) Behaving with integrity, demonstrating strong commitment to ethical values, and respecting the rule of law.</a:t>
            </a:r>
          </a:p>
          <a:p>
            <a:pPr marL="0" indent="0">
              <a:buNone/>
            </a:pPr>
            <a:r>
              <a:rPr lang="en-GB" dirty="0"/>
              <a:t>B) Ensuring openness and comprehensive stakeholder engagement.</a:t>
            </a:r>
          </a:p>
          <a:p>
            <a:pPr marL="0" indent="0">
              <a:buNone/>
            </a:pPr>
            <a:r>
              <a:rPr lang="en-GB" dirty="0"/>
              <a:t>C) Defining outcomes in terms of sustainable economic, social and environmental benefits.</a:t>
            </a:r>
          </a:p>
          <a:p>
            <a:pPr marL="0" indent="0">
              <a:buNone/>
            </a:pPr>
            <a:r>
              <a:rPr lang="en-GB" dirty="0"/>
              <a:t>D) Determining the interventions necessary to optimise the achievement of the intended outcomes. </a:t>
            </a:r>
          </a:p>
          <a:p>
            <a:pPr marL="0" indent="0">
              <a:buNone/>
            </a:pPr>
            <a:r>
              <a:rPr lang="en-GB" dirty="0"/>
              <a:t>E) Developing the entity’s capacity, including the capability of its leadership and the individuals within it. </a:t>
            </a:r>
          </a:p>
          <a:p>
            <a:pPr marL="0" indent="0">
              <a:buNone/>
            </a:pPr>
            <a:r>
              <a:rPr lang="en-GB" dirty="0"/>
              <a:t>F) Managing risks and performance through robust internal control and strong public financial management. </a:t>
            </a:r>
          </a:p>
          <a:p>
            <a:pPr marL="0" indent="0">
              <a:buNone/>
            </a:pPr>
            <a:r>
              <a:rPr lang="en-GB" dirty="0"/>
              <a:t>G) Implementing good practices in transparency, reporting and audit to deliver effective accountability. </a:t>
            </a:r>
          </a:p>
        </p:txBody>
      </p:sp>
    </p:spTree>
    <p:extLst>
      <p:ext uri="{BB962C8B-B14F-4D97-AF65-F5344CB8AC3E}">
        <p14:creationId xmlns:p14="http://schemas.microsoft.com/office/powerpoint/2010/main" val="729480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51380" y="0"/>
            <a:ext cx="10689240" cy="6858000"/>
          </a:xfrm>
          <a:prstGeom prst="rect">
            <a:avLst/>
          </a:prstGeom>
        </p:spPr>
      </p:pic>
    </p:spTree>
    <p:extLst>
      <p:ext uri="{BB962C8B-B14F-4D97-AF65-F5344CB8AC3E}">
        <p14:creationId xmlns:p14="http://schemas.microsoft.com/office/powerpoint/2010/main" val="21370568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84989" y="0"/>
            <a:ext cx="10822021" cy="6858000"/>
          </a:xfrm>
          <a:prstGeom prst="rect">
            <a:avLst/>
          </a:prstGeom>
        </p:spPr>
      </p:pic>
    </p:spTree>
    <p:extLst>
      <p:ext uri="{BB962C8B-B14F-4D97-AF65-F5344CB8AC3E}">
        <p14:creationId xmlns:p14="http://schemas.microsoft.com/office/powerpoint/2010/main" val="9418871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42356" y="0"/>
            <a:ext cx="10507287" cy="6858000"/>
          </a:xfrm>
          <a:prstGeom prst="rect">
            <a:avLst/>
          </a:prstGeom>
        </p:spPr>
      </p:pic>
    </p:spTree>
    <p:extLst>
      <p:ext uri="{BB962C8B-B14F-4D97-AF65-F5344CB8AC3E}">
        <p14:creationId xmlns:p14="http://schemas.microsoft.com/office/powerpoint/2010/main" val="7967552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31740" y="0"/>
            <a:ext cx="10728520" cy="6858000"/>
          </a:xfrm>
          <a:prstGeom prst="rect">
            <a:avLst/>
          </a:prstGeom>
        </p:spPr>
      </p:pic>
    </p:spTree>
    <p:extLst>
      <p:ext uri="{BB962C8B-B14F-4D97-AF65-F5344CB8AC3E}">
        <p14:creationId xmlns:p14="http://schemas.microsoft.com/office/powerpoint/2010/main" val="16449883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51893" y="0"/>
            <a:ext cx="10488213" cy="6858000"/>
          </a:xfrm>
          <a:prstGeom prst="rect">
            <a:avLst/>
          </a:prstGeom>
        </p:spPr>
      </p:pic>
    </p:spTree>
    <p:extLst>
      <p:ext uri="{BB962C8B-B14F-4D97-AF65-F5344CB8AC3E}">
        <p14:creationId xmlns:p14="http://schemas.microsoft.com/office/powerpoint/2010/main" val="26402510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721468" y="0"/>
            <a:ext cx="10749064" cy="6858000"/>
          </a:xfrm>
          <a:prstGeom prst="rect">
            <a:avLst/>
          </a:prstGeom>
        </p:spPr>
      </p:pic>
    </p:spTree>
    <p:extLst>
      <p:ext uri="{BB962C8B-B14F-4D97-AF65-F5344CB8AC3E}">
        <p14:creationId xmlns:p14="http://schemas.microsoft.com/office/powerpoint/2010/main" val="30574355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86713" y="0"/>
            <a:ext cx="11018574" cy="6858000"/>
          </a:xfrm>
          <a:prstGeom prst="rect">
            <a:avLst/>
          </a:prstGeom>
        </p:spPr>
      </p:pic>
    </p:spTree>
    <p:extLst>
      <p:ext uri="{BB962C8B-B14F-4D97-AF65-F5344CB8AC3E}">
        <p14:creationId xmlns:p14="http://schemas.microsoft.com/office/powerpoint/2010/main" val="3116934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12535" y="0"/>
            <a:ext cx="10366930" cy="6858000"/>
          </a:xfrm>
          <a:prstGeom prst="rect">
            <a:avLst/>
          </a:prstGeom>
        </p:spPr>
      </p:pic>
    </p:spTree>
    <p:extLst>
      <p:ext uri="{BB962C8B-B14F-4D97-AF65-F5344CB8AC3E}">
        <p14:creationId xmlns:p14="http://schemas.microsoft.com/office/powerpoint/2010/main" val="1893611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471737" y="4474908"/>
            <a:ext cx="7248525" cy="2019300"/>
          </a:xfrm>
          <a:prstGeom prst="rect">
            <a:avLst/>
          </a:prstGeom>
        </p:spPr>
      </p:pic>
      <p:sp>
        <p:nvSpPr>
          <p:cNvPr id="3" name="Title 2"/>
          <p:cNvSpPr>
            <a:spLocks noGrp="1"/>
          </p:cNvSpPr>
          <p:nvPr>
            <p:ph type="title"/>
          </p:nvPr>
        </p:nvSpPr>
        <p:spPr>
          <a:xfrm>
            <a:off x="838200" y="1"/>
            <a:ext cx="10515600" cy="992220"/>
          </a:xfrm>
        </p:spPr>
        <p:txBody>
          <a:bodyPr/>
          <a:lstStyle/>
          <a:p>
            <a:pPr algn="r"/>
            <a:r>
              <a:rPr lang="en-GB" dirty="0"/>
              <a:t>Looking for key assurances</a:t>
            </a:r>
          </a:p>
        </p:txBody>
      </p:sp>
      <p:sp>
        <p:nvSpPr>
          <p:cNvPr id="4" name="Content Placeholder 3"/>
          <p:cNvSpPr>
            <a:spLocks noGrp="1"/>
          </p:cNvSpPr>
          <p:nvPr>
            <p:ph idx="1"/>
          </p:nvPr>
        </p:nvSpPr>
        <p:spPr>
          <a:xfrm>
            <a:off x="838199" y="1089498"/>
            <a:ext cx="11272737" cy="3706238"/>
          </a:xfrm>
        </p:spPr>
        <p:txBody>
          <a:bodyPr>
            <a:normAutofit/>
          </a:bodyPr>
          <a:lstStyle/>
          <a:p>
            <a:r>
              <a:rPr lang="en-GB" dirty="0"/>
              <a:t>Reading through accounts for non-financial managers can be an arduous and challenging task</a:t>
            </a:r>
          </a:p>
          <a:p>
            <a:r>
              <a:rPr lang="en-GB" dirty="0"/>
              <a:t>Consider summary information and look for highlights</a:t>
            </a:r>
          </a:p>
          <a:p>
            <a:r>
              <a:rPr lang="en-GB" dirty="0"/>
              <a:t>Look for internal assurances from the organisation leader finance officer (Section 151 for Councils) and chartered accountant</a:t>
            </a:r>
          </a:p>
          <a:p>
            <a:r>
              <a:rPr lang="en-GB" dirty="0"/>
              <a:t>What does the external auditor say</a:t>
            </a:r>
          </a:p>
          <a:p>
            <a:r>
              <a:rPr lang="en-GB" dirty="0"/>
              <a:t>Do they agree that a true and fair view is provided?</a:t>
            </a:r>
          </a:p>
          <a:p>
            <a:pPr marL="0" indent="0">
              <a:buNone/>
            </a:pPr>
            <a:endParaRPr lang="en-GB" dirty="0"/>
          </a:p>
          <a:p>
            <a:endParaRPr lang="en-GB" dirty="0"/>
          </a:p>
        </p:txBody>
      </p:sp>
    </p:spTree>
    <p:extLst>
      <p:ext uri="{BB962C8B-B14F-4D97-AF65-F5344CB8AC3E}">
        <p14:creationId xmlns:p14="http://schemas.microsoft.com/office/powerpoint/2010/main" val="2960408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fade">
                                      <p:cBhvr>
                                        <p:cTn id="37" dur="1000"/>
                                        <p:tgtEl>
                                          <p:spTgt spid="2"/>
                                        </p:tgtEl>
                                      </p:cBhvr>
                                    </p:animEffect>
                                    <p:anim calcmode="lin" valueType="num">
                                      <p:cBhvr>
                                        <p:cTn id="38" dur="1000" fill="hold"/>
                                        <p:tgtEl>
                                          <p:spTgt spid="2"/>
                                        </p:tgtEl>
                                        <p:attrNameLst>
                                          <p:attrName>ppt_x</p:attrName>
                                        </p:attrNameLst>
                                      </p:cBhvr>
                                      <p:tavLst>
                                        <p:tav tm="0">
                                          <p:val>
                                            <p:strVal val="#ppt_x"/>
                                          </p:val>
                                        </p:tav>
                                        <p:tav tm="100000">
                                          <p:val>
                                            <p:strVal val="#ppt_x"/>
                                          </p:val>
                                        </p:tav>
                                      </p:tavLst>
                                    </p:anim>
                                    <p:anim calcmode="lin" valueType="num">
                                      <p:cBhvr>
                                        <p:cTn id="3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1565</TotalTime>
  <Words>700</Words>
  <Application>Microsoft Office PowerPoint</Application>
  <PresentationFormat>Widescreen</PresentationFormat>
  <Paragraphs>63</Paragraphs>
  <Slides>25</Slides>
  <Notes>0</Notes>
  <HiddenSlides>1</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25</vt:i4>
      </vt:variant>
    </vt:vector>
  </HeadingPairs>
  <TitlesOfParts>
    <vt:vector size="29" baseType="lpstr">
      <vt:lpstr>Arial</vt:lpstr>
      <vt:lpstr>Calibri</vt:lpstr>
      <vt:lpstr>Calibri Light</vt:lpstr>
      <vt:lpstr>Office Theme</vt:lpstr>
      <vt:lpstr>9.1. Utilising Resources</vt:lpstr>
      <vt:lpstr>Objectives</vt:lpstr>
      <vt:lpstr>Accounts?</vt:lpstr>
      <vt:lpstr>PowerPoint Presentation</vt:lpstr>
      <vt:lpstr>PowerPoint Presentation</vt:lpstr>
      <vt:lpstr>Principal &amp; Community Councils</vt:lpstr>
      <vt:lpstr>PowerPoint Presentation</vt:lpstr>
      <vt:lpstr>PowerPoint Presentation</vt:lpstr>
      <vt:lpstr>PowerPoint Presentation</vt:lpstr>
      <vt:lpstr>Overview</vt:lpstr>
      <vt:lpstr>PowerPoint Presentation</vt:lpstr>
      <vt:lpstr>Revenue and capital expenditure</vt:lpstr>
      <vt:lpstr>Annual Governance Statement</vt:lpstr>
      <vt:lpstr>Purpose of the Governance Framework</vt:lpstr>
      <vt:lpstr>The Governance Framework</vt:lpstr>
      <vt:lpstr>The Governance Framework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Looking for key assurances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Utilising Resources</dc:title>
  <dc:creator>Mike Durke</dc:creator>
  <cp:lastModifiedBy>Mike Durke</cp:lastModifiedBy>
  <cp:revision>9</cp:revision>
  <dcterms:created xsi:type="dcterms:W3CDTF">2019-08-27T09:31:36Z</dcterms:created>
  <dcterms:modified xsi:type="dcterms:W3CDTF">2021-03-19T14:50:29Z</dcterms:modified>
</cp:coreProperties>
</file>