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4" r:id="rId6"/>
    <p:sldId id="265" r:id="rId7"/>
    <p:sldId id="261" r:id="rId8"/>
    <p:sldId id="262" r:id="rId9"/>
    <p:sldId id="266" r:id="rId10"/>
    <p:sldId id="269"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p:scale>
          <a:sx n="66" d="100"/>
          <a:sy n="66" d="100"/>
        </p:scale>
        <p:origin x="2178" y="10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08422F9-B872-40EC-9F9A-2438D53CD64C}" type="datetimeFigureOut">
              <a:rPr lang="en-GB" smtClean="0"/>
              <a:t>01/11/2022</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1684286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838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01/11/2022</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319772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8422F9-B872-40EC-9F9A-2438D53CD64C}"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66100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8422F9-B872-40EC-9F9A-2438D53CD64C}" type="datetimeFigureOut">
              <a:rPr lang="en-GB" smtClean="0"/>
              <a:t>01/11/2022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40227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8422F9-B872-40EC-9F9A-2438D53CD64C}" type="datetimeFigureOut">
              <a:rPr lang="en-GB" smtClean="0"/>
              <a:t>01/11/2022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638989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422F9-B872-40EC-9F9A-2438D53CD64C}" type="datetimeFigureOut">
              <a:rPr lang="en-GB" smtClean="0"/>
              <a:t>01/11/2022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590700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01/11/2022</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864495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22188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2994886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08422F9-B872-40EC-9F9A-2438D53CD64C}" type="datetimeFigureOut">
              <a:rPr lang="en-GB" smtClean="0"/>
              <a:t>01/11/2022</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4099796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08422F9-B872-40EC-9F9A-2438D53CD64C}" type="datetimeFigureOut">
              <a:rPr lang="en-GB" smtClean="0"/>
              <a:t>01/11/2022</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32BCD18-3FF7-4916-B08F-98EE318C7CD6}"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6776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childhood obesity interventions in the UK over the past 20 years</a:t>
            </a:r>
          </a:p>
        </p:txBody>
      </p:sp>
      <p:sp>
        <p:nvSpPr>
          <p:cNvPr id="3" name="Subtitle 2"/>
          <p:cNvSpPr>
            <a:spLocks noGrp="1"/>
          </p:cNvSpPr>
          <p:nvPr>
            <p:ph type="subTitle" idx="1"/>
          </p:nvPr>
        </p:nvSpPr>
        <p:spPr>
          <a:xfrm>
            <a:off x="581194" y="4438545"/>
            <a:ext cx="10993546" cy="1873355"/>
          </a:xfrm>
        </p:spPr>
        <p:txBody>
          <a:bodyPr>
            <a:normAutofit/>
          </a:bodyPr>
          <a:lstStyle/>
          <a:p>
            <a:r>
              <a:rPr lang="en-GB" b="1" dirty="0">
                <a:solidFill>
                  <a:schemeClr val="bg1"/>
                </a:solidFill>
              </a:rPr>
              <a:t>Student name: </a:t>
            </a:r>
            <a:r>
              <a:rPr lang="en-GB" dirty="0">
                <a:solidFill>
                  <a:schemeClr val="bg1"/>
                </a:solidFill>
              </a:rPr>
              <a:t> 	</a:t>
            </a:r>
            <a:r>
              <a:rPr lang="en-GB" dirty="0" err="1">
                <a:solidFill>
                  <a:schemeClr val="bg1"/>
                </a:solidFill>
              </a:rPr>
              <a:t>maria</a:t>
            </a:r>
            <a:r>
              <a:rPr lang="en-GB" dirty="0">
                <a:solidFill>
                  <a:schemeClr val="bg1"/>
                </a:solidFill>
              </a:rPr>
              <a:t> Michael</a:t>
            </a:r>
          </a:p>
          <a:p>
            <a:r>
              <a:rPr lang="en-GB" b="1" dirty="0">
                <a:solidFill>
                  <a:schemeClr val="bg1"/>
                </a:solidFill>
              </a:rPr>
              <a:t>Student ID:</a:t>
            </a:r>
            <a:r>
              <a:rPr lang="en-GB" dirty="0">
                <a:solidFill>
                  <a:schemeClr val="bg1"/>
                </a:solidFill>
              </a:rPr>
              <a:t> 		191 38 94</a:t>
            </a:r>
          </a:p>
          <a:p>
            <a:r>
              <a:rPr lang="en-GB" b="1" dirty="0">
                <a:solidFill>
                  <a:schemeClr val="bg1"/>
                </a:solidFill>
              </a:rPr>
              <a:t>MODULE CODE:</a:t>
            </a:r>
            <a:r>
              <a:rPr lang="en-GB" dirty="0">
                <a:solidFill>
                  <a:schemeClr val="bg1"/>
                </a:solidFill>
              </a:rPr>
              <a:t> 		BMHP 6020</a:t>
            </a:r>
          </a:p>
          <a:p>
            <a:r>
              <a:rPr lang="en-GB" b="1" dirty="0">
                <a:solidFill>
                  <a:schemeClr val="bg1"/>
                </a:solidFill>
              </a:rPr>
              <a:t>DATE: 				</a:t>
            </a:r>
            <a:r>
              <a:rPr lang="en-GB" dirty="0">
                <a:solidFill>
                  <a:schemeClr val="bg1"/>
                </a:solidFill>
              </a:rPr>
              <a:t>NOVEMBER 2, 2022</a:t>
            </a:r>
          </a:p>
          <a:p>
            <a:endParaRPr lang="en-GB" dirty="0">
              <a:solidFill>
                <a:schemeClr val="bg1"/>
              </a:solidFill>
            </a:endParaRPr>
          </a:p>
        </p:txBody>
      </p:sp>
      <p:pic>
        <p:nvPicPr>
          <p:cNvPr id="1026" name="Picture 2" descr="Childhood Obesity: causes, prevention, and health complica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3867" y="3041036"/>
            <a:ext cx="6739466" cy="3410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183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dirty="0"/>
              <a:t>Aim</a:t>
            </a:r>
          </a:p>
          <a:p>
            <a:r>
              <a:rPr lang="en-GB" dirty="0"/>
              <a:t>Objectives</a:t>
            </a:r>
          </a:p>
          <a:p>
            <a:r>
              <a:rPr lang="en-GB" dirty="0"/>
              <a:t>Background</a:t>
            </a:r>
          </a:p>
          <a:p>
            <a:r>
              <a:rPr lang="en-GB" dirty="0"/>
              <a:t>Methods</a:t>
            </a:r>
          </a:p>
          <a:p>
            <a:r>
              <a:rPr lang="en-GB" dirty="0"/>
              <a:t>Resources</a:t>
            </a:r>
          </a:p>
          <a:p>
            <a:r>
              <a:rPr lang="en-GB" dirty="0"/>
              <a:t>Timescale</a:t>
            </a:r>
          </a:p>
          <a:p>
            <a:r>
              <a:rPr lang="en-GB" dirty="0"/>
              <a:t>Self-Reflection</a:t>
            </a:r>
          </a:p>
        </p:txBody>
      </p:sp>
      <p:pic>
        <p:nvPicPr>
          <p:cNvPr id="2050" name="Picture 2" descr="Garg Child Hospit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7842" y="2180496"/>
            <a:ext cx="5715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664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a:t>
            </a:r>
          </a:p>
        </p:txBody>
      </p:sp>
      <p:sp>
        <p:nvSpPr>
          <p:cNvPr id="3" name="Content Placeholder 2"/>
          <p:cNvSpPr>
            <a:spLocks noGrp="1"/>
          </p:cNvSpPr>
          <p:nvPr>
            <p:ph idx="1"/>
          </p:nvPr>
        </p:nvSpPr>
        <p:spPr/>
        <p:txBody>
          <a:bodyPr/>
          <a:lstStyle/>
          <a:p>
            <a:r>
              <a:rPr lang="en-GB" dirty="0"/>
              <a:t>To evaluate the efficacy of childhood obesity interventions that have been introduced in the UK over the past 20 years</a:t>
            </a:r>
          </a:p>
        </p:txBody>
      </p:sp>
    </p:spTree>
    <p:extLst>
      <p:ext uri="{BB962C8B-B14F-4D97-AF65-F5344CB8AC3E}">
        <p14:creationId xmlns:p14="http://schemas.microsoft.com/office/powerpoint/2010/main" val="658591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p:txBody>
          <a:bodyPr/>
          <a:lstStyle/>
          <a:p>
            <a:r>
              <a:rPr lang="en-GB" dirty="0"/>
              <a:t>1. Review the changes that have taken place in the rates of obesity in UK children over the past 20 years</a:t>
            </a:r>
          </a:p>
          <a:p>
            <a:r>
              <a:rPr lang="en-GB" dirty="0"/>
              <a:t>2. Identify the factors contributing to obesity among children in the UK</a:t>
            </a:r>
          </a:p>
          <a:p>
            <a:r>
              <a:rPr lang="en-GB" dirty="0"/>
              <a:t>3. Identify the mental and physical health consequences of childhood obesity</a:t>
            </a:r>
          </a:p>
          <a:p>
            <a:r>
              <a:rPr lang="en-GB" dirty="0"/>
              <a:t>4. Identify the community and school-based interventions for tackling childhood obesity in the UK</a:t>
            </a:r>
          </a:p>
          <a:p>
            <a:r>
              <a:rPr lang="en-GB" dirty="0"/>
              <a:t>5. </a:t>
            </a:r>
            <a:r>
              <a:rPr lang="en-GB"/>
              <a:t>Determine </a:t>
            </a:r>
            <a:r>
              <a:rPr lang="en-GB" dirty="0"/>
              <a:t>the extent to which each of the interventions identified has been successful in reducing obesity among UK children.</a:t>
            </a:r>
          </a:p>
        </p:txBody>
      </p:sp>
    </p:spTree>
    <p:extLst>
      <p:ext uri="{BB962C8B-B14F-4D97-AF65-F5344CB8AC3E}">
        <p14:creationId xmlns:p14="http://schemas.microsoft.com/office/powerpoint/2010/main" val="3562539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Background</a:t>
            </a:r>
          </a:p>
        </p:txBody>
      </p:sp>
      <p:sp>
        <p:nvSpPr>
          <p:cNvPr id="3" name="Content Placeholder 2"/>
          <p:cNvSpPr>
            <a:spLocks noGrp="1"/>
          </p:cNvSpPr>
          <p:nvPr>
            <p:ph idx="1"/>
          </p:nvPr>
        </p:nvSpPr>
        <p:spPr>
          <a:xfrm>
            <a:off x="581192" y="2180496"/>
            <a:ext cx="11029616" cy="4059883"/>
          </a:xfrm>
        </p:spPr>
        <p:txBody>
          <a:bodyPr>
            <a:normAutofit/>
          </a:bodyPr>
          <a:lstStyle/>
          <a:p>
            <a:pPr marL="0" indent="0">
              <a:buNone/>
            </a:pPr>
            <a:r>
              <a:rPr lang="en-GB" b="1" dirty="0"/>
              <a:t>The obesity problem</a:t>
            </a:r>
          </a:p>
          <a:p>
            <a:endParaRPr lang="en-GB" dirty="0"/>
          </a:p>
          <a:p>
            <a:r>
              <a:rPr lang="en-GB" dirty="0"/>
              <a:t>Approximately 14% of children between the ages of four and five years old are obese, with an additional 13% being classified as overweight. </a:t>
            </a:r>
          </a:p>
          <a:p>
            <a:r>
              <a:rPr lang="en-GB" dirty="0"/>
              <a:t>More than a quarter of children between the ages of 10 and 11 are obese, and a further 15% overweight (Baker, 2022).</a:t>
            </a:r>
          </a:p>
          <a:p>
            <a:r>
              <a:rPr lang="en-GB" dirty="0"/>
              <a:t>Childhood obesity and excess weight are significant health issues for children and their families. </a:t>
            </a:r>
          </a:p>
          <a:p>
            <a:r>
              <a:rPr lang="en-GB" dirty="0"/>
              <a:t>There can be serious implications for a child’s physical and mental health, which can continue into adulthood. </a:t>
            </a:r>
          </a:p>
          <a:p>
            <a:r>
              <a:rPr lang="en-GB" dirty="0"/>
              <a:t>The number of children with an unhealthy and potentially dangerous weight is a national public health concern.</a:t>
            </a:r>
          </a:p>
          <a:p>
            <a:r>
              <a:rPr lang="en-GB" dirty="0"/>
              <a:t>Obesity rates are highest in the most deprived 10% of the population, more than twice that of the least deprived 10% </a:t>
            </a:r>
          </a:p>
        </p:txBody>
      </p:sp>
    </p:spTree>
    <p:extLst>
      <p:ext uri="{BB962C8B-B14F-4D97-AF65-F5344CB8AC3E}">
        <p14:creationId xmlns:p14="http://schemas.microsoft.com/office/powerpoint/2010/main" val="3891448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Background (Cont’d)</a:t>
            </a:r>
          </a:p>
        </p:txBody>
      </p:sp>
      <p:sp>
        <p:nvSpPr>
          <p:cNvPr id="3" name="Content Placeholder 2"/>
          <p:cNvSpPr>
            <a:spLocks noGrp="1"/>
          </p:cNvSpPr>
          <p:nvPr>
            <p:ph idx="1"/>
          </p:nvPr>
        </p:nvSpPr>
        <p:spPr>
          <a:xfrm>
            <a:off x="581192" y="2180496"/>
            <a:ext cx="11029616" cy="4059883"/>
          </a:xfrm>
        </p:spPr>
        <p:txBody>
          <a:bodyPr>
            <a:normAutofit/>
          </a:bodyPr>
          <a:lstStyle/>
          <a:p>
            <a:pPr marL="0" indent="0">
              <a:buNone/>
            </a:pPr>
            <a:r>
              <a:rPr lang="en-GB" b="1" dirty="0"/>
              <a:t>Interventions</a:t>
            </a:r>
          </a:p>
          <a:p>
            <a:endParaRPr lang="en-US" b="1" dirty="0"/>
          </a:p>
          <a:p>
            <a:r>
              <a:rPr lang="en-US" b="1" dirty="0"/>
              <a:t>Treatment </a:t>
            </a:r>
            <a:r>
              <a:rPr lang="en-US" b="1" dirty="0" err="1"/>
              <a:t>Centres</a:t>
            </a:r>
            <a:endParaRPr lang="en-US" b="1" dirty="0"/>
          </a:p>
          <a:p>
            <a:pPr marL="324000" lvl="1" indent="0">
              <a:buNone/>
            </a:pPr>
            <a:r>
              <a:rPr lang="en-GB" dirty="0"/>
              <a:t>The NHS in England has announced 15 new specialist clinics to provide intensive support for 1000 severely obese children and teenagers (aged 2 to 18 years) each year, as part of a pilot scheme </a:t>
            </a:r>
            <a:r>
              <a:rPr lang="en-US" dirty="0"/>
              <a:t>(</a:t>
            </a:r>
            <a:r>
              <a:rPr lang="en-US" dirty="0" err="1"/>
              <a:t>Mahase</a:t>
            </a:r>
            <a:r>
              <a:rPr lang="en-US" dirty="0"/>
              <a:t>, 2021)</a:t>
            </a:r>
            <a:endParaRPr lang="en-GB" dirty="0"/>
          </a:p>
          <a:p>
            <a:r>
              <a:rPr lang="en-GB" b="1" dirty="0"/>
              <a:t>Legislation</a:t>
            </a:r>
          </a:p>
          <a:p>
            <a:pPr marL="324000" lvl="1" indent="0">
              <a:buNone/>
            </a:pPr>
            <a:r>
              <a:rPr lang="en-GB" dirty="0"/>
              <a:t>In 2018, the UK government challenged industry to achieve a 20% reduction in the calorie content of popular products by 2024, building upon existing measures such as sugar levies on soft drinks and the introduction of statutory health education in state schools.</a:t>
            </a:r>
          </a:p>
          <a:p>
            <a:pPr marL="324000" lvl="1" indent="0">
              <a:buNone/>
            </a:pPr>
            <a:r>
              <a:rPr lang="en-GB" dirty="0"/>
              <a:t>UK’s planned Health and Social Care Bill 2022 will aim to further target advertising in the UK, banning in-store promotion of unhealthy food and introducing a 9pm watershed on advertising foods high in fat and sugar to children (Fry, et al., 2022)</a:t>
            </a:r>
            <a:endParaRPr lang="en-US" b="1" dirty="0"/>
          </a:p>
        </p:txBody>
      </p:sp>
    </p:spTree>
    <p:extLst>
      <p:ext uri="{BB962C8B-B14F-4D97-AF65-F5344CB8AC3E}">
        <p14:creationId xmlns:p14="http://schemas.microsoft.com/office/powerpoint/2010/main" val="298017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Proposed Study Methodology</a:t>
            </a:r>
          </a:p>
        </p:txBody>
      </p:sp>
      <p:sp>
        <p:nvSpPr>
          <p:cNvPr id="3" name="Content Placeholder 2"/>
          <p:cNvSpPr>
            <a:spLocks noGrp="1"/>
          </p:cNvSpPr>
          <p:nvPr>
            <p:ph idx="1"/>
          </p:nvPr>
        </p:nvSpPr>
        <p:spPr>
          <a:xfrm>
            <a:off x="581193" y="2180496"/>
            <a:ext cx="10757368" cy="4677504"/>
          </a:xfrm>
        </p:spPr>
        <p:txBody>
          <a:bodyPr/>
          <a:lstStyle/>
          <a:p>
            <a:pPr>
              <a:lnSpc>
                <a:spcPct val="200000"/>
              </a:lnSpc>
            </a:pPr>
            <a:r>
              <a:rPr lang="en-GB" dirty="0"/>
              <a:t>This paper will primarily take the form of a systematic literature review. </a:t>
            </a:r>
          </a:p>
          <a:p>
            <a:pPr>
              <a:lnSpc>
                <a:spcPct val="200000"/>
              </a:lnSpc>
            </a:pPr>
            <a:r>
              <a:rPr lang="en-GB" dirty="0"/>
              <a:t>A minimum of 10 articles on childhood obesity will be selected using the PRISMA flow chart</a:t>
            </a:r>
          </a:p>
          <a:p>
            <a:pPr>
              <a:lnSpc>
                <a:spcPct val="200000"/>
              </a:lnSpc>
            </a:pPr>
            <a:r>
              <a:rPr lang="en-GB" dirty="0"/>
              <a:t>A critical analysis will then be conducted on these documents using the principles outlined in the Critical Analysis Skills Programme (CASP)</a:t>
            </a:r>
          </a:p>
          <a:p>
            <a:pPr>
              <a:lnSpc>
                <a:spcPct val="200000"/>
              </a:lnSpc>
            </a:pPr>
            <a:r>
              <a:rPr lang="en-GB" dirty="0"/>
              <a:t>Each of the interventions identified will then be assessed/ evaluated based on its impact on childhood obesity rates in the UK</a:t>
            </a:r>
          </a:p>
        </p:txBody>
      </p:sp>
    </p:spTree>
    <p:extLst>
      <p:ext uri="{BB962C8B-B14F-4D97-AF65-F5344CB8AC3E}">
        <p14:creationId xmlns:p14="http://schemas.microsoft.com/office/powerpoint/2010/main" val="3367648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Resources</a:t>
            </a:r>
          </a:p>
        </p:txBody>
      </p:sp>
      <p:sp>
        <p:nvSpPr>
          <p:cNvPr id="3" name="Content Placeholder 2"/>
          <p:cNvSpPr>
            <a:spLocks noGrp="1"/>
          </p:cNvSpPr>
          <p:nvPr>
            <p:ph idx="1"/>
          </p:nvPr>
        </p:nvSpPr>
        <p:spPr/>
        <p:txBody>
          <a:bodyPr/>
          <a:lstStyle/>
          <a:p>
            <a:r>
              <a:rPr lang="en-GB" dirty="0"/>
              <a:t>Books</a:t>
            </a:r>
          </a:p>
          <a:p>
            <a:r>
              <a:rPr lang="en-GB" dirty="0"/>
              <a:t>Electronic sources</a:t>
            </a:r>
          </a:p>
          <a:p>
            <a:r>
              <a:rPr lang="en-GB" dirty="0"/>
              <a:t>Academic journal articles</a:t>
            </a:r>
          </a:p>
          <a:p>
            <a:r>
              <a:rPr lang="en-GB" dirty="0"/>
              <a:t>Official document sources such as websites</a:t>
            </a:r>
          </a:p>
          <a:p>
            <a:r>
              <a:rPr lang="en-GB" dirty="0"/>
              <a:t>Academic support tutor</a:t>
            </a:r>
          </a:p>
          <a:p>
            <a:endParaRPr lang="en-GB" dirty="0"/>
          </a:p>
        </p:txBody>
      </p:sp>
    </p:spTree>
    <p:extLst>
      <p:ext uri="{BB962C8B-B14F-4D97-AF65-F5344CB8AC3E}">
        <p14:creationId xmlns:p14="http://schemas.microsoft.com/office/powerpoint/2010/main" val="382038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Timescale</a:t>
            </a:r>
          </a:p>
        </p:txBody>
      </p:sp>
      <p:sp>
        <p:nvSpPr>
          <p:cNvPr id="3" name="Content Placeholder 2"/>
          <p:cNvSpPr>
            <a:spLocks noGrp="1"/>
          </p:cNvSpPr>
          <p:nvPr>
            <p:ph idx="1"/>
          </p:nvPr>
        </p:nvSpPr>
        <p:spPr>
          <a:xfrm>
            <a:off x="581192" y="2180496"/>
            <a:ext cx="11029615" cy="548189"/>
          </a:xfrm>
        </p:spPr>
        <p:txBody>
          <a:bodyPr/>
          <a:lstStyle/>
          <a:p>
            <a:pPr marL="0" indent="0" algn="ctr">
              <a:buNone/>
            </a:pPr>
            <a:r>
              <a:rPr lang="en-GB" b="1" dirty="0"/>
              <a:t>Proposed Project  Schedule</a:t>
            </a:r>
          </a:p>
        </p:txBody>
      </p:sp>
      <p:pic>
        <p:nvPicPr>
          <p:cNvPr id="4" name="Picture 3"/>
          <p:cNvPicPr>
            <a:picLocks noChangeAspect="1"/>
          </p:cNvPicPr>
          <p:nvPr/>
        </p:nvPicPr>
        <p:blipFill rotWithShape="1">
          <a:blip r:embed="rId2"/>
          <a:srcRect l="2778" t="26826" r="4205" b="22664"/>
          <a:stretch/>
        </p:blipFill>
        <p:spPr>
          <a:xfrm>
            <a:off x="-114656" y="2975428"/>
            <a:ext cx="12146999" cy="3710431"/>
          </a:xfrm>
          <a:prstGeom prst="rect">
            <a:avLst/>
          </a:prstGeom>
        </p:spPr>
      </p:pic>
    </p:spTree>
    <p:extLst>
      <p:ext uri="{BB962C8B-B14F-4D97-AF65-F5344CB8AC3E}">
        <p14:creationId xmlns:p14="http://schemas.microsoft.com/office/powerpoint/2010/main" val="3692919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Timescale</a:t>
            </a:r>
          </a:p>
        </p:txBody>
      </p:sp>
      <p:sp>
        <p:nvSpPr>
          <p:cNvPr id="3" name="Content Placeholder 2"/>
          <p:cNvSpPr>
            <a:spLocks noGrp="1"/>
          </p:cNvSpPr>
          <p:nvPr>
            <p:ph idx="1"/>
          </p:nvPr>
        </p:nvSpPr>
        <p:spPr>
          <a:xfrm>
            <a:off x="581192" y="1948226"/>
            <a:ext cx="11029615" cy="548189"/>
          </a:xfrm>
        </p:spPr>
        <p:txBody>
          <a:bodyPr/>
          <a:lstStyle/>
          <a:p>
            <a:pPr marL="0" indent="0" algn="ctr">
              <a:buNone/>
            </a:pPr>
            <a:r>
              <a:rPr lang="en-GB" b="1" dirty="0"/>
              <a:t>Proposed Project  Schedule</a:t>
            </a:r>
          </a:p>
        </p:txBody>
      </p:sp>
      <p:pic>
        <p:nvPicPr>
          <p:cNvPr id="4" name="Picture 3"/>
          <p:cNvPicPr>
            <a:picLocks noChangeAspect="1"/>
          </p:cNvPicPr>
          <p:nvPr/>
        </p:nvPicPr>
        <p:blipFill rotWithShape="1">
          <a:blip r:embed="rId2"/>
          <a:srcRect l="2540" t="26684" r="873" b="22663"/>
          <a:stretch/>
        </p:blipFill>
        <p:spPr>
          <a:xfrm>
            <a:off x="1" y="2728685"/>
            <a:ext cx="12192000" cy="3596490"/>
          </a:xfrm>
          <a:prstGeom prst="rect">
            <a:avLst/>
          </a:prstGeom>
        </p:spPr>
      </p:pic>
    </p:spTree>
    <p:extLst>
      <p:ext uri="{BB962C8B-B14F-4D97-AF65-F5344CB8AC3E}">
        <p14:creationId xmlns:p14="http://schemas.microsoft.com/office/powerpoint/2010/main" val="753946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Self-reflection as researcher </a:t>
            </a:r>
            <a:endParaRPr lang="en-GB" dirty="0"/>
          </a:p>
        </p:txBody>
      </p:sp>
      <p:sp>
        <p:nvSpPr>
          <p:cNvPr id="3" name="Content Placeholder 2"/>
          <p:cNvSpPr>
            <a:spLocks noGrp="1"/>
          </p:cNvSpPr>
          <p:nvPr>
            <p:ph idx="1"/>
          </p:nvPr>
        </p:nvSpPr>
        <p:spPr/>
        <p:txBody>
          <a:bodyPr/>
          <a:lstStyle/>
          <a:p>
            <a:r>
              <a:rPr lang="en-GB" b="1" dirty="0"/>
              <a:t>WEAKNESSES</a:t>
            </a:r>
          </a:p>
          <a:p>
            <a:pPr marL="342900" indent="-342900">
              <a:buAutoNum type="arabicPeriod"/>
            </a:pPr>
            <a:r>
              <a:rPr lang="en-GB" dirty="0"/>
              <a:t>I am not familiar with conducting research of this nature</a:t>
            </a:r>
          </a:p>
          <a:p>
            <a:pPr marL="342900" indent="-342900">
              <a:buAutoNum type="arabicPeriod"/>
            </a:pPr>
            <a:r>
              <a:rPr lang="en-GB" dirty="0"/>
              <a:t>Not sure if I will be able to meet the proposed deadline</a:t>
            </a:r>
          </a:p>
          <a:p>
            <a:pPr marL="342900" indent="-342900">
              <a:buAutoNum type="arabicPeriod"/>
            </a:pPr>
            <a:r>
              <a:rPr lang="en-GB" dirty="0"/>
              <a:t>Not sure if I will be able to produce the quality of work required at this level</a:t>
            </a:r>
          </a:p>
          <a:p>
            <a:pPr marL="0" indent="0">
              <a:buNone/>
            </a:pPr>
            <a:endParaRPr lang="en-GB" dirty="0"/>
          </a:p>
          <a:p>
            <a:r>
              <a:rPr lang="en-GB" dirty="0"/>
              <a:t>STRENGTHS</a:t>
            </a:r>
          </a:p>
          <a:p>
            <a:pPr marL="342900" indent="-342900">
              <a:buAutoNum type="arabicPeriod"/>
            </a:pPr>
            <a:r>
              <a:rPr lang="en-GB" dirty="0"/>
              <a:t>I am hardworking and able to adjust to virtually any scenario</a:t>
            </a:r>
          </a:p>
          <a:p>
            <a:pPr marL="342900" indent="-342900">
              <a:buAutoNum type="arabicPeriod"/>
            </a:pPr>
            <a:r>
              <a:rPr lang="en-GB" dirty="0"/>
              <a:t>I am able to prioritise my work, and focus on the most important tasks first</a:t>
            </a:r>
          </a:p>
          <a:p>
            <a:endParaRPr lang="en-GB" dirty="0"/>
          </a:p>
        </p:txBody>
      </p:sp>
    </p:spTree>
    <p:extLst>
      <p:ext uri="{BB962C8B-B14F-4D97-AF65-F5344CB8AC3E}">
        <p14:creationId xmlns:p14="http://schemas.microsoft.com/office/powerpoint/2010/main" val="1192808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a:xfrm>
            <a:off x="276045" y="2234241"/>
            <a:ext cx="11671540" cy="1880559"/>
          </a:xfrm>
        </p:spPr>
        <p:txBody>
          <a:bodyPr>
            <a:normAutofit/>
          </a:bodyPr>
          <a:lstStyle/>
          <a:p>
            <a:pPr marL="0" indent="0">
              <a:buNone/>
            </a:pPr>
            <a:r>
              <a:rPr lang="en-GB" sz="1200" dirty="0"/>
              <a:t>Baker, C., 2022. Obesity Statistics. [Online]. Available at: https://commonslibrary.parliament.uk/research-briefings/sn03336/#:~:text=Childhood%20obesity%20in%20England,the%20National%20Child%20Measurement%20Programme.  [Accessed 28 October 2022].</a:t>
            </a:r>
          </a:p>
          <a:p>
            <a:pPr marL="0" indent="0">
              <a:buNone/>
            </a:pPr>
            <a:r>
              <a:rPr lang="en-GB" sz="1200" dirty="0"/>
              <a:t>Fry, T. et al., 2022. Tackling Childhood Obesity in the UK &amp; EU: Developing Practical Solutions and Promoting Healthy Lifestyles. [Online] Available at: https://www.publicpolicyexchange.co.uk/event.php?eventUID=MC29-PPE [Accessed 23 October 2022].</a:t>
            </a:r>
          </a:p>
          <a:p>
            <a:pPr marL="0" indent="0">
              <a:buNone/>
            </a:pPr>
            <a:r>
              <a:rPr lang="en-GB" sz="1200" dirty="0" err="1"/>
              <a:t>Mahase</a:t>
            </a:r>
            <a:r>
              <a:rPr lang="en-GB" sz="1200" dirty="0"/>
              <a:t>, E., 2021. Childhood obesity: are new treatment centres the solution?. BMJ, 375(n2910).</a:t>
            </a:r>
          </a:p>
          <a:p>
            <a:pPr marL="0" indent="0">
              <a:buNone/>
            </a:pPr>
            <a:endParaRPr lang="en-GB" sz="1200" dirty="0"/>
          </a:p>
          <a:p>
            <a:pPr marL="0" indent="0">
              <a:buNone/>
            </a:pPr>
            <a:endParaRPr lang="en-GB" sz="1200" dirty="0"/>
          </a:p>
        </p:txBody>
      </p:sp>
    </p:spTree>
    <p:extLst>
      <p:ext uri="{BB962C8B-B14F-4D97-AF65-F5344CB8AC3E}">
        <p14:creationId xmlns:p14="http://schemas.microsoft.com/office/powerpoint/2010/main" val="54327874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2593</TotalTime>
  <Words>694</Words>
  <Application>Microsoft Office PowerPoint</Application>
  <PresentationFormat>Widescreen</PresentationFormat>
  <Paragraphs>66</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Dividend</vt:lpstr>
      <vt:lpstr>childhood obesity interventions in the UK over the past 20 years</vt:lpstr>
      <vt:lpstr>Introduction</vt:lpstr>
      <vt:lpstr>AIM</vt:lpstr>
      <vt:lpstr>Objectives</vt:lpstr>
      <vt:lpstr>Background</vt:lpstr>
      <vt:lpstr>Background (Cont’d)</vt:lpstr>
      <vt:lpstr>Proposed Study Methodology</vt:lpstr>
      <vt:lpstr>Resources</vt:lpstr>
      <vt:lpstr>Timescale</vt:lpstr>
      <vt:lpstr>Timescale</vt:lpstr>
      <vt:lpstr>Self-reflection as researcher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Michael (1913894)</dc:creator>
  <cp:lastModifiedBy>Maria Michael (1913894)</cp:lastModifiedBy>
  <cp:revision>49</cp:revision>
  <dcterms:created xsi:type="dcterms:W3CDTF">2022-10-28T20:05:34Z</dcterms:created>
  <dcterms:modified xsi:type="dcterms:W3CDTF">2022-11-01T11:58:17Z</dcterms:modified>
</cp:coreProperties>
</file>