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8" r:id="rId3"/>
    <p:sldId id="258" r:id="rId4"/>
    <p:sldId id="259" r:id="rId5"/>
    <p:sldId id="260" r:id="rId6"/>
    <p:sldId id="261" r:id="rId7"/>
    <p:sldId id="262" r:id="rId8"/>
    <p:sldId id="283" r:id="rId9"/>
    <p:sldId id="295" r:id="rId10"/>
    <p:sldId id="263" r:id="rId11"/>
    <p:sldId id="285" r:id="rId12"/>
    <p:sldId id="266" r:id="rId13"/>
    <p:sldId id="296" r:id="rId14"/>
    <p:sldId id="270" r:id="rId15"/>
    <p:sldId id="271" r:id="rId16"/>
    <p:sldId id="272" r:id="rId17"/>
    <p:sldId id="273" r:id="rId18"/>
    <p:sldId id="274" r:id="rId19"/>
    <p:sldId id="276" r:id="rId20"/>
    <p:sldId id="278" r:id="rId21"/>
    <p:sldId id="279" r:id="rId22"/>
    <p:sldId id="281" r:id="rId23"/>
    <p:sldId id="292" r:id="rId24"/>
    <p:sldId id="293" r:id="rId25"/>
    <p:sldId id="294"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5" d="100"/>
          <a:sy n="75" d="100"/>
        </p:scale>
        <p:origin x="1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E0F4D2B-598F-4770-A3BD-DD346EBC6FDA}" type="datetimeFigureOut">
              <a:rPr lang="en-GB" smtClean="0"/>
              <a:t>04/12/2016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83510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E0F4D2B-598F-4770-A3BD-DD346EBC6FDA}" type="datetimeFigureOut">
              <a:rPr lang="en-GB" smtClean="0"/>
              <a:t>04/12/2016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2256925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0F4D2B-598F-4770-A3BD-DD346EBC6FDA}" type="datetimeFigureOut">
              <a:rPr lang="en-GB" smtClean="0"/>
              <a:t>04/12/2016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4134877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E0F4D2B-598F-4770-A3BD-DD346EBC6FDA}" type="datetimeFigureOut">
              <a:rPr lang="en-GB" smtClean="0"/>
              <a:t>04/12/2016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3416059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E0F4D2B-598F-4770-A3BD-DD346EBC6FDA}" type="datetimeFigureOut">
              <a:rPr lang="en-GB" smtClean="0"/>
              <a:t>04/12/2016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2419373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E0F4D2B-598F-4770-A3BD-DD346EBC6FDA}" type="datetimeFigureOut">
              <a:rPr lang="en-GB" smtClean="0"/>
              <a:t>04/12/2016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1637536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0F4D2B-598F-4770-A3BD-DD346EBC6FDA}" type="datetimeFigureOut">
              <a:rPr lang="en-GB" smtClean="0"/>
              <a:t>04/12/2016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1569923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0F4D2B-598F-4770-A3BD-DD346EBC6FDA}" type="datetimeFigureOut">
              <a:rPr lang="en-GB" smtClean="0"/>
              <a:t>04/12/2016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3392080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0F4D2B-598F-4770-A3BD-DD346EBC6FDA}" type="datetimeFigureOut">
              <a:rPr lang="en-GB" smtClean="0"/>
              <a:t>04/12/2016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830174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E0F4D2B-598F-4770-A3BD-DD346EBC6FDA}" type="datetimeFigureOut">
              <a:rPr lang="en-GB" smtClean="0"/>
              <a:t>04/12/2016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2823788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E0F4D2B-598F-4770-A3BD-DD346EBC6FDA}" type="datetimeFigureOut">
              <a:rPr lang="en-GB" smtClean="0"/>
              <a:t>04/12/2016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30BFC7-1EDD-48EB-816C-A991540060AA}" type="slidenum">
              <a:rPr lang="en-GB" smtClean="0"/>
              <a:t>‹#›</a:t>
            </a:fld>
            <a:endParaRPr lang="en-GB"/>
          </a:p>
        </p:txBody>
      </p:sp>
    </p:spTree>
    <p:extLst>
      <p:ext uri="{BB962C8B-B14F-4D97-AF65-F5344CB8AC3E}">
        <p14:creationId xmlns:p14="http://schemas.microsoft.com/office/powerpoint/2010/main" val="313135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0F4D2B-598F-4770-A3BD-DD346EBC6FDA}" type="datetimeFigureOut">
              <a:rPr lang="en-GB" smtClean="0"/>
              <a:t>04/12/2016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30BFC7-1EDD-48EB-816C-A991540060AA}" type="slidenum">
              <a:rPr lang="en-GB" smtClean="0"/>
              <a:t>‹#›</a:t>
            </a:fld>
            <a:endParaRPr lang="en-GB"/>
          </a:p>
        </p:txBody>
      </p:sp>
    </p:spTree>
    <p:extLst>
      <p:ext uri="{BB962C8B-B14F-4D97-AF65-F5344CB8AC3E}">
        <p14:creationId xmlns:p14="http://schemas.microsoft.com/office/powerpoint/2010/main" val="4043871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2.ohchr.org/english/law/crc.htm" TargetMode="External"/><Relationship Id="rId2" Type="http://schemas.openxmlformats.org/officeDocument/2006/relationships/hyperlink" Target="http://www.oecd.org/dataoecd/21/6/43590251.pdf" TargetMode="External"/><Relationship Id="rId1" Type="http://schemas.openxmlformats.org/officeDocument/2006/relationships/slideLayout" Target="../slideLayouts/slideLayout2.xml"/><Relationship Id="rId4" Type="http://schemas.openxmlformats.org/officeDocument/2006/relationships/hyperlink" Target="http://www.unicef.org.uk/publications/pdf/rc7_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Well-being</a:t>
            </a:r>
            <a:r>
              <a:rPr lang="en-GB" dirty="0"/>
              <a:t>, resilience and happiness</a:t>
            </a:r>
          </a:p>
        </p:txBody>
      </p:sp>
      <p:sp>
        <p:nvSpPr>
          <p:cNvPr id="3" name="Subtitle 2"/>
          <p:cNvSpPr>
            <a:spLocks noGrp="1"/>
          </p:cNvSpPr>
          <p:nvPr>
            <p:ph type="subTitle" idx="1"/>
          </p:nvPr>
        </p:nvSpPr>
        <p:spPr/>
        <p:txBody>
          <a:bodyPr/>
          <a:lstStyle/>
          <a:p>
            <a:r>
              <a:rPr lang="en-GB" dirty="0" smtClean="0"/>
              <a:t>What can </a:t>
            </a:r>
            <a:r>
              <a:rPr lang="en-GB" dirty="0" smtClean="0"/>
              <a:t>educators do</a:t>
            </a:r>
            <a:r>
              <a:rPr lang="en-GB" dirty="0" smtClean="0"/>
              <a:t>?</a:t>
            </a:r>
            <a:endParaRPr lang="en-GB" dirty="0"/>
          </a:p>
        </p:txBody>
      </p:sp>
    </p:spTree>
    <p:extLst>
      <p:ext uri="{BB962C8B-B14F-4D97-AF65-F5344CB8AC3E}">
        <p14:creationId xmlns:p14="http://schemas.microsoft.com/office/powerpoint/2010/main" val="33654459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smtClean="0"/>
              <a:t>Wanting to enrich the student experience</a:t>
            </a:r>
          </a:p>
          <a:p>
            <a:r>
              <a:rPr lang="en-GB" dirty="0" smtClean="0"/>
              <a:t>Pedagogical approaches – tensions in teaching and learning</a:t>
            </a:r>
          </a:p>
          <a:p>
            <a:r>
              <a:rPr lang="en-GB" dirty="0" smtClean="0"/>
              <a:t>Lifestyles – massive and rapid social change</a:t>
            </a:r>
          </a:p>
          <a:p>
            <a:r>
              <a:rPr lang="en-GB" dirty="0" smtClean="0"/>
              <a:t>Social determinants – influences on student anxieties and being-well</a:t>
            </a:r>
          </a:p>
          <a:p>
            <a:r>
              <a:rPr lang="en-GB" dirty="0" smtClean="0"/>
              <a:t>Longer term – student demographic and life experiences during middle and older age</a:t>
            </a:r>
          </a:p>
          <a:p>
            <a:pPr marL="0" indent="0">
              <a:buNone/>
            </a:pPr>
            <a:endParaRPr lang="en-GB" dirty="0"/>
          </a:p>
        </p:txBody>
      </p:sp>
    </p:spTree>
    <p:extLst>
      <p:ext uri="{BB962C8B-B14F-4D97-AF65-F5344CB8AC3E}">
        <p14:creationId xmlns:p14="http://schemas.microsoft.com/office/powerpoint/2010/main" val="160677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Resilience</a:t>
            </a:r>
          </a:p>
          <a:p>
            <a:r>
              <a:rPr lang="en-GB" dirty="0" smtClean="0"/>
              <a:t>Happiness</a:t>
            </a:r>
          </a:p>
          <a:p>
            <a:r>
              <a:rPr lang="en-GB" dirty="0" smtClean="0"/>
              <a:t>Risk Factors</a:t>
            </a:r>
          </a:p>
          <a:p>
            <a:r>
              <a:rPr lang="en-GB" dirty="0" smtClean="0"/>
              <a:t>Protective Factors</a:t>
            </a:r>
          </a:p>
          <a:p>
            <a:r>
              <a:rPr lang="en-GB" dirty="0" smtClean="0"/>
              <a:t>Well-being</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181030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739" y="340657"/>
            <a:ext cx="11223812" cy="5898777"/>
          </a:xfrm>
        </p:spPr>
      </p:pic>
    </p:spTree>
    <p:extLst>
      <p:ext uri="{BB962C8B-B14F-4D97-AF65-F5344CB8AC3E}">
        <p14:creationId xmlns:p14="http://schemas.microsoft.com/office/powerpoint/2010/main" val="29713653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91670" y="31988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813" y="4463285"/>
            <a:ext cx="3048000" cy="1862328"/>
          </a:xfrm>
          <a:prstGeom prst="rect">
            <a:avLst/>
          </a:prstGeom>
        </p:spPr>
      </p:pic>
      <p:pic>
        <p:nvPicPr>
          <p:cNvPr id="8" name="Picture 7"/>
          <p:cNvPicPr>
            <a:picLocks noChangeAspect="1"/>
          </p:cNvPicPr>
          <p:nvPr/>
        </p:nvPicPr>
        <p:blipFill>
          <a:blip r:embed="rId4"/>
          <a:stretch>
            <a:fillRect/>
          </a:stretch>
        </p:blipFill>
        <p:spPr>
          <a:xfrm>
            <a:off x="5249956" y="310402"/>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61748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0520" y="630017"/>
            <a:ext cx="2422152" cy="1761565"/>
          </a:xfrm>
          <a:prstGeom prst="rect">
            <a:avLst/>
          </a:prstGeom>
        </p:spPr>
      </p:pic>
      <p:sp>
        <p:nvSpPr>
          <p:cNvPr id="11" name="TextBox 10"/>
          <p:cNvSpPr txBox="1"/>
          <p:nvPr/>
        </p:nvSpPr>
        <p:spPr>
          <a:xfrm>
            <a:off x="4069974" y="4607858"/>
            <a:ext cx="3765176" cy="1200329"/>
          </a:xfrm>
          <a:prstGeom prst="rect">
            <a:avLst/>
          </a:prstGeom>
          <a:noFill/>
        </p:spPr>
        <p:txBody>
          <a:bodyPr wrap="square" rtlCol="0">
            <a:spAutoFit/>
          </a:bodyPr>
          <a:lstStyle/>
          <a:p>
            <a:pPr algn="ctr"/>
            <a:r>
              <a:rPr lang="en-GB" sz="3600" dirty="0" smtClean="0">
                <a:latin typeface="Arial Black" panose="020B0A04020102020204" pitchFamily="34" charset="0"/>
              </a:rPr>
              <a:t>A few slides on Happiness </a:t>
            </a:r>
            <a:endParaRPr lang="en-GB" sz="3600" dirty="0">
              <a:latin typeface="Arial Black" panose="020B0A04020102020204" pitchFamily="34" charset="0"/>
            </a:endParaRPr>
          </a:p>
        </p:txBody>
      </p:sp>
    </p:spTree>
    <p:extLst>
      <p:ext uri="{BB962C8B-B14F-4D97-AF65-F5344CB8AC3E}">
        <p14:creationId xmlns:p14="http://schemas.microsoft.com/office/powerpoint/2010/main" val="22730858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a:t>
            </a:r>
            <a:endParaRPr lang="en-GB" dirty="0"/>
          </a:p>
        </p:txBody>
      </p:sp>
      <p:sp>
        <p:nvSpPr>
          <p:cNvPr id="3" name="Content Placeholder 2"/>
          <p:cNvSpPr>
            <a:spLocks noGrp="1"/>
          </p:cNvSpPr>
          <p:nvPr>
            <p:ph idx="1"/>
          </p:nvPr>
        </p:nvSpPr>
        <p:spPr/>
        <p:txBody>
          <a:bodyPr/>
          <a:lstStyle/>
          <a:p>
            <a:r>
              <a:rPr lang="en-GB" dirty="0" smtClean="0"/>
              <a:t>The majority of young people are well</a:t>
            </a:r>
          </a:p>
          <a:p>
            <a:r>
              <a:rPr lang="en-GB" dirty="0" smtClean="0"/>
              <a:t>The majority of young people are not under </a:t>
            </a:r>
            <a:r>
              <a:rPr lang="en-GB" dirty="0" smtClean="0"/>
              <a:t>stress</a:t>
            </a:r>
            <a:endParaRPr lang="en-GB" dirty="0" smtClean="0"/>
          </a:p>
          <a:p>
            <a:r>
              <a:rPr lang="en-GB" dirty="0" smtClean="0"/>
              <a:t>Many young people are happy</a:t>
            </a:r>
          </a:p>
          <a:p>
            <a:r>
              <a:rPr lang="en-GB" dirty="0" smtClean="0"/>
              <a:t>Many young people have supportive families or carers</a:t>
            </a:r>
          </a:p>
          <a:p>
            <a:r>
              <a:rPr lang="en-GB" dirty="0" smtClean="0"/>
              <a:t>Many young people achieve their potential</a:t>
            </a:r>
          </a:p>
          <a:p>
            <a:r>
              <a:rPr lang="en-GB" dirty="0" smtClean="0"/>
              <a:t>Many young people show compassion</a:t>
            </a:r>
          </a:p>
          <a:p>
            <a:endParaRPr lang="en-GB" dirty="0"/>
          </a:p>
        </p:txBody>
      </p:sp>
    </p:spTree>
    <p:extLst>
      <p:ext uri="{BB962C8B-B14F-4D97-AF65-F5344CB8AC3E}">
        <p14:creationId xmlns:p14="http://schemas.microsoft.com/office/powerpoint/2010/main" val="1903338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839788" y="1967706"/>
            <a:ext cx="5157787" cy="3684588"/>
          </a:xfrm>
        </p:spPr>
        <p:txBody>
          <a:bodyPr>
            <a:normAutofit fontScale="92500" lnSpcReduction="10000"/>
          </a:bodyPr>
          <a:lstStyle/>
          <a:p>
            <a:r>
              <a:rPr lang="en-GB" dirty="0" smtClean="0"/>
              <a:t>More confident</a:t>
            </a:r>
          </a:p>
          <a:p>
            <a:r>
              <a:rPr lang="en-GB" dirty="0" smtClean="0"/>
              <a:t>More energetic</a:t>
            </a:r>
          </a:p>
          <a:p>
            <a:r>
              <a:rPr lang="en-GB" dirty="0" smtClean="0"/>
              <a:t>More productive</a:t>
            </a:r>
          </a:p>
          <a:p>
            <a:r>
              <a:rPr lang="en-GB" dirty="0" smtClean="0"/>
              <a:t>More creative</a:t>
            </a:r>
          </a:p>
          <a:p>
            <a:r>
              <a:rPr lang="en-GB" dirty="0" smtClean="0"/>
              <a:t>More helpful</a:t>
            </a:r>
          </a:p>
          <a:p>
            <a:r>
              <a:rPr lang="en-GB" dirty="0" smtClean="0"/>
              <a:t>More forgiving</a:t>
            </a:r>
          </a:p>
          <a:p>
            <a:r>
              <a:rPr lang="en-GB" dirty="0" smtClean="0"/>
              <a:t>More popular</a:t>
            </a:r>
          </a:p>
          <a:p>
            <a:r>
              <a:rPr lang="en-GB" dirty="0" smtClean="0"/>
              <a:t>More kind to others</a:t>
            </a:r>
            <a:endParaRPr lang="en-GB"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415745" y="1866900"/>
            <a:ext cx="6939643" cy="3886200"/>
          </a:xfrm>
        </p:spPr>
      </p:pic>
      <p:sp>
        <p:nvSpPr>
          <p:cNvPr id="8" name="Title 7"/>
          <p:cNvSpPr>
            <a:spLocks noGrp="1"/>
          </p:cNvSpPr>
          <p:nvPr>
            <p:ph type="title"/>
          </p:nvPr>
        </p:nvSpPr>
        <p:spPr/>
        <p:txBody>
          <a:bodyPr/>
          <a:lstStyle/>
          <a:p>
            <a:r>
              <a:rPr lang="en-GB" dirty="0" smtClean="0"/>
              <a:t>Happy people are</a:t>
            </a:r>
            <a:endParaRPr lang="en-GB" dirty="0"/>
          </a:p>
        </p:txBody>
      </p:sp>
    </p:spTree>
    <p:extLst>
      <p:ext uri="{BB962C8B-B14F-4D97-AF65-F5344CB8AC3E}">
        <p14:creationId xmlns:p14="http://schemas.microsoft.com/office/powerpoint/2010/main" val="2003096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Questions</a:t>
            </a:r>
            <a:endParaRPr lang="en-GB" dirty="0"/>
          </a:p>
        </p:txBody>
      </p:sp>
      <p:sp>
        <p:nvSpPr>
          <p:cNvPr id="3" name="Content Placeholder 2"/>
          <p:cNvSpPr>
            <a:spLocks noGrp="1"/>
          </p:cNvSpPr>
          <p:nvPr>
            <p:ph idx="1"/>
          </p:nvPr>
        </p:nvSpPr>
        <p:spPr/>
        <p:txBody>
          <a:bodyPr/>
          <a:lstStyle/>
          <a:p>
            <a:r>
              <a:rPr lang="en-GB" dirty="0" smtClean="0"/>
              <a:t>To what extent can the university experience enable students to BOTH enjoy and achieve?</a:t>
            </a:r>
          </a:p>
          <a:p>
            <a:pPr marL="0" indent="0">
              <a:buNone/>
            </a:pPr>
            <a:endParaRPr lang="en-GB" dirty="0" smtClean="0"/>
          </a:p>
          <a:p>
            <a:r>
              <a:rPr lang="en-GB" dirty="0" smtClean="0"/>
              <a:t>Strong evidence that BOTH negative and positive emotions of staff impact on student happiness.</a:t>
            </a:r>
          </a:p>
          <a:p>
            <a:endParaRPr lang="en-GB" dirty="0"/>
          </a:p>
        </p:txBody>
      </p:sp>
    </p:spTree>
    <p:extLst>
      <p:ext uri="{BB962C8B-B14F-4D97-AF65-F5344CB8AC3E}">
        <p14:creationId xmlns:p14="http://schemas.microsoft.com/office/powerpoint/2010/main" val="1335982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 Factories</a:t>
            </a:r>
            <a:endParaRPr lang="en-GB" dirty="0"/>
          </a:p>
        </p:txBody>
      </p:sp>
      <p:sp>
        <p:nvSpPr>
          <p:cNvPr id="3" name="Content Placeholder 2"/>
          <p:cNvSpPr>
            <a:spLocks noGrp="1"/>
          </p:cNvSpPr>
          <p:nvPr>
            <p:ph idx="1"/>
          </p:nvPr>
        </p:nvSpPr>
        <p:spPr/>
        <p:txBody>
          <a:bodyPr>
            <a:normAutofit/>
          </a:bodyPr>
          <a:lstStyle/>
          <a:p>
            <a:r>
              <a:rPr lang="en-GB" dirty="0" smtClean="0"/>
              <a:t>Many teachers quoted in a recent reported that the quality of their relationships with pupils had been reduced by:</a:t>
            </a:r>
          </a:p>
          <a:p>
            <a:r>
              <a:rPr lang="en-GB" dirty="0" smtClean="0"/>
              <a:t>Pressure </a:t>
            </a:r>
            <a:r>
              <a:rPr lang="en-GB" dirty="0"/>
              <a:t>to cover the syllabus and maintain focus in lessons (and thus less time to deal with </a:t>
            </a:r>
            <a:r>
              <a:rPr lang="en-GB" dirty="0" smtClean="0"/>
              <a:t>pupil distress</a:t>
            </a:r>
            <a:r>
              <a:rPr lang="en-GB" dirty="0"/>
              <a:t>, or to allow pupils to talk about their own experiences and the things that interest them</a:t>
            </a:r>
            <a:r>
              <a:rPr lang="en-GB" dirty="0" smtClean="0"/>
              <a:t>);</a:t>
            </a:r>
          </a:p>
          <a:p>
            <a:r>
              <a:rPr lang="en-GB" dirty="0" smtClean="0"/>
              <a:t>Lack </a:t>
            </a:r>
            <a:r>
              <a:rPr lang="en-GB" dirty="0"/>
              <a:t>of time as a consequence of their </a:t>
            </a:r>
            <a:r>
              <a:rPr lang="en-GB" dirty="0" smtClean="0"/>
              <a:t>workload;</a:t>
            </a:r>
          </a:p>
          <a:p>
            <a:r>
              <a:rPr lang="en-GB" dirty="0" smtClean="0"/>
              <a:t>Their </a:t>
            </a:r>
            <a:r>
              <a:rPr lang="en-GB" dirty="0"/>
              <a:t>stress levels; </a:t>
            </a:r>
            <a:r>
              <a:rPr lang="en-GB" dirty="0" smtClean="0"/>
              <a:t>and</a:t>
            </a:r>
          </a:p>
          <a:p>
            <a:r>
              <a:rPr lang="en-GB" dirty="0" smtClean="0"/>
              <a:t>The </a:t>
            </a:r>
            <a:r>
              <a:rPr lang="en-GB" dirty="0"/>
              <a:t>fact that they are ‘pushing’ pupils to achieve.</a:t>
            </a:r>
          </a:p>
        </p:txBody>
      </p:sp>
    </p:spTree>
    <p:extLst>
      <p:ext uri="{BB962C8B-B14F-4D97-AF65-F5344CB8AC3E}">
        <p14:creationId xmlns:p14="http://schemas.microsoft.com/office/powerpoint/2010/main" val="3330785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t>Resilience defined</a:t>
            </a:r>
            <a:endParaRPr lang="en-GB" sz="5400" b="1" dirty="0"/>
          </a:p>
        </p:txBody>
      </p:sp>
      <p:sp>
        <p:nvSpPr>
          <p:cNvPr id="3" name="Content Placeholder 2"/>
          <p:cNvSpPr>
            <a:spLocks noGrp="1"/>
          </p:cNvSpPr>
          <p:nvPr>
            <p:ph sz="half" idx="1"/>
          </p:nvPr>
        </p:nvSpPr>
        <p:spPr/>
        <p:txBody>
          <a:bodyPr/>
          <a:lstStyle/>
          <a:p>
            <a:pPr marL="0" indent="0">
              <a:buNone/>
            </a:pPr>
            <a:r>
              <a:rPr lang="en-GB" sz="4400" i="1" dirty="0" smtClean="0"/>
              <a:t>The </a:t>
            </a:r>
            <a:r>
              <a:rPr lang="en-GB" sz="4400" i="1" dirty="0"/>
              <a:t>human capacity to face, overcome and ultimately be strengthened by life’s adversities and </a:t>
            </a:r>
            <a:r>
              <a:rPr lang="en-GB" sz="4400" i="1" dirty="0" smtClean="0"/>
              <a:t>challenges.</a:t>
            </a:r>
          </a:p>
          <a:p>
            <a:pPr marL="0" indent="0" algn="r">
              <a:buNone/>
            </a:pPr>
            <a:r>
              <a:rPr lang="en-GB" dirty="0" err="1" smtClean="0"/>
              <a:t>Masten</a:t>
            </a:r>
            <a:r>
              <a:rPr lang="en-GB" dirty="0" smtClean="0"/>
              <a:t> and Yates, 2004.</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27218" y="876300"/>
            <a:ext cx="4926582" cy="4957763"/>
          </a:xfrm>
        </p:spPr>
      </p:pic>
    </p:spTree>
    <p:extLst>
      <p:ext uri="{BB962C8B-B14F-4D97-AF65-F5344CB8AC3E}">
        <p14:creationId xmlns:p14="http://schemas.microsoft.com/office/powerpoint/2010/main" val="2106126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dirty="0"/>
              <a:t>Elements of subjective well-being</a:t>
            </a:r>
          </a:p>
        </p:txBody>
      </p:sp>
      <p:sp>
        <p:nvSpPr>
          <p:cNvPr id="43011" name="Rectangle 3"/>
          <p:cNvSpPr>
            <a:spLocks noGrp="1" noChangeArrowheads="1"/>
          </p:cNvSpPr>
          <p:nvPr>
            <p:ph type="body" idx="1"/>
          </p:nvPr>
        </p:nvSpPr>
        <p:spPr>
          <a:xfrm>
            <a:off x="838200" y="1700808"/>
            <a:ext cx="9372600" cy="4536504"/>
          </a:xfrm>
        </p:spPr>
        <p:txBody>
          <a:bodyPr/>
          <a:lstStyle/>
          <a:p>
            <a:pPr marL="0" indent="0">
              <a:buNone/>
            </a:pPr>
            <a:r>
              <a:rPr lang="en-US" altLang="en-US" dirty="0"/>
              <a:t>1.  </a:t>
            </a:r>
            <a:r>
              <a:rPr lang="en-US" altLang="en-US" b="1" dirty="0" smtClean="0"/>
              <a:t>Happiness</a:t>
            </a:r>
            <a:r>
              <a:rPr lang="en-US" altLang="en-US" dirty="0" smtClean="0"/>
              <a:t>:</a:t>
            </a:r>
          </a:p>
          <a:p>
            <a:pPr lvl="1">
              <a:lnSpc>
                <a:spcPct val="90000"/>
              </a:lnSpc>
            </a:pPr>
            <a:r>
              <a:rPr lang="en-US" altLang="en-US" dirty="0" smtClean="0"/>
              <a:t>an </a:t>
            </a:r>
            <a:r>
              <a:rPr lang="en-US" altLang="en-US" dirty="0"/>
              <a:t>emotional </a:t>
            </a:r>
            <a:r>
              <a:rPr lang="en-US" altLang="en-US" dirty="0" smtClean="0"/>
              <a:t>state.</a:t>
            </a:r>
          </a:p>
          <a:p>
            <a:pPr lvl="1">
              <a:lnSpc>
                <a:spcPct val="90000"/>
              </a:lnSpc>
            </a:pPr>
            <a:r>
              <a:rPr lang="en-US" altLang="en-US" dirty="0" smtClean="0"/>
              <a:t>how </a:t>
            </a:r>
            <a:r>
              <a:rPr lang="en-US" altLang="en-US" dirty="0"/>
              <a:t>you feel about yourself and the world</a:t>
            </a:r>
            <a:r>
              <a:rPr lang="en-US" altLang="en-US" dirty="0" smtClean="0"/>
              <a:t>.</a:t>
            </a:r>
          </a:p>
          <a:p>
            <a:pPr marL="457200" lvl="1" indent="0">
              <a:buNone/>
            </a:pPr>
            <a:endParaRPr lang="en-US" altLang="en-US" dirty="0"/>
          </a:p>
          <a:p>
            <a:pPr marL="0" indent="0">
              <a:buNone/>
            </a:pPr>
            <a:r>
              <a:rPr lang="en-US" altLang="en-US" dirty="0"/>
              <a:t>2.  </a:t>
            </a:r>
            <a:r>
              <a:rPr lang="en-US" altLang="en-US" b="1" dirty="0"/>
              <a:t>Satisfaction with </a:t>
            </a:r>
            <a:r>
              <a:rPr lang="en-US" altLang="en-US" b="1" dirty="0" smtClean="0"/>
              <a:t>Life</a:t>
            </a:r>
            <a:r>
              <a:rPr lang="en-US" altLang="en-US" dirty="0" smtClean="0"/>
              <a:t>:</a:t>
            </a:r>
          </a:p>
          <a:p>
            <a:pPr lvl="1">
              <a:lnSpc>
                <a:spcPct val="90000"/>
              </a:lnSpc>
            </a:pPr>
            <a:r>
              <a:rPr lang="en-US" altLang="en-US" dirty="0" smtClean="0"/>
              <a:t>more </a:t>
            </a:r>
            <a:r>
              <a:rPr lang="en-US" altLang="en-US" dirty="0"/>
              <a:t>global judgment about your acceptance with your </a:t>
            </a:r>
            <a:r>
              <a:rPr lang="en-US" altLang="en-US" dirty="0" smtClean="0"/>
              <a:t>life.</a:t>
            </a:r>
          </a:p>
          <a:p>
            <a:pPr lvl="1">
              <a:lnSpc>
                <a:spcPct val="90000"/>
              </a:lnSpc>
            </a:pPr>
            <a:r>
              <a:rPr lang="en-US" altLang="en-US" dirty="0" smtClean="0"/>
              <a:t>more </a:t>
            </a:r>
            <a:r>
              <a:rPr lang="en-US" altLang="en-US" dirty="0"/>
              <a:t>of a cognitive assessment.</a:t>
            </a:r>
          </a:p>
        </p:txBody>
      </p:sp>
    </p:spTree>
    <p:extLst>
      <p:ext uri="{BB962C8B-B14F-4D97-AF65-F5344CB8AC3E}">
        <p14:creationId xmlns:p14="http://schemas.microsoft.com/office/powerpoint/2010/main" val="25587960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ox(in)">
                                      <p:cBhvr>
                                        <p:cTn id="7" dur="500"/>
                                        <p:tgtEl>
                                          <p:spTgt spid="43011">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43011">
                                            <p:txEl>
                                              <p:pRg st="1" end="1"/>
                                            </p:txEl>
                                          </p:spTgt>
                                        </p:tgtEl>
                                        <p:attrNameLst>
                                          <p:attrName>style.visibility</p:attrName>
                                        </p:attrNameLst>
                                      </p:cBhvr>
                                      <p:to>
                                        <p:strVal val="visible"/>
                                      </p:to>
                                    </p:set>
                                    <p:animEffect transition="in" filter="box(in)">
                                      <p:cBhvr>
                                        <p:cTn id="10" dur="500"/>
                                        <p:tgtEl>
                                          <p:spTgt spid="43011">
                                            <p:txEl>
                                              <p:pRg st="1" end="1"/>
                                            </p:txEl>
                                          </p:spTgt>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43011">
                                            <p:txEl>
                                              <p:pRg st="2" end="2"/>
                                            </p:txEl>
                                          </p:spTgt>
                                        </p:tgtEl>
                                        <p:attrNameLst>
                                          <p:attrName>style.visibility</p:attrName>
                                        </p:attrNameLst>
                                      </p:cBhvr>
                                      <p:to>
                                        <p:strVal val="visible"/>
                                      </p:to>
                                    </p:set>
                                    <p:animEffect transition="in" filter="box(in)">
                                      <p:cBhvr>
                                        <p:cTn id="13" dur="500"/>
                                        <p:tgtEl>
                                          <p:spTgt spid="4301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3011">
                                            <p:txEl>
                                              <p:pRg st="4" end="4"/>
                                            </p:txEl>
                                          </p:spTgt>
                                        </p:tgtEl>
                                        <p:attrNameLst>
                                          <p:attrName>style.visibility</p:attrName>
                                        </p:attrNameLst>
                                      </p:cBhvr>
                                      <p:to>
                                        <p:strVal val="visible"/>
                                      </p:to>
                                    </p:set>
                                    <p:animEffect transition="in" filter="box(in)">
                                      <p:cBhvr>
                                        <p:cTn id="18" dur="500"/>
                                        <p:tgtEl>
                                          <p:spTgt spid="43011">
                                            <p:txEl>
                                              <p:pRg st="4" end="4"/>
                                            </p:txEl>
                                          </p:spTgt>
                                        </p:tgtEl>
                                      </p:cBhvr>
                                    </p:animEffect>
                                  </p:childTnLst>
                                </p:cTn>
                              </p:par>
                              <p:par>
                                <p:cTn id="19" presetID="4" presetClass="entr" presetSubtype="16" fill="hold" grpId="0" nodeType="withEffect">
                                  <p:stCondLst>
                                    <p:cond delay="0"/>
                                  </p:stCondLst>
                                  <p:childTnLst>
                                    <p:set>
                                      <p:cBhvr>
                                        <p:cTn id="20" dur="1" fill="hold">
                                          <p:stCondLst>
                                            <p:cond delay="0"/>
                                          </p:stCondLst>
                                        </p:cTn>
                                        <p:tgtEl>
                                          <p:spTgt spid="43011">
                                            <p:txEl>
                                              <p:pRg st="5" end="5"/>
                                            </p:txEl>
                                          </p:spTgt>
                                        </p:tgtEl>
                                        <p:attrNameLst>
                                          <p:attrName>style.visibility</p:attrName>
                                        </p:attrNameLst>
                                      </p:cBhvr>
                                      <p:to>
                                        <p:strVal val="visible"/>
                                      </p:to>
                                    </p:set>
                                    <p:animEffect transition="in" filter="box(in)">
                                      <p:cBhvr>
                                        <p:cTn id="21" dur="500"/>
                                        <p:tgtEl>
                                          <p:spTgt spid="43011">
                                            <p:txEl>
                                              <p:pRg st="5" end="5"/>
                                            </p:txEl>
                                          </p:spTgt>
                                        </p:tgtEl>
                                      </p:cBhvr>
                                    </p:animEffect>
                                  </p:childTnLst>
                                </p:cTn>
                              </p:par>
                              <p:par>
                                <p:cTn id="22" presetID="4" presetClass="entr" presetSubtype="16" fill="hold" grpId="0" nodeType="withEffect">
                                  <p:stCondLst>
                                    <p:cond delay="0"/>
                                  </p:stCondLst>
                                  <p:childTnLst>
                                    <p:set>
                                      <p:cBhvr>
                                        <p:cTn id="23" dur="1" fill="hold">
                                          <p:stCondLst>
                                            <p:cond delay="0"/>
                                          </p:stCondLst>
                                        </p:cTn>
                                        <p:tgtEl>
                                          <p:spTgt spid="43011">
                                            <p:txEl>
                                              <p:pRg st="6" end="6"/>
                                            </p:txEl>
                                          </p:spTgt>
                                        </p:tgtEl>
                                        <p:attrNameLst>
                                          <p:attrName>style.visibility</p:attrName>
                                        </p:attrNameLst>
                                      </p:cBhvr>
                                      <p:to>
                                        <p:strVal val="visible"/>
                                      </p:to>
                                    </p:set>
                                    <p:animEffect transition="in" filter="box(in)">
                                      <p:cBhvr>
                                        <p:cTn id="24" dur="500"/>
                                        <p:tgtEl>
                                          <p:spTgt spid="430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and w</a:t>
            </a:r>
            <a:r>
              <a:rPr lang="en-GB" dirty="0" smtClean="0"/>
              <a:t>ell-being</a:t>
            </a:r>
            <a:endParaRPr lang="en-GB" dirty="0"/>
          </a:p>
        </p:txBody>
      </p:sp>
      <p:sp>
        <p:nvSpPr>
          <p:cNvPr id="3" name="Content Placeholder 2"/>
          <p:cNvSpPr>
            <a:spLocks noGrp="1"/>
          </p:cNvSpPr>
          <p:nvPr>
            <p:ph idx="1"/>
          </p:nvPr>
        </p:nvSpPr>
        <p:spPr/>
        <p:txBody>
          <a:bodyPr>
            <a:normAutofit/>
          </a:bodyPr>
          <a:lstStyle/>
          <a:p>
            <a:r>
              <a:rPr lang="en-GB" dirty="0"/>
              <a:t>The </a:t>
            </a:r>
            <a:r>
              <a:rPr lang="en-GB" dirty="0" smtClean="0"/>
              <a:t>United </a:t>
            </a:r>
            <a:r>
              <a:rPr lang="en-GB" dirty="0"/>
              <a:t>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a:t>
            </a:r>
            <a:r>
              <a:rPr lang="en-GB" dirty="0" smtClean="0"/>
              <a:t>).</a:t>
            </a:r>
          </a:p>
          <a:p>
            <a:pPr marL="0" indent="0">
              <a:buNone/>
            </a:pPr>
            <a:endParaRPr lang="en-GB" dirty="0" smtClean="0"/>
          </a:p>
          <a:p>
            <a:r>
              <a:rPr lang="en-GB" dirty="0" smtClean="0"/>
              <a:t>Well-being of Future Generations (Wales) Act (WG, 2015) promises long term thinking, integration, engagement, collaboration, preventative action.  All things that excellent youth workers do.</a:t>
            </a:r>
          </a:p>
        </p:txBody>
      </p:sp>
    </p:spTree>
    <p:extLst>
      <p:ext uri="{BB962C8B-B14F-4D97-AF65-F5344CB8AC3E}">
        <p14:creationId xmlns:p14="http://schemas.microsoft.com/office/powerpoint/2010/main" val="3354528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128054"/>
            <a:ext cx="10956853" cy="6361646"/>
          </a:xfrm>
        </p:spPr>
      </p:pic>
    </p:spTree>
    <p:extLst>
      <p:ext uri="{BB962C8B-B14F-4D97-AF65-F5344CB8AC3E}">
        <p14:creationId xmlns:p14="http://schemas.microsoft.com/office/powerpoint/2010/main" val="1686741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Constructionist view of resilience</a:t>
            </a:r>
            <a:endParaRPr lang="en-GB" dirty="0"/>
          </a:p>
        </p:txBody>
      </p:sp>
      <p:sp>
        <p:nvSpPr>
          <p:cNvPr id="3" name="Content Placeholder 2"/>
          <p:cNvSpPr>
            <a:spLocks noGrp="1"/>
          </p:cNvSpPr>
          <p:nvPr>
            <p:ph idx="1"/>
          </p:nvPr>
        </p:nvSpPr>
        <p:spPr/>
        <p:txBody>
          <a:bodyPr/>
          <a:lstStyle/>
          <a:p>
            <a:pPr marL="0" indent="0">
              <a:buNone/>
            </a:pPr>
            <a:r>
              <a:rPr lang="en-GB" dirty="0" smtClean="0"/>
              <a:t>Resilience is – </a:t>
            </a:r>
          </a:p>
          <a:p>
            <a:pPr marL="0" indent="0">
              <a:buNone/>
            </a:pPr>
            <a:endParaRPr lang="en-GB" dirty="0"/>
          </a:p>
          <a:p>
            <a:pPr marL="0" indent="0">
              <a:buNone/>
            </a:pPr>
            <a:r>
              <a:rPr lang="en-GB" dirty="0" smtClean="0"/>
              <a:t>The outcome of negotiation between individuals and their environments to maintain self-definition as healthy … [and] resilience is successful negotiation by individuals for health resources, with success depending for its definition on the reciprocity individuals experience between themselves and the social constructions of well-being that shape their interpretations of their health status (</a:t>
            </a:r>
            <a:r>
              <a:rPr lang="en-GB" dirty="0" err="1" smtClean="0"/>
              <a:t>Ungar</a:t>
            </a:r>
            <a:r>
              <a:rPr lang="en-GB" dirty="0" smtClean="0"/>
              <a:t>, 2004: 352).</a:t>
            </a:r>
            <a:endParaRPr lang="en-GB" dirty="0"/>
          </a:p>
        </p:txBody>
      </p:sp>
    </p:spTree>
    <p:extLst>
      <p:ext uri="{BB962C8B-B14F-4D97-AF65-F5344CB8AC3E}">
        <p14:creationId xmlns:p14="http://schemas.microsoft.com/office/powerpoint/2010/main" val="17097230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Reflecting the predominant culture, resilience is: </a:t>
            </a:r>
            <a:endParaRPr lang="en-GB" sz="4000"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Both the capacity of individuals to navigate their way to health-sustaining resources…and a condition of the individual’s family, community and culture to provide these health resources and experiences in a culturally meaningful way (</a:t>
            </a:r>
            <a:r>
              <a:rPr lang="en-GB" dirty="0" err="1" smtClean="0"/>
              <a:t>Ungar</a:t>
            </a:r>
            <a:r>
              <a:rPr lang="en-GB" dirty="0" smtClean="0"/>
              <a:t>, 2008).</a:t>
            </a:r>
            <a:endParaRPr lang="en-GB" dirty="0"/>
          </a:p>
        </p:txBody>
      </p:sp>
    </p:spTree>
    <p:extLst>
      <p:ext uri="{BB962C8B-B14F-4D97-AF65-F5344CB8AC3E}">
        <p14:creationId xmlns:p14="http://schemas.microsoft.com/office/powerpoint/2010/main" val="36914693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endParaRPr lang="en-GB" dirty="0"/>
          </a:p>
        </p:txBody>
      </p:sp>
      <p:sp>
        <p:nvSpPr>
          <p:cNvPr id="3" name="Content Placeholder 2"/>
          <p:cNvSpPr>
            <a:spLocks noGrp="1"/>
          </p:cNvSpPr>
          <p:nvPr>
            <p:ph idx="1"/>
          </p:nvPr>
        </p:nvSpPr>
        <p:spPr>
          <a:xfrm>
            <a:off x="838200" y="1524000"/>
            <a:ext cx="10515600" cy="4652963"/>
          </a:xfrm>
        </p:spPr>
        <p:txBody>
          <a:bodyPr/>
          <a:lstStyle/>
          <a:p>
            <a:pPr marL="0" indent="0">
              <a:buNone/>
            </a:pPr>
            <a:r>
              <a:rPr lang="en-GB" dirty="0"/>
              <a:t>A</a:t>
            </a:r>
            <a:r>
              <a:rPr lang="en-GB" dirty="0" smtClean="0"/>
              <a:t> risk and resilience model can provide a solid foundation for considering the emotional well-being of the whole community by harnessing the everyday magic of ordinary human resources in the minds, brains and bodies of children, in their families and relationships and in their communities (Daniel and </a:t>
            </a:r>
            <a:r>
              <a:rPr lang="en-GB" dirty="0" err="1" smtClean="0"/>
              <a:t>Wassell</a:t>
            </a:r>
            <a:r>
              <a:rPr lang="en-GB" dirty="0" smtClean="0"/>
              <a:t>, 2002).</a:t>
            </a:r>
          </a:p>
          <a:p>
            <a:pPr marL="0" indent="0">
              <a:buNone/>
            </a:pPr>
            <a:endParaRPr lang="en-GB" dirty="0" smtClean="0"/>
          </a:p>
          <a:p>
            <a:pPr marL="0" indent="0">
              <a:buNone/>
            </a:pPr>
            <a:r>
              <a:rPr lang="en-GB" dirty="0" smtClean="0"/>
              <a:t>It has long been recognised that some young people develop well despite growing up in environments which are far from ideal. This capacity to cope with adversity, and even be strengthened by it, is at the heart of resilience.</a:t>
            </a:r>
            <a:endParaRPr lang="en-GB" dirty="0"/>
          </a:p>
        </p:txBody>
      </p:sp>
    </p:spTree>
    <p:extLst>
      <p:ext uri="{BB962C8B-B14F-4D97-AF65-F5344CB8AC3E}">
        <p14:creationId xmlns:p14="http://schemas.microsoft.com/office/powerpoint/2010/main" val="27589560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7510"/>
          </a:xfrm>
        </p:spPr>
        <p:txBody>
          <a:bodyPr/>
          <a:lstStyle/>
          <a:p>
            <a:r>
              <a:rPr lang="en-GB" dirty="0" smtClean="0"/>
              <a:t>Pathways to Resilience</a:t>
            </a:r>
            <a:endParaRPr lang="en-GB" dirty="0"/>
          </a:p>
        </p:txBody>
      </p:sp>
      <p:sp>
        <p:nvSpPr>
          <p:cNvPr id="3" name="Content Placeholder 2"/>
          <p:cNvSpPr>
            <a:spLocks noGrp="1"/>
          </p:cNvSpPr>
          <p:nvPr>
            <p:ph idx="1"/>
          </p:nvPr>
        </p:nvSpPr>
        <p:spPr>
          <a:xfrm>
            <a:off x="838200" y="1362636"/>
            <a:ext cx="10515600" cy="4814327"/>
          </a:xfrm>
        </p:spPr>
        <p:txBody>
          <a:bodyPr>
            <a:normAutofit fontScale="92500" lnSpcReduction="10000"/>
          </a:bodyPr>
          <a:lstStyle/>
          <a:p>
            <a:pPr marL="0" indent="0">
              <a:buNone/>
            </a:pPr>
            <a:r>
              <a:rPr lang="en-GB" dirty="0"/>
              <a:t>O</a:t>
            </a:r>
            <a:r>
              <a:rPr lang="en-GB" dirty="0" smtClean="0">
                <a:effectLst/>
              </a:rPr>
              <a:t>ne of the major findings from PTR is that </a:t>
            </a:r>
            <a:r>
              <a:rPr lang="en-GB" b="1" dirty="0" smtClean="0">
                <a:effectLst/>
              </a:rPr>
              <a:t>positive experiences </a:t>
            </a:r>
            <a:r>
              <a:rPr lang="en-GB" b="1" dirty="0" smtClean="0">
                <a:effectLst/>
              </a:rPr>
              <a:t>facilitate resilience processes, which in turn leads to functional outcomes for young people </a:t>
            </a:r>
            <a:r>
              <a:rPr lang="en-GB" dirty="0" smtClean="0">
                <a:effectLst/>
              </a:rPr>
              <a:t>(</a:t>
            </a:r>
            <a:r>
              <a:rPr lang="en-GB" dirty="0" err="1" smtClean="0">
                <a:effectLst/>
              </a:rPr>
              <a:t>Ungar</a:t>
            </a:r>
            <a:r>
              <a:rPr lang="en-GB" dirty="0" smtClean="0">
                <a:effectLst/>
              </a:rPr>
              <a:t>, Liebenberg, Armstrong, </a:t>
            </a:r>
            <a:r>
              <a:rPr lang="en-GB" dirty="0" err="1" smtClean="0">
                <a:effectLst/>
              </a:rPr>
              <a:t>Dudding</a:t>
            </a:r>
            <a:r>
              <a:rPr lang="en-GB" dirty="0" smtClean="0">
                <a:effectLst/>
              </a:rPr>
              <a:t>, and Van de </a:t>
            </a:r>
            <a:r>
              <a:rPr lang="en-GB" dirty="0" err="1" smtClean="0">
                <a:effectLst/>
              </a:rPr>
              <a:t>Vijver</a:t>
            </a:r>
            <a:r>
              <a:rPr lang="en-GB" dirty="0" smtClean="0">
                <a:effectLst/>
              </a:rPr>
              <a:t>, 2013).</a:t>
            </a:r>
          </a:p>
          <a:p>
            <a:pPr marL="0" indent="0">
              <a:buNone/>
            </a:pPr>
            <a:endParaRPr lang="en-GB" dirty="0"/>
          </a:p>
          <a:p>
            <a:pPr marL="0" indent="0">
              <a:buNone/>
            </a:pPr>
            <a:r>
              <a:rPr lang="en-GB" dirty="0" smtClean="0"/>
              <a:t>This means </a:t>
            </a:r>
            <a:r>
              <a:rPr lang="en-GB" i="1" dirty="0" smtClean="0">
                <a:effectLst/>
              </a:rPr>
              <a:t>that when young people have a positive experience with a service, they feel valued, listened to, they have decision making power over what happens to them, they are more likely to have resilience processes (for example, a strong belief system, be connected to their environment or community, have friendships with supportive peers, and have coping and social skills). </a:t>
            </a:r>
          </a:p>
          <a:p>
            <a:pPr marL="0" indent="0">
              <a:buNone/>
            </a:pPr>
            <a:endParaRPr lang="en-GB" i="1" dirty="0" smtClean="0">
              <a:effectLst/>
            </a:endParaRPr>
          </a:p>
          <a:p>
            <a:pPr marL="0" indent="0">
              <a:buNone/>
            </a:pPr>
            <a:r>
              <a:rPr lang="en-GB" dirty="0" smtClean="0">
                <a:effectLst/>
              </a:rPr>
              <a:t>Once these processes have been supported and developed, young people do well, </a:t>
            </a:r>
            <a:r>
              <a:rPr lang="en-GB" dirty="0" smtClean="0">
                <a:effectLst/>
              </a:rPr>
              <a:t>note that doing </a:t>
            </a:r>
            <a:r>
              <a:rPr lang="en-GB" dirty="0" smtClean="0">
                <a:effectLst/>
              </a:rPr>
              <a:t>well is different depending on the culture and context.</a:t>
            </a:r>
            <a:endParaRPr lang="en-GB" dirty="0"/>
          </a:p>
        </p:txBody>
      </p:sp>
    </p:spTree>
    <p:extLst>
      <p:ext uri="{BB962C8B-B14F-4D97-AF65-F5344CB8AC3E}">
        <p14:creationId xmlns:p14="http://schemas.microsoft.com/office/powerpoint/2010/main" val="40420046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Happiness</a:t>
            </a:r>
            <a:endParaRPr lang="en-GB" dirty="0"/>
          </a:p>
        </p:txBody>
      </p:sp>
      <p:sp>
        <p:nvSpPr>
          <p:cNvPr id="3" name="Content Placeholder 2"/>
          <p:cNvSpPr>
            <a:spLocks noGrp="1"/>
          </p:cNvSpPr>
          <p:nvPr>
            <p:ph idx="1"/>
          </p:nvPr>
        </p:nvSpPr>
        <p:spPr>
          <a:xfrm>
            <a:off x="838200" y="1690688"/>
            <a:ext cx="10515600" cy="4486275"/>
          </a:xfrm>
        </p:spPr>
        <p:txBody>
          <a:bodyPr>
            <a:normAutofit lnSpcReduction="10000"/>
          </a:bodyPr>
          <a:lstStyle/>
          <a:p>
            <a:pPr>
              <a:spcBef>
                <a:spcPts val="0"/>
              </a:spcBef>
            </a:pPr>
            <a:r>
              <a:rPr lang="en-GB" dirty="0" smtClean="0"/>
              <a:t>Despite massive economic growth, people are no happier now than during the 1950’s</a:t>
            </a:r>
          </a:p>
          <a:p>
            <a:pPr>
              <a:spcBef>
                <a:spcPts val="0"/>
              </a:spcBef>
            </a:pPr>
            <a:r>
              <a:rPr lang="en-GB" dirty="0" smtClean="0"/>
              <a:t>It is estimated that in Wales mental health problems affect a quarter of adults and 1 in 10 children.</a:t>
            </a:r>
          </a:p>
          <a:p>
            <a:pPr>
              <a:spcBef>
                <a:spcPts val="0"/>
              </a:spcBef>
            </a:pPr>
            <a:r>
              <a:rPr lang="en-GB" dirty="0" smtClean="0"/>
              <a:t>The Welsh Government’s mental health strategy, </a:t>
            </a:r>
            <a:r>
              <a:rPr lang="en-GB" i="1" dirty="0" smtClean="0"/>
              <a:t>Together for mental health </a:t>
            </a:r>
            <a:r>
              <a:rPr lang="en-GB" dirty="0" smtClean="0"/>
              <a:t>(Welsh Government, 2013), intends to promote mental wellbeing and where possible prevent mental health problems developing.</a:t>
            </a:r>
          </a:p>
          <a:p>
            <a:pPr>
              <a:spcBef>
                <a:spcPts val="0"/>
              </a:spcBef>
            </a:pPr>
            <a:r>
              <a:rPr lang="en-GB" dirty="0" smtClean="0"/>
              <a:t>For every happy friend in your social network, your own chance of being happy rises by 9%</a:t>
            </a:r>
          </a:p>
          <a:p>
            <a:pPr>
              <a:spcBef>
                <a:spcPts val="0"/>
              </a:spcBef>
            </a:pPr>
            <a:r>
              <a:rPr lang="en-GB" dirty="0" smtClean="0"/>
              <a:t>Our happiness can contribute to the happiness of others, happiness has three degrees of </a:t>
            </a:r>
            <a:r>
              <a:rPr lang="en-GB" dirty="0" smtClean="0"/>
              <a:t>separation</a:t>
            </a:r>
            <a:endParaRPr lang="en-GB" dirty="0" smtClean="0"/>
          </a:p>
          <a:p>
            <a:pPr marL="0" indent="0">
              <a:buNone/>
            </a:pPr>
            <a:endParaRPr lang="en-GB" dirty="0"/>
          </a:p>
        </p:txBody>
      </p:sp>
    </p:spTree>
    <p:extLst>
      <p:ext uri="{BB962C8B-B14F-4D97-AF65-F5344CB8AC3E}">
        <p14:creationId xmlns:p14="http://schemas.microsoft.com/office/powerpoint/2010/main" val="38998612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20457454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dirty="0"/>
              <a:t>Elements of subjective well-being</a:t>
            </a:r>
          </a:p>
        </p:txBody>
      </p:sp>
      <p:sp>
        <p:nvSpPr>
          <p:cNvPr id="43011" name="Rectangle 3"/>
          <p:cNvSpPr>
            <a:spLocks noGrp="1" noChangeArrowheads="1"/>
          </p:cNvSpPr>
          <p:nvPr>
            <p:ph type="body" idx="1"/>
          </p:nvPr>
        </p:nvSpPr>
        <p:spPr>
          <a:xfrm>
            <a:off x="986118" y="1828800"/>
            <a:ext cx="8538882" cy="4114800"/>
          </a:xfrm>
        </p:spPr>
        <p:txBody>
          <a:bodyPr/>
          <a:lstStyle/>
          <a:p>
            <a:pPr marL="0" indent="0">
              <a:lnSpc>
                <a:spcPct val="90000"/>
              </a:lnSpc>
              <a:buNone/>
            </a:pPr>
            <a:r>
              <a:rPr lang="en-US" altLang="en-US" dirty="0"/>
              <a:t>1.  </a:t>
            </a:r>
            <a:r>
              <a:rPr lang="en-US" altLang="en-US" b="1" dirty="0" smtClean="0"/>
              <a:t>Happiness</a:t>
            </a:r>
            <a:r>
              <a:rPr lang="en-US" altLang="en-US" dirty="0" smtClean="0"/>
              <a:t>:</a:t>
            </a:r>
          </a:p>
          <a:p>
            <a:pPr lvl="1">
              <a:lnSpc>
                <a:spcPct val="90000"/>
              </a:lnSpc>
            </a:pPr>
            <a:r>
              <a:rPr lang="en-US" altLang="en-US" dirty="0" smtClean="0"/>
              <a:t>an </a:t>
            </a:r>
            <a:r>
              <a:rPr lang="en-US" altLang="en-US" dirty="0"/>
              <a:t>emotional </a:t>
            </a:r>
            <a:r>
              <a:rPr lang="en-US" altLang="en-US" dirty="0" smtClean="0"/>
              <a:t>state.</a:t>
            </a:r>
          </a:p>
          <a:p>
            <a:pPr lvl="1">
              <a:lnSpc>
                <a:spcPct val="90000"/>
              </a:lnSpc>
            </a:pPr>
            <a:r>
              <a:rPr lang="en-US" altLang="en-US" dirty="0" smtClean="0"/>
              <a:t>how </a:t>
            </a:r>
            <a:r>
              <a:rPr lang="en-US" altLang="en-US" dirty="0"/>
              <a:t>you feel about yourself and the world</a:t>
            </a:r>
            <a:r>
              <a:rPr lang="en-US" altLang="en-US" dirty="0" smtClean="0"/>
              <a:t>.</a:t>
            </a:r>
          </a:p>
          <a:p>
            <a:pPr lvl="1">
              <a:lnSpc>
                <a:spcPct val="90000"/>
              </a:lnSpc>
            </a:pPr>
            <a:endParaRPr lang="en-US" altLang="en-US" dirty="0"/>
          </a:p>
          <a:p>
            <a:pPr marL="0" indent="0">
              <a:lnSpc>
                <a:spcPct val="90000"/>
              </a:lnSpc>
              <a:buNone/>
            </a:pPr>
            <a:r>
              <a:rPr lang="en-US" altLang="en-US" dirty="0"/>
              <a:t>2.  </a:t>
            </a:r>
            <a:r>
              <a:rPr lang="en-US" altLang="en-US" b="1" dirty="0"/>
              <a:t>Satisfaction with </a:t>
            </a:r>
            <a:r>
              <a:rPr lang="en-US" altLang="en-US" b="1" dirty="0" smtClean="0"/>
              <a:t>Life</a:t>
            </a:r>
            <a:r>
              <a:rPr lang="en-US" altLang="en-US" dirty="0" smtClean="0"/>
              <a:t>:</a:t>
            </a:r>
          </a:p>
          <a:p>
            <a:pPr lvl="1">
              <a:lnSpc>
                <a:spcPct val="90000"/>
              </a:lnSpc>
            </a:pPr>
            <a:r>
              <a:rPr lang="en-US" altLang="en-US" dirty="0" smtClean="0"/>
              <a:t>more </a:t>
            </a:r>
            <a:r>
              <a:rPr lang="en-US" altLang="en-US" dirty="0"/>
              <a:t>global judgment about your acceptance with your </a:t>
            </a:r>
            <a:r>
              <a:rPr lang="en-US" altLang="en-US" dirty="0" smtClean="0"/>
              <a:t>life.</a:t>
            </a:r>
          </a:p>
          <a:p>
            <a:pPr lvl="1">
              <a:lnSpc>
                <a:spcPct val="90000"/>
              </a:lnSpc>
            </a:pPr>
            <a:r>
              <a:rPr lang="en-US" altLang="en-US" dirty="0" smtClean="0"/>
              <a:t>more </a:t>
            </a:r>
            <a:r>
              <a:rPr lang="en-US" altLang="en-US" dirty="0"/>
              <a:t>of a cognitive assessment.</a:t>
            </a:r>
          </a:p>
        </p:txBody>
      </p:sp>
    </p:spTree>
    <p:extLst>
      <p:ext uri="{BB962C8B-B14F-4D97-AF65-F5344CB8AC3E}">
        <p14:creationId xmlns:p14="http://schemas.microsoft.com/office/powerpoint/2010/main" val="41377735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ox(in)">
                                      <p:cBhvr>
                                        <p:cTn id="7" dur="500"/>
                                        <p:tgtEl>
                                          <p:spTgt spid="43011">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43011">
                                            <p:txEl>
                                              <p:pRg st="1" end="1"/>
                                            </p:txEl>
                                          </p:spTgt>
                                        </p:tgtEl>
                                        <p:attrNameLst>
                                          <p:attrName>style.visibility</p:attrName>
                                        </p:attrNameLst>
                                      </p:cBhvr>
                                      <p:to>
                                        <p:strVal val="visible"/>
                                      </p:to>
                                    </p:set>
                                    <p:animEffect transition="in" filter="box(in)">
                                      <p:cBhvr>
                                        <p:cTn id="10" dur="500"/>
                                        <p:tgtEl>
                                          <p:spTgt spid="43011">
                                            <p:txEl>
                                              <p:pRg st="1" end="1"/>
                                            </p:txEl>
                                          </p:spTgt>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43011">
                                            <p:txEl>
                                              <p:pRg st="2" end="2"/>
                                            </p:txEl>
                                          </p:spTgt>
                                        </p:tgtEl>
                                        <p:attrNameLst>
                                          <p:attrName>style.visibility</p:attrName>
                                        </p:attrNameLst>
                                      </p:cBhvr>
                                      <p:to>
                                        <p:strVal val="visible"/>
                                      </p:to>
                                    </p:set>
                                    <p:animEffect transition="in" filter="box(in)">
                                      <p:cBhvr>
                                        <p:cTn id="13" dur="500"/>
                                        <p:tgtEl>
                                          <p:spTgt spid="4301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3011">
                                            <p:txEl>
                                              <p:pRg st="4" end="4"/>
                                            </p:txEl>
                                          </p:spTgt>
                                        </p:tgtEl>
                                        <p:attrNameLst>
                                          <p:attrName>style.visibility</p:attrName>
                                        </p:attrNameLst>
                                      </p:cBhvr>
                                      <p:to>
                                        <p:strVal val="visible"/>
                                      </p:to>
                                    </p:set>
                                    <p:animEffect transition="in" filter="box(in)">
                                      <p:cBhvr>
                                        <p:cTn id="18" dur="500"/>
                                        <p:tgtEl>
                                          <p:spTgt spid="43011">
                                            <p:txEl>
                                              <p:pRg st="4" end="4"/>
                                            </p:txEl>
                                          </p:spTgt>
                                        </p:tgtEl>
                                      </p:cBhvr>
                                    </p:animEffect>
                                  </p:childTnLst>
                                </p:cTn>
                              </p:par>
                              <p:par>
                                <p:cTn id="19" presetID="4" presetClass="entr" presetSubtype="16" fill="hold" grpId="0" nodeType="withEffect">
                                  <p:stCondLst>
                                    <p:cond delay="0"/>
                                  </p:stCondLst>
                                  <p:childTnLst>
                                    <p:set>
                                      <p:cBhvr>
                                        <p:cTn id="20" dur="1" fill="hold">
                                          <p:stCondLst>
                                            <p:cond delay="0"/>
                                          </p:stCondLst>
                                        </p:cTn>
                                        <p:tgtEl>
                                          <p:spTgt spid="43011">
                                            <p:txEl>
                                              <p:pRg st="5" end="5"/>
                                            </p:txEl>
                                          </p:spTgt>
                                        </p:tgtEl>
                                        <p:attrNameLst>
                                          <p:attrName>style.visibility</p:attrName>
                                        </p:attrNameLst>
                                      </p:cBhvr>
                                      <p:to>
                                        <p:strVal val="visible"/>
                                      </p:to>
                                    </p:set>
                                    <p:animEffect transition="in" filter="box(in)">
                                      <p:cBhvr>
                                        <p:cTn id="21" dur="500"/>
                                        <p:tgtEl>
                                          <p:spTgt spid="43011">
                                            <p:txEl>
                                              <p:pRg st="5" end="5"/>
                                            </p:txEl>
                                          </p:spTgt>
                                        </p:tgtEl>
                                      </p:cBhvr>
                                    </p:animEffect>
                                  </p:childTnLst>
                                </p:cTn>
                              </p:par>
                              <p:par>
                                <p:cTn id="22" presetID="4" presetClass="entr" presetSubtype="16" fill="hold" grpId="0" nodeType="withEffect">
                                  <p:stCondLst>
                                    <p:cond delay="0"/>
                                  </p:stCondLst>
                                  <p:childTnLst>
                                    <p:set>
                                      <p:cBhvr>
                                        <p:cTn id="23" dur="1" fill="hold">
                                          <p:stCondLst>
                                            <p:cond delay="0"/>
                                          </p:stCondLst>
                                        </p:cTn>
                                        <p:tgtEl>
                                          <p:spTgt spid="43011">
                                            <p:txEl>
                                              <p:pRg st="6" end="6"/>
                                            </p:txEl>
                                          </p:spTgt>
                                        </p:tgtEl>
                                        <p:attrNameLst>
                                          <p:attrName>style.visibility</p:attrName>
                                        </p:attrNameLst>
                                      </p:cBhvr>
                                      <p:to>
                                        <p:strVal val="visible"/>
                                      </p:to>
                                    </p:set>
                                    <p:animEffect transition="in" filter="box(in)">
                                      <p:cBhvr>
                                        <p:cTn id="24" dur="500"/>
                                        <p:tgtEl>
                                          <p:spTgt spid="430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Truly effective education can</a:t>
            </a:r>
            <a:endParaRPr lang="en-GB" dirty="0"/>
          </a:p>
        </p:txBody>
      </p:sp>
      <p:sp>
        <p:nvSpPr>
          <p:cNvPr id="3" name="Content Placeholder 2"/>
          <p:cNvSpPr>
            <a:spLocks noGrp="1"/>
          </p:cNvSpPr>
          <p:nvPr>
            <p:ph idx="1"/>
          </p:nvPr>
        </p:nvSpPr>
        <p:spPr/>
        <p:txBody>
          <a:bodyPr/>
          <a:lstStyle/>
          <a:p>
            <a:r>
              <a:rPr lang="en-GB" dirty="0" smtClean="0"/>
              <a:t>Help young people to become:</a:t>
            </a:r>
          </a:p>
          <a:p>
            <a:pPr marL="0" indent="0">
              <a:buNone/>
            </a:pPr>
            <a:endParaRPr lang="en-GB" sz="2000" dirty="0"/>
          </a:p>
          <a:p>
            <a:pPr lvl="1"/>
            <a:r>
              <a:rPr lang="en-GB" sz="3200" dirty="0" smtClean="0"/>
              <a:t>Better able to understand and manage their emotions</a:t>
            </a:r>
          </a:p>
          <a:p>
            <a:pPr lvl="1"/>
            <a:r>
              <a:rPr lang="en-GB" sz="3200" dirty="0" smtClean="0"/>
              <a:t>More hopeful and optimistic</a:t>
            </a:r>
          </a:p>
          <a:p>
            <a:pPr lvl="1"/>
            <a:r>
              <a:rPr lang="en-GB" sz="3200" dirty="0" smtClean="0"/>
              <a:t>Stronger and more resilient</a:t>
            </a:r>
          </a:p>
          <a:p>
            <a:pPr lvl="1"/>
            <a:r>
              <a:rPr lang="en-GB" sz="3200" dirty="0" smtClean="0"/>
              <a:t>Happier</a:t>
            </a:r>
          </a:p>
          <a:p>
            <a:pPr lvl="1"/>
            <a:r>
              <a:rPr lang="en-GB" sz="3200" dirty="0" smtClean="0"/>
              <a:t>Less impulsive (Frude, 2016)</a:t>
            </a:r>
            <a:endParaRPr lang="en-GB" sz="3200" dirty="0"/>
          </a:p>
        </p:txBody>
      </p:sp>
    </p:spTree>
    <p:extLst>
      <p:ext uri="{BB962C8B-B14F-4D97-AF65-F5344CB8AC3E}">
        <p14:creationId xmlns:p14="http://schemas.microsoft.com/office/powerpoint/2010/main" val="6590613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Resilience beliefs</a:t>
            </a:r>
            <a:endParaRPr lang="en-GB" dirty="0"/>
          </a:p>
        </p:txBody>
      </p:sp>
      <p:sp>
        <p:nvSpPr>
          <p:cNvPr id="3" name="Content Placeholder 2"/>
          <p:cNvSpPr>
            <a:spLocks noGrp="1"/>
          </p:cNvSpPr>
          <p:nvPr>
            <p:ph idx="1"/>
          </p:nvPr>
        </p:nvSpPr>
        <p:spPr>
          <a:xfrm>
            <a:off x="838200" y="1790700"/>
            <a:ext cx="10515600" cy="4386263"/>
          </a:xfrm>
        </p:spPr>
        <p:txBody>
          <a:bodyPr>
            <a:normAutofit/>
          </a:bodyPr>
          <a:lstStyle/>
          <a:p>
            <a:pPr marL="0" indent="0">
              <a:buNone/>
            </a:pPr>
            <a:r>
              <a:rPr lang="en-GB" dirty="0" smtClean="0"/>
              <a:t>Four resilience beliefs will open up young people to the kind of positive outlook that enables them to navigate their way to happiness.</a:t>
            </a:r>
          </a:p>
          <a:p>
            <a:pPr marL="0" indent="0">
              <a:buNone/>
            </a:pPr>
            <a:endParaRPr lang="en-GB" dirty="0" smtClean="0"/>
          </a:p>
          <a:p>
            <a:r>
              <a:rPr lang="en-GB" dirty="0" smtClean="0"/>
              <a:t>Even </a:t>
            </a:r>
            <a:r>
              <a:rPr lang="en-GB" dirty="0"/>
              <a:t>though life may become worse tomorrow, I </a:t>
            </a:r>
            <a:r>
              <a:rPr lang="en-GB" dirty="0" smtClean="0"/>
              <a:t>will carry on</a:t>
            </a:r>
          </a:p>
          <a:p>
            <a:r>
              <a:rPr lang="en-GB" dirty="0"/>
              <a:t>We should be responsible for family </a:t>
            </a:r>
            <a:r>
              <a:rPr lang="en-GB" dirty="0" smtClean="0"/>
              <a:t>members</a:t>
            </a:r>
          </a:p>
          <a:p>
            <a:r>
              <a:rPr lang="en-GB" dirty="0" smtClean="0"/>
              <a:t>I might one day be unfortunate, I may become ill or live in poverty but that doesn’t frighten me</a:t>
            </a:r>
          </a:p>
          <a:p>
            <a:r>
              <a:rPr lang="en-GB" dirty="0"/>
              <a:t> I believe that as a person, one needs to abide by </a:t>
            </a:r>
            <a:r>
              <a:rPr lang="en-GB" dirty="0" smtClean="0"/>
              <a:t>law </a:t>
            </a:r>
          </a:p>
          <a:p>
            <a:pPr marL="0" indent="0" algn="r">
              <a:buNone/>
            </a:pPr>
            <a:r>
              <a:rPr lang="en-GB" dirty="0" smtClean="0"/>
              <a:t>(</a:t>
            </a:r>
            <a:r>
              <a:rPr lang="en-GB" dirty="0" err="1" smtClean="0"/>
              <a:t>Ungar</a:t>
            </a:r>
            <a:r>
              <a:rPr lang="en-GB" dirty="0" smtClean="0"/>
              <a:t> et al, 2013)</a:t>
            </a:r>
          </a:p>
          <a:p>
            <a:endParaRPr lang="en-GB" dirty="0"/>
          </a:p>
        </p:txBody>
      </p:sp>
    </p:spTree>
    <p:extLst>
      <p:ext uri="{BB962C8B-B14F-4D97-AF65-F5344CB8AC3E}">
        <p14:creationId xmlns:p14="http://schemas.microsoft.com/office/powerpoint/2010/main" val="26298611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Ideas</a:t>
            </a:r>
            <a:endParaRPr lang="en-GB" dirty="0"/>
          </a:p>
        </p:txBody>
      </p:sp>
      <p:sp>
        <p:nvSpPr>
          <p:cNvPr id="3" name="Content Placeholder 2"/>
          <p:cNvSpPr>
            <a:spLocks noGrp="1"/>
          </p:cNvSpPr>
          <p:nvPr>
            <p:ph idx="1"/>
          </p:nvPr>
        </p:nvSpPr>
        <p:spPr/>
        <p:txBody>
          <a:bodyPr>
            <a:normAutofit/>
          </a:bodyPr>
          <a:lstStyle/>
          <a:p>
            <a:r>
              <a:rPr lang="en-GB" dirty="0" smtClean="0"/>
              <a:t>Ideally, responses to enhancing the happiness of students require a holistic </a:t>
            </a:r>
            <a:r>
              <a:rPr lang="en-GB" dirty="0" smtClean="0"/>
              <a:t>approach</a:t>
            </a:r>
            <a:r>
              <a:rPr lang="en-GB" dirty="0" smtClean="0"/>
              <a:t>, </a:t>
            </a:r>
            <a:r>
              <a:rPr lang="en-GB" dirty="0" smtClean="0"/>
              <a:t>the university as their community</a:t>
            </a:r>
            <a:r>
              <a:rPr lang="en-GB" dirty="0" smtClean="0"/>
              <a:t>.</a:t>
            </a:r>
            <a:endParaRPr lang="en-GB" dirty="0" smtClean="0"/>
          </a:p>
          <a:p>
            <a:r>
              <a:rPr lang="en-GB" dirty="0" smtClean="0"/>
              <a:t>We should seek to better understand and enhance the happiness of students and understand that there are wider societal benefits in addition to academic outcomes to graduates who understand how to </a:t>
            </a:r>
            <a:r>
              <a:rPr lang="en-GB" dirty="0" smtClean="0"/>
              <a:t>be happy </a:t>
            </a:r>
            <a:r>
              <a:rPr lang="en-GB" dirty="0" smtClean="0"/>
              <a:t>and </a:t>
            </a:r>
            <a:r>
              <a:rPr lang="en-GB" dirty="0" smtClean="0"/>
              <a:t>be well.</a:t>
            </a:r>
          </a:p>
          <a:p>
            <a:r>
              <a:rPr lang="en-GB" dirty="0" smtClean="0"/>
              <a:t>Developing a strengths based approach to feedback.</a:t>
            </a:r>
            <a:r>
              <a:rPr lang="en-GB" dirty="0"/>
              <a:t>	</a:t>
            </a:r>
            <a:endParaRPr lang="en-GB" dirty="0" smtClean="0"/>
          </a:p>
          <a:p>
            <a:r>
              <a:rPr lang="en-GB" dirty="0"/>
              <a:t>E</a:t>
            </a:r>
            <a:r>
              <a:rPr lang="en-GB" dirty="0" smtClean="0"/>
              <a:t>ncouraging the development of sound beliefs.</a:t>
            </a:r>
          </a:p>
        </p:txBody>
      </p:sp>
    </p:spTree>
    <p:extLst>
      <p:ext uri="{BB962C8B-B14F-4D97-AF65-F5344CB8AC3E}">
        <p14:creationId xmlns:p14="http://schemas.microsoft.com/office/powerpoint/2010/main" val="1116818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Closing</a:t>
            </a:r>
            <a:endParaRPr lang="en-GB" dirty="0"/>
          </a:p>
        </p:txBody>
      </p:sp>
      <p:sp>
        <p:nvSpPr>
          <p:cNvPr id="3" name="Content Placeholder 2"/>
          <p:cNvSpPr>
            <a:spLocks noGrp="1"/>
          </p:cNvSpPr>
          <p:nvPr>
            <p:ph idx="1"/>
          </p:nvPr>
        </p:nvSpPr>
        <p:spPr/>
        <p:txBody>
          <a:bodyPr/>
          <a:lstStyle/>
          <a:p>
            <a:pPr marL="0" indent="0">
              <a:buNone/>
            </a:pPr>
            <a:r>
              <a:rPr lang="en-GB" b="1" dirty="0" smtClean="0"/>
              <a:t>The key way to survive and thrive is not striving to be happy all the time - which is unrealistic. It is about learning to cope with pain and misery, to bounce back from difficulties and to accept yourself for who you are.</a:t>
            </a:r>
          </a:p>
          <a:p>
            <a:pPr marL="0" indent="0">
              <a:buNone/>
            </a:pPr>
            <a:endParaRPr lang="en-GB" b="1" dirty="0"/>
          </a:p>
          <a:p>
            <a:pPr marL="0" indent="0">
              <a:buNone/>
            </a:pPr>
            <a:r>
              <a:rPr lang="en-GB" dirty="0" smtClean="0"/>
              <a:t>Our results-focused school system commonly places excessive focus on IQ rather than EQ (Emotional Intelligence).  Those subjects which build resilience - such as Sport, Art and Drama – have been squeezed or brushed aside in favour of others.</a:t>
            </a:r>
            <a:endParaRPr lang="en-GB" dirty="0"/>
          </a:p>
        </p:txBody>
      </p:sp>
    </p:spTree>
    <p:extLst>
      <p:ext uri="{BB962C8B-B14F-4D97-AF65-F5344CB8AC3E}">
        <p14:creationId xmlns:p14="http://schemas.microsoft.com/office/powerpoint/2010/main" val="661175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Ways to Wellbeing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1784" y="1397776"/>
            <a:ext cx="3525366" cy="4470419"/>
          </a:xfrm>
        </p:spPr>
      </p:pic>
    </p:spTree>
    <p:extLst>
      <p:ext uri="{BB962C8B-B14F-4D97-AF65-F5344CB8AC3E}">
        <p14:creationId xmlns:p14="http://schemas.microsoft.com/office/powerpoint/2010/main" val="389715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398494"/>
            <a:ext cx="10515600" cy="5181599"/>
          </a:xfrm>
        </p:spPr>
        <p:txBody>
          <a:bodyPr>
            <a:normAutofit fontScale="85000" lnSpcReduction="20000"/>
          </a:bodyPr>
          <a:lstStyle/>
          <a:p>
            <a:pPr marL="0" indent="0">
              <a:buNone/>
            </a:pPr>
            <a:r>
              <a:rPr lang="en-GB" sz="1500" dirty="0" smtClean="0"/>
              <a:t>Chu K.P., </a:t>
            </a:r>
            <a:r>
              <a:rPr lang="en-GB" sz="1500" dirty="0" err="1" smtClean="0"/>
              <a:t>Diener</a:t>
            </a:r>
            <a:r>
              <a:rPr lang="en-GB" sz="1500" dirty="0" smtClean="0"/>
              <a:t>, E, </a:t>
            </a:r>
            <a:r>
              <a:rPr lang="en-GB" sz="1500" dirty="0" err="1" smtClean="0"/>
              <a:t>Tamir</a:t>
            </a:r>
            <a:r>
              <a:rPr lang="en-GB" sz="1500" dirty="0" smtClean="0"/>
              <a:t>, M, </a:t>
            </a:r>
            <a:r>
              <a:rPr lang="en-GB" sz="1500" dirty="0" err="1" smtClean="0"/>
              <a:t>Scollon</a:t>
            </a:r>
            <a:r>
              <a:rPr lang="en-GB" sz="1500" dirty="0" smtClean="0"/>
              <a:t>, C. and </a:t>
            </a:r>
            <a:r>
              <a:rPr lang="en-GB" sz="1500" dirty="0" err="1" smtClean="0"/>
              <a:t>Diener</a:t>
            </a:r>
            <a:r>
              <a:rPr lang="en-GB" sz="1500" dirty="0" smtClean="0"/>
              <a:t>, M. (2005) Integrating the diverse definitions of Happiness: A time-sequential framework of subjective well-being. In </a:t>
            </a:r>
            <a:r>
              <a:rPr lang="en-GB" sz="1500" i="1" dirty="0" smtClean="0"/>
              <a:t>Journal of Happiness Studies </a:t>
            </a:r>
            <a:r>
              <a:rPr lang="en-GB" sz="1500" dirty="0" smtClean="0"/>
              <a:t>(2005) Vol. 6, 261-300.</a:t>
            </a:r>
          </a:p>
          <a:p>
            <a:pPr marL="0" indent="0">
              <a:buNone/>
            </a:pPr>
            <a:r>
              <a:rPr lang="en-GB" sz="1500" dirty="0" smtClean="0"/>
              <a:t>Daniel, B and </a:t>
            </a:r>
            <a:r>
              <a:rPr lang="en-GB" sz="1500" dirty="0" err="1" smtClean="0"/>
              <a:t>Wassell</a:t>
            </a:r>
            <a:r>
              <a:rPr lang="en-GB" sz="1500" dirty="0" smtClean="0"/>
              <a:t>, S (2002) </a:t>
            </a:r>
            <a:r>
              <a:rPr lang="en-GB" sz="1500" b="1" dirty="0" smtClean="0"/>
              <a:t>the early years; assessing and promoting resilience in vulnerable children (1)</a:t>
            </a:r>
            <a:r>
              <a:rPr lang="en-GB" sz="1500" dirty="0" smtClean="0"/>
              <a:t> London, Jessica Kingsley</a:t>
            </a:r>
          </a:p>
          <a:p>
            <a:pPr marL="0" indent="0">
              <a:buNone/>
            </a:pPr>
            <a:r>
              <a:rPr lang="en-GB" sz="1500" dirty="0" smtClean="0"/>
              <a:t>Feldman, F. (2010) </a:t>
            </a:r>
            <a:r>
              <a:rPr lang="en-GB" sz="1500" i="1" dirty="0" smtClean="0"/>
              <a:t>What is this thing called Happiness? </a:t>
            </a:r>
            <a:r>
              <a:rPr lang="en-GB" sz="1500" dirty="0" smtClean="0"/>
              <a:t>Oxford University Press.</a:t>
            </a:r>
            <a:r>
              <a:rPr lang="en-GB" sz="1500" i="1" dirty="0" smtClean="0"/>
              <a:t> </a:t>
            </a:r>
            <a:endParaRPr lang="en-GB" sz="1500" dirty="0" smtClean="0"/>
          </a:p>
          <a:p>
            <a:pPr marL="0" indent="0">
              <a:buNone/>
            </a:pPr>
            <a:r>
              <a:rPr lang="en-GB" sz="1500" dirty="0" err="1" smtClean="0"/>
              <a:t>Frude</a:t>
            </a:r>
            <a:r>
              <a:rPr lang="en-GB" sz="1500" dirty="0" smtClean="0"/>
              <a:t>, N (2016) Keynote Speech at Investors in Families Conference, Cardiff: UWTSD.</a:t>
            </a:r>
          </a:p>
          <a:p>
            <a:pPr marL="0" indent="0">
              <a:buNone/>
            </a:pPr>
            <a:r>
              <a:rPr lang="en-GB" sz="1500" dirty="0" smtClean="0"/>
              <a:t>Learning and Skills Improvement Service (2012) </a:t>
            </a:r>
            <a:r>
              <a:rPr lang="en-GB" sz="1500" i="1" dirty="0" smtClean="0"/>
              <a:t>National Occupational Standards for Youth Work, </a:t>
            </a:r>
            <a:r>
              <a:rPr lang="en-GB" sz="1500" dirty="0" smtClean="0"/>
              <a:t>Coventry: LSIS.</a:t>
            </a:r>
          </a:p>
          <a:p>
            <a:pPr marL="0" indent="0">
              <a:buNone/>
            </a:pPr>
            <a:r>
              <a:rPr lang="en-GB" sz="1500" dirty="0" err="1"/>
              <a:t>Masten</a:t>
            </a:r>
            <a:r>
              <a:rPr lang="en-GB" sz="1500" dirty="0"/>
              <a:t> A and Yates T M (2004) in Newman T (</a:t>
            </a:r>
            <a:r>
              <a:rPr lang="en-GB" sz="1500" dirty="0" err="1"/>
              <a:t>ed</a:t>
            </a:r>
            <a:r>
              <a:rPr lang="en-GB" sz="1500" dirty="0"/>
              <a:t>) What works in building resilience, Barkingside, </a:t>
            </a:r>
            <a:r>
              <a:rPr lang="en-GB" sz="1500" dirty="0" err="1"/>
              <a:t>Barnardo's</a:t>
            </a:r>
            <a:endParaRPr lang="en-GB" sz="1500" dirty="0" smtClean="0"/>
          </a:p>
          <a:p>
            <a:pPr marL="0" indent="0">
              <a:buNone/>
            </a:pPr>
            <a:r>
              <a:rPr lang="en-GB" sz="1500" dirty="0" smtClean="0"/>
              <a:t>National Union of Teachers (no date) Exam Factories: </a:t>
            </a:r>
            <a:r>
              <a:rPr lang="en-GB" sz="1600" dirty="0"/>
              <a:t>The impact of accountability </a:t>
            </a:r>
            <a:r>
              <a:rPr lang="en-GB" sz="1600" dirty="0" smtClean="0"/>
              <a:t>measures on </a:t>
            </a:r>
            <a:r>
              <a:rPr lang="en-GB" sz="1600" dirty="0"/>
              <a:t>children and young </a:t>
            </a:r>
            <a:r>
              <a:rPr lang="en-GB" sz="1600" dirty="0" smtClean="0"/>
              <a:t>people (Online).</a:t>
            </a:r>
            <a:endParaRPr lang="en-GB" sz="1500" dirty="0" smtClean="0"/>
          </a:p>
          <a:p>
            <a:pPr marL="0" indent="0">
              <a:buNone/>
            </a:pPr>
            <a:r>
              <a:rPr lang="en-GB" sz="1500" dirty="0" smtClean="0"/>
              <a:t>New </a:t>
            </a:r>
            <a:r>
              <a:rPr lang="en-GB" sz="1500" dirty="0" smtClean="0"/>
              <a:t>Economics Foundation, (2012) </a:t>
            </a:r>
            <a:r>
              <a:rPr lang="en-GB" sz="1500" i="1" dirty="0" smtClean="0"/>
              <a:t>Five Ways to Wellbeing. </a:t>
            </a:r>
            <a:r>
              <a:rPr lang="en-GB" sz="1500" dirty="0" smtClean="0"/>
              <a:t>Online.</a:t>
            </a:r>
          </a:p>
          <a:p>
            <a:pPr marL="0" indent="0">
              <a:buNone/>
            </a:pPr>
            <a:r>
              <a:rPr lang="en-GB" sz="1500" dirty="0" smtClean="0"/>
              <a:t>OECD </a:t>
            </a:r>
            <a:r>
              <a:rPr lang="en-GB" sz="1500" dirty="0"/>
              <a:t>(2009) </a:t>
            </a:r>
            <a:r>
              <a:rPr lang="en-GB" sz="1500" i="1" dirty="0"/>
              <a:t>Doing Better for Children</a:t>
            </a:r>
            <a:r>
              <a:rPr lang="en-GB" sz="1500" dirty="0"/>
              <a:t>, available at   </a:t>
            </a:r>
            <a:r>
              <a:rPr lang="en-GB" sz="1500" u="sng" dirty="0">
                <a:hlinkClick r:id="rId2"/>
              </a:rPr>
              <a:t>http://www.oecd.org/dataoecd/21/6/43590251.pdf</a:t>
            </a:r>
            <a:r>
              <a:rPr lang="en-GB" sz="1500" dirty="0"/>
              <a:t> (31.10.09).</a:t>
            </a:r>
          </a:p>
          <a:p>
            <a:pPr marL="0" indent="0">
              <a:buNone/>
            </a:pPr>
            <a:r>
              <a:rPr lang="en-GB" sz="1500" dirty="0" err="1" smtClean="0"/>
              <a:t>Ungar</a:t>
            </a:r>
            <a:r>
              <a:rPr lang="en-GB" sz="1500" dirty="0" smtClean="0"/>
              <a:t>, M. (2004). A constructionist discourse on resilience: Multiple contexts, multiple realities among at-risk children and youth. </a:t>
            </a:r>
            <a:r>
              <a:rPr lang="en-GB" sz="1500" i="1" dirty="0" smtClean="0"/>
              <a:t>Youth and Society,</a:t>
            </a:r>
            <a:r>
              <a:rPr lang="en-GB" sz="1500" dirty="0" smtClean="0"/>
              <a:t> </a:t>
            </a:r>
            <a:r>
              <a:rPr lang="en-GB" sz="1500" i="1" dirty="0" smtClean="0"/>
              <a:t>35</a:t>
            </a:r>
            <a:r>
              <a:rPr lang="en-GB" sz="1500" dirty="0" smtClean="0"/>
              <a:t>, 341–365.</a:t>
            </a:r>
          </a:p>
          <a:p>
            <a:pPr marL="0" indent="0">
              <a:buNone/>
            </a:pPr>
            <a:r>
              <a:rPr lang="en-GB" sz="1500" dirty="0" err="1" smtClean="0"/>
              <a:t>Ungar</a:t>
            </a:r>
            <a:r>
              <a:rPr lang="en-GB" sz="1500" dirty="0" smtClean="0"/>
              <a:t>, M. (2008). Resilience across cultures. </a:t>
            </a:r>
            <a:r>
              <a:rPr lang="en-GB" sz="1500" i="1" dirty="0" smtClean="0"/>
              <a:t>British Journal of Social Work,</a:t>
            </a:r>
            <a:r>
              <a:rPr lang="en-GB" sz="1500" dirty="0" smtClean="0"/>
              <a:t> </a:t>
            </a:r>
            <a:r>
              <a:rPr lang="en-GB" sz="1500" i="1" dirty="0" smtClean="0"/>
              <a:t>38</a:t>
            </a:r>
            <a:r>
              <a:rPr lang="en-GB" sz="1500" dirty="0" smtClean="0"/>
              <a:t>, 218–235.</a:t>
            </a:r>
            <a:endParaRPr lang="en-GB" sz="1500" dirty="0" smtClean="0">
              <a:effectLst/>
            </a:endParaRPr>
          </a:p>
          <a:p>
            <a:pPr marL="0" indent="0">
              <a:buNone/>
            </a:pPr>
            <a:r>
              <a:rPr lang="en-GB" sz="1500" dirty="0" err="1" smtClean="0">
                <a:effectLst/>
              </a:rPr>
              <a:t>Ungar</a:t>
            </a:r>
            <a:r>
              <a:rPr lang="en-GB" sz="1500" dirty="0" smtClean="0">
                <a:effectLst/>
              </a:rPr>
              <a:t>, M., Liebenberg, L., Armstrong, M., </a:t>
            </a:r>
            <a:r>
              <a:rPr lang="en-GB" sz="1500" dirty="0" err="1" smtClean="0">
                <a:effectLst/>
              </a:rPr>
              <a:t>Dudding</a:t>
            </a:r>
            <a:r>
              <a:rPr lang="en-GB" sz="1500" dirty="0" smtClean="0">
                <a:effectLst/>
              </a:rPr>
              <a:t>, P., and Van de </a:t>
            </a:r>
            <a:r>
              <a:rPr lang="en-GB" sz="1500" dirty="0" err="1" smtClean="0">
                <a:effectLst/>
              </a:rPr>
              <a:t>Vijver</a:t>
            </a:r>
            <a:r>
              <a:rPr lang="en-GB" sz="1500" dirty="0" smtClean="0">
                <a:effectLst/>
              </a:rPr>
              <a:t>, F. (2013). Patterns of Psychosocial Service Use: Individual and Contextual Risk factors, and Resilience among Adolescents Using Multiple Services. Child Abuse and Neglect, 37, 150-159.</a:t>
            </a:r>
            <a:endParaRPr lang="en-GB" sz="1500" dirty="0" smtClean="0"/>
          </a:p>
          <a:p>
            <a:pPr marL="0" indent="0">
              <a:buNone/>
            </a:pPr>
            <a:r>
              <a:rPr lang="en-GB" sz="1500" dirty="0" smtClean="0"/>
              <a:t>United </a:t>
            </a:r>
            <a:r>
              <a:rPr lang="en-GB" sz="1500" dirty="0"/>
              <a:t>Nations (1989) Convention on the Rights of the Child. </a:t>
            </a:r>
            <a:r>
              <a:rPr lang="en-GB" sz="1500" u="sng" dirty="0" smtClean="0">
                <a:hlinkClick r:id="rId3"/>
              </a:rPr>
              <a:t>http</a:t>
            </a:r>
            <a:r>
              <a:rPr lang="en-GB" sz="1500" u="sng" dirty="0">
                <a:hlinkClick r:id="rId3"/>
              </a:rPr>
              <a:t>://www2.ohchr.org/english/law/crc.htm</a:t>
            </a:r>
            <a:r>
              <a:rPr lang="en-GB" sz="1500" dirty="0"/>
              <a:t> (01 11 09</a:t>
            </a:r>
            <a:r>
              <a:rPr lang="en-GB" sz="1500" dirty="0" smtClean="0"/>
              <a:t>)</a:t>
            </a:r>
          </a:p>
          <a:p>
            <a:pPr marL="0" indent="0">
              <a:buNone/>
            </a:pPr>
            <a:r>
              <a:rPr lang="en-GB" sz="1500" dirty="0"/>
              <a:t>UNICEF, Child poverty in perspective: An overview of child </a:t>
            </a:r>
            <a:r>
              <a:rPr lang="en-GB" sz="1500" dirty="0" smtClean="0"/>
              <a:t>well-being </a:t>
            </a:r>
            <a:r>
              <a:rPr lang="en-GB" sz="1500" dirty="0"/>
              <a:t>in rich countries, </a:t>
            </a:r>
            <a:r>
              <a:rPr lang="en-GB" sz="1500" i="1" dirty="0" err="1"/>
              <a:t>Innocenti</a:t>
            </a:r>
            <a:r>
              <a:rPr lang="en-GB" sz="1500" i="1" dirty="0"/>
              <a:t> Report Card </a:t>
            </a:r>
            <a:r>
              <a:rPr lang="en-GB" sz="1500" dirty="0"/>
              <a:t>7, 2007, </a:t>
            </a:r>
            <a:r>
              <a:rPr lang="en-GB" sz="1500" dirty="0" smtClean="0"/>
              <a:t>UNICEF </a:t>
            </a:r>
            <a:r>
              <a:rPr lang="en-GB" sz="1500" dirty="0" err="1"/>
              <a:t>Innocenti</a:t>
            </a:r>
            <a:r>
              <a:rPr lang="en-GB" sz="1500" dirty="0"/>
              <a:t> Research Centre: Florence. Available at </a:t>
            </a:r>
            <a:r>
              <a:rPr lang="en-GB" sz="1500" u="sng" dirty="0" smtClean="0">
                <a:hlinkClick r:id="rId4"/>
              </a:rPr>
              <a:t>http</a:t>
            </a:r>
            <a:r>
              <a:rPr lang="en-GB" sz="1500" u="sng" dirty="0">
                <a:hlinkClick r:id="rId4"/>
              </a:rPr>
              <a:t>://www.unicef.org.uk/publications/pdf/rc7_eng.pdf</a:t>
            </a:r>
            <a:r>
              <a:rPr lang="en-GB" sz="1500" dirty="0"/>
              <a:t> </a:t>
            </a:r>
            <a:r>
              <a:rPr lang="en-GB" sz="1500" dirty="0" smtClean="0"/>
              <a:t>(</a:t>
            </a:r>
            <a:r>
              <a:rPr lang="en-GB" sz="1500" dirty="0"/>
              <a:t>31.10.09</a:t>
            </a:r>
            <a:r>
              <a:rPr lang="en-GB" sz="1500" dirty="0" smtClean="0"/>
              <a:t>)</a:t>
            </a:r>
          </a:p>
          <a:p>
            <a:pPr marL="0" indent="0">
              <a:buNone/>
            </a:pPr>
            <a:r>
              <a:rPr lang="en-GB" sz="1500" dirty="0" smtClean="0"/>
              <a:t>WAG, (2007) Young people, youth work, Youth Service National </a:t>
            </a:r>
            <a:r>
              <a:rPr lang="en-GB" sz="1500" dirty="0" smtClean="0"/>
              <a:t>Youth </a:t>
            </a:r>
            <a:r>
              <a:rPr lang="en-GB" sz="1500" dirty="0" smtClean="0"/>
              <a:t>Service Strategy for Wales, Caerphilly: WAG.</a:t>
            </a:r>
          </a:p>
          <a:p>
            <a:pPr marL="0" indent="0">
              <a:buNone/>
            </a:pPr>
            <a:r>
              <a:rPr lang="en-GB" sz="1500" dirty="0" smtClean="0"/>
              <a:t>Welsh Government (2012) Together for mental health. A strategy for mental health and wellbeing in Wales. A summary for children and young people. Cardiff: WG; 2012. Available at: http://wales.gov.uk/docs/dhss/publications/130226mental-healthen.pdf</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6350817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1160</Words>
  <Application>Microsoft Office PowerPoint</Application>
  <PresentationFormat>Widescreen</PresentationFormat>
  <Paragraphs>140</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Arial Black</vt:lpstr>
      <vt:lpstr>Calibri</vt:lpstr>
      <vt:lpstr>Calibri Light</vt:lpstr>
      <vt:lpstr>Office Theme</vt:lpstr>
      <vt:lpstr>Well-being, resilience and happiness</vt:lpstr>
      <vt:lpstr>Background</vt:lpstr>
      <vt:lpstr>Content</vt:lpstr>
      <vt:lpstr>PowerPoint Presentation</vt:lpstr>
      <vt:lpstr>PowerPoint Presentation</vt:lpstr>
      <vt:lpstr>Good News!</vt:lpstr>
      <vt:lpstr>Happy people are</vt:lpstr>
      <vt:lpstr>Key Questions</vt:lpstr>
      <vt:lpstr>Exam Factories</vt:lpstr>
      <vt:lpstr>Resilience defined</vt:lpstr>
      <vt:lpstr>Elements of subjective well-being</vt:lpstr>
      <vt:lpstr>Children’s Rights and well-being</vt:lpstr>
      <vt:lpstr>PowerPoint Presentation</vt:lpstr>
      <vt:lpstr>Constructionist view of resilience</vt:lpstr>
      <vt:lpstr>Reflecting the predominant culture, resilience is: </vt:lpstr>
      <vt:lpstr>Resilience</vt:lpstr>
      <vt:lpstr>Pathways to Resilience</vt:lpstr>
      <vt:lpstr>Happiness</vt:lpstr>
      <vt:lpstr>Well-being of Future Generations (Wales) Act 2015</vt:lpstr>
      <vt:lpstr>Elements of subjective well-being</vt:lpstr>
      <vt:lpstr>Truly effective education can</vt:lpstr>
      <vt:lpstr>Resilience beliefs</vt:lpstr>
      <vt:lpstr>Initial Ideas</vt:lpstr>
      <vt:lpstr>Closing</vt:lpstr>
      <vt:lpstr>Five Ways to Wellbeing</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happiness</dc:title>
  <dc:creator>Darrell Williams</dc:creator>
  <cp:lastModifiedBy>Darrell Williams</cp:lastModifiedBy>
  <cp:revision>2</cp:revision>
  <dcterms:created xsi:type="dcterms:W3CDTF">2016-12-04T23:59:41Z</dcterms:created>
  <dcterms:modified xsi:type="dcterms:W3CDTF">2016-12-05T00:12:56Z</dcterms:modified>
</cp:coreProperties>
</file>