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7" r:id="rId1"/>
  </p:sldMasterIdLst>
  <p:sldIdLst>
    <p:sldId id="257" r:id="rId2"/>
  </p:sldIdLst>
  <p:sldSz cx="32918400" cy="219456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8" d="100"/>
          <a:sy n="18" d="100"/>
        </p:scale>
        <p:origin x="1404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364" y="585213"/>
            <a:ext cx="31601664" cy="20775168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96946" y="2823603"/>
            <a:ext cx="26910792" cy="9363456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19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15735" y="12382834"/>
            <a:ext cx="23673222" cy="4442128"/>
          </a:xfrm>
        </p:spPr>
        <p:txBody>
          <a:bodyPr>
            <a:normAutofit/>
          </a:bodyPr>
          <a:lstStyle>
            <a:lvl1pPr marL="0" indent="0" algn="ctr">
              <a:spcBef>
                <a:spcPts val="3200"/>
              </a:spcBef>
              <a:buNone/>
              <a:defRPr sz="5760">
                <a:solidFill>
                  <a:srgbClr val="FFFFFF"/>
                </a:solidFill>
              </a:defRPr>
            </a:lvl1pPr>
            <a:lvl2pPr marL="1097280" indent="0" algn="ctr">
              <a:buNone/>
              <a:defRPr sz="5760"/>
            </a:lvl2pPr>
            <a:lvl3pPr marL="2194560" indent="0" algn="ctr">
              <a:buNone/>
              <a:defRPr sz="5760"/>
            </a:lvl3pPr>
            <a:lvl4pPr marL="3291840" indent="0" algn="ctr">
              <a:buNone/>
              <a:defRPr sz="4800"/>
            </a:lvl4pPr>
            <a:lvl5pPr marL="4389120" indent="0" algn="ctr">
              <a:buNone/>
              <a:defRPr sz="4800"/>
            </a:lvl5pPr>
            <a:lvl6pPr marL="5486400" indent="0" algn="ctr">
              <a:buNone/>
              <a:defRPr sz="4800"/>
            </a:lvl6pPr>
            <a:lvl7pPr marL="6583680" indent="0" algn="ctr">
              <a:buNone/>
              <a:defRPr sz="4800"/>
            </a:lvl7pPr>
            <a:lvl8pPr marL="7680960" indent="0" algn="ctr">
              <a:buNone/>
              <a:defRPr sz="4800"/>
            </a:lvl8pPr>
            <a:lvl9pPr marL="8778240" indent="0" algn="ctr">
              <a:buNone/>
              <a:defRPr sz="4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5342384" y="11948160"/>
            <a:ext cx="22219924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73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3200"/>
              </a:spcBef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32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345" y="3755440"/>
            <a:ext cx="26910792" cy="9363456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19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16806" y="13294464"/>
            <a:ext cx="23676559" cy="4364179"/>
          </a:xfrm>
        </p:spPr>
        <p:txBody>
          <a:bodyPr anchor="t">
            <a:normAutofit/>
          </a:bodyPr>
          <a:lstStyle>
            <a:lvl1pPr marL="0" indent="0" algn="ctr">
              <a:buNone/>
              <a:defRPr sz="5760">
                <a:solidFill>
                  <a:schemeClr val="accent1"/>
                </a:solidFill>
              </a:defRPr>
            </a:lvl1pPr>
            <a:lvl2pPr marL="1097280" indent="0">
              <a:buNone/>
              <a:defRPr sz="4320">
                <a:solidFill>
                  <a:schemeClr val="tx1">
                    <a:tint val="75000"/>
                  </a:schemeClr>
                </a:solidFill>
              </a:defRPr>
            </a:lvl2pPr>
            <a:lvl3pPr marL="219456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3pPr>
            <a:lvl4pPr marL="3291840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4pPr>
            <a:lvl5pPr marL="4389120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5pPr>
            <a:lvl6pPr marL="5486400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6pPr>
            <a:lvl7pPr marL="6583680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7pPr>
            <a:lvl8pPr marL="7680960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8pPr>
            <a:lvl9pPr marL="8778240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5349242" y="12865306"/>
            <a:ext cx="22219924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267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86100" y="6583677"/>
            <a:ext cx="12838176" cy="12874752"/>
          </a:xfrm>
        </p:spPr>
        <p:txBody>
          <a:bodyPr/>
          <a:lstStyle>
            <a:lvl1pPr>
              <a:defRPr sz="5280"/>
            </a:lvl1pPr>
            <a:lvl2pPr>
              <a:defRPr sz="4800"/>
            </a:lvl2pPr>
            <a:lvl3pPr>
              <a:defRPr sz="4320"/>
            </a:lvl3pPr>
            <a:lvl4pPr>
              <a:defRPr sz="3840"/>
            </a:lvl4pPr>
            <a:lvl5pPr>
              <a:defRPr sz="3840"/>
            </a:lvl5pPr>
            <a:lvl6pPr>
              <a:defRPr sz="3840"/>
            </a:lvl6pPr>
            <a:lvl7pPr>
              <a:defRPr sz="3840"/>
            </a:lvl7pPr>
            <a:lvl8pPr>
              <a:defRPr sz="3840"/>
            </a:lvl8pPr>
            <a:lvl9pPr>
              <a:defRPr sz="38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922552" y="6583680"/>
            <a:ext cx="12838176" cy="12874752"/>
          </a:xfrm>
        </p:spPr>
        <p:txBody>
          <a:bodyPr/>
          <a:lstStyle>
            <a:lvl1pPr>
              <a:defRPr sz="5280"/>
            </a:lvl1pPr>
            <a:lvl2pPr>
              <a:defRPr sz="4800"/>
            </a:lvl2pPr>
            <a:lvl3pPr>
              <a:defRPr sz="4320"/>
            </a:lvl3pPr>
            <a:lvl4pPr>
              <a:defRPr sz="3840"/>
            </a:lvl4pPr>
            <a:lvl5pPr>
              <a:defRPr sz="3840"/>
            </a:lvl5pPr>
            <a:lvl6pPr>
              <a:defRPr sz="3840"/>
            </a:lvl6pPr>
            <a:lvl7pPr>
              <a:defRPr sz="3840"/>
            </a:lvl7pPr>
            <a:lvl8pPr>
              <a:defRPr sz="3840"/>
            </a:lvl8pPr>
            <a:lvl9pPr>
              <a:defRPr sz="38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424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86100" y="6404835"/>
            <a:ext cx="12838176" cy="248716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5760" b="1"/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86100" y="8708746"/>
            <a:ext cx="12838176" cy="10826496"/>
          </a:xfrm>
        </p:spPr>
        <p:txBody>
          <a:bodyPr/>
          <a:lstStyle>
            <a:lvl1pPr>
              <a:defRPr sz="5280"/>
            </a:lvl1pPr>
            <a:lvl2pPr>
              <a:defRPr sz="4800"/>
            </a:lvl2pPr>
            <a:lvl3pPr>
              <a:defRPr sz="4320"/>
            </a:lvl3pPr>
            <a:lvl4pPr>
              <a:defRPr sz="3840"/>
            </a:lvl4pPr>
            <a:lvl5pPr>
              <a:defRPr sz="3840"/>
            </a:lvl5pPr>
            <a:lvl6pPr>
              <a:defRPr sz="3840"/>
            </a:lvl6pPr>
            <a:lvl7pPr>
              <a:defRPr sz="3840"/>
            </a:lvl7pPr>
            <a:lvl8pPr>
              <a:defRPr sz="3840"/>
            </a:lvl8pPr>
            <a:lvl9pPr>
              <a:defRPr sz="38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926768" y="6396902"/>
            <a:ext cx="12838176" cy="248716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5760" b="1"/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926768" y="8701830"/>
            <a:ext cx="12838176" cy="10826496"/>
          </a:xfrm>
        </p:spPr>
        <p:txBody>
          <a:bodyPr/>
          <a:lstStyle>
            <a:lvl1pPr>
              <a:defRPr sz="5280"/>
            </a:lvl1pPr>
            <a:lvl2pPr>
              <a:defRPr sz="4800"/>
            </a:lvl2pPr>
            <a:lvl3pPr>
              <a:defRPr sz="4320"/>
            </a:lvl3pPr>
            <a:lvl4pPr>
              <a:defRPr sz="3840"/>
            </a:lvl4pPr>
            <a:lvl5pPr>
              <a:defRPr sz="3840"/>
            </a:lvl5pPr>
            <a:lvl6pPr>
              <a:defRPr sz="3840"/>
            </a:lvl6pPr>
            <a:lvl7pPr>
              <a:defRPr sz="3840"/>
            </a:lvl7pPr>
            <a:lvl8pPr>
              <a:defRPr sz="3840"/>
            </a:lvl8pPr>
            <a:lvl9pPr>
              <a:defRPr sz="38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539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708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4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6100" y="3511296"/>
            <a:ext cx="10204704" cy="555955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9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65530" y="3511296"/>
            <a:ext cx="14938697" cy="14923008"/>
          </a:xfrm>
        </p:spPr>
        <p:txBody>
          <a:bodyPr/>
          <a:lstStyle>
            <a:lvl1pPr>
              <a:defRPr sz="7680"/>
            </a:lvl1pPr>
            <a:lvl2pPr>
              <a:defRPr sz="6720"/>
            </a:lvl2pPr>
            <a:lvl3pPr>
              <a:defRPr sz="5760"/>
            </a:lvl3pPr>
            <a:lvl4pPr>
              <a:defRPr sz="4800"/>
            </a:lvl4pPr>
            <a:lvl5pPr>
              <a:defRPr sz="4800"/>
            </a:lvl5pPr>
            <a:lvl6pPr>
              <a:defRPr sz="4800"/>
            </a:lvl6pPr>
            <a:lvl7pPr>
              <a:defRPr sz="4800"/>
            </a:lvl7pPr>
            <a:lvl8pPr>
              <a:defRPr sz="4800"/>
            </a:lvl8pPr>
            <a:lvl9pPr>
              <a:defRPr sz="4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86100" y="9070848"/>
            <a:ext cx="10204704" cy="936345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2560"/>
              </a:spcBef>
              <a:buNone/>
              <a:defRPr sz="408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21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6100" y="3511296"/>
            <a:ext cx="10204704" cy="555955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9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468787" y="3423512"/>
            <a:ext cx="15327731" cy="1486449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6720"/>
            </a:lvl1pPr>
            <a:lvl2pPr marL="1097280" indent="0">
              <a:buNone/>
              <a:defRPr sz="6720"/>
            </a:lvl2pPr>
            <a:lvl3pPr marL="2194560" indent="0">
              <a:buNone/>
              <a:defRPr sz="5760"/>
            </a:lvl3pPr>
            <a:lvl4pPr marL="3291840" indent="0">
              <a:buNone/>
              <a:defRPr sz="4800"/>
            </a:lvl4pPr>
            <a:lvl5pPr marL="4389120" indent="0">
              <a:buNone/>
              <a:defRPr sz="4800"/>
            </a:lvl5pPr>
            <a:lvl6pPr marL="5486400" indent="0">
              <a:buNone/>
              <a:defRPr sz="4800"/>
            </a:lvl6pPr>
            <a:lvl7pPr marL="6583680" indent="0">
              <a:buNone/>
              <a:defRPr sz="4800"/>
            </a:lvl7pPr>
            <a:lvl8pPr marL="7680960" indent="0">
              <a:buNone/>
              <a:defRPr sz="4800"/>
            </a:lvl8pPr>
            <a:lvl9pPr marL="8778240" indent="0">
              <a:buNone/>
              <a:defRPr sz="4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86100" y="9070848"/>
            <a:ext cx="10204704" cy="92171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2560"/>
              </a:spcBef>
              <a:buNone/>
              <a:defRPr sz="408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27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349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557232" y="2438400"/>
            <a:ext cx="6275070" cy="1731264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86102" y="2438400"/>
            <a:ext cx="20059650" cy="173126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462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368" y="585216"/>
            <a:ext cx="31601664" cy="2077516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86100" y="1950720"/>
            <a:ext cx="26663904" cy="43403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86105" y="6583680"/>
            <a:ext cx="26656751" cy="12923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86089" y="19916254"/>
            <a:ext cx="6288502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fld id="{F54A511C-7B12-4461-A89E-D4814C93534F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2701" y="19916254"/>
            <a:ext cx="12737992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5189735" y="19916254"/>
            <a:ext cx="460678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>
                <a:solidFill>
                  <a:schemeClr val="accent1"/>
                </a:solidFill>
              </a:defRPr>
            </a:lvl1pPr>
          </a:lstStyle>
          <a:p>
            <a:fld id="{FEC65F31-E200-40CE-A5DB-A1200BAE11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732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8" r:id="rId1"/>
    <p:sldLayoutId id="2147483949" r:id="rId2"/>
    <p:sldLayoutId id="2147483950" r:id="rId3"/>
    <p:sldLayoutId id="2147483951" r:id="rId4"/>
    <p:sldLayoutId id="2147483952" r:id="rId5"/>
    <p:sldLayoutId id="2147483953" r:id="rId6"/>
    <p:sldLayoutId id="2147483954" r:id="rId7"/>
    <p:sldLayoutId id="2147483955" r:id="rId8"/>
    <p:sldLayoutId id="2147483956" r:id="rId9"/>
    <p:sldLayoutId id="2147483957" r:id="rId10"/>
    <p:sldLayoutId id="2147483958" r:id="rId11"/>
  </p:sldLayoutIdLst>
  <p:txStyles>
    <p:titleStyle>
      <a:lvl1pPr algn="l" defTabSz="2194560" rtl="0" eaLnBrk="1" latinLnBrk="0" hangingPunct="1">
        <a:lnSpc>
          <a:spcPct val="90000"/>
        </a:lnSpc>
        <a:spcBef>
          <a:spcPct val="0"/>
        </a:spcBef>
        <a:buNone/>
        <a:defRPr sz="128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548640" indent="-438912" algn="l" defTabSz="2194560" rtl="0" eaLnBrk="1" latinLnBrk="0" hangingPunct="1">
        <a:lnSpc>
          <a:spcPct val="90000"/>
        </a:lnSpc>
        <a:spcBef>
          <a:spcPts val="3200"/>
        </a:spcBef>
        <a:buClr>
          <a:schemeClr val="accent1"/>
        </a:buClr>
        <a:buSzPct val="80000"/>
        <a:buFont typeface="Corbel" pitchFamily="34" charset="0"/>
        <a:buChar char="•"/>
        <a:defRPr sz="6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1097280" indent="-438912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576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755648" indent="-438912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5120" kern="1200">
          <a:solidFill>
            <a:schemeClr val="accent1"/>
          </a:solidFill>
          <a:latin typeface="+mn-lt"/>
          <a:ea typeface="+mn-ea"/>
          <a:cs typeface="+mn-cs"/>
        </a:defRPr>
      </a:lvl3pPr>
      <a:lvl4pPr marL="2414016" indent="-438912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448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944384" indent="-438912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4480" kern="1200">
          <a:solidFill>
            <a:schemeClr val="accent1"/>
          </a:solidFill>
          <a:latin typeface="+mn-lt"/>
          <a:ea typeface="+mn-ea"/>
          <a:cs typeface="+mn-cs"/>
        </a:defRPr>
      </a:lvl5pPr>
      <a:lvl6pPr marL="3520000" indent="-548640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4480" kern="1200">
          <a:solidFill>
            <a:schemeClr val="accent1"/>
          </a:solidFill>
          <a:latin typeface="+mn-lt"/>
          <a:ea typeface="+mn-ea"/>
          <a:cs typeface="+mn-cs"/>
        </a:defRPr>
      </a:lvl6pPr>
      <a:lvl7pPr marL="4160000" indent="-548640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4480" kern="1200">
          <a:solidFill>
            <a:schemeClr val="accent1"/>
          </a:solidFill>
          <a:latin typeface="+mn-lt"/>
          <a:ea typeface="+mn-ea"/>
          <a:cs typeface="+mn-cs"/>
        </a:defRPr>
      </a:lvl7pPr>
      <a:lvl8pPr marL="4800000" indent="-548640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4480" kern="1200">
          <a:solidFill>
            <a:schemeClr val="accent1"/>
          </a:solidFill>
          <a:latin typeface="+mn-lt"/>
          <a:ea typeface="+mn-ea"/>
          <a:cs typeface="+mn-cs"/>
        </a:defRPr>
      </a:lvl8pPr>
      <a:lvl9pPr marL="5440000" indent="-548640" algn="l" defTabSz="2194560" rtl="0" eaLnBrk="1" latinLnBrk="0" hangingPunct="1">
        <a:lnSpc>
          <a:spcPct val="90000"/>
        </a:lnSpc>
        <a:spcBef>
          <a:spcPts val="480"/>
        </a:spcBef>
        <a:spcAft>
          <a:spcPts val="960"/>
        </a:spcAft>
        <a:buClr>
          <a:schemeClr val="accent1"/>
        </a:buClr>
        <a:buSzPct val="80000"/>
        <a:buFont typeface="Corbel" pitchFamily="34" charset="0"/>
        <a:buChar char="•"/>
        <a:defRPr sz="448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19456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3pPr>
      <a:lvl4pPr marL="329184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4pPr>
      <a:lvl5pPr marL="438912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5pPr>
      <a:lvl6pPr marL="548640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6pPr>
      <a:lvl7pPr marL="658368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7pPr>
      <a:lvl8pPr marL="768096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8pPr>
      <a:lvl9pPr marL="877824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B6CC1C7-627C-E768-EEEC-0FE759EF4BA7}"/>
              </a:ext>
            </a:extLst>
          </p:cNvPr>
          <p:cNvSpPr/>
          <p:nvPr/>
        </p:nvSpPr>
        <p:spPr>
          <a:xfrm>
            <a:off x="5640705" y="723899"/>
            <a:ext cx="22576156" cy="145446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/>
              <a:t>The Impact of Social Support on the Mental Health of Older Adults in Long-Term Care</a:t>
            </a:r>
            <a:endParaRPr lang="en-US" sz="4400" dirty="0"/>
          </a:p>
          <a:p>
            <a:pPr algn="ctr"/>
            <a:r>
              <a:rPr lang="en-GB" sz="4400" b="1" dirty="0"/>
              <a:t>Facilities in Uk</a:t>
            </a:r>
            <a:endParaRPr lang="en-US" sz="4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DC4D73-A598-C33D-AD54-D67338FBAA95}"/>
              </a:ext>
            </a:extLst>
          </p:cNvPr>
          <p:cNvSpPr/>
          <p:nvPr/>
        </p:nvSpPr>
        <p:spPr>
          <a:xfrm>
            <a:off x="1143000" y="2538901"/>
            <a:ext cx="8321040" cy="754380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Study Focus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ECE14C-32D4-8B8F-B4C3-BFE61FCEC3CF}"/>
              </a:ext>
            </a:extLst>
          </p:cNvPr>
          <p:cNvSpPr/>
          <p:nvPr/>
        </p:nvSpPr>
        <p:spPr>
          <a:xfrm>
            <a:off x="22246592" y="2664616"/>
            <a:ext cx="9528808" cy="777240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Data Analysis Method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30FA94-AA8A-6A54-A962-469AD6B72946}"/>
              </a:ext>
            </a:extLst>
          </p:cNvPr>
          <p:cNvSpPr/>
          <p:nvPr/>
        </p:nvSpPr>
        <p:spPr>
          <a:xfrm>
            <a:off x="1143000" y="15451945"/>
            <a:ext cx="8321040" cy="899160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Data Selection Criteria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62F007-DEE6-679A-6B2C-7BB9274A82EA}"/>
              </a:ext>
            </a:extLst>
          </p:cNvPr>
          <p:cNvSpPr/>
          <p:nvPr/>
        </p:nvSpPr>
        <p:spPr>
          <a:xfrm>
            <a:off x="1143000" y="8890154"/>
            <a:ext cx="8321040" cy="754380"/>
          </a:xfrm>
          <a:prstGeom prst="rect">
            <a:avLst/>
          </a:prstGeom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Research Approach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F08346-F1E6-136A-2354-CEA8E8529363}"/>
              </a:ext>
            </a:extLst>
          </p:cNvPr>
          <p:cNvSpPr/>
          <p:nvPr/>
        </p:nvSpPr>
        <p:spPr>
          <a:xfrm>
            <a:off x="9997441" y="2720340"/>
            <a:ext cx="11837669" cy="1280160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Data Sources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023C3F-CEE0-DDF1-B78D-E02AC2EAFB7E}"/>
              </a:ext>
            </a:extLst>
          </p:cNvPr>
          <p:cNvSpPr/>
          <p:nvPr/>
        </p:nvSpPr>
        <p:spPr>
          <a:xfrm>
            <a:off x="1143000" y="3441856"/>
            <a:ext cx="8321040" cy="521208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3200" dirty="0"/>
              <a:t>This study investigates how social support influences the mental health of older adults living in long-term care facilities in the UK.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3200" dirty="0"/>
              <a:t>The research examines emotional wellbeing outcomes such as loneliness, anxiety, and depression.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3200" dirty="0"/>
              <a:t>The focus is on identifying which types of social support are most effective and how care practices shape residents’ mental health experiences.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ED4A44-8B16-7277-19EE-4957261A0D73}"/>
              </a:ext>
            </a:extLst>
          </p:cNvPr>
          <p:cNvSpPr/>
          <p:nvPr/>
        </p:nvSpPr>
        <p:spPr>
          <a:xfrm>
            <a:off x="1143000" y="16475880"/>
            <a:ext cx="8296278" cy="474582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Studies must focus on older adults in residential or long-term care environments.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Literature must address social support, emotional wellbeing, or related mental health outcomes.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Priority is given to recent and high-quality evidence.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Irrelevant, outdated, or methodologically weak studies are excluded.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92BDE2-EB06-5CF8-731F-2C748863ECCD}"/>
              </a:ext>
            </a:extLst>
          </p:cNvPr>
          <p:cNvSpPr/>
          <p:nvPr/>
        </p:nvSpPr>
        <p:spPr>
          <a:xfrm>
            <a:off x="9875521" y="4343399"/>
            <a:ext cx="11959590" cy="521208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Peer-reviewed journal articles published within the last ten years.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Policy documents and professional reports relevant to UK care settings.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Databases used include PubMed, CINAHL, and Google Scholar.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Additional guidance and contextual evidence drawn from Age UK, NHS Digital, and NICE publications.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Sources are selected based on relevance, credibility, and methodological quality.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3814D70-C70F-ABCA-8985-5DAB352C13BB}"/>
              </a:ext>
            </a:extLst>
          </p:cNvPr>
          <p:cNvSpPr/>
          <p:nvPr/>
        </p:nvSpPr>
        <p:spPr>
          <a:xfrm>
            <a:off x="1143000" y="9769309"/>
            <a:ext cx="8321040" cy="555786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The study adopts a secondary research design.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It relies on analysing existing academic and policy literature rather than collecting primary data.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This approach allows for a broad evaluation of established evidence across health and social care contexts.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A critical and comparative perspective is used to interpret findings.</a:t>
            </a:r>
          </a:p>
          <a:p>
            <a:pPr lvl="0"/>
            <a:endParaRPr lang="en-US" sz="32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D18BFE7-2E30-2E04-4EDB-1F06EE848444}"/>
              </a:ext>
            </a:extLst>
          </p:cNvPr>
          <p:cNvSpPr/>
          <p:nvPr/>
        </p:nvSpPr>
        <p:spPr>
          <a:xfrm>
            <a:off x="22246592" y="3546510"/>
            <a:ext cx="9732644" cy="318425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 </a:t>
            </a:r>
            <a:r>
              <a:rPr lang="en-US" sz="3200" b="1" dirty="0"/>
              <a:t>thematic analysis</a:t>
            </a:r>
            <a:r>
              <a:rPr lang="en-US" sz="3200" dirty="0"/>
              <a:t> approach is used to examine patterns across studies.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Key themes include types of social support, emotional outcomes, and intervention effectiveness.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Comparative analysis identifies similarities, differences, and recurring findings.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C27E2C7-FEB1-6733-05D2-97B634D7058F}"/>
              </a:ext>
            </a:extLst>
          </p:cNvPr>
          <p:cNvSpPr/>
          <p:nvPr/>
        </p:nvSpPr>
        <p:spPr>
          <a:xfrm>
            <a:off x="11643837" y="10065810"/>
            <a:ext cx="8321040" cy="1280160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Gantt Chart (Key Milestones)</a:t>
            </a:r>
            <a:endParaRPr lang="en-US" sz="36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CAFAE7-8639-FE30-B22C-9EF52D02C857}"/>
              </a:ext>
            </a:extLst>
          </p:cNvPr>
          <p:cNvSpPr/>
          <p:nvPr/>
        </p:nvSpPr>
        <p:spPr>
          <a:xfrm>
            <a:off x="22042756" y="16959315"/>
            <a:ext cx="9732644" cy="623010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Ethical Considerations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69B0B8D-99EA-37B8-0F94-B7974A202130}"/>
              </a:ext>
            </a:extLst>
          </p:cNvPr>
          <p:cNvSpPr/>
          <p:nvPr/>
        </p:nvSpPr>
        <p:spPr>
          <a:xfrm>
            <a:off x="22042756" y="17811963"/>
            <a:ext cx="9732644" cy="319732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All sources are accurately cited to maintain academic integrity.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Intellectual property and authorship are respected.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The study avoids misrepresentation of evidence.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Ethical research standards guide the interpretation and reporting of findings.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CA9E218-F78A-1310-B6F0-5F98D69040D0}"/>
              </a:ext>
            </a:extLst>
          </p:cNvPr>
          <p:cNvSpPr/>
          <p:nvPr/>
        </p:nvSpPr>
        <p:spPr>
          <a:xfrm>
            <a:off x="22246592" y="7066114"/>
            <a:ext cx="9528808" cy="754381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Research Validity and Reliability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8FD8569-13CA-79C7-7672-5C55D07C7F83}"/>
              </a:ext>
            </a:extLst>
          </p:cNvPr>
          <p:cNvSpPr/>
          <p:nvPr/>
        </p:nvSpPr>
        <p:spPr>
          <a:xfrm>
            <a:off x="22144674" y="7918154"/>
            <a:ext cx="9732644" cy="370231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Use of recognised academic databases strengthens evidence quality.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Cross-comparison of multiple sources improves reliability.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Critical evaluation reduces the risk of bias.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Transparent selection and analysis processes support methodological rigour.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3B260F4-6694-D468-C9FB-1D0F92B4D8EC}"/>
              </a:ext>
            </a:extLst>
          </p:cNvPr>
          <p:cNvSpPr/>
          <p:nvPr/>
        </p:nvSpPr>
        <p:spPr>
          <a:xfrm>
            <a:off x="22144674" y="11879790"/>
            <a:ext cx="9630726" cy="888251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Limitations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3D9683F-82DF-31E4-3294-A5DB0BCA6728}"/>
              </a:ext>
            </a:extLst>
          </p:cNvPr>
          <p:cNvSpPr/>
          <p:nvPr/>
        </p:nvSpPr>
        <p:spPr>
          <a:xfrm>
            <a:off x="22144674" y="12880666"/>
            <a:ext cx="9630726" cy="384901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Reliance on existing literature may restrict access to current real-time experiences.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Variation in study design across sources may affect comparability.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Findings depend on the quality of available research.</a:t>
            </a:r>
          </a:p>
        </p:txBody>
      </p:sp>
      <p:pic>
        <p:nvPicPr>
          <p:cNvPr id="32" name="Picture 31" descr="Output image">
            <a:extLst>
              <a:ext uri="{FF2B5EF4-FFF2-40B4-BE49-F238E27FC236}">
                <a16:creationId xmlns:a16="http://schemas.microsoft.com/office/drawing/2014/main" id="{9F3D556C-E425-1A53-B5FA-4244273461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/>
          <a:stretch>
            <a:fillRect/>
          </a:stretch>
        </p:blipFill>
        <p:spPr bwMode="auto">
          <a:xfrm>
            <a:off x="9599419" y="11879790"/>
            <a:ext cx="12443337" cy="797153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2744340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183</TotalTime>
  <Words>402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Corbel</vt:lpstr>
      <vt:lpstr>Basis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Anonymous</dc:creator>
  <cp:lastModifiedBy>Osagyefo Amoh</cp:lastModifiedBy>
  <cp:revision>5</cp:revision>
  <dcterms:created xsi:type="dcterms:W3CDTF">2026-01-31T17:00:48Z</dcterms:created>
  <dcterms:modified xsi:type="dcterms:W3CDTF">2026-03-17T14:17:00Z</dcterms:modified>
</cp:coreProperties>
</file>