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257" r:id="rId3"/>
    <p:sldId id="273" r:id="rId4"/>
    <p:sldId id="258" r:id="rId5"/>
    <p:sldId id="274" r:id="rId6"/>
    <p:sldId id="275" r:id="rId7"/>
    <p:sldId id="276" r:id="rId8"/>
    <p:sldId id="282" r:id="rId9"/>
    <p:sldId id="283" r:id="rId10"/>
    <p:sldId id="284" r:id="rId11"/>
    <p:sldId id="285" r:id="rId12"/>
    <p:sldId id="286" r:id="rId13"/>
    <p:sldId id="260" r:id="rId14"/>
    <p:sldId id="261" r:id="rId15"/>
    <p:sldId id="277" r:id="rId16"/>
    <p:sldId id="262" r:id="rId17"/>
    <p:sldId id="278" r:id="rId18"/>
    <p:sldId id="279" r:id="rId19"/>
    <p:sldId id="263" r:id="rId20"/>
    <p:sldId id="287" r:id="rId21"/>
    <p:sldId id="288" r:id="rId22"/>
    <p:sldId id="264" r:id="rId23"/>
    <p:sldId id="280" r:id="rId24"/>
    <p:sldId id="265" r:id="rId25"/>
    <p:sldId id="266" r:id="rId26"/>
    <p:sldId id="268" r:id="rId27"/>
    <p:sldId id="267" r:id="rId28"/>
    <p:sldId id="281" r:id="rId29"/>
    <p:sldId id="269" r:id="rId30"/>
    <p:sldId id="270" r:id="rId31"/>
    <p:sldId id="271" r:id="rId32"/>
    <p:sldId id="28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8661" autoAdjust="0"/>
    <p:restoredTop sz="82908" autoAdjust="0"/>
  </p:normalViewPr>
  <p:slideViewPr>
    <p:cSldViewPr snapToGrid="0" snapToObjects="1">
      <p:cViewPr>
        <p:scale>
          <a:sx n="75" d="100"/>
          <a:sy n="75" d="100"/>
        </p:scale>
        <p:origin x="-666" y="5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2/18/2013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3DA6126-7542-AA4F-86B4-5ECE04B5F2D6}" type="slidenum">
              <a:rPr lang="en-US" sz="800"/>
              <a:pPr/>
              <a:t>2</a:t>
            </a:fld>
            <a:endParaRPr lang="en-US" sz="8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0A11CC4-F0D7-6C45-A562-638566D7F897}" type="slidenum">
              <a:rPr lang="en-US" sz="800"/>
              <a:pPr/>
              <a:t>4</a:t>
            </a:fld>
            <a:endParaRPr lang="en-US" sz="8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smtClean="0"/>
              <a:t>A VLAN is a logically separate IP </a:t>
            </a:r>
            <a:r>
              <a:rPr lang="en-US" dirty="0" err="1" smtClean="0"/>
              <a:t>subnetwork</a:t>
            </a:r>
            <a:r>
              <a:rPr lang="en-US" dirty="0" smtClean="0"/>
              <a:t>. VLANs allow multiple IP networks and subnets to exist on the same switched network. </a:t>
            </a:r>
          </a:p>
          <a:p>
            <a:r>
              <a:rPr lang="en-US" dirty="0" smtClean="0"/>
              <a:t>For computers to communicate on the same VLAN, each must have an IP address and a subnet mask that is consistent for that VLAN. The switch has to be configured with the VLAN and each port in the VLAN must be assigned to the VLAN. A switch port with a singular VLAN configured on it is called an access port. Remember, just because two computers are physically connected to the same switch does not mean that they can communicate. Devices on two separate networks and subnets must communicate via a router (Layer 3), whether or not VLANs are used. You do not need VLANs to have multiple networks and subnets on a switched network, but there are definite advantages to using VLANs.</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When you configure a VLAN, you can name it to describe the primary role of the users for that VLAN.</a:t>
            </a:r>
          </a:p>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0A11CC4-F0D7-6C45-A562-638566D7F897}" type="slidenum">
              <a:rPr lang="en-US" sz="800"/>
              <a:pPr/>
              <a:t>5</a:t>
            </a:fld>
            <a:endParaRPr lang="en-US" sz="8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b="1" dirty="0" smtClean="0"/>
              <a:t>Security </a:t>
            </a:r>
            <a:r>
              <a:rPr lang="en-US" dirty="0" smtClean="0"/>
              <a:t>- Groups that have sensitive data are separated from the rest of the network, decreasing the chances of confidential information breaches. Faculty computers are on VLAN 10 and completely separated from student and guest data traffic.</a:t>
            </a:r>
          </a:p>
          <a:p>
            <a:r>
              <a:rPr lang="en-US" b="1" dirty="0" smtClean="0"/>
              <a:t>Cost reduction </a:t>
            </a:r>
            <a:r>
              <a:rPr lang="en-US" dirty="0" smtClean="0"/>
              <a:t>- Cost savings result from less need for expensive network upgrades and more efficient use of existing bandwidth and uplinks.</a:t>
            </a:r>
          </a:p>
          <a:p>
            <a:r>
              <a:rPr lang="en-US" b="1" dirty="0" smtClean="0"/>
              <a:t>Higher performance </a:t>
            </a:r>
            <a:r>
              <a:rPr lang="en-US" dirty="0" smtClean="0"/>
              <a:t>- Dividing flat Layer 2 networks into multiple logical workgroups (broadcast domains) reduces unnecessary traffic on the network and boosts performance. </a:t>
            </a:r>
          </a:p>
          <a:p>
            <a:r>
              <a:rPr lang="en-US" b="1" dirty="0" smtClean="0"/>
              <a:t>Broadcast storm mitigation </a:t>
            </a:r>
            <a:r>
              <a:rPr lang="en-US" dirty="0" smtClean="0"/>
              <a:t>- Dividing a network into VLANs reduces the number of devices that may participate in a broadcast storm. In the figure you can see that although there are six computers on this network, there are only three broadcast domains: Faculty, Student, and Guest. </a:t>
            </a:r>
          </a:p>
          <a:p>
            <a:r>
              <a:rPr lang="en-US" b="1" dirty="0" smtClean="0"/>
              <a:t>Improved IT staff efficiency </a:t>
            </a:r>
            <a:r>
              <a:rPr lang="en-US" dirty="0" smtClean="0"/>
              <a:t>- VLANs make it easier to manage the network because users with similar network requirements share the same VLAN. When you provision a new switch, all the policies and procedures already configured for the particular VLAN are implemented when the ports are assigned. It is also easy for the IT staff to identify the function of a VLAN by giving it an appropriate name. In the figure, for easy identification VLAN 20 has been named "Student", VLAN 10 could be named "Faculty", and VLAN 30 "Guest." </a:t>
            </a:r>
          </a:p>
          <a:p>
            <a:r>
              <a:rPr lang="en-US" b="1" dirty="0" smtClean="0"/>
              <a:t>Simpler project or application management </a:t>
            </a:r>
            <a:r>
              <a:rPr lang="en-US" dirty="0" smtClean="0"/>
              <a:t>- VLANs aggregate users and network devices to support business or geographic requirements. Having separate functions makes managing a project or working with a specialized application easier, for example, an e-learning development platform for faculty. It is also easier to determine the scope of the effects of upgrading network services.</a:t>
            </a:r>
          </a:p>
          <a:p>
            <a:endParaRPr lang="en-US" dirty="0" smtClean="0"/>
          </a:p>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kern="1200" dirty="0" smtClean="0">
                <a:solidFill>
                  <a:schemeClr val="tx1"/>
                </a:solidFill>
                <a:latin typeface="+mn-lt"/>
                <a:ea typeface="+mn-ea"/>
                <a:cs typeface="+mn-cs"/>
              </a:rPr>
              <a:t>IEEE </a:t>
            </a:r>
            <a:r>
              <a:rPr lang="en-GB" sz="1200" b="0" i="1" kern="1200" dirty="0" smtClean="0">
                <a:solidFill>
                  <a:schemeClr val="tx1"/>
                </a:solidFill>
                <a:latin typeface="+mn-lt"/>
                <a:ea typeface="+mn-ea"/>
                <a:cs typeface="+mn-cs"/>
              </a:rPr>
              <a:t>802.1Q</a:t>
            </a:r>
            <a:r>
              <a:rPr lang="en-GB" sz="1200" b="0" kern="1200" dirty="0" smtClean="0">
                <a:solidFill>
                  <a:schemeClr val="tx1"/>
                </a:solidFill>
                <a:latin typeface="+mn-lt"/>
                <a:ea typeface="+mn-ea"/>
                <a:cs typeface="+mn-cs"/>
              </a:rPr>
              <a:t> is the networking standard that supports Virtual LANs (VLANs) on an Ethernet network</a:t>
            </a:r>
          </a:p>
          <a:p>
            <a:r>
              <a:rPr lang="en-GB" sz="1200" b="0" kern="1200" dirty="0" smtClean="0">
                <a:solidFill>
                  <a:schemeClr val="tx1"/>
                </a:solidFill>
                <a:latin typeface="+mn-lt"/>
                <a:ea typeface="+mn-ea"/>
                <a:cs typeface="+mn-cs"/>
              </a:rPr>
              <a:t>VLAN</a:t>
            </a:r>
            <a:r>
              <a:rPr lang="en-GB" sz="1200" b="0" kern="1200" baseline="0" dirty="0" smtClean="0">
                <a:solidFill>
                  <a:schemeClr val="tx1"/>
                </a:solidFill>
                <a:latin typeface="+mn-lt"/>
                <a:ea typeface="+mn-ea"/>
                <a:cs typeface="+mn-cs"/>
              </a:rPr>
              <a:t> aware is 802.1Q</a:t>
            </a:r>
          </a:p>
          <a:p>
            <a:r>
              <a:rPr lang="en-GB" sz="1200" b="0" kern="1200" baseline="0" dirty="0" smtClean="0">
                <a:solidFill>
                  <a:schemeClr val="tx1"/>
                </a:solidFill>
                <a:latin typeface="+mn-lt"/>
                <a:ea typeface="+mn-ea"/>
                <a:cs typeface="+mn-cs"/>
              </a:rPr>
              <a:t>VLAN unaware is 802.1D</a:t>
            </a:r>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11</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780FDC9-598B-3041-B3DB-7CDADF64DF4B}" type="slidenum">
              <a:rPr lang="en-US" sz="800"/>
              <a:pPr/>
              <a:t>13</a:t>
            </a:fld>
            <a:endParaRPr lang="en-US" sz="8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smtClean="0"/>
              <a:t>VLAN Membership Policy Server (VMPS</a:t>
            </a:r>
            <a:r>
              <a:rPr lang="en-US" dirty="0" smtClean="0"/>
              <a:t>).</a:t>
            </a:r>
          </a:p>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With VLAN Membership Policy Server (VMPS), you can assign switch ports to VLANs dynamically, based on the source MAC address of the device connected to the port. When you move a host from a port on one switch in the network to a port on another switch in the network, the switch dynamically assigns the new port to the proper VLAN for that host.</a:t>
            </a:r>
          </a:p>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87BF8A0-F89C-604C-BC76-42672A3C338A}" type="slidenum">
              <a:rPr lang="en-US" sz="800"/>
              <a:pPr/>
              <a:t>14</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5F5BEF6-6B74-9F4E-95FA-D9A61B2885C0}" type="slidenum">
              <a:rPr lang="en-US" sz="800"/>
              <a:pPr/>
              <a:t>16</a:t>
            </a:fld>
            <a:endParaRPr lang="en-US" sz="8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6F682C2-1F68-DD44-9E5A-5F181BA178BD}" type="slidenum">
              <a:rPr lang="en-US" sz="800"/>
              <a:pPr/>
              <a:t>19</a:t>
            </a:fld>
            <a:endParaRPr lang="en-US" sz="8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5D2966-5C85-744E-9E7D-F0A3E23CF514}" type="slidenum">
              <a:rPr lang="en-US" sz="800"/>
              <a:pPr/>
              <a:t>22</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5D2966-5C85-744E-9E7D-F0A3E23CF514}" type="slidenum">
              <a:rPr lang="en-US" sz="800"/>
              <a:pPr/>
              <a:t>23</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BF1C629-F7E6-DE43-B0A8-82185AEA30DA}" type="slidenum">
              <a:rPr lang="en-US" sz="800"/>
              <a:pPr/>
              <a:t>24</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85DB66D-AD6C-C341-B2CB-703519C95366}" type="slidenum">
              <a:rPr lang="en-US" sz="800"/>
              <a:pPr/>
              <a:t>25</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034396-E3FE-A145-A802-F2A90F94E461}" type="slidenum">
              <a:rPr lang="en-US" sz="800"/>
              <a:pPr/>
              <a:t>26</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06BB593-9367-D045-BB88-D6C7EB6327E8}" type="slidenum">
              <a:rPr lang="en-US" sz="800"/>
              <a:pPr/>
              <a:t>27</a:t>
            </a:fld>
            <a:endParaRPr lang="en-US" sz="8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034396-E3FE-A145-A802-F2A90F94E461}" type="slidenum">
              <a:rPr lang="en-US" sz="800"/>
              <a:pPr/>
              <a:t>28</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64D4A90-991B-3349-BF8F-28555CA0FB2D}" type="slidenum">
              <a:rPr lang="en-US" sz="800"/>
              <a:pPr/>
              <a:t>29</a:t>
            </a:fld>
            <a:endParaRPr lang="en-US" sz="8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2E1A642-4AFA-5D41-BA71-4E67B38B3975}" type="slidenum">
              <a:rPr lang="en-US" sz="800"/>
              <a:pPr/>
              <a:t>30</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26FC13C-8805-D84E-9918-D2CBDEF01394}" type="slidenum">
              <a:rPr lang="en-US" sz="800"/>
              <a:pPr/>
              <a:t>31</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dirty="0"/>
          </a:p>
        </p:txBody>
      </p:sp>
      <p:sp>
        <p:nvSpPr>
          <p:cNvPr id="38916"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90E1079-765E-8647-B9AB-3D76386E2BF0}" type="slidenum">
              <a:rPr lang="en-US" sz="800"/>
              <a:pPr/>
              <a:t>32</a:t>
            </a:fld>
            <a:endParaRPr lang="en-US" sz="8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2/18/2013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2/18/2013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2/18/2013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2/18/2013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Applied</a:t>
            </a:r>
            <a:r>
              <a:rPr lang="en-US" b="1" baseline="0" dirty="0" smtClean="0">
                <a:solidFill>
                  <a:schemeClr val="tx2">
                    <a:lumMod val="90000"/>
                    <a:lumOff val="10000"/>
                  </a:schemeClr>
                </a:solidFill>
                <a:latin typeface="Apple Chancery"/>
                <a:cs typeface="Apple Chancery"/>
              </a:rPr>
              <a:t> </a:t>
            </a:r>
            <a:r>
              <a:rPr lang="en-US" b="1" dirty="0" smtClean="0">
                <a:solidFill>
                  <a:schemeClr val="tx2">
                    <a:lumMod val="90000"/>
                    <a:lumOff val="10000"/>
                  </a:schemeClr>
                </a:solidFill>
                <a:latin typeface="Apple Chancery"/>
                <a:cs typeface="Apple Chancery"/>
              </a:rPr>
              <a:t>Design </a:t>
            </a:r>
            <a:r>
              <a:rPr lang="en-US" b="1" smtClean="0">
                <a:solidFill>
                  <a:schemeClr val="tx2">
                    <a:lumMod val="90000"/>
                    <a:lumOff val="10000"/>
                  </a:schemeClr>
                </a:solidFill>
                <a:latin typeface="Apple Chancery"/>
                <a:cs typeface="Apple Chancery"/>
              </a:rPr>
              <a:t>and Engineering</a:t>
            </a:r>
            <a:endParaRPr lang="en-US" b="1" dirty="0">
              <a:solidFill>
                <a:schemeClr val="tx2">
                  <a:lumMod val="90000"/>
                  <a:lumOff val="10000"/>
                </a:schemeClr>
              </a:solidFill>
              <a:latin typeface="Apple Chancery"/>
              <a:cs typeface="Apple Chancery"/>
            </a:endParaRPr>
          </a:p>
        </p:txBody>
      </p:sp>
      <p:pic>
        <p:nvPicPr>
          <p:cNvPr id="9" name="Picture 17" descr="smu80"/>
          <p:cNvPicPr>
            <a:picLocks noChangeAspect="1" noChangeArrowheads="1"/>
          </p:cNvPicPr>
          <p:nvPr userDrawn="1"/>
        </p:nvPicPr>
        <p:blipFill>
          <a:blip r:embed="rId14">
            <a:extLst>
              <a:ext uri="{28A0092B-C50C-407E-A947-70E740481C1C}">
                <a14:useLocalDpi xmlns=""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 name="TextBox 9"/>
          <p:cNvSpPr txBox="1"/>
          <p:nvPr userDrawn="1"/>
        </p:nvSpPr>
        <p:spPr>
          <a:xfrm>
            <a:off x="5527902" y="6271461"/>
            <a:ext cx="3495673"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VLANs</a:t>
            </a:r>
            <a:endParaRPr lang="en-US" b="1" dirty="0">
              <a:solidFill>
                <a:schemeClr val="tx2">
                  <a:lumMod val="90000"/>
                  <a:lumOff val="10000"/>
                </a:schemeClr>
              </a:solidFill>
              <a:latin typeface="Apple Chancery"/>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3067" y="1170362"/>
            <a:ext cx="6570133" cy="2250172"/>
          </a:xfrm>
        </p:spPr>
        <p:txBody>
          <a:bodyPr/>
          <a:lstStyle/>
          <a:p>
            <a:r>
              <a:rPr lang="en-US" altLang="ja-JP" sz="4400" dirty="0" smtClean="0">
                <a:solidFill>
                  <a:schemeClr val="accent1">
                    <a:lumMod val="75000"/>
                  </a:schemeClr>
                </a:solidFill>
                <a:ea typeface="ＭＳ Ｐゴシック" charset="-128"/>
              </a:rPr>
              <a:t>Virtual Local Area Networks</a:t>
            </a:r>
            <a:br>
              <a:rPr lang="en-US" altLang="ja-JP" sz="4400" dirty="0" smtClean="0">
                <a:solidFill>
                  <a:schemeClr val="accent1">
                    <a:lumMod val="75000"/>
                  </a:schemeClr>
                </a:solidFill>
                <a:ea typeface="ＭＳ Ｐゴシック" charset="-128"/>
              </a:rPr>
            </a:br>
            <a:r>
              <a:rPr lang="en-US" altLang="ja-JP" sz="4400" dirty="0" smtClean="0">
                <a:solidFill>
                  <a:schemeClr val="accent1">
                    <a:lumMod val="75000"/>
                  </a:schemeClr>
                </a:solidFill>
                <a:ea typeface="ＭＳ Ｐゴシック" charset="-128"/>
              </a:rPr>
              <a:t>(VLANs)</a:t>
            </a:r>
            <a:endParaRPr lang="en-US" sz="4400" dirty="0">
              <a:solidFill>
                <a:schemeClr val="accent1">
                  <a:lumMod val="75000"/>
                </a:schemeClr>
              </a:solidFill>
              <a:latin typeface="Arial"/>
              <a:cs typeface="Arial"/>
            </a:endParaRPr>
          </a:p>
        </p:txBody>
      </p:sp>
      <p:sp>
        <p:nvSpPr>
          <p:cNvPr id="3" name="TextBox 2"/>
          <p:cNvSpPr txBox="1"/>
          <p:nvPr/>
        </p:nvSpPr>
        <p:spPr>
          <a:xfrm>
            <a:off x="3848296" y="3854027"/>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5</a:t>
            </a:r>
            <a:endParaRPr lang="en-US" sz="2400" dirty="0">
              <a:solidFill>
                <a:srgbClr val="800000"/>
              </a:solidFill>
              <a:latin typeface="Arial"/>
              <a:cs typeface="Arial"/>
            </a:endParaRPr>
          </a:p>
        </p:txBody>
      </p:sp>
    </p:spTree>
    <p:extLst>
      <p:ext uri="{BB962C8B-B14F-4D97-AF65-F5344CB8AC3E}">
        <p14:creationId xmlns="" xmlns:p14="http://schemas.microsoft.com/office/powerpoint/2010/main" val="66044921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atin typeface="Arial" charset="0"/>
              </a:rPr>
              <a:t>Objectives</a:t>
            </a:r>
          </a:p>
        </p:txBody>
      </p:sp>
      <p:sp>
        <p:nvSpPr>
          <p:cNvPr id="5123" name="Rectangle 3"/>
          <p:cNvSpPr>
            <a:spLocks noGrp="1" noChangeArrowheads="1"/>
          </p:cNvSpPr>
          <p:nvPr>
            <p:ph type="body" idx="1"/>
          </p:nvPr>
        </p:nvSpPr>
        <p:spPr>
          <a:xfrm>
            <a:off x="655638" y="1392238"/>
            <a:ext cx="7940675" cy="5076825"/>
          </a:xfrm>
        </p:spPr>
        <p:txBody>
          <a:bodyPr/>
          <a:lstStyle/>
          <a:p>
            <a:pPr marL="457200" indent="-457200"/>
            <a:r>
              <a:rPr lang="en-CA" altLang="ja-JP">
                <a:latin typeface="Arial" charset="0"/>
                <a:cs typeface="ＭＳ Ｐゴシック" charset="0"/>
              </a:rPr>
              <a:t>Role of VLANs in a converged network. </a:t>
            </a:r>
          </a:p>
          <a:p>
            <a:pPr marL="457200" indent="-457200"/>
            <a:r>
              <a:rPr lang="en-CA" altLang="ja-JP">
                <a:latin typeface="Arial" charset="0"/>
                <a:cs typeface="ＭＳ Ｐゴシック" charset="0"/>
              </a:rPr>
              <a:t>Role of trunking VLANs in a converged network. </a:t>
            </a:r>
          </a:p>
          <a:p>
            <a:pPr marL="457200" indent="-457200"/>
            <a:r>
              <a:rPr lang="en-CA" altLang="ja-JP">
                <a:latin typeface="Arial" charset="0"/>
                <a:cs typeface="ＭＳ Ｐゴシック" charset="0"/>
              </a:rPr>
              <a:t>Configure VLANs on the switches in a converged network topology. </a:t>
            </a:r>
          </a:p>
          <a:p>
            <a:pPr marL="457200" indent="-457200"/>
            <a:r>
              <a:rPr lang="en-CA" altLang="ja-JP">
                <a:latin typeface="Arial" charset="0"/>
                <a:cs typeface="ＭＳ Ｐゴシック" charset="0"/>
              </a:rPr>
              <a:t>Troubleshoot the common software or hardware misconfigurations associated with VLANs on switches in a converged network topology. </a:t>
            </a:r>
            <a:endParaRPr lang="en-US">
              <a:latin typeface="Arial" charset="0"/>
            </a:endParaRPr>
          </a:p>
        </p:txBody>
      </p:sp>
    </p:spTree>
    <p:extLst>
      <p:ext uri="{BB962C8B-B14F-4D97-AF65-F5344CB8AC3E}">
        <p14:creationId xmlns="" xmlns:p14="http://schemas.microsoft.com/office/powerpoint/2010/main" val="350948091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28192" cy="976157"/>
          </a:xfrm>
        </p:spPr>
        <p:txBody>
          <a:bodyPr/>
          <a:lstStyle/>
          <a:p>
            <a:r>
              <a:rPr lang="en-US" dirty="0" smtClean="0"/>
              <a:t>Before VLANs</a:t>
            </a:r>
            <a:endParaRPr lang="en-US" dirty="0"/>
          </a:p>
        </p:txBody>
      </p:sp>
      <p:pic>
        <p:nvPicPr>
          <p:cNvPr id="4" name="Picture 3" descr="Untitled.tiff"/>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549275" y="1371600"/>
            <a:ext cx="8042276" cy="4267200"/>
          </a:xfrm>
          <a:prstGeom prst="rect">
            <a:avLst/>
          </a:prstGeom>
        </p:spPr>
      </p:pic>
    </p:spTree>
    <p:extLst>
      <p:ext uri="{BB962C8B-B14F-4D97-AF65-F5344CB8AC3E}">
        <p14:creationId xmlns="" xmlns:p14="http://schemas.microsoft.com/office/powerpoint/2010/main" val="258106161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248708"/>
            <a:ext cx="4809067" cy="838200"/>
          </a:xfrm>
        </p:spPr>
        <p:txBody>
          <a:bodyPr/>
          <a:lstStyle/>
          <a:p>
            <a:pPr eaLnBrk="1" hangingPunct="1"/>
            <a:r>
              <a:rPr lang="en-CA" altLang="ja-JP" dirty="0" smtClean="0">
                <a:latin typeface="Arial" charset="0"/>
                <a:cs typeface="ＭＳ Ｐゴシック" charset="0"/>
              </a:rPr>
              <a:t>VLANs</a:t>
            </a:r>
            <a:endParaRPr lang="en-US" dirty="0">
              <a:latin typeface="Arial" charset="0"/>
            </a:endParaRPr>
          </a:p>
        </p:txBody>
      </p:sp>
      <p:pic>
        <p:nvPicPr>
          <p:cNvPr id="6147" name="Picture 11"/>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50799" y="1473207"/>
            <a:ext cx="4313237" cy="3178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p:cNvSpPr/>
          <p:nvPr/>
        </p:nvSpPr>
        <p:spPr>
          <a:xfrm>
            <a:off x="4196292" y="1520440"/>
            <a:ext cx="4947708" cy="2031325"/>
          </a:xfrm>
          <a:prstGeom prst="rect">
            <a:avLst/>
          </a:prstGeom>
        </p:spPr>
        <p:txBody>
          <a:bodyPr wrap="square">
            <a:spAutoFit/>
          </a:bodyPr>
          <a:lstStyle/>
          <a:p>
            <a:pPr marL="285750" indent="-285750">
              <a:buFont typeface="Arial"/>
              <a:buChar char="•"/>
            </a:pPr>
            <a:r>
              <a:rPr lang="en-US" dirty="0"/>
              <a:t>A VLAN allows a network administrator to create groups of logically networked devices that act as if they are on their own independent network, even if they share a common infrastructure with other VLANs. </a:t>
            </a:r>
            <a:endParaRPr lang="en-US" dirty="0" smtClean="0"/>
          </a:p>
          <a:p>
            <a:endParaRPr lang="en-US" dirty="0"/>
          </a:p>
        </p:txBody>
      </p:sp>
      <p:sp>
        <p:nvSpPr>
          <p:cNvPr id="3" name="Rectangle 2"/>
          <p:cNvSpPr/>
          <p:nvPr/>
        </p:nvSpPr>
        <p:spPr>
          <a:xfrm>
            <a:off x="4196292" y="3706098"/>
            <a:ext cx="4688945" cy="1200329"/>
          </a:xfrm>
          <a:prstGeom prst="rect">
            <a:avLst/>
          </a:prstGeom>
        </p:spPr>
        <p:txBody>
          <a:bodyPr wrap="square">
            <a:spAutoFit/>
          </a:bodyPr>
          <a:lstStyle/>
          <a:p>
            <a:pPr marL="285750" indent="-285750">
              <a:buFont typeface="Arial"/>
              <a:buChar char="•"/>
            </a:pPr>
            <a:r>
              <a:rPr lang="en-US" dirty="0" smtClean="0"/>
              <a:t>The </a:t>
            </a:r>
            <a:r>
              <a:rPr lang="en-US" dirty="0"/>
              <a:t>VLANs allow the network administrator to implement access and security policies to particular groups of users. </a:t>
            </a:r>
          </a:p>
        </p:txBody>
      </p:sp>
      <p:sp>
        <p:nvSpPr>
          <p:cNvPr id="4" name="Rectangle 3"/>
          <p:cNvSpPr/>
          <p:nvPr/>
        </p:nvSpPr>
        <p:spPr>
          <a:xfrm>
            <a:off x="254001" y="5194292"/>
            <a:ext cx="8631236" cy="646331"/>
          </a:xfrm>
          <a:prstGeom prst="rect">
            <a:avLst/>
          </a:prstGeom>
        </p:spPr>
        <p:txBody>
          <a:bodyPr wrap="square">
            <a:spAutoFit/>
          </a:bodyPr>
          <a:lstStyle/>
          <a:p>
            <a:pPr marL="285750" indent="-285750">
              <a:buFont typeface="Arial"/>
              <a:buChar char="•"/>
            </a:pPr>
            <a:r>
              <a:rPr lang="en-US" dirty="0"/>
              <a:t>You can also use a VLAN to geographically structure your network to support the growing reliance of companies on home-based workers.</a:t>
            </a:r>
          </a:p>
        </p:txBody>
      </p:sp>
    </p:spTree>
    <p:extLst>
      <p:ext uri="{BB962C8B-B14F-4D97-AF65-F5344CB8AC3E}">
        <p14:creationId xmlns="" xmlns:p14="http://schemas.microsoft.com/office/powerpoint/2010/main" val="312238022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blinds(horizontal)">
                                      <p:cBhvr>
                                        <p:cTn id="7" dur="500"/>
                                        <p:tgtEl>
                                          <p:spTgt spid="614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linds(horizontal)">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blinds(horizont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412750"/>
            <a:ext cx="5588000" cy="838200"/>
          </a:xfrm>
        </p:spPr>
        <p:txBody>
          <a:bodyPr/>
          <a:lstStyle/>
          <a:p>
            <a:pPr eaLnBrk="1" hangingPunct="1"/>
            <a:r>
              <a:rPr lang="en-CA" altLang="ja-JP" dirty="0" smtClean="0">
                <a:latin typeface="Arial" charset="0"/>
                <a:cs typeface="ＭＳ Ｐゴシック" charset="0"/>
              </a:rPr>
              <a:t>Benefits of VLAN</a:t>
            </a:r>
            <a:endParaRPr lang="en-US" dirty="0">
              <a:latin typeface="Arial" charset="0"/>
            </a:endParaRPr>
          </a:p>
        </p:txBody>
      </p:sp>
      <p:pic>
        <p:nvPicPr>
          <p:cNvPr id="6148" name="Picture 12"/>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677333" y="1250950"/>
            <a:ext cx="7620000" cy="4540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39555545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148"/>
                                        </p:tgtEl>
                                        <p:attrNameLst>
                                          <p:attrName>style.visibility</p:attrName>
                                        </p:attrNameLst>
                                      </p:cBhvr>
                                      <p:to>
                                        <p:strVal val="visible"/>
                                      </p:to>
                                    </p:set>
                                    <p:animEffect transition="in" filter="blinds(horizontal)">
                                      <p:cBhvr>
                                        <p:cTn id="7" dur="5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987925" cy="976157"/>
          </a:xfrm>
        </p:spPr>
        <p:txBody>
          <a:bodyPr/>
          <a:lstStyle/>
          <a:p>
            <a:r>
              <a:rPr lang="en-US" dirty="0" smtClean="0"/>
              <a:t>VLAN ID Range</a:t>
            </a:r>
            <a:endParaRPr lang="en-US" dirty="0"/>
          </a:p>
        </p:txBody>
      </p:sp>
      <p:pic>
        <p:nvPicPr>
          <p:cNvPr id="4" name="Picture 3" descr="Untitled.tiff"/>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372534" y="1202268"/>
            <a:ext cx="8482212" cy="4539272"/>
          </a:xfrm>
          <a:prstGeom prst="rect">
            <a:avLst/>
          </a:prstGeom>
        </p:spPr>
      </p:pic>
    </p:spTree>
    <p:extLst>
      <p:ext uri="{BB962C8B-B14F-4D97-AF65-F5344CB8AC3E}">
        <p14:creationId xmlns="" xmlns:p14="http://schemas.microsoft.com/office/powerpoint/2010/main" val="1706360007"/>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VLAN</a:t>
            </a:r>
            <a:endParaRPr lang="en-US" dirty="0"/>
          </a:p>
        </p:txBody>
      </p:sp>
      <p:sp>
        <p:nvSpPr>
          <p:cNvPr id="3" name="Content Placeholder 2"/>
          <p:cNvSpPr>
            <a:spLocks noGrp="1"/>
          </p:cNvSpPr>
          <p:nvPr>
            <p:ph idx="1"/>
          </p:nvPr>
        </p:nvSpPr>
        <p:spPr/>
        <p:txBody>
          <a:bodyPr/>
          <a:lstStyle/>
          <a:p>
            <a:r>
              <a:rPr lang="en-US" dirty="0" smtClean="0">
                <a:solidFill>
                  <a:srgbClr val="12252C"/>
                </a:solidFill>
              </a:rPr>
              <a:t>Data VLAN</a:t>
            </a:r>
          </a:p>
          <a:p>
            <a:r>
              <a:rPr lang="en-US" dirty="0" smtClean="0">
                <a:solidFill>
                  <a:srgbClr val="12252C"/>
                </a:solidFill>
              </a:rPr>
              <a:t>Default VLAN</a:t>
            </a:r>
          </a:p>
          <a:p>
            <a:r>
              <a:rPr lang="en-US" dirty="0" smtClean="0">
                <a:solidFill>
                  <a:srgbClr val="12252C"/>
                </a:solidFill>
              </a:rPr>
              <a:t>Native VLAN</a:t>
            </a:r>
          </a:p>
          <a:p>
            <a:r>
              <a:rPr lang="en-US" dirty="0" smtClean="0">
                <a:solidFill>
                  <a:srgbClr val="12252C"/>
                </a:solidFill>
              </a:rPr>
              <a:t>Management VLAN</a:t>
            </a:r>
          </a:p>
          <a:p>
            <a:r>
              <a:rPr lang="en-US" dirty="0" smtClean="0">
                <a:solidFill>
                  <a:srgbClr val="12252C"/>
                </a:solidFill>
              </a:rPr>
              <a:t>Voice VLAN</a:t>
            </a:r>
          </a:p>
        </p:txBody>
      </p:sp>
    </p:spTree>
    <p:extLst>
      <p:ext uri="{BB962C8B-B14F-4D97-AF65-F5344CB8AC3E}">
        <p14:creationId xmlns="" xmlns:p14="http://schemas.microsoft.com/office/powerpoint/2010/main" val="49287814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VLAN</a:t>
            </a:r>
            <a:endParaRPr lang="en-US" dirty="0"/>
          </a:p>
        </p:txBody>
      </p:sp>
      <p:sp>
        <p:nvSpPr>
          <p:cNvPr id="3" name="Content Placeholder 2"/>
          <p:cNvSpPr>
            <a:spLocks noGrp="1"/>
          </p:cNvSpPr>
          <p:nvPr>
            <p:ph idx="1"/>
          </p:nvPr>
        </p:nvSpPr>
        <p:spPr/>
        <p:txBody>
          <a:bodyPr>
            <a:normAutofit/>
          </a:bodyPr>
          <a:lstStyle/>
          <a:p>
            <a:r>
              <a:rPr lang="en-US" dirty="0">
                <a:solidFill>
                  <a:srgbClr val="12252C"/>
                </a:solidFill>
              </a:rPr>
              <a:t>A data VLAN is a VLAN that is configured to carry only user-generated traffic</a:t>
            </a:r>
            <a:r>
              <a:rPr lang="en-US" dirty="0" smtClean="0">
                <a:solidFill>
                  <a:srgbClr val="12252C"/>
                </a:solidFill>
              </a:rPr>
              <a:t>.</a:t>
            </a:r>
          </a:p>
          <a:p>
            <a:r>
              <a:rPr lang="en-US" dirty="0">
                <a:solidFill>
                  <a:srgbClr val="12252C"/>
                </a:solidFill>
              </a:rPr>
              <a:t>It is common practice to separate voice and management traffic from data traffic</a:t>
            </a:r>
            <a:r>
              <a:rPr lang="en-US" dirty="0" smtClean="0">
                <a:solidFill>
                  <a:srgbClr val="12252C"/>
                </a:solidFill>
              </a:rPr>
              <a:t>.</a:t>
            </a:r>
          </a:p>
          <a:p>
            <a:r>
              <a:rPr lang="en-US" dirty="0" smtClean="0">
                <a:solidFill>
                  <a:srgbClr val="12252C"/>
                </a:solidFill>
              </a:rPr>
              <a:t>The </a:t>
            </a:r>
            <a:r>
              <a:rPr lang="en-US" dirty="0">
                <a:solidFill>
                  <a:srgbClr val="12252C"/>
                </a:solidFill>
              </a:rPr>
              <a:t>importance of separating user data from switch management control data and voice traffic is highlighted by the use of a special term used to identify VLANs that only carry user data - a "data VLAN". </a:t>
            </a:r>
            <a:endParaRPr lang="en-US" dirty="0" smtClean="0">
              <a:solidFill>
                <a:srgbClr val="12252C"/>
              </a:solidFill>
            </a:endParaRPr>
          </a:p>
          <a:p>
            <a:r>
              <a:rPr lang="en-US" dirty="0" smtClean="0">
                <a:solidFill>
                  <a:srgbClr val="12252C"/>
                </a:solidFill>
              </a:rPr>
              <a:t>A </a:t>
            </a:r>
            <a:r>
              <a:rPr lang="en-US" dirty="0">
                <a:solidFill>
                  <a:srgbClr val="12252C"/>
                </a:solidFill>
              </a:rPr>
              <a:t>data VLAN is sometimes referred to as a user VLAN.</a:t>
            </a:r>
          </a:p>
        </p:txBody>
      </p:sp>
    </p:spTree>
    <p:extLst>
      <p:ext uri="{BB962C8B-B14F-4D97-AF65-F5344CB8AC3E}">
        <p14:creationId xmlns="" xmlns:p14="http://schemas.microsoft.com/office/powerpoint/2010/main" val="159090819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Default VLAN</a:t>
            </a:r>
            <a:endParaRPr lang="en-US" dirty="0"/>
          </a:p>
        </p:txBody>
      </p:sp>
      <p:sp>
        <p:nvSpPr>
          <p:cNvPr id="3" name="Content Placeholder 2"/>
          <p:cNvSpPr>
            <a:spLocks noGrp="1"/>
          </p:cNvSpPr>
          <p:nvPr>
            <p:ph idx="1"/>
          </p:nvPr>
        </p:nvSpPr>
        <p:spPr/>
        <p:txBody>
          <a:bodyPr/>
          <a:lstStyle/>
          <a:p>
            <a:r>
              <a:rPr lang="en-US" dirty="0">
                <a:solidFill>
                  <a:srgbClr val="12252C"/>
                </a:solidFill>
              </a:rPr>
              <a:t>All switch ports become a member of the default VLAN after the initial boot up of the switch. </a:t>
            </a:r>
            <a:endParaRPr lang="en-US" dirty="0" smtClean="0">
              <a:solidFill>
                <a:srgbClr val="12252C"/>
              </a:solidFill>
            </a:endParaRPr>
          </a:p>
          <a:p>
            <a:r>
              <a:rPr lang="en-US" dirty="0" smtClean="0">
                <a:solidFill>
                  <a:srgbClr val="12252C"/>
                </a:solidFill>
              </a:rPr>
              <a:t>Having </a:t>
            </a:r>
            <a:r>
              <a:rPr lang="en-US" dirty="0">
                <a:solidFill>
                  <a:srgbClr val="12252C"/>
                </a:solidFill>
              </a:rPr>
              <a:t>all the switch ports participate in the default VLAN makes them all part of the same broadcast domain. </a:t>
            </a:r>
            <a:endParaRPr lang="en-US" dirty="0" smtClean="0">
              <a:solidFill>
                <a:srgbClr val="12252C"/>
              </a:solidFill>
            </a:endParaRPr>
          </a:p>
          <a:p>
            <a:r>
              <a:rPr lang="en-US" dirty="0" smtClean="0">
                <a:solidFill>
                  <a:srgbClr val="12252C"/>
                </a:solidFill>
              </a:rPr>
              <a:t>This </a:t>
            </a:r>
            <a:r>
              <a:rPr lang="en-US" dirty="0">
                <a:solidFill>
                  <a:srgbClr val="12252C"/>
                </a:solidFill>
              </a:rPr>
              <a:t>allows any device connected to any switch port to communicate with other devices on other switch ports. </a:t>
            </a:r>
            <a:endParaRPr lang="en-US" dirty="0" smtClean="0">
              <a:solidFill>
                <a:srgbClr val="12252C"/>
              </a:solidFill>
            </a:endParaRPr>
          </a:p>
          <a:p>
            <a:r>
              <a:rPr lang="en-US" dirty="0" smtClean="0">
                <a:solidFill>
                  <a:srgbClr val="12252C"/>
                </a:solidFill>
              </a:rPr>
              <a:t>The </a:t>
            </a:r>
            <a:r>
              <a:rPr lang="en-US" dirty="0">
                <a:solidFill>
                  <a:srgbClr val="12252C"/>
                </a:solidFill>
              </a:rPr>
              <a:t>default VLAN for Cisco switches is VLAN 1. </a:t>
            </a:r>
          </a:p>
        </p:txBody>
      </p:sp>
    </p:spTree>
    <p:extLst>
      <p:ext uri="{BB962C8B-B14F-4D97-AF65-F5344CB8AC3E}">
        <p14:creationId xmlns="" xmlns:p14="http://schemas.microsoft.com/office/powerpoint/2010/main" val="329967760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Management VLAN</a:t>
            </a:r>
            <a:endParaRPr lang="en-US" dirty="0"/>
          </a:p>
        </p:txBody>
      </p:sp>
      <p:sp>
        <p:nvSpPr>
          <p:cNvPr id="3" name="Content Placeholder 2"/>
          <p:cNvSpPr>
            <a:spLocks noGrp="1"/>
          </p:cNvSpPr>
          <p:nvPr>
            <p:ph idx="1"/>
          </p:nvPr>
        </p:nvSpPr>
        <p:spPr/>
        <p:txBody>
          <a:bodyPr/>
          <a:lstStyle/>
          <a:p>
            <a:r>
              <a:rPr lang="en-US" dirty="0">
                <a:solidFill>
                  <a:srgbClr val="12252C"/>
                </a:solidFill>
              </a:rPr>
              <a:t>A management VLAN is any VLAN you configure to access the management capabilities of a switch. </a:t>
            </a:r>
            <a:endParaRPr lang="en-US" dirty="0" smtClean="0">
              <a:solidFill>
                <a:srgbClr val="12252C"/>
              </a:solidFill>
            </a:endParaRPr>
          </a:p>
          <a:p>
            <a:r>
              <a:rPr lang="en-US" dirty="0" smtClean="0">
                <a:solidFill>
                  <a:srgbClr val="12252C"/>
                </a:solidFill>
              </a:rPr>
              <a:t>VLAN </a:t>
            </a:r>
            <a:r>
              <a:rPr lang="en-US" dirty="0">
                <a:solidFill>
                  <a:srgbClr val="12252C"/>
                </a:solidFill>
              </a:rPr>
              <a:t>1 would serve as the management VLAN if you did not proactively define a unique VLAN to serve as the management VLAN</a:t>
            </a:r>
            <a:r>
              <a:rPr lang="en-US" dirty="0" smtClean="0">
                <a:solidFill>
                  <a:srgbClr val="12252C"/>
                </a:solidFill>
              </a:rPr>
              <a:t>.</a:t>
            </a:r>
          </a:p>
          <a:p>
            <a:r>
              <a:rPr lang="en-US" dirty="0">
                <a:solidFill>
                  <a:srgbClr val="12252C"/>
                </a:solidFill>
              </a:rPr>
              <a:t>A switch can be managed via HTTP, Telnet, SSH, or SNMP. </a:t>
            </a:r>
            <a:endParaRPr lang="en-US" dirty="0" smtClean="0">
              <a:solidFill>
                <a:srgbClr val="12252C"/>
              </a:solidFill>
            </a:endParaRPr>
          </a:p>
          <a:p>
            <a:endParaRPr lang="en-US" dirty="0">
              <a:solidFill>
                <a:srgbClr val="12252C"/>
              </a:solidFill>
            </a:endParaRPr>
          </a:p>
        </p:txBody>
      </p:sp>
    </p:spTree>
    <p:extLst>
      <p:ext uri="{BB962C8B-B14F-4D97-AF65-F5344CB8AC3E}">
        <p14:creationId xmlns="" xmlns:p14="http://schemas.microsoft.com/office/powerpoint/2010/main" val="184870718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Native VLAN</a:t>
            </a:r>
            <a:endParaRPr lang="en-US" dirty="0"/>
          </a:p>
        </p:txBody>
      </p:sp>
      <p:sp>
        <p:nvSpPr>
          <p:cNvPr id="3" name="Content Placeholder 2"/>
          <p:cNvSpPr>
            <a:spLocks noGrp="1"/>
          </p:cNvSpPr>
          <p:nvPr>
            <p:ph idx="1"/>
          </p:nvPr>
        </p:nvSpPr>
        <p:spPr/>
        <p:txBody>
          <a:bodyPr>
            <a:normAutofit fontScale="92500" lnSpcReduction="20000"/>
          </a:bodyPr>
          <a:lstStyle/>
          <a:p>
            <a:r>
              <a:rPr lang="en-US" dirty="0">
                <a:solidFill>
                  <a:srgbClr val="12252C"/>
                </a:solidFill>
              </a:rPr>
              <a:t>A native VLAN is assigned to an 802.1Q trunk port. </a:t>
            </a:r>
            <a:endParaRPr lang="en-US" dirty="0" smtClean="0">
              <a:solidFill>
                <a:srgbClr val="12252C"/>
              </a:solidFill>
            </a:endParaRPr>
          </a:p>
          <a:p>
            <a:r>
              <a:rPr lang="en-US" dirty="0" smtClean="0">
                <a:solidFill>
                  <a:srgbClr val="12252C"/>
                </a:solidFill>
              </a:rPr>
              <a:t>An </a:t>
            </a:r>
            <a:r>
              <a:rPr lang="en-US" dirty="0">
                <a:solidFill>
                  <a:srgbClr val="12252C"/>
                </a:solidFill>
              </a:rPr>
              <a:t>802.1Q trunk port supports traffic coming from many VLANs (tagged traffic) as well as traffic that does not come from a VLAN (untagged traffic). </a:t>
            </a:r>
            <a:endParaRPr lang="en-US" dirty="0" smtClean="0">
              <a:solidFill>
                <a:srgbClr val="12252C"/>
              </a:solidFill>
            </a:endParaRPr>
          </a:p>
          <a:p>
            <a:r>
              <a:rPr lang="en-US" dirty="0" smtClean="0">
                <a:solidFill>
                  <a:srgbClr val="12252C"/>
                </a:solidFill>
              </a:rPr>
              <a:t>The </a:t>
            </a:r>
            <a:r>
              <a:rPr lang="en-US" dirty="0">
                <a:solidFill>
                  <a:srgbClr val="12252C"/>
                </a:solidFill>
              </a:rPr>
              <a:t>802.1Q trunk port places untagged traffic on the native VLAN. </a:t>
            </a:r>
            <a:endParaRPr lang="en-US" dirty="0" smtClean="0">
              <a:solidFill>
                <a:srgbClr val="12252C"/>
              </a:solidFill>
            </a:endParaRPr>
          </a:p>
          <a:p>
            <a:r>
              <a:rPr lang="en-US" dirty="0">
                <a:solidFill>
                  <a:srgbClr val="12252C"/>
                </a:solidFill>
              </a:rPr>
              <a:t>Native VLANs are set out in the IEEE 802.1Q specification to maintain backward compatibility with untagged traffic common to legacy LAN scenarios</a:t>
            </a:r>
            <a:r>
              <a:rPr lang="en-US" dirty="0" smtClean="0">
                <a:solidFill>
                  <a:srgbClr val="12252C"/>
                </a:solidFill>
              </a:rPr>
              <a:t>.</a:t>
            </a:r>
          </a:p>
          <a:p>
            <a:r>
              <a:rPr lang="en-US" dirty="0">
                <a:solidFill>
                  <a:srgbClr val="12252C"/>
                </a:solidFill>
              </a:rPr>
              <a:t>Native VLANs are set out in the IEEE 802.1Q specification to maintain backward compatibility with untagged traffic common to legacy LAN scenarios.</a:t>
            </a:r>
          </a:p>
        </p:txBody>
      </p:sp>
    </p:spTree>
    <p:extLst>
      <p:ext uri="{BB962C8B-B14F-4D97-AF65-F5344CB8AC3E}">
        <p14:creationId xmlns="" xmlns:p14="http://schemas.microsoft.com/office/powerpoint/2010/main" val="57186159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Voice VLAN</a:t>
            </a:r>
            <a:endParaRPr lang="en-US" dirty="0"/>
          </a:p>
        </p:txBody>
      </p:sp>
      <p:sp>
        <p:nvSpPr>
          <p:cNvPr id="3" name="Content Placeholder 2"/>
          <p:cNvSpPr>
            <a:spLocks noGrp="1"/>
          </p:cNvSpPr>
          <p:nvPr>
            <p:ph idx="1"/>
          </p:nvPr>
        </p:nvSpPr>
        <p:spPr/>
        <p:txBody>
          <a:bodyPr>
            <a:normAutofit/>
          </a:bodyPr>
          <a:lstStyle/>
          <a:p>
            <a:r>
              <a:rPr lang="en-US" dirty="0">
                <a:solidFill>
                  <a:srgbClr val="12252C"/>
                </a:solidFill>
              </a:rPr>
              <a:t>VoIP traffic requires</a:t>
            </a:r>
            <a:r>
              <a:rPr lang="en-US" dirty="0" smtClean="0">
                <a:solidFill>
                  <a:srgbClr val="12252C"/>
                </a:solidFill>
              </a:rPr>
              <a:t>:</a:t>
            </a:r>
            <a:endParaRPr lang="en-US" dirty="0">
              <a:solidFill>
                <a:srgbClr val="12252C"/>
              </a:solidFill>
            </a:endParaRPr>
          </a:p>
          <a:p>
            <a:pPr lvl="1"/>
            <a:r>
              <a:rPr lang="en-US" dirty="0">
                <a:solidFill>
                  <a:srgbClr val="12252C"/>
                </a:solidFill>
              </a:rPr>
              <a:t>Assured bandwidth to ensure voice quality </a:t>
            </a:r>
          </a:p>
          <a:p>
            <a:pPr lvl="1"/>
            <a:r>
              <a:rPr lang="en-US" dirty="0">
                <a:solidFill>
                  <a:srgbClr val="12252C"/>
                </a:solidFill>
              </a:rPr>
              <a:t>Transmission priority over other types of network traffic</a:t>
            </a:r>
          </a:p>
          <a:p>
            <a:pPr lvl="1"/>
            <a:r>
              <a:rPr lang="en-US" dirty="0">
                <a:solidFill>
                  <a:srgbClr val="12252C"/>
                </a:solidFill>
              </a:rPr>
              <a:t>Ability to be routed around congested areas on the network</a:t>
            </a:r>
          </a:p>
          <a:p>
            <a:pPr lvl="1"/>
            <a:r>
              <a:rPr lang="en-US" dirty="0">
                <a:solidFill>
                  <a:srgbClr val="12252C"/>
                </a:solidFill>
              </a:rPr>
              <a:t>Delay of less than 150 milliseconds (</a:t>
            </a:r>
            <a:r>
              <a:rPr lang="en-US" dirty="0" err="1">
                <a:solidFill>
                  <a:srgbClr val="12252C"/>
                </a:solidFill>
              </a:rPr>
              <a:t>ms</a:t>
            </a:r>
            <a:r>
              <a:rPr lang="en-US" dirty="0">
                <a:solidFill>
                  <a:srgbClr val="12252C"/>
                </a:solidFill>
              </a:rPr>
              <a:t>) across the network</a:t>
            </a:r>
          </a:p>
          <a:p>
            <a:r>
              <a:rPr lang="en-US" dirty="0">
                <a:solidFill>
                  <a:srgbClr val="12252C"/>
                </a:solidFill>
              </a:rPr>
              <a:t>To meet these requirements, the entire network has to be designed to support VoIP. </a:t>
            </a:r>
          </a:p>
        </p:txBody>
      </p:sp>
    </p:spTree>
    <p:extLst>
      <p:ext uri="{BB962C8B-B14F-4D97-AF65-F5344CB8AC3E}">
        <p14:creationId xmlns="" xmlns:p14="http://schemas.microsoft.com/office/powerpoint/2010/main" val="202953921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ja-JP" sz="3600" dirty="0" smtClean="0">
                <a:latin typeface="Arial" charset="0"/>
                <a:cs typeface="ＭＳ Ｐゴシック" charset="0"/>
              </a:rPr>
              <a:t>Switch Port Membership Modes</a:t>
            </a:r>
            <a:endParaRPr lang="en-US" sz="3600" dirty="0">
              <a:latin typeface="Arial" charset="0"/>
            </a:endParaRPr>
          </a:p>
        </p:txBody>
      </p:sp>
      <p:pic>
        <p:nvPicPr>
          <p:cNvPr id="8196" name="Picture 4"/>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715963" y="1800225"/>
            <a:ext cx="7875588" cy="389605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415543825"/>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196"/>
                                        </p:tgtEl>
                                        <p:attrNameLst>
                                          <p:attrName>style.visibility</p:attrName>
                                        </p:attrNameLst>
                                      </p:cBhvr>
                                      <p:to>
                                        <p:strVal val="visible"/>
                                      </p:to>
                                    </p:set>
                                    <p:animEffect transition="in" filter="blinds(horizontal)">
                                      <p:cBhvr>
                                        <p:cTn id="7" dur="5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ja-JP" dirty="0" smtClean="0">
                <a:latin typeface="Arial" charset="0"/>
                <a:cs typeface="ＭＳ Ｐゴシック" charset="0"/>
              </a:rPr>
              <a:t>Controlling Broadcast</a:t>
            </a:r>
            <a:endParaRPr lang="en-US" dirty="0">
              <a:latin typeface="Arial" charset="0"/>
            </a:endParaRPr>
          </a:p>
        </p:txBody>
      </p:sp>
      <p:pic>
        <p:nvPicPr>
          <p:cNvPr id="9220" name="Picture 5"/>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549275" y="1681599"/>
            <a:ext cx="8042275" cy="404547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03785418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220"/>
                                        </p:tgtEl>
                                        <p:attrNameLst>
                                          <p:attrName>style.visibility</p:attrName>
                                        </p:attrNameLst>
                                      </p:cBhvr>
                                      <p:to>
                                        <p:strVal val="visible"/>
                                      </p:to>
                                    </p:set>
                                    <p:animEffect transition="in" filter="blinds(horizontal)">
                                      <p:cBhvr>
                                        <p:cTn id="7" dur="500"/>
                                        <p:tgtEl>
                                          <p:spTgt spid="92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VLAN Trunk</a:t>
            </a:r>
            <a:endParaRPr lang="en-US" dirty="0"/>
          </a:p>
        </p:txBody>
      </p:sp>
      <p:sp>
        <p:nvSpPr>
          <p:cNvPr id="3" name="Content Placeholder 2"/>
          <p:cNvSpPr>
            <a:spLocks noGrp="1"/>
          </p:cNvSpPr>
          <p:nvPr>
            <p:ph idx="1"/>
          </p:nvPr>
        </p:nvSpPr>
        <p:spPr/>
        <p:txBody>
          <a:bodyPr>
            <a:normAutofit/>
          </a:bodyPr>
          <a:lstStyle/>
          <a:p>
            <a:r>
              <a:rPr lang="en-US" dirty="0">
                <a:solidFill>
                  <a:schemeClr val="accent2">
                    <a:lumMod val="50000"/>
                  </a:schemeClr>
                </a:solidFill>
              </a:rPr>
              <a:t>A trunk is a point-to-point link between two network devices that carries more than one VLAN. </a:t>
            </a:r>
            <a:endParaRPr lang="en-US" dirty="0" smtClean="0">
              <a:solidFill>
                <a:schemeClr val="accent2">
                  <a:lumMod val="50000"/>
                </a:schemeClr>
              </a:solidFill>
            </a:endParaRPr>
          </a:p>
          <a:p>
            <a:r>
              <a:rPr lang="en-US" dirty="0" smtClean="0">
                <a:solidFill>
                  <a:schemeClr val="accent2">
                    <a:lumMod val="50000"/>
                  </a:schemeClr>
                </a:solidFill>
              </a:rPr>
              <a:t>A </a:t>
            </a:r>
            <a:r>
              <a:rPr lang="en-US" dirty="0">
                <a:solidFill>
                  <a:schemeClr val="accent2">
                    <a:lumMod val="50000"/>
                  </a:schemeClr>
                </a:solidFill>
              </a:rPr>
              <a:t>VLAN trunk allows you to extend the VLANs across an entire network. </a:t>
            </a:r>
            <a:endParaRPr lang="en-US" dirty="0" smtClean="0">
              <a:solidFill>
                <a:schemeClr val="accent2">
                  <a:lumMod val="50000"/>
                </a:schemeClr>
              </a:solidFill>
            </a:endParaRPr>
          </a:p>
          <a:p>
            <a:r>
              <a:rPr lang="en-US" dirty="0" smtClean="0">
                <a:solidFill>
                  <a:schemeClr val="accent2">
                    <a:lumMod val="50000"/>
                  </a:schemeClr>
                </a:solidFill>
              </a:rPr>
              <a:t>Cisco </a:t>
            </a:r>
            <a:r>
              <a:rPr lang="en-US" dirty="0">
                <a:solidFill>
                  <a:schemeClr val="accent2">
                    <a:lumMod val="50000"/>
                  </a:schemeClr>
                </a:solidFill>
              </a:rPr>
              <a:t>supports IEEE 802.1Q for coordinating trunks on Fast Ethernet and Gigabit Ethernet interfaces</a:t>
            </a:r>
            <a:r>
              <a:rPr lang="en-US" dirty="0" smtClean="0">
                <a:solidFill>
                  <a:schemeClr val="accent2">
                    <a:lumMod val="50000"/>
                  </a:schemeClr>
                </a:solidFill>
              </a:rPr>
              <a:t>.</a:t>
            </a:r>
          </a:p>
          <a:p>
            <a:r>
              <a:rPr lang="en-US" dirty="0">
                <a:solidFill>
                  <a:schemeClr val="accent2">
                    <a:lumMod val="50000"/>
                  </a:schemeClr>
                </a:solidFill>
              </a:rPr>
              <a:t>A VLAN trunk does not belong to a specific VLAN, rather it is a conduit for VLANs between switches and routers.</a:t>
            </a:r>
          </a:p>
        </p:txBody>
      </p:sp>
    </p:spTree>
    <p:extLst>
      <p:ext uri="{BB962C8B-B14F-4D97-AF65-F5344CB8AC3E}">
        <p14:creationId xmlns="" xmlns:p14="http://schemas.microsoft.com/office/powerpoint/2010/main" val="227442967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17488"/>
            <a:ext cx="8145463" cy="838200"/>
          </a:xfrm>
        </p:spPr>
        <p:txBody>
          <a:bodyPr/>
          <a:lstStyle/>
          <a:p>
            <a:pPr eaLnBrk="1" hangingPunct="1"/>
            <a:r>
              <a:rPr lang="en-CA" altLang="ja-JP" sz="4000" dirty="0" smtClean="0">
                <a:latin typeface="Arial" charset="0"/>
                <a:cs typeface="ＭＳ Ｐゴシック" charset="0"/>
              </a:rPr>
              <a:t>VLAN Trunk</a:t>
            </a:r>
            <a:endParaRPr lang="en-US" sz="4000" dirty="0">
              <a:latin typeface="Arial" charset="0"/>
            </a:endParaRPr>
          </a:p>
        </p:txBody>
      </p:sp>
      <p:pic>
        <p:nvPicPr>
          <p:cNvPr id="10243" name="Picture 4"/>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52400" y="1414991"/>
            <a:ext cx="4787900" cy="349937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244" name="Picture 5"/>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4974166" y="1876425"/>
            <a:ext cx="4169834" cy="30379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245" name="TextBox 5"/>
          <p:cNvSpPr txBox="1">
            <a:spLocks noChangeArrowheads="1"/>
          </p:cNvSpPr>
          <p:nvPr/>
        </p:nvSpPr>
        <p:spPr bwMode="auto">
          <a:xfrm>
            <a:off x="1349375" y="4965169"/>
            <a:ext cx="2711450" cy="341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a:t>Without VLAN trunk</a:t>
            </a:r>
          </a:p>
        </p:txBody>
      </p:sp>
      <p:sp>
        <p:nvSpPr>
          <p:cNvPr id="10246" name="TextBox 6"/>
          <p:cNvSpPr txBox="1">
            <a:spLocks noChangeArrowheads="1"/>
          </p:cNvSpPr>
          <p:nvPr/>
        </p:nvSpPr>
        <p:spPr bwMode="auto">
          <a:xfrm>
            <a:off x="5824538" y="5017294"/>
            <a:ext cx="2709862" cy="341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a:t>With VLAN trunk</a:t>
            </a:r>
          </a:p>
        </p:txBody>
      </p:sp>
    </p:spTree>
    <p:extLst>
      <p:ext uri="{BB962C8B-B14F-4D97-AF65-F5344CB8AC3E}">
        <p14:creationId xmlns="" xmlns:p14="http://schemas.microsoft.com/office/powerpoint/2010/main" val="57555893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802.1Q Frame Tagging</a:t>
            </a:r>
            <a:endParaRPr lang="en-US" dirty="0"/>
          </a:p>
        </p:txBody>
      </p:sp>
      <p:sp>
        <p:nvSpPr>
          <p:cNvPr id="3" name="Content Placeholder 2"/>
          <p:cNvSpPr>
            <a:spLocks noGrp="1"/>
          </p:cNvSpPr>
          <p:nvPr>
            <p:ph idx="1"/>
          </p:nvPr>
        </p:nvSpPr>
        <p:spPr/>
        <p:txBody>
          <a:bodyPr/>
          <a:lstStyle/>
          <a:p>
            <a:r>
              <a:rPr lang="en-US" dirty="0" smtClean="0"/>
              <a:t>802.1Q header adds a tag to the original Ethernet frame specifying the VLAN to which the frame belongs.</a:t>
            </a:r>
          </a:p>
          <a:p>
            <a:r>
              <a:rPr lang="en-US" dirty="0"/>
              <a:t>When the switch receives a frame on a port configured in access mode with a static VLAN, the switch takes apart the frame and inserts a VLAN tag, recalculates the FCS and sends the tagged frame out a trunk port</a:t>
            </a:r>
            <a:r>
              <a:rPr lang="en-US" dirty="0" smtClean="0"/>
              <a:t>.</a:t>
            </a:r>
          </a:p>
          <a:p>
            <a:endParaRPr lang="en-US" dirty="0"/>
          </a:p>
        </p:txBody>
      </p:sp>
    </p:spTree>
    <p:extLst>
      <p:ext uri="{BB962C8B-B14F-4D97-AF65-F5344CB8AC3E}">
        <p14:creationId xmlns="" xmlns:p14="http://schemas.microsoft.com/office/powerpoint/2010/main" val="610546167"/>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Native VLAN and  802.1Q Trunking</a:t>
            </a:r>
            <a:endParaRPr lang="en-US" sz="3200" dirty="0"/>
          </a:p>
        </p:txBody>
      </p:sp>
      <p:pic>
        <p:nvPicPr>
          <p:cNvPr id="4" name="Picture 3" descr="Untitled.tiff"/>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355600" y="1985433"/>
            <a:ext cx="8408875" cy="3585634"/>
          </a:xfrm>
          <a:prstGeom prst="rect">
            <a:avLst/>
          </a:prstGeom>
        </p:spPr>
      </p:pic>
    </p:spTree>
    <p:extLst>
      <p:ext uri="{BB962C8B-B14F-4D97-AF65-F5344CB8AC3E}">
        <p14:creationId xmlns="" xmlns:p14="http://schemas.microsoft.com/office/powerpoint/2010/main" val="36738291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CA" altLang="ja-JP">
                <a:latin typeface="Arial" charset="0"/>
                <a:cs typeface="ＭＳ Ｐゴシック" charset="0"/>
              </a:rPr>
              <a:t>Trunking Operation</a:t>
            </a:r>
            <a:endParaRPr lang="en-US">
              <a:latin typeface="Arial" charset="0"/>
            </a:endParaRPr>
          </a:p>
        </p:txBody>
      </p:sp>
      <p:pic>
        <p:nvPicPr>
          <p:cNvPr id="11268" name="Picture 4"/>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549275" y="1681599"/>
            <a:ext cx="8042276" cy="419426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408950907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blinds(horizontal)">
                                      <p:cBhvr>
                                        <p:cTn id="7" dur="500"/>
                                        <p:tgtEl>
                                          <p:spTgt spid="112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Trunking Operation</a:t>
            </a:r>
            <a:endParaRPr lang="en-US" dirty="0"/>
          </a:p>
        </p:txBody>
      </p:sp>
      <p:sp>
        <p:nvSpPr>
          <p:cNvPr id="3" name="Content Placeholder 2"/>
          <p:cNvSpPr>
            <a:spLocks noGrp="1"/>
          </p:cNvSpPr>
          <p:nvPr>
            <p:ph idx="1"/>
          </p:nvPr>
        </p:nvSpPr>
        <p:spPr/>
        <p:txBody>
          <a:bodyPr>
            <a:normAutofit/>
          </a:bodyPr>
          <a:lstStyle/>
          <a:p>
            <a:r>
              <a:rPr lang="en-US" dirty="0" smtClean="0"/>
              <a:t>A Cisco </a:t>
            </a:r>
            <a:r>
              <a:rPr lang="en-US" dirty="0"/>
              <a:t>switch can be configured to support two types of trunk ports, IEEE 802.1Q and </a:t>
            </a:r>
            <a:r>
              <a:rPr lang="en-US" dirty="0" smtClean="0"/>
              <a:t>ISL.  Today </a:t>
            </a:r>
            <a:r>
              <a:rPr lang="en-US" dirty="0"/>
              <a:t>only 802.1Q is used. However, legacy networks may still use </a:t>
            </a:r>
            <a:r>
              <a:rPr lang="en-US" dirty="0" smtClean="0"/>
              <a:t>ISL.</a:t>
            </a:r>
          </a:p>
          <a:p>
            <a:pPr lvl="1"/>
            <a:r>
              <a:rPr lang="en-US" dirty="0" smtClean="0"/>
              <a:t>An </a:t>
            </a:r>
            <a:r>
              <a:rPr lang="en-US" dirty="0"/>
              <a:t>IEEE 802.1Q trunk port supports simultaneous tagged and untagged traffic. An 802.1Q trunk port is assigned a default PVID, and all untagged traffic travels on the port default </a:t>
            </a:r>
            <a:r>
              <a:rPr lang="en-US" dirty="0" smtClean="0"/>
              <a:t>PVID</a:t>
            </a:r>
          </a:p>
          <a:p>
            <a:pPr lvl="1"/>
            <a:r>
              <a:rPr lang="en-US" dirty="0"/>
              <a:t>In an ISL trunk port, all received packets are expected to be encapsulated with an ISL header, and all transmitted packets are sent with an ISL header. </a:t>
            </a:r>
          </a:p>
        </p:txBody>
      </p:sp>
    </p:spTree>
    <p:extLst>
      <p:ext uri="{BB962C8B-B14F-4D97-AF65-F5344CB8AC3E}">
        <p14:creationId xmlns="" xmlns:p14="http://schemas.microsoft.com/office/powerpoint/2010/main" val="153317656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US" dirty="0">
                <a:solidFill>
                  <a:srgbClr val="12252C"/>
                </a:solidFill>
              </a:rPr>
              <a:t>Dynamic Trunking Protocol (DTP) is a Cisco proprietary protocol. </a:t>
            </a:r>
            <a:endParaRPr lang="en-US" dirty="0" smtClean="0">
              <a:solidFill>
                <a:srgbClr val="12252C"/>
              </a:solidFill>
            </a:endParaRPr>
          </a:p>
          <a:p>
            <a:r>
              <a:rPr lang="en-US" dirty="0" smtClean="0">
                <a:solidFill>
                  <a:srgbClr val="12252C"/>
                </a:solidFill>
              </a:rPr>
              <a:t>DTP </a:t>
            </a:r>
            <a:r>
              <a:rPr lang="en-US" dirty="0">
                <a:solidFill>
                  <a:srgbClr val="12252C"/>
                </a:solidFill>
              </a:rPr>
              <a:t>is automatically enabled on a switch port when certain </a:t>
            </a:r>
            <a:r>
              <a:rPr lang="en-US" dirty="0" err="1">
                <a:solidFill>
                  <a:srgbClr val="12252C"/>
                </a:solidFill>
              </a:rPr>
              <a:t>trunking</a:t>
            </a:r>
            <a:r>
              <a:rPr lang="en-US" dirty="0">
                <a:solidFill>
                  <a:srgbClr val="12252C"/>
                </a:solidFill>
              </a:rPr>
              <a:t> modes are configured on the switch port</a:t>
            </a:r>
            <a:r>
              <a:rPr lang="en-US" dirty="0" smtClean="0">
                <a:solidFill>
                  <a:srgbClr val="12252C"/>
                </a:solidFill>
              </a:rPr>
              <a:t>.</a:t>
            </a:r>
          </a:p>
          <a:p>
            <a:r>
              <a:rPr lang="en-US" dirty="0">
                <a:solidFill>
                  <a:srgbClr val="12252C"/>
                </a:solidFill>
              </a:rPr>
              <a:t>A switch port on a Cisco switch supports a number of </a:t>
            </a:r>
            <a:r>
              <a:rPr lang="en-US" dirty="0" err="1">
                <a:solidFill>
                  <a:srgbClr val="12252C"/>
                </a:solidFill>
              </a:rPr>
              <a:t>trunking</a:t>
            </a:r>
            <a:r>
              <a:rPr lang="en-US" dirty="0">
                <a:solidFill>
                  <a:srgbClr val="12252C"/>
                </a:solidFill>
              </a:rPr>
              <a:t> modes. The </a:t>
            </a:r>
            <a:r>
              <a:rPr lang="en-US" dirty="0" err="1">
                <a:solidFill>
                  <a:srgbClr val="12252C"/>
                </a:solidFill>
              </a:rPr>
              <a:t>trunking</a:t>
            </a:r>
            <a:r>
              <a:rPr lang="en-US" dirty="0">
                <a:solidFill>
                  <a:srgbClr val="12252C"/>
                </a:solidFill>
              </a:rPr>
              <a:t> mode defines how the port negotiates using DTP to set up a trunk link with its peer port</a:t>
            </a:r>
            <a:r>
              <a:rPr lang="en-US" dirty="0" smtClean="0">
                <a:solidFill>
                  <a:srgbClr val="12252C"/>
                </a:solidFill>
              </a:rPr>
              <a:t>.</a:t>
            </a:r>
          </a:p>
          <a:p>
            <a:pPr lvl="1"/>
            <a:r>
              <a:rPr lang="en-US" dirty="0" smtClean="0">
                <a:solidFill>
                  <a:srgbClr val="12252C"/>
                </a:solidFill>
              </a:rPr>
              <a:t>On (default)</a:t>
            </a:r>
          </a:p>
          <a:p>
            <a:pPr lvl="1"/>
            <a:r>
              <a:rPr lang="en-US" dirty="0" smtClean="0">
                <a:solidFill>
                  <a:srgbClr val="12252C"/>
                </a:solidFill>
              </a:rPr>
              <a:t>Dynamic auto</a:t>
            </a:r>
          </a:p>
          <a:p>
            <a:pPr lvl="1"/>
            <a:r>
              <a:rPr lang="en-US" dirty="0" smtClean="0">
                <a:solidFill>
                  <a:srgbClr val="12252C"/>
                </a:solidFill>
              </a:rPr>
              <a:t>Dynamic desirable</a:t>
            </a:r>
          </a:p>
          <a:p>
            <a:pPr lvl="1"/>
            <a:r>
              <a:rPr lang="en-US" dirty="0" smtClean="0">
                <a:solidFill>
                  <a:srgbClr val="12252C"/>
                </a:solidFill>
              </a:rPr>
              <a:t>Turn off</a:t>
            </a:r>
          </a:p>
          <a:p>
            <a:pPr lvl="1"/>
            <a:endParaRPr lang="en-US" dirty="0">
              <a:solidFill>
                <a:srgbClr val="12252C"/>
              </a:solidFill>
            </a:endParaRPr>
          </a:p>
        </p:txBody>
      </p:sp>
      <p:sp>
        <p:nvSpPr>
          <p:cNvPr id="4" name="Rectangle 2"/>
          <p:cNvSpPr>
            <a:spLocks noGrp="1" noChangeArrowheads="1"/>
          </p:cNvSpPr>
          <p:nvPr>
            <p:ph type="title"/>
          </p:nvPr>
        </p:nvSpPr>
        <p:spPr/>
        <p:txBody>
          <a:bodyPr/>
          <a:lstStyle/>
          <a:p>
            <a:pPr eaLnBrk="1" hangingPunct="1"/>
            <a:r>
              <a:rPr lang="en-CA" altLang="ja-JP" dirty="0" smtClean="0">
                <a:latin typeface="Arial" charset="0"/>
                <a:cs typeface="ＭＳ Ｐゴシック" charset="0"/>
              </a:rPr>
              <a:t>Dynamic Trunking Protocol</a:t>
            </a:r>
            <a:endParaRPr lang="en-US" dirty="0">
              <a:latin typeface="Arial" charset="0"/>
            </a:endParaRPr>
          </a:p>
        </p:txBody>
      </p:sp>
    </p:spTree>
    <p:extLst>
      <p:ext uri="{BB962C8B-B14F-4D97-AF65-F5344CB8AC3E}">
        <p14:creationId xmlns="" xmlns:p14="http://schemas.microsoft.com/office/powerpoint/2010/main" val="400136562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linds(horizontal)">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CA" altLang="ja-JP" dirty="0" smtClean="0">
                <a:latin typeface="Arial" charset="0"/>
                <a:cs typeface="ＭＳ Ｐゴシック" charset="0"/>
              </a:rPr>
              <a:t>Dynamic Trunking Protocol</a:t>
            </a:r>
            <a:endParaRPr lang="en-US" dirty="0">
              <a:latin typeface="Arial" charset="0"/>
            </a:endParaRPr>
          </a:p>
        </p:txBody>
      </p:sp>
      <p:pic>
        <p:nvPicPr>
          <p:cNvPr id="12291" name="Picture 4"/>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549275" y="1608667"/>
            <a:ext cx="8390727" cy="39962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60093787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blinds(horizontal)">
                                      <p:cBhvr>
                                        <p:cTn id="7" dur="500"/>
                                        <p:tgtEl>
                                          <p:spTgt spid="12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49275" y="107576"/>
            <a:ext cx="8042276" cy="1618566"/>
          </a:xfrm>
        </p:spPr>
        <p:txBody>
          <a:bodyPr/>
          <a:lstStyle/>
          <a:p>
            <a:pPr eaLnBrk="1" hangingPunct="1"/>
            <a:r>
              <a:rPr lang="en-CA" altLang="ja-JP" dirty="0" err="1" smtClean="0">
                <a:latin typeface="Arial" charset="0"/>
                <a:cs typeface="ＭＳ Ｐゴシック" charset="0"/>
              </a:rPr>
              <a:t>Trunking</a:t>
            </a:r>
            <a:r>
              <a:rPr lang="en-CA" altLang="ja-JP" dirty="0">
                <a:latin typeface="Arial" charset="0"/>
                <a:cs typeface="ＭＳ Ｐゴシック" charset="0"/>
              </a:rPr>
              <a:t> </a:t>
            </a:r>
            <a:r>
              <a:rPr lang="en-CA" altLang="ja-JP" dirty="0" smtClean="0">
                <a:latin typeface="Arial" charset="0"/>
                <a:cs typeface="ＭＳ Ｐゴシック" charset="0"/>
              </a:rPr>
              <a:t>Modes</a:t>
            </a:r>
            <a:endParaRPr lang="en-US" dirty="0">
              <a:latin typeface="Arial" charset="0"/>
            </a:endParaRPr>
          </a:p>
        </p:txBody>
      </p:sp>
      <p:pic>
        <p:nvPicPr>
          <p:cNvPr id="12292" name="Picture 5"/>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549275" y="2373842"/>
            <a:ext cx="8408458" cy="2232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2293" name="Picture 6"/>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3068638" y="1992842"/>
            <a:ext cx="2876550" cy="266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02380418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CA" altLang="ja-JP" sz="2800" dirty="0" smtClean="0">
                <a:latin typeface="Arial" charset="0"/>
                <a:cs typeface="ＭＳ Ｐゴシック" charset="0"/>
              </a:rPr>
              <a:t>Configuring VLANs and Trunks</a:t>
            </a:r>
            <a:endParaRPr lang="en-US" sz="2800" dirty="0">
              <a:latin typeface="Arial" charset="0"/>
            </a:endParaRPr>
          </a:p>
        </p:txBody>
      </p:sp>
      <p:pic>
        <p:nvPicPr>
          <p:cNvPr id="13315" name="Picture 4"/>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504950" y="1660525"/>
            <a:ext cx="5653088" cy="35575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75254234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315"/>
                                        </p:tgtEl>
                                        <p:attrNameLst>
                                          <p:attrName>style.visibility</p:attrName>
                                        </p:attrNameLst>
                                      </p:cBhvr>
                                      <p:to>
                                        <p:strVal val="visible"/>
                                      </p:to>
                                    </p:set>
                                    <p:animEffect transition="in" filter="blinds(horizontal)">
                                      <p:cBhvr>
                                        <p:cTn id="7" dur="5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65100" y="685800"/>
            <a:ext cx="8145463" cy="838200"/>
          </a:xfrm>
        </p:spPr>
        <p:txBody>
          <a:bodyPr/>
          <a:lstStyle/>
          <a:p>
            <a:pPr eaLnBrk="1" hangingPunct="1"/>
            <a:r>
              <a:rPr lang="en-CA" altLang="ja-JP" dirty="0">
                <a:latin typeface="Arial" charset="0"/>
                <a:cs typeface="ＭＳ Ｐゴシック" charset="0"/>
              </a:rPr>
              <a:t>C</a:t>
            </a:r>
            <a:r>
              <a:rPr lang="en-CA" altLang="ja-JP" dirty="0" smtClean="0">
                <a:latin typeface="Arial" charset="0"/>
                <a:cs typeface="ＭＳ Ｐゴシック" charset="0"/>
              </a:rPr>
              <a:t>reating </a:t>
            </a:r>
            <a:r>
              <a:rPr lang="en-CA" altLang="ja-JP" dirty="0">
                <a:latin typeface="Arial" charset="0"/>
                <a:cs typeface="ＭＳ Ｐゴシック" charset="0"/>
              </a:rPr>
              <a:t>a VLAN</a:t>
            </a:r>
            <a:endParaRPr lang="en-US" dirty="0">
              <a:latin typeface="Arial" charset="0"/>
            </a:endParaRPr>
          </a:p>
        </p:txBody>
      </p:sp>
      <p:pic>
        <p:nvPicPr>
          <p:cNvPr id="14340" name="Picture 4"/>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731838" y="1844676"/>
            <a:ext cx="7578725" cy="3440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68934538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4340"/>
                                        </p:tgtEl>
                                        <p:attrNameLst>
                                          <p:attrName>style.visibility</p:attrName>
                                        </p:attrNameLst>
                                      </p:cBhvr>
                                      <p:to>
                                        <p:strVal val="visible"/>
                                      </p:to>
                                    </p:set>
                                    <p:animEffect transition="in" filter="blinds(horizontal)">
                                      <p:cBhvr>
                                        <p:cTn id="7" dur="500"/>
                                        <p:tgtEl>
                                          <p:spTgt spid="143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152400"/>
            <a:ext cx="8145463" cy="1422400"/>
          </a:xfrm>
        </p:spPr>
        <p:txBody>
          <a:bodyPr/>
          <a:lstStyle/>
          <a:p>
            <a:pPr eaLnBrk="1" hangingPunct="1"/>
            <a:r>
              <a:rPr lang="en-CA" altLang="ja-JP" dirty="0">
                <a:latin typeface="Arial" charset="0"/>
                <a:cs typeface="ＭＳ Ｐゴシック" charset="0"/>
              </a:rPr>
              <a:t>Assign Switch port to VLAN</a:t>
            </a:r>
            <a:endParaRPr lang="en-US" dirty="0">
              <a:latin typeface="Arial" charset="0"/>
            </a:endParaRPr>
          </a:p>
        </p:txBody>
      </p:sp>
      <p:pic>
        <p:nvPicPr>
          <p:cNvPr id="16387" name="Picture 5"/>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395288" y="2082800"/>
            <a:ext cx="8260372" cy="3371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390" name="Picture 8"/>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3540125" y="1751013"/>
            <a:ext cx="1781175" cy="200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60370519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CA" altLang="ja-JP" dirty="0" smtClean="0">
                <a:latin typeface="Arial" charset="0"/>
                <a:cs typeface="ＭＳ Ｐゴシック" charset="0"/>
              </a:rPr>
              <a:t>Managing VLANs</a:t>
            </a:r>
            <a:endParaRPr lang="en-US" dirty="0">
              <a:latin typeface="Arial" charset="0"/>
            </a:endParaRPr>
          </a:p>
        </p:txBody>
      </p:sp>
      <p:pic>
        <p:nvPicPr>
          <p:cNvPr id="15363" name="Picture 4"/>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290638" y="1444532"/>
            <a:ext cx="6850062" cy="42529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344319595"/>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856191"/>
            <a:ext cx="8145463" cy="631825"/>
          </a:xfrm>
        </p:spPr>
        <p:txBody>
          <a:bodyPr/>
          <a:lstStyle/>
          <a:p>
            <a:pPr eaLnBrk="1" hangingPunct="1"/>
            <a:r>
              <a:rPr lang="en-CA" altLang="ja-JP" dirty="0">
                <a:latin typeface="Arial" charset="0"/>
                <a:cs typeface="ＭＳ Ｐゴシック" charset="0"/>
              </a:rPr>
              <a:t>Assign Switch port to VLAN</a:t>
            </a:r>
            <a:endParaRPr lang="en-US" dirty="0">
              <a:latin typeface="Arial" charset="0"/>
            </a:endParaRPr>
          </a:p>
        </p:txBody>
      </p:sp>
      <p:pic>
        <p:nvPicPr>
          <p:cNvPr id="16388" name="Picture 6"/>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440267" y="2421466"/>
            <a:ext cx="8009466" cy="28617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389" name="Picture 7"/>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3279775" y="1832507"/>
            <a:ext cx="2152650" cy="190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324637717"/>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CA" altLang="ja-JP" sz="2800">
                <a:latin typeface="Arial" charset="0"/>
                <a:cs typeface="ＭＳ Ｐゴシック" charset="0"/>
              </a:rPr>
              <a:t>Common Problems with VLANs and trunks</a:t>
            </a:r>
            <a:endParaRPr lang="en-US" sz="2800">
              <a:latin typeface="Arial" charset="0"/>
            </a:endParaRPr>
          </a:p>
        </p:txBody>
      </p:sp>
      <p:pic>
        <p:nvPicPr>
          <p:cNvPr id="2" name="Picture 1" descr="Untitled.tiff"/>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296333" y="1790700"/>
            <a:ext cx="8559800" cy="3848100"/>
          </a:xfrm>
          <a:prstGeom prst="rect">
            <a:avLst/>
          </a:prstGeom>
        </p:spPr>
      </p:pic>
    </p:spTree>
    <p:extLst>
      <p:ext uri="{BB962C8B-B14F-4D97-AF65-F5344CB8AC3E}">
        <p14:creationId xmlns="" xmlns:p14="http://schemas.microsoft.com/office/powerpoint/2010/main" val="369429569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p:cNvSpPr>
            <a:spLocks noGrp="1" noChangeArrowheads="1"/>
          </p:cNvSpPr>
          <p:nvPr>
            <p:ph type="title"/>
          </p:nvPr>
        </p:nvSpPr>
        <p:spPr>
          <a:xfrm>
            <a:off x="579438" y="739775"/>
            <a:ext cx="8145462" cy="838200"/>
          </a:xfrm>
          <a:noFill/>
        </p:spPr>
        <p:txBody>
          <a:bodyPr/>
          <a:lstStyle/>
          <a:p>
            <a:pPr eaLnBrk="1" hangingPunct="1"/>
            <a:r>
              <a:rPr lang="en-CA" altLang="ja-JP" sz="2800">
                <a:latin typeface="Arial" charset="0"/>
                <a:cs typeface="ＭＳ Ｐゴシック" charset="0"/>
              </a:rPr>
              <a:t>Troubleshooting  Common Problems with VLANs</a:t>
            </a:r>
            <a:endParaRPr lang="en-US" sz="2800">
              <a:latin typeface="Arial" charset="0"/>
            </a:endParaRPr>
          </a:p>
        </p:txBody>
      </p:sp>
      <p:pic>
        <p:nvPicPr>
          <p:cNvPr id="18435" name="Picture 6"/>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192213" y="1960033"/>
            <a:ext cx="6540500" cy="3765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88395483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title"/>
          </p:nvPr>
        </p:nvSpPr>
        <p:spPr>
          <a:xfrm>
            <a:off x="601663" y="1066800"/>
            <a:ext cx="8145462" cy="838200"/>
          </a:xfrm>
          <a:noFill/>
        </p:spPr>
        <p:txBody>
          <a:bodyPr/>
          <a:lstStyle/>
          <a:p>
            <a:pPr eaLnBrk="1" hangingPunct="1"/>
            <a:r>
              <a:rPr lang="en-CA" altLang="ja-JP" sz="2800" dirty="0">
                <a:latin typeface="Arial" charset="0"/>
                <a:cs typeface="ＭＳ Ｐゴシック" charset="0"/>
              </a:rPr>
              <a:t>Troubleshoot Common Software or Hardware Misconfigurations Associated with VLANs</a:t>
            </a:r>
            <a:endParaRPr lang="en-US" sz="2800" dirty="0">
              <a:latin typeface="Arial" charset="0"/>
            </a:endParaRPr>
          </a:p>
        </p:txBody>
      </p:sp>
      <p:pic>
        <p:nvPicPr>
          <p:cNvPr id="19460" name="Picture 4"/>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120775" y="2214034"/>
            <a:ext cx="6723063" cy="3644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41233600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1" y="-1"/>
            <a:ext cx="4826000" cy="1151467"/>
          </a:xfrm>
        </p:spPr>
        <p:txBody>
          <a:bodyPr/>
          <a:lstStyle/>
          <a:p>
            <a:pPr eaLnBrk="1" hangingPunct="1"/>
            <a:r>
              <a:rPr lang="en-US" dirty="0">
                <a:latin typeface="Arial" charset="0"/>
              </a:rPr>
              <a:t>Summary</a:t>
            </a:r>
          </a:p>
        </p:txBody>
      </p:sp>
      <p:pic>
        <p:nvPicPr>
          <p:cNvPr id="3" name="Picture 2" descr="Untitled.tiff"/>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287867" y="1405468"/>
            <a:ext cx="8509078" cy="3928532"/>
          </a:xfrm>
          <a:prstGeom prst="rect">
            <a:avLst/>
          </a:prstGeom>
        </p:spPr>
      </p:pic>
    </p:spTree>
    <p:extLst>
      <p:ext uri="{BB962C8B-B14F-4D97-AF65-F5344CB8AC3E}">
        <p14:creationId xmlns="" xmlns:p14="http://schemas.microsoft.com/office/powerpoint/2010/main" val="147322915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4798</TotalTime>
  <Words>1499</Words>
  <Application>Microsoft Macintosh PowerPoint</Application>
  <PresentationFormat>On-screen Show (4:3)</PresentationFormat>
  <Paragraphs>119</Paragraphs>
  <Slides>32</Slides>
  <Notes>19</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Breeze</vt:lpstr>
      <vt:lpstr>Virtual Local Area Networks (VLANs)</vt:lpstr>
      <vt:lpstr>Objectives</vt:lpstr>
      <vt:lpstr>Before VLANs</vt:lpstr>
      <vt:lpstr>VLANs</vt:lpstr>
      <vt:lpstr>Benefits of VLAN</vt:lpstr>
      <vt:lpstr>VLAN ID Range</vt:lpstr>
      <vt:lpstr>Types of VLAN</vt:lpstr>
      <vt:lpstr>Data VLAN</vt:lpstr>
      <vt:lpstr>Default VLAN</vt:lpstr>
      <vt:lpstr>Management VLAN</vt:lpstr>
      <vt:lpstr>Native VLAN</vt:lpstr>
      <vt:lpstr>Voice VLAN</vt:lpstr>
      <vt:lpstr>Switch Port Membership Modes</vt:lpstr>
      <vt:lpstr>Controlling Broadcast</vt:lpstr>
      <vt:lpstr>VLAN Trunk</vt:lpstr>
      <vt:lpstr>VLAN Trunk</vt:lpstr>
      <vt:lpstr>802.1Q Frame Tagging</vt:lpstr>
      <vt:lpstr>Native VLAN and  802.1Q Trunking</vt:lpstr>
      <vt:lpstr>Trunking Operation</vt:lpstr>
      <vt:lpstr>Trunking Operation</vt:lpstr>
      <vt:lpstr>Dynamic Trunking Protocol</vt:lpstr>
      <vt:lpstr>Dynamic Trunking Protocol</vt:lpstr>
      <vt:lpstr>Trunking Modes</vt:lpstr>
      <vt:lpstr>Configuring VLANs and Trunks</vt:lpstr>
      <vt:lpstr>Creating a VLAN</vt:lpstr>
      <vt:lpstr>Assign Switch port to VLAN</vt:lpstr>
      <vt:lpstr>Managing VLANs</vt:lpstr>
      <vt:lpstr>Assign Switch port to VLAN</vt:lpstr>
      <vt:lpstr>Common Problems with VLANs and trunks</vt:lpstr>
      <vt:lpstr>Troubleshooting  Common Problems with VLANs</vt:lpstr>
      <vt:lpstr>Troubleshoot Common Software or Hardware Misconfigurations Associated with VLANs</vt:lpstr>
      <vt:lpstr>Summary</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sc-cc</cp:lastModifiedBy>
  <cp:revision>345</cp:revision>
  <dcterms:created xsi:type="dcterms:W3CDTF">2011-10-03T10:20:59Z</dcterms:created>
  <dcterms:modified xsi:type="dcterms:W3CDTF">2013-02-18T15:11:35Z</dcterms:modified>
</cp:coreProperties>
</file>