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1"/>
  </p:notesMasterIdLst>
  <p:sldIdLst>
    <p:sldId id="290" r:id="rId3"/>
    <p:sldId id="309" r:id="rId4"/>
    <p:sldId id="260" r:id="rId5"/>
    <p:sldId id="261" r:id="rId6"/>
    <p:sldId id="262" r:id="rId7"/>
    <p:sldId id="263" r:id="rId8"/>
    <p:sldId id="264" r:id="rId9"/>
    <p:sldId id="317" r:id="rId10"/>
    <p:sldId id="318" r:id="rId11"/>
    <p:sldId id="321" r:id="rId12"/>
    <p:sldId id="322" r:id="rId13"/>
    <p:sldId id="265" r:id="rId14"/>
    <p:sldId id="319" r:id="rId15"/>
    <p:sldId id="266" r:id="rId16"/>
    <p:sldId id="267" r:id="rId17"/>
    <p:sldId id="268" r:id="rId18"/>
    <p:sldId id="269" r:id="rId19"/>
    <p:sldId id="270" r:id="rId20"/>
    <p:sldId id="271" r:id="rId21"/>
    <p:sldId id="272" r:id="rId22"/>
    <p:sldId id="273" r:id="rId23"/>
    <p:sldId id="274" r:id="rId24"/>
    <p:sldId id="275" r:id="rId25"/>
    <p:sldId id="276" r:id="rId26"/>
    <p:sldId id="278" r:id="rId27"/>
    <p:sldId id="279" r:id="rId28"/>
    <p:sldId id="280" r:id="rId29"/>
    <p:sldId id="281" r:id="rId30"/>
    <p:sldId id="310" r:id="rId31"/>
    <p:sldId id="314" r:id="rId32"/>
    <p:sldId id="282" r:id="rId33"/>
    <p:sldId id="315" r:id="rId34"/>
    <p:sldId id="316" r:id="rId35"/>
    <p:sldId id="311" r:id="rId36"/>
    <p:sldId id="320" r:id="rId37"/>
    <p:sldId id="284" r:id="rId38"/>
    <p:sldId id="285" r:id="rId39"/>
    <p:sldId id="28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7CC347-059C-4ACE-A01B-BD59C89698DF}" v="81" dt="2022-10-01T10:34:43.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7" autoAdjust="0"/>
    <p:restoredTop sz="77126" autoAdjust="0"/>
  </p:normalViewPr>
  <p:slideViewPr>
    <p:cSldViewPr snapToGrid="0">
      <p:cViewPr varScale="1">
        <p:scale>
          <a:sx n="91" d="100"/>
          <a:sy n="91" d="100"/>
        </p:scale>
        <p:origin x="63"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_rels/data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CD52AD-6F1A-4270-9D94-06B9CB8CD9F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7C00FEC-6429-484E-ADF9-1F1B0160ED66}">
      <dgm:prSet/>
      <dgm:spPr/>
      <dgm:t>
        <a:bodyPr/>
        <a:lstStyle/>
        <a:p>
          <a:pPr>
            <a:lnSpc>
              <a:spcPct val="100000"/>
            </a:lnSpc>
          </a:pPr>
          <a:r>
            <a:rPr lang="en-GB" dirty="0"/>
            <a:t>Develop 2 broad level plans for personal and business sustainable pollution control programmes</a:t>
          </a:r>
          <a:endParaRPr lang="en-US" dirty="0"/>
        </a:p>
      </dgm:t>
    </dgm:pt>
    <dgm:pt modelId="{BA1B4770-2B60-4264-B090-E923E23BA6D9}" type="parTrans" cxnId="{A95E6E10-08A2-4258-B508-EF4A18392746}">
      <dgm:prSet/>
      <dgm:spPr/>
      <dgm:t>
        <a:bodyPr/>
        <a:lstStyle/>
        <a:p>
          <a:endParaRPr lang="en-US"/>
        </a:p>
      </dgm:t>
    </dgm:pt>
    <dgm:pt modelId="{C48B98A1-D549-4B24-8A56-5E09D8E58FD3}" type="sibTrans" cxnId="{A95E6E10-08A2-4258-B508-EF4A18392746}">
      <dgm:prSet/>
      <dgm:spPr/>
      <dgm:t>
        <a:bodyPr/>
        <a:lstStyle/>
        <a:p>
          <a:endParaRPr lang="en-US"/>
        </a:p>
      </dgm:t>
    </dgm:pt>
    <dgm:pt modelId="{2B5841C3-F01C-4FD6-A5AC-BEA39478C33C}">
      <dgm:prSet/>
      <dgm:spPr/>
      <dgm:t>
        <a:bodyPr/>
        <a:lstStyle/>
        <a:p>
          <a:pPr>
            <a:lnSpc>
              <a:spcPct val="100000"/>
            </a:lnSpc>
          </a:pPr>
          <a:r>
            <a:rPr lang="en-GB" dirty="0"/>
            <a:t>Prepare a 2 minute pitch on either your personal action plan or the actions that business can take</a:t>
          </a:r>
          <a:endParaRPr lang="en-US" dirty="0"/>
        </a:p>
      </dgm:t>
    </dgm:pt>
    <dgm:pt modelId="{7BED6FBF-E899-41CB-839A-44FC557A7001}" type="parTrans" cxnId="{970684CE-3D98-46FF-AFAE-B5A17983A05A}">
      <dgm:prSet/>
      <dgm:spPr/>
      <dgm:t>
        <a:bodyPr/>
        <a:lstStyle/>
        <a:p>
          <a:endParaRPr lang="en-US"/>
        </a:p>
      </dgm:t>
    </dgm:pt>
    <dgm:pt modelId="{2D99BA19-0897-49CD-A73B-96006CD166C2}" type="sibTrans" cxnId="{970684CE-3D98-46FF-AFAE-B5A17983A05A}">
      <dgm:prSet/>
      <dgm:spPr/>
      <dgm:t>
        <a:bodyPr/>
        <a:lstStyle/>
        <a:p>
          <a:endParaRPr lang="en-US"/>
        </a:p>
      </dgm:t>
    </dgm:pt>
    <dgm:pt modelId="{60227327-C7B9-4724-9289-C6EEE15F2D60}" type="pres">
      <dgm:prSet presAssocID="{A5CD52AD-6F1A-4270-9D94-06B9CB8CD9F7}" presName="root" presStyleCnt="0">
        <dgm:presLayoutVars>
          <dgm:dir/>
          <dgm:resizeHandles val="exact"/>
        </dgm:presLayoutVars>
      </dgm:prSet>
      <dgm:spPr/>
    </dgm:pt>
    <dgm:pt modelId="{F730C365-2B13-46F7-993F-D11AB52E2A2D}" type="pres">
      <dgm:prSet presAssocID="{37C00FEC-6429-484E-ADF9-1F1B0160ED66}" presName="compNode" presStyleCnt="0"/>
      <dgm:spPr/>
    </dgm:pt>
    <dgm:pt modelId="{0AB39A28-DA21-4646-A4A1-4DD3FFB6C399}" type="pres">
      <dgm:prSet presAssocID="{37C00FEC-6429-484E-ADF9-1F1B0160ED66}" presName="bgRect" presStyleLbl="bgShp" presStyleIdx="0" presStyleCnt="2"/>
      <dgm:spPr/>
    </dgm:pt>
    <dgm:pt modelId="{CD9BE5DF-2DCF-428F-9AEF-294A1F7F05A3}" type="pres">
      <dgm:prSet presAssocID="{37C00FEC-6429-484E-ADF9-1F1B0160ED6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0B8F6F5E-DD12-4C64-A022-3BC34DE21F42}" type="pres">
      <dgm:prSet presAssocID="{37C00FEC-6429-484E-ADF9-1F1B0160ED66}" presName="spaceRect" presStyleCnt="0"/>
      <dgm:spPr/>
    </dgm:pt>
    <dgm:pt modelId="{E98FF485-773E-4781-926D-96AE8E89E54E}" type="pres">
      <dgm:prSet presAssocID="{37C00FEC-6429-484E-ADF9-1F1B0160ED66}" presName="parTx" presStyleLbl="revTx" presStyleIdx="0" presStyleCnt="2">
        <dgm:presLayoutVars>
          <dgm:chMax val="0"/>
          <dgm:chPref val="0"/>
        </dgm:presLayoutVars>
      </dgm:prSet>
      <dgm:spPr/>
    </dgm:pt>
    <dgm:pt modelId="{6827FE67-49D4-4E43-99A5-074E2867C7E2}" type="pres">
      <dgm:prSet presAssocID="{C48B98A1-D549-4B24-8A56-5E09D8E58FD3}" presName="sibTrans" presStyleCnt="0"/>
      <dgm:spPr/>
    </dgm:pt>
    <dgm:pt modelId="{4BE8EB79-545A-4F5A-81D8-FDFDFA5A7DF4}" type="pres">
      <dgm:prSet presAssocID="{2B5841C3-F01C-4FD6-A5AC-BEA39478C33C}" presName="compNode" presStyleCnt="0"/>
      <dgm:spPr/>
    </dgm:pt>
    <dgm:pt modelId="{17CBD920-388B-4585-AFDC-D38B7EDD43D9}" type="pres">
      <dgm:prSet presAssocID="{2B5841C3-F01C-4FD6-A5AC-BEA39478C33C}" presName="bgRect" presStyleLbl="bgShp" presStyleIdx="1" presStyleCnt="2"/>
      <dgm:spPr/>
    </dgm:pt>
    <dgm:pt modelId="{D49F166F-0414-4F41-90AA-44CCB1AE9B64}" type="pres">
      <dgm:prSet presAssocID="{2B5841C3-F01C-4FD6-A5AC-BEA39478C33C}"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C7E33A2A-A7AC-48A8-9D43-A51EEDB76F62}" type="pres">
      <dgm:prSet presAssocID="{2B5841C3-F01C-4FD6-A5AC-BEA39478C33C}" presName="spaceRect" presStyleCnt="0"/>
      <dgm:spPr/>
    </dgm:pt>
    <dgm:pt modelId="{C7205044-779B-45E6-B2BF-40A2B185C62D}" type="pres">
      <dgm:prSet presAssocID="{2B5841C3-F01C-4FD6-A5AC-BEA39478C33C}" presName="parTx" presStyleLbl="revTx" presStyleIdx="1" presStyleCnt="2">
        <dgm:presLayoutVars>
          <dgm:chMax val="0"/>
          <dgm:chPref val="0"/>
        </dgm:presLayoutVars>
      </dgm:prSet>
      <dgm:spPr/>
    </dgm:pt>
  </dgm:ptLst>
  <dgm:cxnLst>
    <dgm:cxn modelId="{A95E6E10-08A2-4258-B508-EF4A18392746}" srcId="{A5CD52AD-6F1A-4270-9D94-06B9CB8CD9F7}" destId="{37C00FEC-6429-484E-ADF9-1F1B0160ED66}" srcOrd="0" destOrd="0" parTransId="{BA1B4770-2B60-4264-B090-E923E23BA6D9}" sibTransId="{C48B98A1-D549-4B24-8A56-5E09D8E58FD3}"/>
    <dgm:cxn modelId="{415070CA-3C25-4995-AE93-EF3D58B7CAC7}" type="presOf" srcId="{37C00FEC-6429-484E-ADF9-1F1B0160ED66}" destId="{E98FF485-773E-4781-926D-96AE8E89E54E}" srcOrd="0" destOrd="0" presId="urn:microsoft.com/office/officeart/2018/2/layout/IconVerticalSolidList"/>
    <dgm:cxn modelId="{970684CE-3D98-46FF-AFAE-B5A17983A05A}" srcId="{A5CD52AD-6F1A-4270-9D94-06B9CB8CD9F7}" destId="{2B5841C3-F01C-4FD6-A5AC-BEA39478C33C}" srcOrd="1" destOrd="0" parTransId="{7BED6FBF-E899-41CB-839A-44FC557A7001}" sibTransId="{2D99BA19-0897-49CD-A73B-96006CD166C2}"/>
    <dgm:cxn modelId="{99E3C1DF-68AE-4D6D-B687-D6E550D322E1}" type="presOf" srcId="{A5CD52AD-6F1A-4270-9D94-06B9CB8CD9F7}" destId="{60227327-C7B9-4724-9289-C6EEE15F2D60}" srcOrd="0" destOrd="0" presId="urn:microsoft.com/office/officeart/2018/2/layout/IconVerticalSolidList"/>
    <dgm:cxn modelId="{C16BDEFF-09F0-4664-BCBD-9DC1CD3E2754}" type="presOf" srcId="{2B5841C3-F01C-4FD6-A5AC-BEA39478C33C}" destId="{C7205044-779B-45E6-B2BF-40A2B185C62D}" srcOrd="0" destOrd="0" presId="urn:microsoft.com/office/officeart/2018/2/layout/IconVerticalSolidList"/>
    <dgm:cxn modelId="{9E22A335-9C7F-49BF-B72A-4FF3737024D4}" type="presParOf" srcId="{60227327-C7B9-4724-9289-C6EEE15F2D60}" destId="{F730C365-2B13-46F7-993F-D11AB52E2A2D}" srcOrd="0" destOrd="0" presId="urn:microsoft.com/office/officeart/2018/2/layout/IconVerticalSolidList"/>
    <dgm:cxn modelId="{7B46729B-CDC8-4A9F-B95B-EE106D8944A1}" type="presParOf" srcId="{F730C365-2B13-46F7-993F-D11AB52E2A2D}" destId="{0AB39A28-DA21-4646-A4A1-4DD3FFB6C399}" srcOrd="0" destOrd="0" presId="urn:microsoft.com/office/officeart/2018/2/layout/IconVerticalSolidList"/>
    <dgm:cxn modelId="{E59D6DFF-18C9-494A-9C4C-9153042AC70E}" type="presParOf" srcId="{F730C365-2B13-46F7-993F-D11AB52E2A2D}" destId="{CD9BE5DF-2DCF-428F-9AEF-294A1F7F05A3}" srcOrd="1" destOrd="0" presId="urn:microsoft.com/office/officeart/2018/2/layout/IconVerticalSolidList"/>
    <dgm:cxn modelId="{2F81473E-215A-4C56-B65C-05AD893C33A9}" type="presParOf" srcId="{F730C365-2B13-46F7-993F-D11AB52E2A2D}" destId="{0B8F6F5E-DD12-4C64-A022-3BC34DE21F42}" srcOrd="2" destOrd="0" presId="urn:microsoft.com/office/officeart/2018/2/layout/IconVerticalSolidList"/>
    <dgm:cxn modelId="{0B05275B-868B-4353-81E3-F9A36191AF1E}" type="presParOf" srcId="{F730C365-2B13-46F7-993F-D11AB52E2A2D}" destId="{E98FF485-773E-4781-926D-96AE8E89E54E}" srcOrd="3" destOrd="0" presId="urn:microsoft.com/office/officeart/2018/2/layout/IconVerticalSolidList"/>
    <dgm:cxn modelId="{B9060BCB-E1F1-4E8E-B20E-E2F5E3583E79}" type="presParOf" srcId="{60227327-C7B9-4724-9289-C6EEE15F2D60}" destId="{6827FE67-49D4-4E43-99A5-074E2867C7E2}" srcOrd="1" destOrd="0" presId="urn:microsoft.com/office/officeart/2018/2/layout/IconVerticalSolidList"/>
    <dgm:cxn modelId="{83059C76-CDD7-4CCE-B79D-580F1AA32219}" type="presParOf" srcId="{60227327-C7B9-4724-9289-C6EEE15F2D60}" destId="{4BE8EB79-545A-4F5A-81D8-FDFDFA5A7DF4}" srcOrd="2" destOrd="0" presId="urn:microsoft.com/office/officeart/2018/2/layout/IconVerticalSolidList"/>
    <dgm:cxn modelId="{8FD15DDA-DC4C-4FDF-85A9-196EB0B82D20}" type="presParOf" srcId="{4BE8EB79-545A-4F5A-81D8-FDFDFA5A7DF4}" destId="{17CBD920-388B-4585-AFDC-D38B7EDD43D9}" srcOrd="0" destOrd="0" presId="urn:microsoft.com/office/officeart/2018/2/layout/IconVerticalSolidList"/>
    <dgm:cxn modelId="{0E0127DC-32D4-4689-A90C-01CC6722181E}" type="presParOf" srcId="{4BE8EB79-545A-4F5A-81D8-FDFDFA5A7DF4}" destId="{D49F166F-0414-4F41-90AA-44CCB1AE9B64}" srcOrd="1" destOrd="0" presId="urn:microsoft.com/office/officeart/2018/2/layout/IconVerticalSolidList"/>
    <dgm:cxn modelId="{35396B65-B5AB-4570-9B02-5CB4A2EA4180}" type="presParOf" srcId="{4BE8EB79-545A-4F5A-81D8-FDFDFA5A7DF4}" destId="{C7E33A2A-A7AC-48A8-9D43-A51EEDB76F62}" srcOrd="2" destOrd="0" presId="urn:microsoft.com/office/officeart/2018/2/layout/IconVerticalSolidList"/>
    <dgm:cxn modelId="{741BE64B-256D-4376-9C0D-7CFA9DB2B06E}" type="presParOf" srcId="{4BE8EB79-545A-4F5A-81D8-FDFDFA5A7DF4}" destId="{C7205044-779B-45E6-B2BF-40A2B185C62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98B596-708D-4C32-87B3-8FF338C6575A}"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702D276-7A3D-4A41-8F9E-59D6CE634307}">
      <dgm:prSet/>
      <dgm:spPr/>
      <dgm:t>
        <a:bodyPr/>
        <a:lstStyle/>
        <a:p>
          <a:r>
            <a:rPr lang="en-GB"/>
            <a:t>REACH HEART</a:t>
          </a:r>
          <a:endParaRPr lang="en-US"/>
        </a:p>
      </dgm:t>
    </dgm:pt>
    <dgm:pt modelId="{5C19D4A8-52C6-40ED-A3C2-FD308BDDBA15}" type="parTrans" cxnId="{C8DAE32E-5356-49A5-8A3E-4173E980599A}">
      <dgm:prSet/>
      <dgm:spPr/>
      <dgm:t>
        <a:bodyPr/>
        <a:lstStyle/>
        <a:p>
          <a:endParaRPr lang="en-US"/>
        </a:p>
      </dgm:t>
    </dgm:pt>
    <dgm:pt modelId="{8D03EEDF-7BDE-49C1-B7A5-2F337A2026F4}" type="sibTrans" cxnId="{C8DAE32E-5356-49A5-8A3E-4173E980599A}">
      <dgm:prSet/>
      <dgm:spPr/>
      <dgm:t>
        <a:bodyPr/>
        <a:lstStyle/>
        <a:p>
          <a:endParaRPr lang="en-US"/>
        </a:p>
      </dgm:t>
    </dgm:pt>
    <dgm:pt modelId="{B274F73F-6E83-4C26-9982-89B8362A158E}">
      <dgm:prSet/>
      <dgm:spPr/>
      <dgm:t>
        <a:bodyPr/>
        <a:lstStyle/>
        <a:p>
          <a:r>
            <a:rPr lang="en-GB"/>
            <a:t>REACH MIND</a:t>
          </a:r>
          <a:endParaRPr lang="en-US"/>
        </a:p>
      </dgm:t>
    </dgm:pt>
    <dgm:pt modelId="{126784B8-EB03-4DDD-9FFD-C7B4DA03027B}" type="parTrans" cxnId="{D357BA5D-B968-45F3-BF16-E06B727F87D5}">
      <dgm:prSet/>
      <dgm:spPr/>
      <dgm:t>
        <a:bodyPr/>
        <a:lstStyle/>
        <a:p>
          <a:endParaRPr lang="en-US"/>
        </a:p>
      </dgm:t>
    </dgm:pt>
    <dgm:pt modelId="{A6F315D0-FCE7-4D6C-B04D-74A5DE85F85C}" type="sibTrans" cxnId="{D357BA5D-B968-45F3-BF16-E06B727F87D5}">
      <dgm:prSet/>
      <dgm:spPr/>
      <dgm:t>
        <a:bodyPr/>
        <a:lstStyle/>
        <a:p>
          <a:endParaRPr lang="en-US"/>
        </a:p>
      </dgm:t>
    </dgm:pt>
    <dgm:pt modelId="{257D9009-C300-462E-BF45-8DC31FED2686}">
      <dgm:prSet/>
      <dgm:spPr/>
      <dgm:t>
        <a:bodyPr/>
        <a:lstStyle/>
        <a:p>
          <a:r>
            <a:rPr lang="en-GB"/>
            <a:t>SECURE CHANGE / SHOW ACTION / MAKE AN ASK</a:t>
          </a:r>
          <a:endParaRPr lang="en-US"/>
        </a:p>
      </dgm:t>
    </dgm:pt>
    <dgm:pt modelId="{E4C8C7DB-0428-4FB5-A907-D190CE257C4A}" type="parTrans" cxnId="{F715205F-FCB1-4755-8DC1-271CEB4AE379}">
      <dgm:prSet/>
      <dgm:spPr/>
      <dgm:t>
        <a:bodyPr/>
        <a:lstStyle/>
        <a:p>
          <a:endParaRPr lang="en-US"/>
        </a:p>
      </dgm:t>
    </dgm:pt>
    <dgm:pt modelId="{DA10A971-1EA0-421F-BF6D-1E0E4C1B0AE1}" type="sibTrans" cxnId="{F715205F-FCB1-4755-8DC1-271CEB4AE379}">
      <dgm:prSet/>
      <dgm:spPr/>
      <dgm:t>
        <a:bodyPr/>
        <a:lstStyle/>
        <a:p>
          <a:endParaRPr lang="en-US"/>
        </a:p>
      </dgm:t>
    </dgm:pt>
    <dgm:pt modelId="{B405B0B7-5487-4678-92CA-779F5E66DCEA}" type="pres">
      <dgm:prSet presAssocID="{3A98B596-708D-4C32-87B3-8FF338C6575A}" presName="root" presStyleCnt="0">
        <dgm:presLayoutVars>
          <dgm:dir/>
          <dgm:resizeHandles val="exact"/>
        </dgm:presLayoutVars>
      </dgm:prSet>
      <dgm:spPr/>
    </dgm:pt>
    <dgm:pt modelId="{A1B05B6A-FFC8-4130-AB6C-3F52E9BD17C2}" type="pres">
      <dgm:prSet presAssocID="{5702D276-7A3D-4A41-8F9E-59D6CE634307}" presName="compNode" presStyleCnt="0"/>
      <dgm:spPr/>
    </dgm:pt>
    <dgm:pt modelId="{33D4BB42-E70C-4DE7-89E1-A961E09CFEAF}" type="pres">
      <dgm:prSet presAssocID="{5702D276-7A3D-4A41-8F9E-59D6CE634307}" presName="bgRect" presStyleLbl="bgShp" presStyleIdx="0" presStyleCnt="3"/>
      <dgm:spPr/>
    </dgm:pt>
    <dgm:pt modelId="{9C62DD7C-3582-450C-8508-A28AE4FB0D18}" type="pres">
      <dgm:prSet presAssocID="{5702D276-7A3D-4A41-8F9E-59D6CE6343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9A81F23A-53FC-41E7-90F3-9E9759F675CF}" type="pres">
      <dgm:prSet presAssocID="{5702D276-7A3D-4A41-8F9E-59D6CE634307}" presName="spaceRect" presStyleCnt="0"/>
      <dgm:spPr/>
    </dgm:pt>
    <dgm:pt modelId="{444E31EF-BDB3-4C29-BBE5-2615989E33E5}" type="pres">
      <dgm:prSet presAssocID="{5702D276-7A3D-4A41-8F9E-59D6CE634307}" presName="parTx" presStyleLbl="revTx" presStyleIdx="0" presStyleCnt="3">
        <dgm:presLayoutVars>
          <dgm:chMax val="0"/>
          <dgm:chPref val="0"/>
        </dgm:presLayoutVars>
      </dgm:prSet>
      <dgm:spPr/>
    </dgm:pt>
    <dgm:pt modelId="{8787AEC6-EA12-4B6F-8170-7F29D85838A5}" type="pres">
      <dgm:prSet presAssocID="{8D03EEDF-7BDE-49C1-B7A5-2F337A2026F4}" presName="sibTrans" presStyleCnt="0"/>
      <dgm:spPr/>
    </dgm:pt>
    <dgm:pt modelId="{5A2DEB03-2C50-4FA4-9F2B-323C3A793D79}" type="pres">
      <dgm:prSet presAssocID="{B274F73F-6E83-4C26-9982-89B8362A158E}" presName="compNode" presStyleCnt="0"/>
      <dgm:spPr/>
    </dgm:pt>
    <dgm:pt modelId="{D2839EBA-6A3B-46D0-BE5A-1987E2559A51}" type="pres">
      <dgm:prSet presAssocID="{B274F73F-6E83-4C26-9982-89B8362A158E}" presName="bgRect" presStyleLbl="bgShp" presStyleIdx="1" presStyleCnt="3"/>
      <dgm:spPr/>
    </dgm:pt>
    <dgm:pt modelId="{160947DF-F7B7-4053-8F4D-0B362ADB1252}" type="pres">
      <dgm:prSet presAssocID="{B274F73F-6E83-4C26-9982-89B8362A158E}"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F34E325-2CA3-4537-9C84-1A9EA95D15B7}" type="pres">
      <dgm:prSet presAssocID="{B274F73F-6E83-4C26-9982-89B8362A158E}" presName="spaceRect" presStyleCnt="0"/>
      <dgm:spPr/>
    </dgm:pt>
    <dgm:pt modelId="{EB6B3BDF-A495-455C-9F22-E4EA8E56058C}" type="pres">
      <dgm:prSet presAssocID="{B274F73F-6E83-4C26-9982-89B8362A158E}" presName="parTx" presStyleLbl="revTx" presStyleIdx="1" presStyleCnt="3">
        <dgm:presLayoutVars>
          <dgm:chMax val="0"/>
          <dgm:chPref val="0"/>
        </dgm:presLayoutVars>
      </dgm:prSet>
      <dgm:spPr/>
    </dgm:pt>
    <dgm:pt modelId="{1971E2CB-B8CA-4CBD-9BC7-C0FE6FB62DE1}" type="pres">
      <dgm:prSet presAssocID="{A6F315D0-FCE7-4D6C-B04D-74A5DE85F85C}" presName="sibTrans" presStyleCnt="0"/>
      <dgm:spPr/>
    </dgm:pt>
    <dgm:pt modelId="{8E1B752B-E8FC-4F79-A7D2-5B8FF4EC3BB3}" type="pres">
      <dgm:prSet presAssocID="{257D9009-C300-462E-BF45-8DC31FED2686}" presName="compNode" presStyleCnt="0"/>
      <dgm:spPr/>
    </dgm:pt>
    <dgm:pt modelId="{822011FC-5846-4D55-9F02-E06A438B5543}" type="pres">
      <dgm:prSet presAssocID="{257D9009-C300-462E-BF45-8DC31FED2686}" presName="bgRect" presStyleLbl="bgShp" presStyleIdx="2" presStyleCnt="3"/>
      <dgm:spPr/>
    </dgm:pt>
    <dgm:pt modelId="{AABDDB1C-F0A4-446B-B9A7-163452F1BD9E}" type="pres">
      <dgm:prSet presAssocID="{257D9009-C300-462E-BF45-8DC31FED2686}"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217FCEC6-2091-412D-B029-70A40B488041}" type="pres">
      <dgm:prSet presAssocID="{257D9009-C300-462E-BF45-8DC31FED2686}" presName="spaceRect" presStyleCnt="0"/>
      <dgm:spPr/>
    </dgm:pt>
    <dgm:pt modelId="{F6BF44F7-28FD-498C-81E9-87B3EC3C3370}" type="pres">
      <dgm:prSet presAssocID="{257D9009-C300-462E-BF45-8DC31FED2686}" presName="parTx" presStyleLbl="revTx" presStyleIdx="2" presStyleCnt="3">
        <dgm:presLayoutVars>
          <dgm:chMax val="0"/>
          <dgm:chPref val="0"/>
        </dgm:presLayoutVars>
      </dgm:prSet>
      <dgm:spPr/>
    </dgm:pt>
  </dgm:ptLst>
  <dgm:cxnLst>
    <dgm:cxn modelId="{A861F315-A443-4B99-9C06-ABD1B3C73863}" type="presOf" srcId="{257D9009-C300-462E-BF45-8DC31FED2686}" destId="{F6BF44F7-28FD-498C-81E9-87B3EC3C3370}" srcOrd="0" destOrd="0" presId="urn:microsoft.com/office/officeart/2018/2/layout/IconVerticalSolidList"/>
    <dgm:cxn modelId="{C8DAE32E-5356-49A5-8A3E-4173E980599A}" srcId="{3A98B596-708D-4C32-87B3-8FF338C6575A}" destId="{5702D276-7A3D-4A41-8F9E-59D6CE634307}" srcOrd="0" destOrd="0" parTransId="{5C19D4A8-52C6-40ED-A3C2-FD308BDDBA15}" sibTransId="{8D03EEDF-7BDE-49C1-B7A5-2F337A2026F4}"/>
    <dgm:cxn modelId="{D357BA5D-B968-45F3-BF16-E06B727F87D5}" srcId="{3A98B596-708D-4C32-87B3-8FF338C6575A}" destId="{B274F73F-6E83-4C26-9982-89B8362A158E}" srcOrd="1" destOrd="0" parTransId="{126784B8-EB03-4DDD-9FFD-C7B4DA03027B}" sibTransId="{A6F315D0-FCE7-4D6C-B04D-74A5DE85F85C}"/>
    <dgm:cxn modelId="{F715205F-FCB1-4755-8DC1-271CEB4AE379}" srcId="{3A98B596-708D-4C32-87B3-8FF338C6575A}" destId="{257D9009-C300-462E-BF45-8DC31FED2686}" srcOrd="2" destOrd="0" parTransId="{E4C8C7DB-0428-4FB5-A907-D190CE257C4A}" sibTransId="{DA10A971-1EA0-421F-BF6D-1E0E4C1B0AE1}"/>
    <dgm:cxn modelId="{BC66ED91-2B13-44B8-9956-FFFA3641589E}" type="presOf" srcId="{3A98B596-708D-4C32-87B3-8FF338C6575A}" destId="{B405B0B7-5487-4678-92CA-779F5E66DCEA}" srcOrd="0" destOrd="0" presId="urn:microsoft.com/office/officeart/2018/2/layout/IconVerticalSolidList"/>
    <dgm:cxn modelId="{979DFE98-8236-4CD1-B34E-38EBD3DE04BD}" type="presOf" srcId="{5702D276-7A3D-4A41-8F9E-59D6CE634307}" destId="{444E31EF-BDB3-4C29-BBE5-2615989E33E5}" srcOrd="0" destOrd="0" presId="urn:microsoft.com/office/officeart/2018/2/layout/IconVerticalSolidList"/>
    <dgm:cxn modelId="{21574C9A-42AB-481D-A8B9-F2B35587371C}" type="presOf" srcId="{B274F73F-6E83-4C26-9982-89B8362A158E}" destId="{EB6B3BDF-A495-455C-9F22-E4EA8E56058C}" srcOrd="0" destOrd="0" presId="urn:microsoft.com/office/officeart/2018/2/layout/IconVerticalSolidList"/>
    <dgm:cxn modelId="{AC564BDB-3610-4BC5-8EB9-5D2B73075446}" type="presParOf" srcId="{B405B0B7-5487-4678-92CA-779F5E66DCEA}" destId="{A1B05B6A-FFC8-4130-AB6C-3F52E9BD17C2}" srcOrd="0" destOrd="0" presId="urn:microsoft.com/office/officeart/2018/2/layout/IconVerticalSolidList"/>
    <dgm:cxn modelId="{80FEB788-781F-4792-A993-73714A33E98E}" type="presParOf" srcId="{A1B05B6A-FFC8-4130-AB6C-3F52E9BD17C2}" destId="{33D4BB42-E70C-4DE7-89E1-A961E09CFEAF}" srcOrd="0" destOrd="0" presId="urn:microsoft.com/office/officeart/2018/2/layout/IconVerticalSolidList"/>
    <dgm:cxn modelId="{CCBB6E77-9CC1-4262-B48F-112D46EA14B7}" type="presParOf" srcId="{A1B05B6A-FFC8-4130-AB6C-3F52E9BD17C2}" destId="{9C62DD7C-3582-450C-8508-A28AE4FB0D18}" srcOrd="1" destOrd="0" presId="urn:microsoft.com/office/officeart/2018/2/layout/IconVerticalSolidList"/>
    <dgm:cxn modelId="{A761FB96-CED9-4591-A397-7D45ED6985C5}" type="presParOf" srcId="{A1B05B6A-FFC8-4130-AB6C-3F52E9BD17C2}" destId="{9A81F23A-53FC-41E7-90F3-9E9759F675CF}" srcOrd="2" destOrd="0" presId="urn:microsoft.com/office/officeart/2018/2/layout/IconVerticalSolidList"/>
    <dgm:cxn modelId="{1503A132-A6B8-4A81-8E95-3A78852873EC}" type="presParOf" srcId="{A1B05B6A-FFC8-4130-AB6C-3F52E9BD17C2}" destId="{444E31EF-BDB3-4C29-BBE5-2615989E33E5}" srcOrd="3" destOrd="0" presId="urn:microsoft.com/office/officeart/2018/2/layout/IconVerticalSolidList"/>
    <dgm:cxn modelId="{1E0D2FC8-11F5-4EC5-8BF6-F4E807357CF8}" type="presParOf" srcId="{B405B0B7-5487-4678-92CA-779F5E66DCEA}" destId="{8787AEC6-EA12-4B6F-8170-7F29D85838A5}" srcOrd="1" destOrd="0" presId="urn:microsoft.com/office/officeart/2018/2/layout/IconVerticalSolidList"/>
    <dgm:cxn modelId="{937EA568-BC08-4105-9549-00E602D5DB71}" type="presParOf" srcId="{B405B0B7-5487-4678-92CA-779F5E66DCEA}" destId="{5A2DEB03-2C50-4FA4-9F2B-323C3A793D79}" srcOrd="2" destOrd="0" presId="urn:microsoft.com/office/officeart/2018/2/layout/IconVerticalSolidList"/>
    <dgm:cxn modelId="{07DC5B18-7DDD-4BE3-A642-B1403B252992}" type="presParOf" srcId="{5A2DEB03-2C50-4FA4-9F2B-323C3A793D79}" destId="{D2839EBA-6A3B-46D0-BE5A-1987E2559A51}" srcOrd="0" destOrd="0" presId="urn:microsoft.com/office/officeart/2018/2/layout/IconVerticalSolidList"/>
    <dgm:cxn modelId="{F804BD46-AB55-4A8C-87F1-3F92094B88E5}" type="presParOf" srcId="{5A2DEB03-2C50-4FA4-9F2B-323C3A793D79}" destId="{160947DF-F7B7-4053-8F4D-0B362ADB1252}" srcOrd="1" destOrd="0" presId="urn:microsoft.com/office/officeart/2018/2/layout/IconVerticalSolidList"/>
    <dgm:cxn modelId="{3923195F-F409-4826-B00A-76F36C347F19}" type="presParOf" srcId="{5A2DEB03-2C50-4FA4-9F2B-323C3A793D79}" destId="{2F34E325-2CA3-4537-9C84-1A9EA95D15B7}" srcOrd="2" destOrd="0" presId="urn:microsoft.com/office/officeart/2018/2/layout/IconVerticalSolidList"/>
    <dgm:cxn modelId="{63D9DA16-134C-4C16-BB7B-1D248AA5ECF3}" type="presParOf" srcId="{5A2DEB03-2C50-4FA4-9F2B-323C3A793D79}" destId="{EB6B3BDF-A495-455C-9F22-E4EA8E56058C}" srcOrd="3" destOrd="0" presId="urn:microsoft.com/office/officeart/2018/2/layout/IconVerticalSolidList"/>
    <dgm:cxn modelId="{2D76066B-DBCF-43A0-B8F4-15F12C78B261}" type="presParOf" srcId="{B405B0B7-5487-4678-92CA-779F5E66DCEA}" destId="{1971E2CB-B8CA-4CBD-9BC7-C0FE6FB62DE1}" srcOrd="3" destOrd="0" presId="urn:microsoft.com/office/officeart/2018/2/layout/IconVerticalSolidList"/>
    <dgm:cxn modelId="{3871865D-E1DF-4EDB-93C8-B398491F8E8F}" type="presParOf" srcId="{B405B0B7-5487-4678-92CA-779F5E66DCEA}" destId="{8E1B752B-E8FC-4F79-A7D2-5B8FF4EC3BB3}" srcOrd="4" destOrd="0" presId="urn:microsoft.com/office/officeart/2018/2/layout/IconVerticalSolidList"/>
    <dgm:cxn modelId="{87BE256C-9944-4759-8D0C-5807D04BEB57}" type="presParOf" srcId="{8E1B752B-E8FC-4F79-A7D2-5B8FF4EC3BB3}" destId="{822011FC-5846-4D55-9F02-E06A438B5543}" srcOrd="0" destOrd="0" presId="urn:microsoft.com/office/officeart/2018/2/layout/IconVerticalSolidList"/>
    <dgm:cxn modelId="{E335CDA8-F497-4DC9-B2BE-E8D7D01DBA39}" type="presParOf" srcId="{8E1B752B-E8FC-4F79-A7D2-5B8FF4EC3BB3}" destId="{AABDDB1C-F0A4-446B-B9A7-163452F1BD9E}" srcOrd="1" destOrd="0" presId="urn:microsoft.com/office/officeart/2018/2/layout/IconVerticalSolidList"/>
    <dgm:cxn modelId="{3F3C4115-6E6E-44DF-AA0E-7356BEAA67D6}" type="presParOf" srcId="{8E1B752B-E8FC-4F79-A7D2-5B8FF4EC3BB3}" destId="{217FCEC6-2091-412D-B029-70A40B488041}" srcOrd="2" destOrd="0" presId="urn:microsoft.com/office/officeart/2018/2/layout/IconVerticalSolidList"/>
    <dgm:cxn modelId="{410BB42D-A48E-438D-A497-57CAECA0C84F}" type="presParOf" srcId="{8E1B752B-E8FC-4F79-A7D2-5B8FF4EC3BB3}" destId="{F6BF44F7-28FD-498C-81E9-87B3EC3C33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39A28-DA21-4646-A4A1-4DD3FFB6C399}">
      <dsp:nvSpPr>
        <dsp:cNvPr id="0" name=""/>
        <dsp:cNvSpPr/>
      </dsp:nvSpPr>
      <dsp:spPr>
        <a:xfrm>
          <a:off x="0" y="919142"/>
          <a:ext cx="6248400" cy="169687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BE5DF-2DCF-428F-9AEF-294A1F7F05A3}">
      <dsp:nvSpPr>
        <dsp:cNvPr id="0" name=""/>
        <dsp:cNvSpPr/>
      </dsp:nvSpPr>
      <dsp:spPr>
        <a:xfrm>
          <a:off x="513305" y="1300940"/>
          <a:ext cx="933283" cy="9332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8FF485-773E-4781-926D-96AE8E89E54E}">
      <dsp:nvSpPr>
        <dsp:cNvPr id="0" name=""/>
        <dsp:cNvSpPr/>
      </dsp:nvSpPr>
      <dsp:spPr>
        <a:xfrm>
          <a:off x="1959895" y="919142"/>
          <a:ext cx="4288504" cy="1696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586" tIns="179586" rIns="179586" bIns="179586" numCol="1" spcCol="1270" anchor="ctr" anchorCtr="0">
          <a:noAutofit/>
        </a:bodyPr>
        <a:lstStyle/>
        <a:p>
          <a:pPr marL="0" lvl="0" indent="0" algn="l" defTabSz="977900">
            <a:lnSpc>
              <a:spcPct val="100000"/>
            </a:lnSpc>
            <a:spcBef>
              <a:spcPct val="0"/>
            </a:spcBef>
            <a:spcAft>
              <a:spcPct val="35000"/>
            </a:spcAft>
            <a:buNone/>
          </a:pPr>
          <a:r>
            <a:rPr lang="en-GB" sz="2200" kern="1200" dirty="0"/>
            <a:t>Develop 2 broad level plans for personal and business sustainable pollution control programmes</a:t>
          </a:r>
          <a:endParaRPr lang="en-US" sz="2200" kern="1200" dirty="0"/>
        </a:p>
      </dsp:txBody>
      <dsp:txXfrm>
        <a:off x="1959895" y="919142"/>
        <a:ext cx="4288504" cy="1696878"/>
      </dsp:txXfrm>
    </dsp:sp>
    <dsp:sp modelId="{17CBD920-388B-4585-AFDC-D38B7EDD43D9}">
      <dsp:nvSpPr>
        <dsp:cNvPr id="0" name=""/>
        <dsp:cNvSpPr/>
      </dsp:nvSpPr>
      <dsp:spPr>
        <a:xfrm>
          <a:off x="0" y="3040241"/>
          <a:ext cx="6248400" cy="169687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9F166F-0414-4F41-90AA-44CCB1AE9B64}">
      <dsp:nvSpPr>
        <dsp:cNvPr id="0" name=""/>
        <dsp:cNvSpPr/>
      </dsp:nvSpPr>
      <dsp:spPr>
        <a:xfrm>
          <a:off x="513305" y="3422039"/>
          <a:ext cx="933283" cy="9332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05044-779B-45E6-B2BF-40A2B185C62D}">
      <dsp:nvSpPr>
        <dsp:cNvPr id="0" name=""/>
        <dsp:cNvSpPr/>
      </dsp:nvSpPr>
      <dsp:spPr>
        <a:xfrm>
          <a:off x="1959895" y="3040241"/>
          <a:ext cx="4288504" cy="1696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586" tIns="179586" rIns="179586" bIns="179586" numCol="1" spcCol="1270" anchor="ctr" anchorCtr="0">
          <a:noAutofit/>
        </a:bodyPr>
        <a:lstStyle/>
        <a:p>
          <a:pPr marL="0" lvl="0" indent="0" algn="l" defTabSz="977900">
            <a:lnSpc>
              <a:spcPct val="100000"/>
            </a:lnSpc>
            <a:spcBef>
              <a:spcPct val="0"/>
            </a:spcBef>
            <a:spcAft>
              <a:spcPct val="35000"/>
            </a:spcAft>
            <a:buNone/>
          </a:pPr>
          <a:r>
            <a:rPr lang="en-GB" sz="2200" kern="1200" dirty="0"/>
            <a:t>Prepare a 2 minute pitch on either your personal action plan or the actions that business can take</a:t>
          </a:r>
          <a:endParaRPr lang="en-US" sz="2200" kern="1200" dirty="0"/>
        </a:p>
      </dsp:txBody>
      <dsp:txXfrm>
        <a:off x="1959895" y="3040241"/>
        <a:ext cx="4288504" cy="1696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4BB42-E70C-4DE7-89E1-A961E09CFEAF}">
      <dsp:nvSpPr>
        <dsp:cNvPr id="0" name=""/>
        <dsp:cNvSpPr/>
      </dsp:nvSpPr>
      <dsp:spPr>
        <a:xfrm>
          <a:off x="0" y="690"/>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2DD7C-3582-450C-8508-A28AE4FB0D18}">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4E31EF-BDB3-4C29-BBE5-2615989E33E5}">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REACH HEART</a:t>
          </a:r>
          <a:endParaRPr lang="en-US" sz="2500" kern="1200"/>
        </a:p>
      </dsp:txBody>
      <dsp:txXfrm>
        <a:off x="1866111" y="690"/>
        <a:ext cx="4382288" cy="1615680"/>
      </dsp:txXfrm>
    </dsp:sp>
    <dsp:sp modelId="{D2839EBA-6A3B-46D0-BE5A-1987E2559A51}">
      <dsp:nvSpPr>
        <dsp:cNvPr id="0" name=""/>
        <dsp:cNvSpPr/>
      </dsp:nvSpPr>
      <dsp:spPr>
        <a:xfrm>
          <a:off x="0" y="20202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947DF-F7B7-4053-8F4D-0B362ADB1252}">
      <dsp:nvSpPr>
        <dsp:cNvPr id="0" name=""/>
        <dsp:cNvSpPr/>
      </dsp:nvSpPr>
      <dsp:spPr>
        <a:xfrm>
          <a:off x="488743" y="2383819"/>
          <a:ext cx="888624" cy="88862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6B3BDF-A495-455C-9F22-E4EA8E56058C}">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REACH MIND</a:t>
          </a:r>
          <a:endParaRPr lang="en-US" sz="2500" kern="1200"/>
        </a:p>
      </dsp:txBody>
      <dsp:txXfrm>
        <a:off x="1866111" y="2020291"/>
        <a:ext cx="4382288" cy="1615680"/>
      </dsp:txXfrm>
    </dsp:sp>
    <dsp:sp modelId="{822011FC-5846-4D55-9F02-E06A438B5543}">
      <dsp:nvSpPr>
        <dsp:cNvPr id="0" name=""/>
        <dsp:cNvSpPr/>
      </dsp:nvSpPr>
      <dsp:spPr>
        <a:xfrm>
          <a:off x="0" y="40398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DDB1C-F0A4-446B-B9A7-163452F1BD9E}">
      <dsp:nvSpPr>
        <dsp:cNvPr id="0" name=""/>
        <dsp:cNvSpPr/>
      </dsp:nvSpPr>
      <dsp:spPr>
        <a:xfrm>
          <a:off x="488743" y="4403420"/>
          <a:ext cx="888624" cy="88862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BF44F7-28FD-498C-81E9-87B3EC3C3370}">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SECURE CHANGE / SHOW ACTION / MAKE AN ASK</a:t>
          </a:r>
          <a:endParaRPr lang="en-US" sz="2500" kern="1200"/>
        </a:p>
      </dsp:txBody>
      <dsp:txXfrm>
        <a:off x="1866111" y="4039891"/>
        <a:ext cx="4382288" cy="1615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AC3107-CCBF-48D7-B273-41AD33CEFDAC}" type="datetimeFigureOut">
              <a:rPr lang="en-GB" smtClean="0"/>
              <a:t>08/12/2022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D9D5C2-2A1E-46F1-B1C7-5266983E6EBC}" type="slidenum">
              <a:rPr lang="en-GB" smtClean="0"/>
              <a:t>‹#›</a:t>
            </a:fld>
            <a:endParaRPr lang="en-GB"/>
          </a:p>
        </p:txBody>
      </p:sp>
    </p:spTree>
    <p:extLst>
      <p:ext uri="{BB962C8B-B14F-4D97-AF65-F5344CB8AC3E}">
        <p14:creationId xmlns:p14="http://schemas.microsoft.com/office/powerpoint/2010/main" val="853347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aturalstep.ca/four-system-condition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heecoexperts.co.uk/blog/most-polluting-companies"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www.peabodyenergy.com/Peabody/media/MediaLibrary/Sustainability/2019-Peabody-ESG-FINAL.pdf" TargetMode="External"/><Relationship Id="rId4" Type="http://schemas.openxmlformats.org/officeDocument/2006/relationships/hyperlink" Target="https://www.theguardian.com/environment/2016/jun/13/peabody-energy-coal-mining-climate-change-denial-funding"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vs.gsfc.nasa.gov/4964"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arthobservatory.nasa.gov/images/7679/glacial-retreat"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‘Choosing Our Future’ - the sustainable development strategy for Scotland.</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4429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issues that are important to you? What ways can you see in your current role student/employee/business owner, to make a positive contribution to sustainability and any issues that are of concern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199F77-B397-4686-A4A8-390243A7259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3018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The Four System Conditions of a Sustainable Society | The Natural Step Canada</a:t>
            </a:r>
            <a:endParaRPr lang="en-GB" dirty="0"/>
          </a:p>
          <a:p>
            <a:endParaRPr lang="en-GB" dirty="0"/>
          </a:p>
          <a:p>
            <a:r>
              <a:rPr lang="en-GB" dirty="0"/>
              <a:t>Note the rewritten Sustainability Principles</a:t>
            </a:r>
          </a:p>
          <a:p>
            <a:endParaRPr lang="en-GB" dirty="0"/>
          </a:p>
        </p:txBody>
      </p:sp>
      <p:sp>
        <p:nvSpPr>
          <p:cNvPr id="4" name="Slide Number Placeholder 3"/>
          <p:cNvSpPr>
            <a:spLocks noGrp="1"/>
          </p:cNvSpPr>
          <p:nvPr>
            <p:ph type="sldNum" sz="quarter" idx="5"/>
          </p:nvPr>
        </p:nvSpPr>
        <p:spPr/>
        <p:txBody>
          <a:bodyPr/>
          <a:lstStyle/>
          <a:p>
            <a:fld id="{3FD9D5C2-2A1E-46F1-B1C7-5266983E6EBC}" type="slidenum">
              <a:rPr lang="en-GB" smtClean="0"/>
              <a:t>8</a:t>
            </a:fld>
            <a:endParaRPr lang="en-GB"/>
          </a:p>
        </p:txBody>
      </p:sp>
    </p:spTree>
    <p:extLst>
      <p:ext uri="{BB962C8B-B14F-4D97-AF65-F5344CB8AC3E}">
        <p14:creationId xmlns:p14="http://schemas.microsoft.com/office/powerpoint/2010/main" val="210839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53C5E"/>
                </a:solidFill>
                <a:effectLst/>
                <a:latin typeface="Be Vietnam Pro"/>
              </a:rPr>
              <a:t>Source: </a:t>
            </a:r>
            <a:r>
              <a:rPr lang="en-GB" dirty="0">
                <a:hlinkClick r:id="rId3"/>
              </a:rPr>
              <a:t>The Top 9 Most Polluting Companies | The Eco Experts</a:t>
            </a:r>
            <a:endParaRPr lang="en-GB" b="1" i="0" dirty="0">
              <a:solidFill>
                <a:srgbClr val="053C5E"/>
              </a:solidFill>
              <a:effectLst/>
              <a:latin typeface="Be Vietnam Pro"/>
            </a:endParaRPr>
          </a:p>
          <a:p>
            <a:pPr algn="l"/>
            <a:endParaRPr lang="en-GB" b="1" i="0" dirty="0">
              <a:solidFill>
                <a:srgbClr val="053C5E"/>
              </a:solidFill>
              <a:effectLst/>
              <a:latin typeface="Be Vietnam Pro"/>
            </a:endParaRPr>
          </a:p>
          <a:p>
            <a:pPr algn="l"/>
            <a:r>
              <a:rPr lang="en-GB" b="1" i="0" dirty="0">
                <a:solidFill>
                  <a:srgbClr val="053C5E"/>
                </a:solidFill>
                <a:effectLst/>
                <a:latin typeface="Be Vietnam Pro"/>
              </a:rPr>
              <a:t>1. Peabody Energy</a:t>
            </a:r>
          </a:p>
          <a:p>
            <a:pPr algn="l"/>
            <a:r>
              <a:rPr lang="en-GB" b="1" i="0" dirty="0">
                <a:solidFill>
                  <a:srgbClr val="053C5E"/>
                </a:solidFill>
                <a:effectLst/>
                <a:latin typeface="Be Vietnam Pro"/>
              </a:rPr>
              <a:t>Company summary:</a:t>
            </a:r>
            <a:r>
              <a:rPr lang="en-GB" b="0" i="0" dirty="0">
                <a:solidFill>
                  <a:srgbClr val="053C5E"/>
                </a:solidFill>
                <a:effectLst/>
                <a:latin typeface="Be Vietnam Pro"/>
              </a:rPr>
              <a:t> Coal company</a:t>
            </a:r>
            <a:br>
              <a:rPr lang="en-GB" b="0" i="0" dirty="0">
                <a:solidFill>
                  <a:srgbClr val="053C5E"/>
                </a:solidFill>
                <a:effectLst/>
                <a:latin typeface="Be Vietnam Pro"/>
              </a:rPr>
            </a:br>
            <a:r>
              <a:rPr lang="en-GB" b="1" i="0" dirty="0">
                <a:solidFill>
                  <a:srgbClr val="053C5E"/>
                </a:solidFill>
                <a:effectLst/>
                <a:latin typeface="Be Vietnam Pro"/>
              </a:rPr>
              <a:t>Based in:</a:t>
            </a:r>
            <a:r>
              <a:rPr lang="en-GB" b="0" i="0" dirty="0">
                <a:solidFill>
                  <a:srgbClr val="053C5E"/>
                </a:solidFill>
                <a:effectLst/>
                <a:latin typeface="Be Vietnam Pro"/>
              </a:rPr>
              <a:t> Missouri, United States</a:t>
            </a:r>
            <a:br>
              <a:rPr lang="en-GB" b="0" i="0" dirty="0">
                <a:solidFill>
                  <a:srgbClr val="053C5E"/>
                </a:solidFill>
                <a:effectLst/>
                <a:latin typeface="Be Vietnam Pro"/>
              </a:rPr>
            </a:br>
            <a:r>
              <a:rPr lang="en-GB" b="1" i="0" dirty="0">
                <a:solidFill>
                  <a:srgbClr val="053C5E"/>
                </a:solidFill>
                <a:effectLst/>
                <a:latin typeface="Be Vietnam Pro"/>
              </a:rPr>
              <a:t>Founded:</a:t>
            </a:r>
            <a:r>
              <a:rPr lang="en-GB" b="0" i="0" dirty="0">
                <a:solidFill>
                  <a:srgbClr val="053C5E"/>
                </a:solidFill>
                <a:effectLst/>
                <a:latin typeface="Be Vietnam Pro"/>
              </a:rPr>
              <a:t> 1883</a:t>
            </a:r>
            <a:br>
              <a:rPr lang="en-GB" b="0" i="0" dirty="0">
                <a:solidFill>
                  <a:srgbClr val="053C5E"/>
                </a:solidFill>
                <a:effectLst/>
                <a:latin typeface="Be Vietnam Pro"/>
              </a:rPr>
            </a:br>
            <a:r>
              <a:rPr lang="en-GB" b="1" i="0" dirty="0">
                <a:solidFill>
                  <a:srgbClr val="053C5E"/>
                </a:solidFill>
                <a:effectLst/>
                <a:latin typeface="Be Vietnam Pro"/>
              </a:rPr>
              <a:t>Emissions per capita:</a:t>
            </a:r>
            <a:r>
              <a:rPr lang="en-GB" b="0" i="0" dirty="0">
                <a:solidFill>
                  <a:srgbClr val="053C5E"/>
                </a:solidFill>
                <a:effectLst/>
                <a:latin typeface="Be Vietnam Pro"/>
              </a:rPr>
              <a:t> 2,231,818 tonnes – or, 449,057 return flights from London to Sydney</a:t>
            </a:r>
          </a:p>
          <a:p>
            <a:pPr algn="l"/>
            <a:r>
              <a:rPr lang="en-GB" b="0" i="0" dirty="0">
                <a:solidFill>
                  <a:srgbClr val="053C5E"/>
                </a:solidFill>
                <a:effectLst/>
                <a:latin typeface="Be Vietnam Pro"/>
              </a:rPr>
              <a:t>“Peabody recognises that climate change is occurring, and that human activity – including the use of fossil fuels – contributes to greenhouse gas emissions. We also recognise that coal is essential to affordable, reliable energy.”</a:t>
            </a:r>
          </a:p>
          <a:p>
            <a:pPr algn="l"/>
            <a:r>
              <a:rPr lang="en-GB" b="0" i="0" dirty="0">
                <a:solidFill>
                  <a:srgbClr val="053C5E"/>
                </a:solidFill>
                <a:effectLst/>
                <a:latin typeface="Be Vietnam Pro"/>
              </a:rPr>
              <a:t>Despite this acknowledgement, not only is the company clogging the skies with CO2, but it’s also spent decades spreading disinformation about climate change. </a:t>
            </a:r>
            <a:r>
              <a:rPr lang="en-GB" b="0" i="0" u="none" strike="noStrike" dirty="0">
                <a:solidFill>
                  <a:srgbClr val="06AB49"/>
                </a:solidFill>
                <a:effectLst/>
                <a:latin typeface="Be Vietnam Pro"/>
                <a:hlinkClick r:id="rId4"/>
              </a:rPr>
              <a:t>According to The Guardian</a:t>
            </a:r>
            <a:r>
              <a:rPr lang="en-GB" b="0" i="0" dirty="0">
                <a:solidFill>
                  <a:srgbClr val="053C5E"/>
                </a:solidFill>
                <a:effectLst/>
                <a:latin typeface="Be Vietnam Pro"/>
              </a:rPr>
              <a:t>, Peabody Energy has funded at least two dozen groups that cast doubt on manmade climate change and oppose environmental regulations. Like most things in life, the end goal of this was – you guessed it – money.</a:t>
            </a:r>
          </a:p>
          <a:p>
            <a:pPr algn="l"/>
            <a:r>
              <a:rPr lang="en-GB" b="0" i="0" dirty="0">
                <a:solidFill>
                  <a:srgbClr val="053C5E"/>
                </a:solidFill>
                <a:effectLst/>
                <a:latin typeface="Be Vietnam Pro"/>
              </a:rPr>
              <a:t>In an attempt to redeem itself, </a:t>
            </a:r>
            <a:r>
              <a:rPr lang="en-GB" b="0" i="0" u="none" strike="noStrike" dirty="0">
                <a:solidFill>
                  <a:srgbClr val="06AB49"/>
                </a:solidFill>
                <a:effectLst/>
                <a:latin typeface="Be Vietnam Pro"/>
                <a:hlinkClick r:id="rId5"/>
              </a:rPr>
              <a:t>Peabody</a:t>
            </a:r>
            <a:r>
              <a:rPr lang="en-GB" b="0" i="0" dirty="0">
                <a:solidFill>
                  <a:srgbClr val="053C5E"/>
                </a:solidFill>
                <a:effectLst/>
                <a:latin typeface="Be Vietnam Pro"/>
              </a:rPr>
              <a:t> restored nearly one acre for every acre disturbed during mining in 2019. But is this really enough to make up for the devastation being caused? We’re not so sure.</a:t>
            </a:r>
          </a:p>
          <a:p>
            <a:endParaRPr lang="en-GB" dirty="0"/>
          </a:p>
          <a:p>
            <a:r>
              <a:rPr lang="en-GB" dirty="0"/>
              <a:t>TASK – pollution in Swansea. Environmental Permits; air quality; water quality; contaminated land; fly-tipping; prosecutions</a:t>
            </a:r>
          </a:p>
        </p:txBody>
      </p:sp>
      <p:sp>
        <p:nvSpPr>
          <p:cNvPr id="4" name="Slide Number Placeholder 3"/>
          <p:cNvSpPr>
            <a:spLocks noGrp="1"/>
          </p:cNvSpPr>
          <p:nvPr>
            <p:ph type="sldNum" sz="quarter" idx="5"/>
          </p:nvPr>
        </p:nvSpPr>
        <p:spPr/>
        <p:txBody>
          <a:bodyPr/>
          <a:lstStyle/>
          <a:p>
            <a:fld id="{3FD9D5C2-2A1E-46F1-B1C7-5266983E6EBC}" type="slidenum">
              <a:rPr lang="en-GB" smtClean="0"/>
              <a:t>11</a:t>
            </a:fld>
            <a:endParaRPr lang="en-GB"/>
          </a:p>
        </p:txBody>
      </p:sp>
    </p:spTree>
    <p:extLst>
      <p:ext uri="{BB962C8B-B14F-4D97-AF65-F5344CB8AC3E}">
        <p14:creationId xmlns:p14="http://schemas.microsoft.com/office/powerpoint/2010/main" val="1559675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C64357DE-1B80-4704-B9C9-0D13F9F6C206}"/>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0E3BA31-8D00-4AE0-ACA1-67C4735E7F96}" type="slidenum">
              <a:rPr kumimoji="0" lang="en-GB" altLang="en-US" sz="1200" b="0" i="0" u="none" strike="noStrike" kern="1200" cap="none" spc="0" normalizeH="0" baseline="0" noProof="0">
                <a:ln>
                  <a:noFill/>
                </a:ln>
                <a:solidFill>
                  <a:prstClr val="black"/>
                </a:solidFill>
                <a:effectLst/>
                <a:uLnTx/>
                <a:uFillTx/>
                <a:latin typeface="Times"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altLang="en-US" sz="1200" b="0" i="0" u="none" strike="noStrike" kern="1200" cap="none" spc="0" normalizeH="0" baseline="0" noProof="0">
              <a:ln>
                <a:noFill/>
              </a:ln>
              <a:solidFill>
                <a:prstClr val="black"/>
              </a:solidFill>
              <a:effectLst/>
              <a:uLnTx/>
              <a:uFillTx/>
              <a:latin typeface="Times" panose="02020603050405020304" pitchFamily="18" charset="0"/>
              <a:ea typeface="+mn-ea"/>
              <a:cs typeface="+mn-cs"/>
            </a:endParaRPr>
          </a:p>
        </p:txBody>
      </p:sp>
      <p:sp>
        <p:nvSpPr>
          <p:cNvPr id="61443" name="Rectangle 2">
            <a:extLst>
              <a:ext uri="{FF2B5EF4-FFF2-40B4-BE49-F238E27FC236}">
                <a16:creationId xmlns:a16="http://schemas.microsoft.com/office/drawing/2014/main" id="{396F5AEF-1ECE-4755-84FF-0D9556F312B5}"/>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0A159ED7-D793-4751-8B2C-A55E8043700E}"/>
              </a:ext>
            </a:extLst>
          </p:cNvPr>
          <p:cNvSpPr>
            <a:spLocks noGrp="1" noChangeArrowheads="1"/>
          </p:cNvSpPr>
          <p:nvPr>
            <p:ph type="body" idx="1"/>
          </p:nvPr>
        </p:nvSpPr>
        <p:spPr>
          <a:noFill/>
        </p:spPr>
        <p:txBody>
          <a:bodyPr/>
          <a:lstStyle/>
          <a:p>
            <a:pPr eaLnBrk="1" hangingPunct="1"/>
            <a:r>
              <a:rPr lang="en-GB" altLang="en-US" dirty="0"/>
              <a:t>There are a number of issues that are being termed as catastrophic – biodiversity 6</a:t>
            </a:r>
            <a:r>
              <a:rPr lang="en-GB" altLang="en-US" baseline="30000" dirty="0"/>
              <a:t>th</a:t>
            </a:r>
            <a:r>
              <a:rPr lang="en-GB" altLang="en-US" dirty="0"/>
              <a:t> extinction; water scarcity; deserts marching across the world.</a:t>
            </a:r>
          </a:p>
          <a:p>
            <a:pPr eaLnBrk="1" hangingPunct="1"/>
            <a:endParaRPr lang="en-GB" altLang="en-US" dirty="0"/>
          </a:p>
          <a:p>
            <a:pPr eaLnBrk="1" hangingPunct="1"/>
            <a:r>
              <a:rPr lang="en-GB" altLang="en-US" dirty="0"/>
              <a:t>Indeed these are all of an urgent importance but perhaps one is finally becoming front and centre in a lot of peoples minds……………………………………..The Climate Emergency.</a:t>
            </a:r>
          </a:p>
          <a:p>
            <a:pPr eaLnBrk="1" hangingPunct="1"/>
            <a:endParaRPr lang="en-GB" altLang="en-US" dirty="0"/>
          </a:p>
          <a:p>
            <a:pPr eaLnBrk="1" hangingPunct="1"/>
            <a:r>
              <a:rPr lang="en-GB" altLang="en-US" dirty="0"/>
              <a:t>Photoshopped?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Climate Emergency has many components.</a:t>
            </a:r>
          </a:p>
          <a:p>
            <a:endParaRPr lang="en-GB" dirty="0"/>
          </a:p>
          <a:p>
            <a:r>
              <a:rPr lang="en-GB" dirty="0"/>
              <a:t>10 minutes: What are your views? What do you think is the most important </a:t>
            </a:r>
            <a:r>
              <a:rPr lang="en-GB"/>
              <a:t>element? Discuss</a:t>
            </a:r>
            <a:r>
              <a:rPr lang="en-GB" dirty="0"/>
              <a:t>.</a:t>
            </a:r>
          </a:p>
          <a:p>
            <a:endParaRPr lang="en-GB" dirty="0"/>
          </a:p>
          <a:p>
            <a:r>
              <a:rPr lang="en-GB" dirty="0"/>
              <a:t>15 minutes: Now Research climate emergency and draw together your views – present a 2minute pitch on your researched views on the climate emergency.</a:t>
            </a:r>
          </a:p>
        </p:txBody>
      </p:sp>
      <p:sp>
        <p:nvSpPr>
          <p:cNvPr id="4" name="Slide Number Placeholder 3"/>
          <p:cNvSpPr>
            <a:spLocks noGrp="1"/>
          </p:cNvSpPr>
          <p:nvPr>
            <p:ph type="sldNum" sz="quarter" idx="5"/>
          </p:nvPr>
        </p:nvSpPr>
        <p:spPr/>
        <p:txBody>
          <a:bodyPr/>
          <a:lstStyle/>
          <a:p>
            <a:fld id="{3FD9D5C2-2A1E-46F1-B1C7-5266983E6EBC}" type="slidenum">
              <a:rPr lang="en-GB" smtClean="0"/>
              <a:t>13</a:t>
            </a:fld>
            <a:endParaRPr lang="en-GB"/>
          </a:p>
        </p:txBody>
      </p:sp>
    </p:spTree>
    <p:extLst>
      <p:ext uri="{BB962C8B-B14F-4D97-AF65-F5344CB8AC3E}">
        <p14:creationId xmlns:p14="http://schemas.microsoft.com/office/powerpoint/2010/main" val="1278664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cap="all" dirty="0">
                <a:solidFill>
                  <a:srgbClr val="C15A4F"/>
                </a:solidFill>
                <a:effectLst/>
                <a:latin typeface="Helvetica" panose="020B0604020202020204" pitchFamily="34" charset="0"/>
              </a:rPr>
              <a:t>TIME SERIES: 1884 TO 2021</a:t>
            </a:r>
          </a:p>
          <a:p>
            <a:pPr algn="l"/>
            <a:r>
              <a:rPr lang="en-GB" b="0" i="0" dirty="0">
                <a:solidFill>
                  <a:srgbClr val="808080"/>
                </a:solidFill>
                <a:effectLst/>
                <a:latin typeface="Helvetica" panose="020B0604020202020204" pitchFamily="34" charset="0"/>
              </a:rPr>
              <a:t>Data source: NASA/GISS</a:t>
            </a:r>
            <a:br>
              <a:rPr lang="en-GB" b="0" i="0" dirty="0">
                <a:solidFill>
                  <a:srgbClr val="808080"/>
                </a:solidFill>
                <a:effectLst/>
                <a:latin typeface="Helvetica" panose="020B0604020202020204" pitchFamily="34" charset="0"/>
              </a:rPr>
            </a:br>
            <a:r>
              <a:rPr lang="en-GB" b="0" i="0" dirty="0">
                <a:solidFill>
                  <a:srgbClr val="808080"/>
                </a:solidFill>
                <a:effectLst/>
                <a:latin typeface="Helvetica" panose="020B0604020202020204" pitchFamily="34" charset="0"/>
              </a:rPr>
              <a:t>Credit: </a:t>
            </a:r>
            <a:r>
              <a:rPr lang="en-GB" b="0" i="0" u="sng" dirty="0">
                <a:solidFill>
                  <a:srgbClr val="808080"/>
                </a:solidFill>
                <a:effectLst/>
                <a:latin typeface="Helvetica" panose="020B0604020202020204" pitchFamily="34" charset="0"/>
                <a:hlinkClick r:id="rId3"/>
              </a:rPr>
              <a:t>NASA's Scientific Visualization Studio</a:t>
            </a:r>
            <a:endParaRPr lang="en-GB" b="0" i="0" dirty="0">
              <a:solidFill>
                <a:srgbClr val="808080"/>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0836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ozone layer lies approximately 15-40 kilometres (10-25 miles) above the Earth's surface between the Troposphere and the Stratosphere. After that it’s the world of astronauts and aliens. Oh stars, planets and immense space. Awesome, colossal, amazing.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20160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Glacial Retreat (nasa.gov)</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7263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Is it population and fossil fuel use that drives climate change?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5107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it consumption that drives climate change?</a:t>
            </a:r>
          </a:p>
          <a:p>
            <a:endParaRPr lang="en-GB" dirty="0"/>
          </a:p>
          <a:p>
            <a:r>
              <a:rPr lang="en-GB" dirty="0"/>
              <a:t>Review what you know, search for supporting evidence. Present back your findings.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7705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https://populationmatters.org/resources-consumption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81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199F77-B397-4686-A4A8-390243A7259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9867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9D5C2-2A1E-46F1-B1C7-5266983E6EBC}" type="slidenum">
              <a:rPr lang="en-GB" smtClean="0"/>
              <a:t>37</a:t>
            </a:fld>
            <a:endParaRPr lang="en-GB"/>
          </a:p>
        </p:txBody>
      </p:sp>
    </p:spTree>
    <p:extLst>
      <p:ext uri="{BB962C8B-B14F-4D97-AF65-F5344CB8AC3E}">
        <p14:creationId xmlns:p14="http://schemas.microsoft.com/office/powerpoint/2010/main" val="27261918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 – situation, task,</a:t>
            </a:r>
            <a:r>
              <a:rPr lang="en-GB" baseline="0" dirty="0"/>
              <a:t> action, result</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8121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6D76-F0EF-DFF0-00F0-2C691B992B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5D3AEF-C5C2-43B6-78D6-9A81725C53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1F2A81-08D7-433D-99F8-14D617ADF272}"/>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5" name="Footer Placeholder 4">
            <a:extLst>
              <a:ext uri="{FF2B5EF4-FFF2-40B4-BE49-F238E27FC236}">
                <a16:creationId xmlns:a16="http://schemas.microsoft.com/office/drawing/2014/main" id="{DBCE854F-8173-18DB-EF76-51F50E14E1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9AAED7-43FC-BB2A-4E91-0284926D72F1}"/>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2822170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D874-37CE-1B68-511F-EC20AA5F73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FACC2F-7B19-8F8D-41D1-BC5936C1BE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1F346-F3FE-DB7D-ED90-DA98A75EEB1B}"/>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5" name="Footer Placeholder 4">
            <a:extLst>
              <a:ext uri="{FF2B5EF4-FFF2-40B4-BE49-F238E27FC236}">
                <a16:creationId xmlns:a16="http://schemas.microsoft.com/office/drawing/2014/main" id="{ADBDC9ED-BBFD-9894-2822-CC25F53C7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C9A15-246F-DCE8-B755-8799C880405B}"/>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319864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E374F-BAAE-B59C-19F5-C34F532A9E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FED1D6-413D-54B1-57E6-D6AB160706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5154DA-4489-CD6E-D472-87D19786BE89}"/>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5" name="Footer Placeholder 4">
            <a:extLst>
              <a:ext uri="{FF2B5EF4-FFF2-40B4-BE49-F238E27FC236}">
                <a16:creationId xmlns:a16="http://schemas.microsoft.com/office/drawing/2014/main" id="{22534328-B92F-43A7-80BA-154F8CCE2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B8B163-AD97-6BD8-5E5E-F0DDA200631A}"/>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3767469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4880A-7528-4465-B642-605B0E2BE9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8F3565-858A-2D7F-D7F4-DCDB24D396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F1DCF7-E776-A2DF-69E8-A238A7B329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B2F3F4-3EAB-2D4E-49F1-4480EAF60B59}"/>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6" name="Footer Placeholder 5">
            <a:extLst>
              <a:ext uri="{FF2B5EF4-FFF2-40B4-BE49-F238E27FC236}">
                <a16:creationId xmlns:a16="http://schemas.microsoft.com/office/drawing/2014/main" id="{0FFF4B2D-9392-AB7F-0135-3F839D4AC3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17917-42FC-7B17-CB8E-061FAB8D1A0A}"/>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3942719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1E4A6-7D01-BDB8-6277-696B323B70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298F18-091D-256B-C87B-C47CDB79FB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C02F6A-B9E6-BC3C-CE6A-51190A2319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25D862-41BC-6613-3BE3-653A6EF65E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75F093-5136-EE23-3155-8EAA645244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CC75E3-097D-0B05-C8FC-8FC295D4E681}"/>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8" name="Footer Placeholder 7">
            <a:extLst>
              <a:ext uri="{FF2B5EF4-FFF2-40B4-BE49-F238E27FC236}">
                <a16:creationId xmlns:a16="http://schemas.microsoft.com/office/drawing/2014/main" id="{1668938B-5C3B-4324-E044-2C1346ED68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6C81C5-C4E6-EF60-D4A0-DB5AF6DDA788}"/>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432480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B62F0-823F-469D-7A11-D46BD6472D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35BA0E-F0E0-4450-1D7E-AAE95C74799A}"/>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4" name="Footer Placeholder 3">
            <a:extLst>
              <a:ext uri="{FF2B5EF4-FFF2-40B4-BE49-F238E27FC236}">
                <a16:creationId xmlns:a16="http://schemas.microsoft.com/office/drawing/2014/main" id="{6EF75609-70A4-A737-EDA9-9758F9196A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5AEE11-64AB-98A7-FCCD-CFB0CCB86245}"/>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77081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EC4860-5BA1-319A-7D6B-0C4571EB0D55}"/>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3" name="Footer Placeholder 2">
            <a:extLst>
              <a:ext uri="{FF2B5EF4-FFF2-40B4-BE49-F238E27FC236}">
                <a16:creationId xmlns:a16="http://schemas.microsoft.com/office/drawing/2014/main" id="{0FE3239B-7F7C-7E41-169C-B24BCCFB0C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071D9E-D8AC-B4F2-E474-3180C8A7F5D9}"/>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236155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1E83-7489-94AA-587B-791D6E5C16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7457D9-60BF-3735-FEB7-3D3A2BA1BC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6BA134-550E-F9F0-B65A-F8A9C37AF6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B2BC2C-1C92-C22F-FEB8-E56BB36B8194}"/>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6" name="Footer Placeholder 5">
            <a:extLst>
              <a:ext uri="{FF2B5EF4-FFF2-40B4-BE49-F238E27FC236}">
                <a16:creationId xmlns:a16="http://schemas.microsoft.com/office/drawing/2014/main" id="{0FCE0B0A-617C-5958-07F1-8356D48B2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58A5E2-18C8-9C00-926A-5642796D7022}"/>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1876237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CA66A-49F8-4B22-2E76-99E421F45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602C44-A711-F2E2-3A71-9878D256AC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1A40FC-338B-FF21-5441-FA0D23B5C1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5F56D6-CC29-129D-532A-044DDA560796}"/>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6" name="Footer Placeholder 5">
            <a:extLst>
              <a:ext uri="{FF2B5EF4-FFF2-40B4-BE49-F238E27FC236}">
                <a16:creationId xmlns:a16="http://schemas.microsoft.com/office/drawing/2014/main" id="{2C47BA5E-C6FC-C5F2-F996-1BD60B97AC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60AB2A-689B-363A-BC40-D29D7E45D930}"/>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1009670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6777-99F2-9251-13BF-58692F310A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BB8BBE-A0D0-11DE-AD42-60EE505008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A66741-56A1-CC7E-9485-79AC96CE10C7}"/>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5" name="Footer Placeholder 4">
            <a:extLst>
              <a:ext uri="{FF2B5EF4-FFF2-40B4-BE49-F238E27FC236}">
                <a16:creationId xmlns:a16="http://schemas.microsoft.com/office/drawing/2014/main" id="{EB8BD6AA-B034-77B6-FBD6-F016D0F90D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DDA276-5BEB-EA6A-8D8F-E42CF0B2FF34}"/>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3679174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0F0F5-3C46-E98A-1864-F855A04F33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47D258-8549-715D-B8B7-BDF457F0C1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B28AEB-D33A-BFF4-30FC-89FE558745AF}"/>
              </a:ext>
            </a:extLst>
          </p:cNvPr>
          <p:cNvSpPr>
            <a:spLocks noGrp="1"/>
          </p:cNvSpPr>
          <p:nvPr>
            <p:ph type="dt" sz="half" idx="10"/>
          </p:nvPr>
        </p:nvSpPr>
        <p:spPr/>
        <p:txBody>
          <a:bodyPr/>
          <a:lstStyle/>
          <a:p>
            <a:fld id="{EC487E9D-090A-4121-BEAF-0ADCC9CE90EE}" type="datetimeFigureOut">
              <a:rPr lang="en-GB" smtClean="0"/>
              <a:t>08/12/2022</a:t>
            </a:fld>
            <a:endParaRPr lang="en-GB"/>
          </a:p>
        </p:txBody>
      </p:sp>
      <p:sp>
        <p:nvSpPr>
          <p:cNvPr id="5" name="Footer Placeholder 4">
            <a:extLst>
              <a:ext uri="{FF2B5EF4-FFF2-40B4-BE49-F238E27FC236}">
                <a16:creationId xmlns:a16="http://schemas.microsoft.com/office/drawing/2014/main" id="{A7F0E488-49ED-4095-9498-3536C9116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02C03-83BD-2D9E-D5E5-206821D7A559}"/>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28646170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41E46-88AB-4E97-93E0-B5C0A360B21F}"/>
              </a:ext>
            </a:extLst>
          </p:cNvPr>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3B706E-CABD-4129-B1FF-920FE003B5BB}"/>
              </a:ext>
            </a:extLst>
          </p:cNvPr>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6D644C-B571-4CF3-9AA2-5F1F6B78950F}"/>
              </a:ext>
            </a:extLst>
          </p:cNvPr>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DA7025-A8B2-4E74-8311-EECFBE53976F}"/>
              </a:ext>
            </a:extLst>
          </p:cNvPr>
          <p:cNvSpPr>
            <a:spLocks noGrp="1"/>
          </p:cNvSpPr>
          <p:nvPr>
            <p:ph type="dt" sz="half" idx="10"/>
          </p:nvPr>
        </p:nvSpPr>
        <p:spPr>
          <a:xfrm>
            <a:off x="914400" y="6248400"/>
            <a:ext cx="2540000" cy="457200"/>
          </a:xfrm>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85FB4ED9-60A8-4609-893F-5CB00405BD30}"/>
              </a:ext>
            </a:extLst>
          </p:cNvPr>
          <p:cNvSpPr>
            <a:spLocks noGrp="1"/>
          </p:cNvSpPr>
          <p:nvPr>
            <p:ph type="ftr" sz="quarter" idx="11"/>
          </p:nvPr>
        </p:nvSpPr>
        <p:spPr>
          <a:xfrm>
            <a:off x="4165600" y="6248400"/>
            <a:ext cx="3860800" cy="457200"/>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0E634323-D4E8-4F7D-B95B-146EAC6AE17F}"/>
              </a:ext>
            </a:extLst>
          </p:cNvPr>
          <p:cNvSpPr>
            <a:spLocks noGrp="1"/>
          </p:cNvSpPr>
          <p:nvPr>
            <p:ph type="sldNum" sz="quarter" idx="12"/>
          </p:nvPr>
        </p:nvSpPr>
        <p:spPr>
          <a:xfrm>
            <a:off x="8737600" y="6248400"/>
            <a:ext cx="2540000" cy="457200"/>
          </a:xfrm>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9A6DE90-B22D-40CD-82A2-44DD5ED017A8}" type="slidenum">
              <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0317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endParaRPr lang="en-GB" dirty="0"/>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endParaRPr lang="en-GB" dirty="0"/>
          </a:p>
        </p:txBody>
      </p:sp>
    </p:spTree>
    <p:extLst>
      <p:ext uri="{BB962C8B-B14F-4D97-AF65-F5344CB8AC3E}">
        <p14:creationId xmlns:p14="http://schemas.microsoft.com/office/powerpoint/2010/main" val="3534944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638211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43810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3119998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40605165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4" name="Footer Placeholder 3"/>
          <p:cNvSpPr>
            <a:spLocks noGrp="1"/>
          </p:cNvSpPr>
          <p:nvPr>
            <p:ph type="ftr" sz="quarter" idx="11"/>
          </p:nvPr>
        </p:nvSpPr>
        <p:spPr>
          <a:xfrm>
            <a:off x="4165600" y="6356351"/>
            <a:ext cx="38608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4384570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5146530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933767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7368160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4245605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08/12/2022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981484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17ADD3-AE47-6334-683A-8B95489B22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005776-24F4-1146-F594-BFE8A4DB97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6C4F07-AF8C-C7BC-89E3-01CAE67EA0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487E9D-090A-4121-BEAF-0ADCC9CE90EE}" type="datetimeFigureOut">
              <a:rPr lang="en-GB" smtClean="0"/>
              <a:t>08/12/2022</a:t>
            </a:fld>
            <a:endParaRPr lang="en-GB"/>
          </a:p>
        </p:txBody>
      </p:sp>
      <p:sp>
        <p:nvSpPr>
          <p:cNvPr id="5" name="Footer Placeholder 4">
            <a:extLst>
              <a:ext uri="{FF2B5EF4-FFF2-40B4-BE49-F238E27FC236}">
                <a16:creationId xmlns:a16="http://schemas.microsoft.com/office/drawing/2014/main" id="{C0290C88-E3BB-C1F7-575B-5DC07EA33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DDAE166-1CB3-3E15-749C-AF78D93A0C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8A81B3-FDDD-43CC-99BC-F6A8631C6482}" type="slidenum">
              <a:rPr lang="en-GB" smtClean="0"/>
              <a:t>‹#›</a:t>
            </a:fld>
            <a:endParaRPr lang="en-GB"/>
          </a:p>
        </p:txBody>
      </p:sp>
    </p:spTree>
    <p:extLst>
      <p:ext uri="{BB962C8B-B14F-4D97-AF65-F5344CB8AC3E}">
        <p14:creationId xmlns:p14="http://schemas.microsoft.com/office/powerpoint/2010/main" val="3037196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43605" y="260648"/>
            <a:ext cx="9052587"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2050"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31371" y="260648"/>
            <a:ext cx="19050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78217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1.png"/><Relationship Id="rId4"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yosemite.epa.gov/oar/globalwarming.nsf/content/index.html"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hyperlink" Target="https://www.carbonfootprint.com/" TargetMode="Externa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Sustainable Development and Sustainability</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9600" y="3341607"/>
            <a:ext cx="10972800" cy="10431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126D03CE-360E-628A-E973-3876FA954D35}"/>
              </a:ext>
            </a:extLst>
          </p:cNvPr>
          <p:cNvSpPr txBox="1"/>
          <p:nvPr/>
        </p:nvSpPr>
        <p:spPr>
          <a:xfrm>
            <a:off x="772510" y="6048704"/>
            <a:ext cx="3148619" cy="369332"/>
          </a:xfrm>
          <a:prstGeom prst="rect">
            <a:avLst/>
          </a:prstGeom>
          <a:noFill/>
        </p:spPr>
        <p:txBody>
          <a:bodyPr wrap="none" rtlCol="0">
            <a:spAutoFit/>
          </a:bodyPr>
          <a:lstStyle/>
          <a:p>
            <a:r>
              <a:rPr lang="en-GB" dirty="0"/>
              <a:t>DR. MIKE GOODFELLOW-SMITH</a:t>
            </a:r>
          </a:p>
        </p:txBody>
      </p:sp>
    </p:spTree>
    <p:extLst>
      <p:ext uri="{BB962C8B-B14F-4D97-AF65-F5344CB8AC3E}">
        <p14:creationId xmlns:p14="http://schemas.microsoft.com/office/powerpoint/2010/main" val="2006031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2703" y="308976"/>
            <a:ext cx="6936058" cy="6248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7896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00" name="Rectangle 4">
            <a:extLst>
              <a:ext uri="{FF2B5EF4-FFF2-40B4-BE49-F238E27FC236}">
                <a16:creationId xmlns:a16="http://schemas.microsoft.com/office/drawing/2014/main" id="{9AEEACE8-1661-4DD9-A6E8-3C67F370648C}"/>
              </a:ext>
            </a:extLst>
          </p:cNvPr>
          <p:cNvSpPr>
            <a:spLocks noChangeArrowheads="1"/>
          </p:cNvSpPr>
          <p:nvPr/>
        </p:nvSpPr>
        <p:spPr bwMode="auto">
          <a:xfrm>
            <a:off x="4568825" y="2022475"/>
            <a:ext cx="4267200" cy="4154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t">
            <a:normAutofit/>
          </a:bodyPr>
          <a:lstStyle>
            <a:lvl1pPr>
              <a:defRPr sz="2400">
                <a:solidFill>
                  <a:schemeClr val="tx1"/>
                </a:solidFill>
                <a:latin typeface="Times" panose="02020603050405020304" pitchFamily="18" charset="0"/>
              </a:defRPr>
            </a:lvl1pPr>
            <a:lvl2pPr marL="1714500" indent="-285750">
              <a:defRPr sz="2400">
                <a:solidFill>
                  <a:schemeClr val="tx1"/>
                </a:solidFill>
                <a:latin typeface="Times" panose="02020603050405020304" pitchFamily="18" charset="0"/>
              </a:defRPr>
            </a:lvl2pPr>
            <a:lvl3pPr marL="2133600" indent="-228600">
              <a:defRPr sz="2400">
                <a:solidFill>
                  <a:schemeClr val="tx1"/>
                </a:solidFill>
                <a:latin typeface="Times" panose="02020603050405020304" pitchFamily="18" charset="0"/>
              </a:defRPr>
            </a:lvl3pPr>
            <a:lvl4pPr marL="2552700" indent="-228600">
              <a:defRPr sz="2400">
                <a:solidFill>
                  <a:schemeClr val="tx1"/>
                </a:solidFill>
                <a:latin typeface="Times" panose="02020603050405020304" pitchFamily="18" charset="0"/>
              </a:defRPr>
            </a:lvl4pPr>
            <a:lvl5pPr marL="2971800" indent="-228600">
              <a:defRPr sz="2400">
                <a:solidFill>
                  <a:schemeClr val="tx1"/>
                </a:solidFill>
                <a:latin typeface="Times" panose="02020603050405020304" pitchFamily="18" charset="0"/>
              </a:defRPr>
            </a:lvl5pPr>
            <a:lvl6pPr marL="3429000" indent="-228600" eaLnBrk="0" fontAlgn="base" hangingPunct="0">
              <a:spcBef>
                <a:spcPct val="0"/>
              </a:spcBef>
              <a:spcAft>
                <a:spcPct val="0"/>
              </a:spcAft>
              <a:defRPr sz="2400">
                <a:solidFill>
                  <a:schemeClr val="tx1"/>
                </a:solidFill>
                <a:latin typeface="Times" panose="02020603050405020304" pitchFamily="18" charset="0"/>
              </a:defRPr>
            </a:lvl6pPr>
            <a:lvl7pPr marL="3886200" indent="-228600" eaLnBrk="0" fontAlgn="base" hangingPunct="0">
              <a:spcBef>
                <a:spcPct val="0"/>
              </a:spcBef>
              <a:spcAft>
                <a:spcPct val="0"/>
              </a:spcAft>
              <a:defRPr sz="2400">
                <a:solidFill>
                  <a:schemeClr val="tx1"/>
                </a:solidFill>
                <a:latin typeface="Times" panose="02020603050405020304" pitchFamily="18" charset="0"/>
              </a:defRPr>
            </a:lvl7pPr>
            <a:lvl8pPr marL="4343400" indent="-228600" eaLnBrk="0" fontAlgn="base" hangingPunct="0">
              <a:spcBef>
                <a:spcPct val="0"/>
              </a:spcBef>
              <a:spcAft>
                <a:spcPct val="0"/>
              </a:spcAft>
              <a:defRPr sz="2400">
                <a:solidFill>
                  <a:schemeClr val="tx1"/>
                </a:solidFill>
                <a:latin typeface="Times" panose="02020603050405020304" pitchFamily="18" charset="0"/>
              </a:defRPr>
            </a:lvl8pPr>
            <a:lvl9pPr marL="4800600" indent="-228600" eaLnBrk="0" fontAlgn="base" hangingPunct="0">
              <a:spcBef>
                <a:spcPct val="0"/>
              </a:spcBef>
              <a:spcAft>
                <a:spcPct val="0"/>
              </a:spcAft>
              <a:defRPr sz="2400">
                <a:solidFill>
                  <a:schemeClr val="tx1"/>
                </a:solidFill>
                <a:latin typeface="Times" panose="02020603050405020304" pitchFamily="18" charset="0"/>
              </a:defRPr>
            </a:lvl9pPr>
          </a:lstStyle>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Environmental</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Climate change</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Ozone depletion</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Biodiversity</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Fresh water supplies</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Chemical use </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Soil degradation / deforestation / desertification</a:t>
            </a:r>
          </a:p>
        </p:txBody>
      </p:sp>
      <p:sp>
        <p:nvSpPr>
          <p:cNvPr id="4101" name="Rectangle 5">
            <a:extLst>
              <a:ext uri="{FF2B5EF4-FFF2-40B4-BE49-F238E27FC236}">
                <a16:creationId xmlns:a16="http://schemas.microsoft.com/office/drawing/2014/main" id="{AE479AF6-7F2E-4D45-B336-CFA1F9D5FB2B}"/>
              </a:ext>
            </a:extLst>
          </p:cNvPr>
          <p:cNvSpPr>
            <a:spLocks noChangeArrowheads="1"/>
          </p:cNvSpPr>
          <p:nvPr/>
        </p:nvSpPr>
        <p:spPr bwMode="auto">
          <a:xfrm>
            <a:off x="8905875" y="2022475"/>
            <a:ext cx="2446338" cy="4154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t">
            <a:normAutofit/>
          </a:bodyPr>
          <a:lstStyle>
            <a:lvl1pPr marL="57150">
              <a:defRPr sz="2400">
                <a:solidFill>
                  <a:schemeClr val="tx1"/>
                </a:solidFill>
                <a:latin typeface="Times" panose="02020603050405020304" pitchFamily="18" charset="0"/>
              </a:defRPr>
            </a:lvl1pPr>
            <a:lvl2pPr marL="1714500" indent="-285750">
              <a:defRPr sz="2400">
                <a:solidFill>
                  <a:schemeClr val="tx1"/>
                </a:solidFill>
                <a:latin typeface="Times" panose="02020603050405020304" pitchFamily="18" charset="0"/>
              </a:defRPr>
            </a:lvl2pPr>
            <a:lvl3pPr marL="2133600" indent="-228600">
              <a:defRPr sz="2400">
                <a:solidFill>
                  <a:schemeClr val="tx1"/>
                </a:solidFill>
                <a:latin typeface="Times" panose="02020603050405020304" pitchFamily="18" charset="0"/>
              </a:defRPr>
            </a:lvl3pPr>
            <a:lvl4pPr marL="2552700" indent="-228600">
              <a:defRPr sz="2400">
                <a:solidFill>
                  <a:schemeClr val="tx1"/>
                </a:solidFill>
                <a:latin typeface="Times" panose="02020603050405020304" pitchFamily="18" charset="0"/>
              </a:defRPr>
            </a:lvl4pPr>
            <a:lvl5pPr marL="2971800" indent="-228600">
              <a:defRPr sz="2400">
                <a:solidFill>
                  <a:schemeClr val="tx1"/>
                </a:solidFill>
                <a:latin typeface="Times" panose="02020603050405020304" pitchFamily="18" charset="0"/>
              </a:defRPr>
            </a:lvl5pPr>
            <a:lvl6pPr marL="3429000" indent="-228600" eaLnBrk="0" fontAlgn="base" hangingPunct="0">
              <a:spcBef>
                <a:spcPct val="0"/>
              </a:spcBef>
              <a:spcAft>
                <a:spcPct val="0"/>
              </a:spcAft>
              <a:defRPr sz="2400">
                <a:solidFill>
                  <a:schemeClr val="tx1"/>
                </a:solidFill>
                <a:latin typeface="Times" panose="02020603050405020304" pitchFamily="18" charset="0"/>
              </a:defRPr>
            </a:lvl6pPr>
            <a:lvl7pPr marL="3886200" indent="-228600" eaLnBrk="0" fontAlgn="base" hangingPunct="0">
              <a:spcBef>
                <a:spcPct val="0"/>
              </a:spcBef>
              <a:spcAft>
                <a:spcPct val="0"/>
              </a:spcAft>
              <a:defRPr sz="2400">
                <a:solidFill>
                  <a:schemeClr val="tx1"/>
                </a:solidFill>
                <a:latin typeface="Times" panose="02020603050405020304" pitchFamily="18" charset="0"/>
              </a:defRPr>
            </a:lvl7pPr>
            <a:lvl8pPr marL="4343400" indent="-228600" eaLnBrk="0" fontAlgn="base" hangingPunct="0">
              <a:spcBef>
                <a:spcPct val="0"/>
              </a:spcBef>
              <a:spcAft>
                <a:spcPct val="0"/>
              </a:spcAft>
              <a:defRPr sz="2400">
                <a:solidFill>
                  <a:schemeClr val="tx1"/>
                </a:solidFill>
                <a:latin typeface="Times" panose="02020603050405020304" pitchFamily="18" charset="0"/>
              </a:defRPr>
            </a:lvl8pPr>
            <a:lvl9pPr marL="4800600" indent="-228600" eaLnBrk="0" fontAlgn="base" hangingPunct="0">
              <a:spcBef>
                <a:spcPct val="0"/>
              </a:spcBef>
              <a:spcAft>
                <a:spcPct val="0"/>
              </a:spcAft>
              <a:defRPr sz="2400">
                <a:solidFill>
                  <a:schemeClr val="tx1"/>
                </a:solidFill>
                <a:latin typeface="Times" panose="02020603050405020304" pitchFamily="18" charset="0"/>
              </a:defRPr>
            </a:lvl9pPr>
          </a:lstStyle>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Economic</a:t>
            </a:r>
          </a:p>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Globalisation, tariffs and trade</a:t>
            </a:r>
          </a:p>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Increasing consumption</a:t>
            </a:r>
          </a:p>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World debt</a:t>
            </a:r>
          </a:p>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Poverty</a:t>
            </a:r>
          </a:p>
        </p:txBody>
      </p:sp>
      <p:sp>
        <p:nvSpPr>
          <p:cNvPr id="4098" name="Rectangle 2">
            <a:extLst>
              <a:ext uri="{FF2B5EF4-FFF2-40B4-BE49-F238E27FC236}">
                <a16:creationId xmlns:a16="http://schemas.microsoft.com/office/drawing/2014/main" id="{8DBA0DAB-7B34-4F99-9CDE-CBBBBF4E750B}"/>
              </a:ext>
            </a:extLst>
          </p:cNvPr>
          <p:cNvSpPr>
            <a:spLocks noGrp="1" noChangeArrowheads="1"/>
          </p:cNvSpPr>
          <p:nvPr>
            <p:ph type="title"/>
          </p:nvPr>
        </p:nvSpPr>
        <p:spPr>
          <a:xfrm>
            <a:off x="833002" y="365125"/>
            <a:ext cx="10520702" cy="1325563"/>
          </a:xfrm>
        </p:spPr>
        <p:txBody>
          <a:bodyPr>
            <a:normAutofit/>
          </a:bodyPr>
          <a:lstStyle/>
          <a:p>
            <a:pPr eaLnBrk="1" hangingPunct="1"/>
            <a:r>
              <a:rPr lang="en-GB" altLang="en-US" b="1" dirty="0"/>
              <a:t>Drivers of the sustainability debate</a:t>
            </a:r>
          </a:p>
        </p:txBody>
      </p:sp>
      <p:sp>
        <p:nvSpPr>
          <p:cNvPr id="4099" name="Rectangle 3">
            <a:extLst>
              <a:ext uri="{FF2B5EF4-FFF2-40B4-BE49-F238E27FC236}">
                <a16:creationId xmlns:a16="http://schemas.microsoft.com/office/drawing/2014/main" id="{62031D8E-7004-45F4-A56B-29878DDD75EC}"/>
              </a:ext>
            </a:extLst>
          </p:cNvPr>
          <p:cNvSpPr>
            <a:spLocks noGrp="1" noChangeArrowheads="1"/>
          </p:cNvSpPr>
          <p:nvPr>
            <p:ph type="body" idx="1"/>
          </p:nvPr>
        </p:nvSpPr>
        <p:spPr>
          <a:xfrm>
            <a:off x="838200" y="2022475"/>
            <a:ext cx="3660775" cy="4154488"/>
          </a:xfrm>
        </p:spPr>
        <p:txBody>
          <a:bodyPr wrap="square" anchor="t">
            <a:normAutofit/>
          </a:bodyPr>
          <a:lstStyle/>
          <a:p>
            <a:pPr marL="0" indent="0">
              <a:buNone/>
            </a:pPr>
            <a:r>
              <a:rPr lang="en-GB" altLang="en-US" b="1" dirty="0">
                <a:solidFill>
                  <a:schemeClr val="bg1"/>
                </a:solidFill>
              </a:rPr>
              <a:t>Social</a:t>
            </a:r>
          </a:p>
          <a:p>
            <a:pPr marL="0" indent="0">
              <a:buNone/>
            </a:pPr>
            <a:r>
              <a:rPr lang="en-GB" altLang="en-US" dirty="0">
                <a:solidFill>
                  <a:schemeClr val="bg1"/>
                </a:solidFill>
              </a:rPr>
              <a:t>Population growth</a:t>
            </a:r>
          </a:p>
          <a:p>
            <a:pPr marL="0" indent="0">
              <a:buNone/>
            </a:pPr>
            <a:r>
              <a:rPr lang="en-GB" altLang="en-US" dirty="0">
                <a:solidFill>
                  <a:schemeClr val="bg1"/>
                </a:solidFill>
              </a:rPr>
              <a:t>Declining health</a:t>
            </a:r>
          </a:p>
          <a:p>
            <a:pPr marL="0" indent="0">
              <a:buNone/>
            </a:pPr>
            <a:r>
              <a:rPr lang="en-GB" altLang="en-US" dirty="0">
                <a:solidFill>
                  <a:schemeClr val="bg1"/>
                </a:solidFill>
              </a:rPr>
              <a:t>Democratisation</a:t>
            </a:r>
          </a:p>
          <a:p>
            <a:pPr marL="0" indent="0">
              <a:buNone/>
            </a:pPr>
            <a:r>
              <a:rPr lang="en-GB" altLang="en-US" dirty="0">
                <a:solidFill>
                  <a:schemeClr val="bg1"/>
                </a:solidFill>
              </a:rPr>
              <a:t>Female emancipation</a:t>
            </a:r>
          </a:p>
          <a:p>
            <a:pPr marL="0" indent="0">
              <a:buNone/>
            </a:pPr>
            <a:r>
              <a:rPr lang="en-GB" altLang="en-US" dirty="0">
                <a:solidFill>
                  <a:schemeClr val="bg1"/>
                </a:solidFill>
              </a:rPr>
              <a:t>Access to fresh water, sanitation and energy</a:t>
            </a:r>
          </a:p>
        </p:txBody>
      </p:sp>
    </p:spTree>
    <p:extLst>
      <p:ext uri="{BB962C8B-B14F-4D97-AF65-F5344CB8AC3E}">
        <p14:creationId xmlns:p14="http://schemas.microsoft.com/office/powerpoint/2010/main" val="2361608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worlds">
            <a:extLst>
              <a:ext uri="{FF2B5EF4-FFF2-40B4-BE49-F238E27FC236}">
                <a16:creationId xmlns:a16="http://schemas.microsoft.com/office/drawing/2014/main" id="{E5761ADF-22D2-4B07-8C7F-020D3B20A7D9}"/>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2308" r="-1" b="20042"/>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 name="Picture 72">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5122" name="Rectangle 2">
            <a:extLst>
              <a:ext uri="{FF2B5EF4-FFF2-40B4-BE49-F238E27FC236}">
                <a16:creationId xmlns:a16="http://schemas.microsoft.com/office/drawing/2014/main" id="{808A6DDC-9E31-4E15-A01D-1F5302E5B7AA}"/>
              </a:ext>
            </a:extLst>
          </p:cNvPr>
          <p:cNvSpPr>
            <a:spLocks noGrp="1" noChangeArrowheads="1"/>
          </p:cNvSpPr>
          <p:nvPr>
            <p:ph type="title"/>
          </p:nvPr>
        </p:nvSpPr>
        <p:spPr>
          <a:xfrm>
            <a:off x="804998" y="798445"/>
            <a:ext cx="4803636" cy="1311664"/>
          </a:xfrm>
        </p:spPr>
        <p:txBody>
          <a:bodyPr>
            <a:normAutofit/>
          </a:bodyPr>
          <a:lstStyle/>
          <a:p>
            <a:pPr eaLnBrk="1" hangingPunct="1"/>
            <a:r>
              <a:rPr lang="en-GB" altLang="en-US">
                <a:solidFill>
                  <a:srgbClr val="000000"/>
                </a:solidFill>
              </a:rPr>
              <a:t>Definitions and concepts</a:t>
            </a:r>
          </a:p>
        </p:txBody>
      </p:sp>
      <p:sp>
        <p:nvSpPr>
          <p:cNvPr id="5123" name="Rectangle 3">
            <a:extLst>
              <a:ext uri="{FF2B5EF4-FFF2-40B4-BE49-F238E27FC236}">
                <a16:creationId xmlns:a16="http://schemas.microsoft.com/office/drawing/2014/main" id="{8C148BCA-70AB-40BE-AD54-788AD0E9DA88}"/>
              </a:ext>
            </a:extLst>
          </p:cNvPr>
          <p:cNvSpPr>
            <a:spLocks noGrp="1" noChangeArrowheads="1"/>
          </p:cNvSpPr>
          <p:nvPr>
            <p:ph type="body" idx="1"/>
          </p:nvPr>
        </p:nvSpPr>
        <p:spPr>
          <a:xfrm>
            <a:off x="804997" y="2272143"/>
            <a:ext cx="4706803" cy="3788830"/>
          </a:xfrm>
        </p:spPr>
        <p:txBody>
          <a:bodyPr anchor="ctr">
            <a:normAutofit/>
          </a:bodyPr>
          <a:lstStyle/>
          <a:p>
            <a:pPr marL="173038" indent="-115888">
              <a:buNone/>
            </a:pPr>
            <a:r>
              <a:rPr lang="en-GB" altLang="en-US" sz="1600" i="1">
                <a:solidFill>
                  <a:srgbClr val="000000"/>
                </a:solidFill>
                <a:cs typeface="Times New Roman" panose="02020603050405020304" pitchFamily="18" charset="0"/>
              </a:rPr>
              <a:t>“Sustainable development is development that meets the needs of the present without compromising the ability of future generations to meet their own needs”</a:t>
            </a:r>
            <a:endParaRPr lang="en-GB" altLang="en-US" sz="1600">
              <a:solidFill>
                <a:srgbClr val="000000"/>
              </a:solidFill>
              <a:cs typeface="Times New Roman" panose="02020603050405020304" pitchFamily="18" charset="0"/>
            </a:endParaRPr>
          </a:p>
          <a:p>
            <a:pPr marL="173038" indent="-115888">
              <a:buNone/>
            </a:pPr>
            <a:r>
              <a:rPr lang="en-GB" altLang="en-US" sz="1600">
                <a:solidFill>
                  <a:srgbClr val="000000"/>
                </a:solidFill>
                <a:cs typeface="Times New Roman" panose="02020603050405020304" pitchFamily="18" charset="0"/>
              </a:rPr>
              <a:t>Our Common Future (The Brundtland Report) 1987</a:t>
            </a:r>
            <a:r>
              <a:rPr lang="en-GB" altLang="en-US" sz="1600">
                <a:solidFill>
                  <a:srgbClr val="000000"/>
                </a:solidFill>
              </a:rPr>
              <a:t> </a:t>
            </a:r>
          </a:p>
          <a:p>
            <a:pPr marL="173038" indent="-115888">
              <a:buNone/>
            </a:pPr>
            <a:endParaRPr lang="en-GB" altLang="en-US" sz="1600">
              <a:solidFill>
                <a:srgbClr val="000000"/>
              </a:solidFill>
            </a:endParaRPr>
          </a:p>
          <a:p>
            <a:pPr marL="173038" indent="-115888"/>
            <a:r>
              <a:rPr lang="en-GB" altLang="en-US" sz="1600">
                <a:solidFill>
                  <a:srgbClr val="000000"/>
                </a:solidFill>
              </a:rPr>
              <a:t>The overall theme of the Brundtland report was trying to link environmental protection while ending poverty and encouraging development. </a:t>
            </a:r>
          </a:p>
          <a:p>
            <a:pPr marL="173038" indent="-115888"/>
            <a:r>
              <a:rPr lang="en-GB" altLang="en-US" sz="1600">
                <a:solidFill>
                  <a:srgbClr val="000000"/>
                </a:solidFill>
              </a:rPr>
              <a:t>Its key message was that it is possible to achieve world-wide economic growth without damaging our environment</a:t>
            </a:r>
          </a:p>
          <a:p>
            <a:pPr marL="173038" indent="-115888">
              <a:buNone/>
            </a:pPr>
            <a:r>
              <a:rPr lang="en-GB" altLang="en-US" sz="1600">
                <a:solidFill>
                  <a:srgbClr val="000000"/>
                </a:solidFill>
                <a:cs typeface="Times New Roman" panose="02020603050405020304" pitchFamily="18" charset="0"/>
              </a:rPr>
              <a:t>	</a:t>
            </a:r>
            <a:endParaRPr lang="en-GB" altLang="en-US" sz="1600">
              <a:solidFill>
                <a:srgbClr val="000000"/>
              </a:solidFill>
            </a:endParaRPr>
          </a:p>
        </p:txBody>
      </p:sp>
    </p:spTree>
    <p:extLst>
      <p:ext uri="{BB962C8B-B14F-4D97-AF65-F5344CB8AC3E}">
        <p14:creationId xmlns:p14="http://schemas.microsoft.com/office/powerpoint/2010/main" val="312219599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4" descr="volcano">
            <a:extLst>
              <a:ext uri="{FF2B5EF4-FFF2-40B4-BE49-F238E27FC236}">
                <a16:creationId xmlns:a16="http://schemas.microsoft.com/office/drawing/2014/main" id="{F09460DA-7B54-4714-8188-A276107B289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4039" r="-2" b="-2"/>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 name="Picture 7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6146" name="Rectangle 3">
            <a:extLst>
              <a:ext uri="{FF2B5EF4-FFF2-40B4-BE49-F238E27FC236}">
                <a16:creationId xmlns:a16="http://schemas.microsoft.com/office/drawing/2014/main" id="{B5D17B25-CBCA-4335-90F9-40FD3127C123}"/>
              </a:ext>
            </a:extLst>
          </p:cNvPr>
          <p:cNvSpPr>
            <a:spLocks noGrp="1" noChangeArrowheads="1"/>
          </p:cNvSpPr>
          <p:nvPr>
            <p:ph type="body" idx="1"/>
          </p:nvPr>
        </p:nvSpPr>
        <p:spPr>
          <a:xfrm>
            <a:off x="804997" y="2272143"/>
            <a:ext cx="4706803" cy="3788830"/>
          </a:xfrm>
        </p:spPr>
        <p:txBody>
          <a:bodyPr anchor="ctr">
            <a:normAutofit/>
          </a:bodyPr>
          <a:lstStyle/>
          <a:p>
            <a:pPr marL="173038" indent="0">
              <a:buNone/>
            </a:pPr>
            <a:r>
              <a:rPr lang="en-GB" altLang="en-US" sz="2000">
                <a:solidFill>
                  <a:srgbClr val="000000"/>
                </a:solidFill>
                <a:latin typeface="Arial" panose="020B0604020202020204" pitchFamily="34" charset="0"/>
                <a:cs typeface="Tahoma" panose="020B0604030504040204" pitchFamily="34" charset="0"/>
              </a:rPr>
              <a:t>“</a:t>
            </a:r>
            <a:r>
              <a:rPr lang="en-GB" altLang="en-US" sz="2000">
                <a:solidFill>
                  <a:srgbClr val="000000"/>
                </a:solidFill>
                <a:cs typeface="Tahoma" panose="020B0604030504040204" pitchFamily="34" charset="0"/>
              </a:rPr>
              <a:t>Sustainable development is a dynamic process which enables all people to realise their potential and to improve their quality of life in ways which simultaneously protect and enhance the Earth</a:t>
            </a:r>
            <a:r>
              <a:rPr lang="en-GB" altLang="en-US" sz="2000">
                <a:solidFill>
                  <a:srgbClr val="000000"/>
                </a:solidFill>
                <a:latin typeface="Arial" panose="020B0604020202020204" pitchFamily="34" charset="0"/>
                <a:cs typeface="Tahoma" panose="020B0604030504040204" pitchFamily="34" charset="0"/>
              </a:rPr>
              <a:t>’</a:t>
            </a:r>
            <a:r>
              <a:rPr lang="en-GB" altLang="en-US" sz="2000">
                <a:solidFill>
                  <a:srgbClr val="000000"/>
                </a:solidFill>
                <a:cs typeface="Tahoma" panose="020B0604030504040204" pitchFamily="34" charset="0"/>
              </a:rPr>
              <a:t>s life support systems</a:t>
            </a:r>
            <a:r>
              <a:rPr lang="en-GB" altLang="en-US" sz="2000">
                <a:solidFill>
                  <a:srgbClr val="000000"/>
                </a:solidFill>
                <a:latin typeface="Arial" panose="020B0604020202020204" pitchFamily="34" charset="0"/>
                <a:cs typeface="Tahoma" panose="020B0604030504040204" pitchFamily="34" charset="0"/>
              </a:rPr>
              <a:t>”</a:t>
            </a:r>
            <a:r>
              <a:rPr lang="en-GB" altLang="en-US" sz="2000">
                <a:solidFill>
                  <a:srgbClr val="000000"/>
                </a:solidFill>
                <a:cs typeface="Tahoma" panose="020B0604030504040204" pitchFamily="34" charset="0"/>
              </a:rPr>
              <a:t>.</a:t>
            </a:r>
            <a:r>
              <a:rPr lang="en-GB" altLang="en-US" sz="2000">
                <a:solidFill>
                  <a:srgbClr val="000000"/>
                </a:solidFill>
                <a:cs typeface="Times New Roman" panose="02020603050405020304" pitchFamily="18" charset="0"/>
              </a:rPr>
              <a:t> </a:t>
            </a:r>
          </a:p>
          <a:p>
            <a:pPr marL="173038" indent="0">
              <a:buNone/>
            </a:pPr>
            <a:endParaRPr lang="en-GB" altLang="en-US" sz="2000">
              <a:solidFill>
                <a:srgbClr val="000000"/>
              </a:solidFill>
              <a:cs typeface="Times New Roman" panose="02020603050405020304" pitchFamily="18" charset="0"/>
            </a:endParaRPr>
          </a:p>
          <a:p>
            <a:pPr marL="173038" indent="0">
              <a:buNone/>
            </a:pPr>
            <a:r>
              <a:rPr lang="en-GB" altLang="en-US" sz="2000">
                <a:solidFill>
                  <a:srgbClr val="000000"/>
                </a:solidFill>
                <a:cs typeface="Times New Roman" panose="02020603050405020304" pitchFamily="18" charset="0"/>
              </a:rPr>
              <a:t>Forum for the Future</a:t>
            </a:r>
            <a:endParaRPr lang="en-GB" altLang="en-US" sz="2000">
              <a:solidFill>
                <a:srgbClr val="000000"/>
              </a:solidFill>
            </a:endParaRPr>
          </a:p>
          <a:p>
            <a:pPr marL="173038" indent="0"/>
            <a:endParaRPr lang="en-GB" altLang="en-US" sz="2000">
              <a:solidFill>
                <a:srgbClr val="000000"/>
              </a:solidFill>
            </a:endParaRPr>
          </a:p>
        </p:txBody>
      </p:sp>
    </p:spTree>
    <p:extLst>
      <p:ext uri="{BB962C8B-B14F-4D97-AF65-F5344CB8AC3E}">
        <p14:creationId xmlns:p14="http://schemas.microsoft.com/office/powerpoint/2010/main" val="94928774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7170" name="Rectangle 2">
            <a:extLst>
              <a:ext uri="{FF2B5EF4-FFF2-40B4-BE49-F238E27FC236}">
                <a16:creationId xmlns:a16="http://schemas.microsoft.com/office/drawing/2014/main" id="{3989F5B8-CA98-42DC-A12E-B9B77B5789D7}"/>
              </a:ext>
            </a:extLst>
          </p:cNvPr>
          <p:cNvSpPr>
            <a:spLocks noGrp="1" noChangeArrowheads="1"/>
          </p:cNvSpPr>
          <p:nvPr>
            <p:ph type="title"/>
          </p:nvPr>
        </p:nvSpPr>
        <p:spPr>
          <a:xfrm>
            <a:off x="801340" y="802955"/>
            <a:ext cx="4766330" cy="1454051"/>
          </a:xfrm>
        </p:spPr>
        <p:txBody>
          <a:bodyPr>
            <a:normAutofit/>
          </a:bodyPr>
          <a:lstStyle/>
          <a:p>
            <a:pPr eaLnBrk="1" hangingPunct="1"/>
            <a:r>
              <a:rPr lang="en-GB" altLang="en-US" sz="3600">
                <a:solidFill>
                  <a:srgbClr val="000000"/>
                </a:solidFill>
              </a:rPr>
              <a:t>Definitions and concepts</a:t>
            </a:r>
          </a:p>
        </p:txBody>
      </p:sp>
      <p:sp>
        <p:nvSpPr>
          <p:cNvPr id="7171" name="Rectangle 3">
            <a:extLst>
              <a:ext uri="{FF2B5EF4-FFF2-40B4-BE49-F238E27FC236}">
                <a16:creationId xmlns:a16="http://schemas.microsoft.com/office/drawing/2014/main" id="{6A549276-F576-4A1E-B2DB-4D676B056F30}"/>
              </a:ext>
            </a:extLst>
          </p:cNvPr>
          <p:cNvSpPr>
            <a:spLocks noGrp="1" noChangeArrowheads="1"/>
          </p:cNvSpPr>
          <p:nvPr>
            <p:ph type="body" idx="1"/>
          </p:nvPr>
        </p:nvSpPr>
        <p:spPr>
          <a:xfrm>
            <a:off x="804672" y="2421683"/>
            <a:ext cx="4765949" cy="3353476"/>
          </a:xfrm>
        </p:spPr>
        <p:txBody>
          <a:bodyPr anchor="t">
            <a:normAutofit/>
          </a:bodyPr>
          <a:lstStyle/>
          <a:p>
            <a:pPr marL="450850" indent="4763" defTabSz="341313">
              <a:buNone/>
            </a:pPr>
            <a:r>
              <a:rPr lang="en-GB" altLang="en-US" sz="1800">
                <a:solidFill>
                  <a:srgbClr val="000000"/>
                </a:solidFill>
                <a:cs typeface="Times New Roman" panose="02020603050405020304" pitchFamily="18" charset="0"/>
              </a:rPr>
              <a:t>The UK Government uses the following definition:</a:t>
            </a:r>
          </a:p>
          <a:p>
            <a:pPr marL="450850" indent="4763" defTabSz="341313"/>
            <a:r>
              <a:rPr lang="en-GB" altLang="en-US" sz="1800">
                <a:solidFill>
                  <a:srgbClr val="000000"/>
                </a:solidFill>
                <a:cs typeface="Times New Roman" panose="02020603050405020304" pitchFamily="18" charset="0"/>
              </a:rPr>
              <a:t>Social progress which recognises the needs of everyone;</a:t>
            </a:r>
          </a:p>
          <a:p>
            <a:pPr marL="450850" indent="4763" defTabSz="341313"/>
            <a:r>
              <a:rPr lang="en-GB" altLang="en-US" sz="1800">
                <a:solidFill>
                  <a:srgbClr val="000000"/>
                </a:solidFill>
                <a:cs typeface="Times New Roman" panose="02020603050405020304" pitchFamily="18" charset="0"/>
              </a:rPr>
              <a:t>Effective protection of the environment;</a:t>
            </a:r>
          </a:p>
          <a:p>
            <a:pPr marL="450850" indent="4763" defTabSz="341313"/>
            <a:r>
              <a:rPr lang="en-GB" altLang="en-US" sz="1800">
                <a:solidFill>
                  <a:srgbClr val="000000"/>
                </a:solidFill>
                <a:cs typeface="Times New Roman" panose="02020603050405020304" pitchFamily="18" charset="0"/>
              </a:rPr>
              <a:t>Prudent use of natural resources; and </a:t>
            </a:r>
          </a:p>
          <a:p>
            <a:pPr marL="450850" indent="4763" defTabSz="341313"/>
            <a:r>
              <a:rPr lang="en-GB" altLang="en-US" sz="1800">
                <a:solidFill>
                  <a:srgbClr val="000000"/>
                </a:solidFill>
                <a:cs typeface="Times New Roman" panose="02020603050405020304" pitchFamily="18" charset="0"/>
              </a:rPr>
              <a:t>Maintenance of high and stable levels of economic growth and employment.</a:t>
            </a:r>
            <a:endParaRPr lang="en-GB" altLang="en-US" sz="1800">
              <a:solidFill>
                <a:srgbClr val="000000"/>
              </a:solidFill>
            </a:endParaRPr>
          </a:p>
        </p:txBody>
      </p:sp>
      <p:sp>
        <p:nvSpPr>
          <p:cNvPr id="77"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2" name="Picture 4" descr="Big Ben">
            <a:extLst>
              <a:ext uri="{FF2B5EF4-FFF2-40B4-BE49-F238E27FC236}">
                <a16:creationId xmlns:a16="http://schemas.microsoft.com/office/drawing/2014/main" id="{9F5A93CB-C316-41E1-9086-76C13E1CFF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81613" y="1700784"/>
            <a:ext cx="1795790" cy="43799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895293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sunset">
            <a:extLst>
              <a:ext uri="{FF2B5EF4-FFF2-40B4-BE49-F238E27FC236}">
                <a16:creationId xmlns:a16="http://schemas.microsoft.com/office/drawing/2014/main" id="{1BF1DCFB-172D-4E91-99A9-3E3A219A53B0}"/>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57903"/>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 name="Picture 72">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8194" name="Rectangle 2">
            <a:extLst>
              <a:ext uri="{FF2B5EF4-FFF2-40B4-BE49-F238E27FC236}">
                <a16:creationId xmlns:a16="http://schemas.microsoft.com/office/drawing/2014/main" id="{91117E04-5793-426C-A306-7F6A1C87D533}"/>
              </a:ext>
            </a:extLst>
          </p:cNvPr>
          <p:cNvSpPr>
            <a:spLocks noGrp="1" noChangeArrowheads="1"/>
          </p:cNvSpPr>
          <p:nvPr>
            <p:ph type="title"/>
          </p:nvPr>
        </p:nvSpPr>
        <p:spPr>
          <a:xfrm>
            <a:off x="804998" y="798445"/>
            <a:ext cx="4803636" cy="1311664"/>
          </a:xfrm>
        </p:spPr>
        <p:txBody>
          <a:bodyPr>
            <a:normAutofit/>
          </a:bodyPr>
          <a:lstStyle/>
          <a:p>
            <a:pPr eaLnBrk="1" hangingPunct="1"/>
            <a:r>
              <a:rPr lang="en-GB" altLang="en-US">
                <a:solidFill>
                  <a:srgbClr val="000000"/>
                </a:solidFill>
              </a:rPr>
              <a:t>Definitions and concepts</a:t>
            </a:r>
          </a:p>
        </p:txBody>
      </p:sp>
      <p:sp>
        <p:nvSpPr>
          <p:cNvPr id="8195" name="Rectangle 3">
            <a:extLst>
              <a:ext uri="{FF2B5EF4-FFF2-40B4-BE49-F238E27FC236}">
                <a16:creationId xmlns:a16="http://schemas.microsoft.com/office/drawing/2014/main" id="{95D8A1AA-5264-453F-A9EB-EA3CDE906E26}"/>
              </a:ext>
            </a:extLst>
          </p:cNvPr>
          <p:cNvSpPr>
            <a:spLocks noGrp="1" noChangeArrowheads="1"/>
          </p:cNvSpPr>
          <p:nvPr>
            <p:ph type="body" idx="1"/>
          </p:nvPr>
        </p:nvSpPr>
        <p:spPr>
          <a:xfrm>
            <a:off x="804997" y="2272143"/>
            <a:ext cx="4706803" cy="3788830"/>
          </a:xfrm>
        </p:spPr>
        <p:txBody>
          <a:bodyPr anchor="ctr">
            <a:normAutofit/>
          </a:bodyPr>
          <a:lstStyle/>
          <a:p>
            <a:pPr marL="455613" indent="-120650">
              <a:buNone/>
            </a:pPr>
            <a:r>
              <a:rPr lang="en-GB" altLang="en-US" sz="2000">
                <a:solidFill>
                  <a:srgbClr val="000000"/>
                </a:solidFill>
                <a:cs typeface="Times New Roman" panose="02020603050405020304" pitchFamily="18" charset="0"/>
              </a:rPr>
              <a:t>	Sustainability may best be defined as the “</a:t>
            </a:r>
            <a:r>
              <a:rPr lang="en-GB" altLang="en-US" sz="2000" u="sng">
                <a:solidFill>
                  <a:srgbClr val="000000"/>
                </a:solidFill>
                <a:cs typeface="Times New Roman" panose="02020603050405020304" pitchFamily="18" charset="0"/>
              </a:rPr>
              <a:t>capacity for continuance into the long term future”</a:t>
            </a:r>
            <a:r>
              <a:rPr lang="en-GB" altLang="en-US" sz="2000">
                <a:solidFill>
                  <a:srgbClr val="000000"/>
                </a:solidFill>
                <a:cs typeface="Times New Roman" panose="02020603050405020304" pitchFamily="18" charset="0"/>
              </a:rPr>
              <a:t>.  Anything that can go on being done on an indefinite basis is sustainable.  Anything that cannot go on being done indefinitely is unsustainable.</a:t>
            </a:r>
          </a:p>
          <a:p>
            <a:pPr marL="455613" indent="-120650">
              <a:buNone/>
            </a:pPr>
            <a:r>
              <a:rPr lang="en-GB" altLang="en-US" sz="2000">
                <a:solidFill>
                  <a:srgbClr val="000000"/>
                </a:solidFill>
                <a:cs typeface="Times New Roman" panose="02020603050405020304" pitchFamily="18" charset="0"/>
              </a:rPr>
              <a:t>	Forum for the Future</a:t>
            </a:r>
            <a:endParaRPr lang="en-GB" altLang="en-US" sz="2000">
              <a:solidFill>
                <a:srgbClr val="000000"/>
              </a:solidFill>
            </a:endParaRPr>
          </a:p>
        </p:txBody>
      </p:sp>
    </p:spTree>
    <p:extLst>
      <p:ext uri="{BB962C8B-B14F-4D97-AF65-F5344CB8AC3E}">
        <p14:creationId xmlns:p14="http://schemas.microsoft.com/office/powerpoint/2010/main" val="1611291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BB881-ADD1-0451-70BD-3EE8EDBB21FD}"/>
              </a:ext>
            </a:extLst>
          </p:cNvPr>
          <p:cNvSpPr>
            <a:spLocks noGrp="1"/>
          </p:cNvSpPr>
          <p:nvPr>
            <p:ph type="title"/>
          </p:nvPr>
        </p:nvSpPr>
        <p:spPr/>
        <p:txBody>
          <a:bodyPr/>
          <a:lstStyle/>
          <a:p>
            <a:r>
              <a:rPr lang="en-GB" dirty="0"/>
              <a:t>THE NATURAL STEP</a:t>
            </a:r>
          </a:p>
        </p:txBody>
      </p:sp>
      <p:pic>
        <p:nvPicPr>
          <p:cNvPr id="1026" name="Picture 2">
            <a:extLst>
              <a:ext uri="{FF2B5EF4-FFF2-40B4-BE49-F238E27FC236}">
                <a16:creationId xmlns:a16="http://schemas.microsoft.com/office/drawing/2014/main" id="{860BDFF8-F45E-1F58-30A6-A374DC9AB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9176" y="1519518"/>
            <a:ext cx="9352430" cy="490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311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522E5-C9BC-3B95-2EE0-EE8AA1DB3171}"/>
              </a:ext>
            </a:extLst>
          </p:cNvPr>
          <p:cNvSpPr>
            <a:spLocks noGrp="1"/>
          </p:cNvSpPr>
          <p:nvPr>
            <p:ph type="title"/>
          </p:nvPr>
        </p:nvSpPr>
        <p:spPr/>
        <p:txBody>
          <a:bodyPr/>
          <a:lstStyle/>
          <a:p>
            <a:r>
              <a:rPr lang="en-GB" dirty="0"/>
              <a:t>THE NATURAL STEP – SUSTAINABILITY PRINCIPLES</a:t>
            </a:r>
          </a:p>
        </p:txBody>
      </p:sp>
      <p:pic>
        <p:nvPicPr>
          <p:cNvPr id="5" name="Picture 4">
            <a:extLst>
              <a:ext uri="{FF2B5EF4-FFF2-40B4-BE49-F238E27FC236}">
                <a16:creationId xmlns:a16="http://schemas.microsoft.com/office/drawing/2014/main" id="{176E23B2-1588-4D09-88D0-4B0F4E0F5191}"/>
              </a:ext>
            </a:extLst>
          </p:cNvPr>
          <p:cNvPicPr>
            <a:picLocks noChangeAspect="1"/>
          </p:cNvPicPr>
          <p:nvPr/>
        </p:nvPicPr>
        <p:blipFill>
          <a:blip r:embed="rId2"/>
          <a:stretch>
            <a:fillRect/>
          </a:stretch>
        </p:blipFill>
        <p:spPr>
          <a:xfrm>
            <a:off x="19050" y="1573306"/>
            <a:ext cx="12153900" cy="5143500"/>
          </a:xfrm>
          <a:prstGeom prst="rect">
            <a:avLst/>
          </a:prstGeom>
        </p:spPr>
      </p:pic>
    </p:spTree>
    <p:extLst>
      <p:ext uri="{BB962C8B-B14F-4D97-AF65-F5344CB8AC3E}">
        <p14:creationId xmlns:p14="http://schemas.microsoft.com/office/powerpoint/2010/main" val="1522264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ir Quality: Forecasting Pollution | ITV News">
            <a:extLst>
              <a:ext uri="{FF2B5EF4-FFF2-40B4-BE49-F238E27FC236}">
                <a16:creationId xmlns:a16="http://schemas.microsoft.com/office/drawing/2014/main" id="{EB2E5F6D-60CD-B209-52FC-ED5F4E26A9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1315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C5964E2-2F84-30E0-B1E4-1FC35128E523}"/>
              </a:ext>
            </a:extLst>
          </p:cNvPr>
          <p:cNvPicPr>
            <a:picLocks noChangeAspect="1"/>
          </p:cNvPicPr>
          <p:nvPr/>
        </p:nvPicPr>
        <p:blipFill>
          <a:blip r:embed="rId3"/>
          <a:stretch>
            <a:fillRect/>
          </a:stretch>
        </p:blipFill>
        <p:spPr>
          <a:xfrm>
            <a:off x="2028422" y="457200"/>
            <a:ext cx="8461419" cy="5943600"/>
          </a:xfrm>
          <a:prstGeom prst="rect">
            <a:avLst/>
          </a:prstGeom>
        </p:spPr>
      </p:pic>
    </p:spTree>
    <p:extLst>
      <p:ext uri="{BB962C8B-B14F-4D97-AF65-F5344CB8AC3E}">
        <p14:creationId xmlns:p14="http://schemas.microsoft.com/office/powerpoint/2010/main" val="361214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7" name="Picture 1028" descr="walrus on melting inceberg">
            <a:extLst>
              <a:ext uri="{FF2B5EF4-FFF2-40B4-BE49-F238E27FC236}">
                <a16:creationId xmlns:a16="http://schemas.microsoft.com/office/drawing/2014/main" id="{B3474C10-2D44-4049-AFC0-3F55EE1EE7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937" b="1"/>
          <a:stretch/>
        </p:blipFill>
        <p:spPr bwMode="auto">
          <a:xfrm>
            <a:off x="4476307" y="595421"/>
            <a:ext cx="7715693" cy="56584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 name="Picture 73">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11266" name="Rectangle 1026">
            <a:extLst>
              <a:ext uri="{FF2B5EF4-FFF2-40B4-BE49-F238E27FC236}">
                <a16:creationId xmlns:a16="http://schemas.microsoft.com/office/drawing/2014/main" id="{F81A8692-60EF-42D5-A064-9CE258B9E90F}"/>
              </a:ext>
            </a:extLst>
          </p:cNvPr>
          <p:cNvSpPr>
            <a:spLocks noGrp="1" noChangeArrowheads="1"/>
          </p:cNvSpPr>
          <p:nvPr>
            <p:ph type="title"/>
          </p:nvPr>
        </p:nvSpPr>
        <p:spPr>
          <a:xfrm>
            <a:off x="804484" y="2546823"/>
            <a:ext cx="3948269" cy="2383844"/>
          </a:xfrm>
        </p:spPr>
        <p:txBody>
          <a:bodyPr vert="horz" lIns="91440" tIns="45720" rIns="91440" bIns="45720" rtlCol="0" anchor="t">
            <a:normAutofit/>
          </a:bodyPr>
          <a:lstStyle/>
          <a:p>
            <a:r>
              <a:rPr lang="en-US" altLang="en-US">
                <a:solidFill>
                  <a:srgbClr val="000000"/>
                </a:solidFill>
              </a:rPr>
              <a:t>CLIMATE CHANGE</a:t>
            </a:r>
          </a:p>
        </p:txBody>
      </p:sp>
    </p:spTree>
    <p:extLst>
      <p:ext uri="{BB962C8B-B14F-4D97-AF65-F5344CB8AC3E}">
        <p14:creationId xmlns:p14="http://schemas.microsoft.com/office/powerpoint/2010/main" val="4058950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F4EB424E-CB5E-B672-4D10-AA57FF1835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466665" cy="233755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0941E818-B696-F181-D211-55421F3993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337555"/>
            <a:ext cx="5549006" cy="312131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ee the source image">
            <a:extLst>
              <a:ext uri="{FF2B5EF4-FFF2-40B4-BE49-F238E27FC236}">
                <a16:creationId xmlns:a16="http://schemas.microsoft.com/office/drawing/2014/main" id="{7AECCB32-2ECA-CE56-614E-DD420EB484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66665" y="0"/>
            <a:ext cx="7065135" cy="397413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5C8AB517-7EF6-DB0A-BAEF-D8A0FCFDD04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66665" y="3429000"/>
            <a:ext cx="3574257"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C8984C27-443C-6FD6-89EB-9EAFBEC5015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36794" y="3045471"/>
            <a:ext cx="4355206" cy="38100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See the source image">
            <a:extLst>
              <a:ext uri="{FF2B5EF4-FFF2-40B4-BE49-F238E27FC236}">
                <a16:creationId xmlns:a16="http://schemas.microsoft.com/office/drawing/2014/main" id="{DF5B0C81-1E1D-09FC-A462-4626B45F44E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 y="5161899"/>
            <a:ext cx="4468969" cy="1693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9493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E101-C167-425B-BF3C-BDF7ED1B2F4F}"/>
              </a:ext>
            </a:extLst>
          </p:cNvPr>
          <p:cNvSpPr>
            <a:spLocks noGrp="1"/>
          </p:cNvSpPr>
          <p:nvPr>
            <p:ph type="title"/>
          </p:nvPr>
        </p:nvSpPr>
        <p:spPr>
          <a:xfrm>
            <a:off x="838199" y="291090"/>
            <a:ext cx="10515599" cy="932688"/>
          </a:xfrm>
        </p:spPr>
        <p:txBody>
          <a:bodyPr vert="horz" lIns="91440" tIns="45720" rIns="91440" bIns="45720" rtlCol="0" anchor="b">
            <a:normAutofit/>
          </a:bodyPr>
          <a:lstStyle/>
          <a:p>
            <a:br>
              <a:rPr lang="en-US" sz="1800" kern="1200">
                <a:solidFill>
                  <a:schemeClr val="tx1"/>
                </a:solidFill>
                <a:latin typeface="+mj-lt"/>
                <a:ea typeface="+mj-ea"/>
                <a:cs typeface="+mj-cs"/>
              </a:rPr>
            </a:br>
            <a:br>
              <a:rPr lang="en-US" sz="1800" kern="1200">
                <a:solidFill>
                  <a:schemeClr val="tx1"/>
                </a:solidFill>
                <a:latin typeface="+mj-lt"/>
                <a:ea typeface="+mj-ea"/>
                <a:cs typeface="+mj-cs"/>
              </a:rPr>
            </a:br>
            <a:endParaRPr lang="en-US" sz="1800" kern="1200">
              <a:solidFill>
                <a:schemeClr val="tx1"/>
              </a:solidFill>
              <a:latin typeface="+mj-lt"/>
              <a:ea typeface="+mj-ea"/>
              <a:cs typeface="+mj-cs"/>
            </a:endParaRPr>
          </a:p>
        </p:txBody>
      </p:sp>
      <p:pic>
        <p:nvPicPr>
          <p:cNvPr id="3" name="nasa global temp">
            <a:hlinkClick r:id="" action="ppaction://media"/>
            <a:extLst>
              <a:ext uri="{FF2B5EF4-FFF2-40B4-BE49-F238E27FC236}">
                <a16:creationId xmlns:a16="http://schemas.microsoft.com/office/drawing/2014/main" id="{845AC3E7-6805-1074-3E48-0EACED1E3C5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11776" y="87412"/>
            <a:ext cx="11052686" cy="6217135"/>
          </a:xfrm>
          <a:prstGeom prst="rect">
            <a:avLst/>
          </a:prstGeom>
        </p:spPr>
      </p:pic>
    </p:spTree>
    <p:extLst>
      <p:ext uri="{BB962C8B-B14F-4D97-AF65-F5344CB8AC3E}">
        <p14:creationId xmlns:p14="http://schemas.microsoft.com/office/powerpoint/2010/main" val="3275387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254D46D2-C1AF-4ADD-AA5D-445A2C34EA9D}"/>
              </a:ext>
            </a:extLst>
          </p:cNvPr>
          <p:cNvSpPr>
            <a:spLocks noChangeArrowheads="1"/>
          </p:cNvSpPr>
          <p:nvPr/>
        </p:nvSpPr>
        <p:spPr bwMode="auto">
          <a:xfrm>
            <a:off x="3155950" y="2525714"/>
            <a:ext cx="9144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51205" name="Text Box 5">
            <a:extLst>
              <a:ext uri="{FF2B5EF4-FFF2-40B4-BE49-F238E27FC236}">
                <a16:creationId xmlns:a16="http://schemas.microsoft.com/office/drawing/2014/main" id="{562FAD2C-2995-4F83-B224-2181B5A2F3AA}"/>
              </a:ext>
            </a:extLst>
          </p:cNvPr>
          <p:cNvSpPr txBox="1">
            <a:spLocks noChangeArrowheads="1"/>
          </p:cNvSpPr>
          <p:nvPr/>
        </p:nvSpPr>
        <p:spPr bwMode="auto">
          <a:xfrm>
            <a:off x="6019800" y="2057401"/>
            <a:ext cx="24384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Our atmosphere is just 200km thick</a:t>
            </a:r>
          </a:p>
        </p:txBody>
      </p:sp>
      <p:sp>
        <p:nvSpPr>
          <p:cNvPr id="51206" name="Text Box 6">
            <a:extLst>
              <a:ext uri="{FF2B5EF4-FFF2-40B4-BE49-F238E27FC236}">
                <a16:creationId xmlns:a16="http://schemas.microsoft.com/office/drawing/2014/main" id="{398ED1E8-9A21-400E-9838-4B92058900DD}"/>
              </a:ext>
            </a:extLst>
          </p:cNvPr>
          <p:cNvSpPr txBox="1">
            <a:spLocks noChangeArrowheads="1"/>
          </p:cNvSpPr>
          <p:nvPr/>
        </p:nvSpPr>
        <p:spPr bwMode="auto">
          <a:xfrm>
            <a:off x="6096000" y="5105401"/>
            <a:ext cx="34290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Coventry is further away than outer space!</a:t>
            </a:r>
          </a:p>
        </p:txBody>
      </p:sp>
      <p:pic>
        <p:nvPicPr>
          <p:cNvPr id="2" name="Picture 1">
            <a:extLst>
              <a:ext uri="{FF2B5EF4-FFF2-40B4-BE49-F238E27FC236}">
                <a16:creationId xmlns:a16="http://schemas.microsoft.com/office/drawing/2014/main" id="{20BE67FC-6AA0-4542-B101-420619C5788E}"/>
              </a:ext>
            </a:extLst>
          </p:cNvPr>
          <p:cNvPicPr>
            <a:picLocks noChangeAspect="1"/>
          </p:cNvPicPr>
          <p:nvPr/>
        </p:nvPicPr>
        <p:blipFill>
          <a:blip r:embed="rId3"/>
          <a:stretch>
            <a:fillRect/>
          </a:stretch>
        </p:blipFill>
        <p:spPr>
          <a:xfrm>
            <a:off x="5335867" y="1613977"/>
            <a:ext cx="6787428" cy="4513290"/>
          </a:xfrm>
          <a:prstGeom prst="rect">
            <a:avLst/>
          </a:prstGeom>
        </p:spPr>
      </p:pic>
      <p:pic>
        <p:nvPicPr>
          <p:cNvPr id="3" name="Picture 2">
            <a:extLst>
              <a:ext uri="{FF2B5EF4-FFF2-40B4-BE49-F238E27FC236}">
                <a16:creationId xmlns:a16="http://schemas.microsoft.com/office/drawing/2014/main" id="{ABEAA099-62D5-4293-8103-E33F1164C7FD}"/>
              </a:ext>
            </a:extLst>
          </p:cNvPr>
          <p:cNvPicPr>
            <a:picLocks noChangeAspect="1"/>
          </p:cNvPicPr>
          <p:nvPr/>
        </p:nvPicPr>
        <p:blipFill>
          <a:blip r:embed="rId4"/>
          <a:stretch>
            <a:fillRect/>
          </a:stretch>
        </p:blipFill>
        <p:spPr>
          <a:xfrm>
            <a:off x="0" y="0"/>
            <a:ext cx="5217361" cy="4762500"/>
          </a:xfrm>
          <a:prstGeom prst="rect">
            <a:avLst/>
          </a:prstGeom>
        </p:spPr>
      </p:pic>
    </p:spTree>
    <p:extLst>
      <p:ext uri="{BB962C8B-B14F-4D97-AF65-F5344CB8AC3E}">
        <p14:creationId xmlns:p14="http://schemas.microsoft.com/office/powerpoint/2010/main" val="24768806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0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12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5" grpId="0" autoUpdateAnimBg="0"/>
      <p:bldP spid="51206"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459" name="Picture 3" descr="Information on how the greenhouse affect effects the earth.">
            <a:hlinkClick r:id="rId2"/>
            <a:extLst>
              <a:ext uri="{FF2B5EF4-FFF2-40B4-BE49-F238E27FC236}">
                <a16:creationId xmlns:a16="http://schemas.microsoft.com/office/drawing/2014/main" id="{8C69D6AC-F9D7-4DE8-85A4-3B3D2BEF79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369"/>
          <a:stretch/>
        </p:blipFill>
        <p:spPr bwMode="auto">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222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445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4" name="Picture 73">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6" name="Freeform: Shape 75">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3251" name="Picture 3" descr="Five photographs showing ice core drilling on the Greenland summit">
            <a:extLst>
              <a:ext uri="{FF2B5EF4-FFF2-40B4-BE49-F238E27FC236}">
                <a16:creationId xmlns:a16="http://schemas.microsoft.com/office/drawing/2014/main" id="{6A674763-6142-4830-9F16-FD330B5A86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36181" y="1183909"/>
            <a:ext cx="5462546" cy="4533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869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7"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4275" name="Picture 3" descr="Photograph of ancient air bubbles trapped in the glacial ice of a recovered core">
            <a:extLst>
              <a:ext uri="{FF2B5EF4-FFF2-40B4-BE49-F238E27FC236}">
                <a16:creationId xmlns:a16="http://schemas.microsoft.com/office/drawing/2014/main" id="{F315435A-1B0E-4E33-853D-19E4821DC4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9349" y="2065913"/>
            <a:ext cx="3661831" cy="2746373"/>
          </a:xfrm>
          <a:prstGeom prst="rect">
            <a:avLst/>
          </a:prstGeom>
          <a:noFill/>
          <a:extLst>
            <a:ext uri="{909E8E84-426E-40DD-AFC4-6F175D3DCCD1}">
              <a14:hiddenFill xmlns:a14="http://schemas.microsoft.com/office/drawing/2010/main">
                <a:solidFill>
                  <a:srgbClr val="FFFFFF"/>
                </a:solidFill>
              </a14:hiddenFill>
            </a:ext>
          </a:extLst>
        </p:spPr>
      </p:pic>
      <p:sp>
        <p:nvSpPr>
          <p:cNvPr id="54276" name="Rectangle 4">
            <a:extLst>
              <a:ext uri="{FF2B5EF4-FFF2-40B4-BE49-F238E27FC236}">
                <a16:creationId xmlns:a16="http://schemas.microsoft.com/office/drawing/2014/main" id="{13311C93-F518-4E44-BA95-3FB22F6B2809}"/>
              </a:ext>
            </a:extLst>
          </p:cNvPr>
          <p:cNvSpPr>
            <a:spLocks noChangeArrowheads="1"/>
          </p:cNvSpPr>
          <p:nvPr/>
        </p:nvSpPr>
        <p:spPr bwMode="auto">
          <a:xfrm>
            <a:off x="6090574" y="2421682"/>
            <a:ext cx="4977578" cy="363928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marL="0" marR="0" lvl="0" indent="0" algn="just" defTabSz="914400" rtl="0" eaLnBrk="1" fontAlgn="base" latinLnBrk="0" hangingPunct="1">
              <a:lnSpc>
                <a:spcPct val="90000"/>
              </a:lnSpc>
              <a:spcBef>
                <a:spcPct val="0"/>
              </a:spcBef>
              <a:spcAft>
                <a:spcPts val="60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Air bubbles trapped in the ice cores provide a record of past atmospheric composition. Ice core records prove that current levels of carbon dioxide and methane, both important greenhouse gases, are higher than any previous level in the past 400,000 years. (Photograph courtesy U.S.  National Ice Laboratory)</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altLang="en-US" sz="2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937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122" name="Rectangle 2">
            <a:extLst>
              <a:ext uri="{FF2B5EF4-FFF2-40B4-BE49-F238E27FC236}">
                <a16:creationId xmlns:a16="http://schemas.microsoft.com/office/drawing/2014/main" id="{7A53F546-4BDD-42BB-85EE-7E9BC06F7D5C}"/>
              </a:ext>
            </a:extLst>
          </p:cNvPr>
          <p:cNvSpPr>
            <a:spLocks noGrp="1" noChangeArrowheads="1"/>
          </p:cNvSpPr>
          <p:nvPr>
            <p:ph type="title"/>
          </p:nvPr>
        </p:nvSpPr>
        <p:spPr>
          <a:xfrm>
            <a:off x="640079" y="2053641"/>
            <a:ext cx="3669161" cy="2760098"/>
          </a:xfrm>
        </p:spPr>
        <p:txBody>
          <a:bodyPr>
            <a:normAutofit/>
          </a:bodyPr>
          <a:lstStyle/>
          <a:p>
            <a:r>
              <a:rPr lang="en-GB" altLang="en-US">
                <a:solidFill>
                  <a:srgbClr val="FFFFFF"/>
                </a:solidFill>
              </a:rPr>
              <a:t>CO2 levels</a:t>
            </a:r>
          </a:p>
        </p:txBody>
      </p:sp>
      <p:sp>
        <p:nvSpPr>
          <p:cNvPr id="5123" name="Rectangle 3">
            <a:extLst>
              <a:ext uri="{FF2B5EF4-FFF2-40B4-BE49-F238E27FC236}">
                <a16:creationId xmlns:a16="http://schemas.microsoft.com/office/drawing/2014/main" id="{76145FCD-707D-4F46-9F4A-0DAEDD04EEDF}"/>
              </a:ext>
            </a:extLst>
          </p:cNvPr>
          <p:cNvSpPr>
            <a:spLocks noGrp="1" noChangeArrowheads="1"/>
          </p:cNvSpPr>
          <p:nvPr>
            <p:ph type="body" idx="1"/>
          </p:nvPr>
        </p:nvSpPr>
        <p:spPr>
          <a:xfrm>
            <a:off x="6090574" y="801866"/>
            <a:ext cx="5306084" cy="5230634"/>
          </a:xfrm>
        </p:spPr>
        <p:txBody>
          <a:bodyPr anchor="ctr">
            <a:normAutofit/>
          </a:bodyPr>
          <a:lstStyle/>
          <a:p>
            <a:pPr>
              <a:lnSpc>
                <a:spcPct val="90000"/>
              </a:lnSpc>
            </a:pPr>
            <a:r>
              <a:rPr lang="en-GB" altLang="en-US" sz="2200">
                <a:solidFill>
                  <a:srgbClr val="000000"/>
                </a:solidFill>
                <a:latin typeface="Verdana" panose="020B0604030504040204" pitchFamily="34" charset="0"/>
              </a:rPr>
              <a:t>Analysis of an ice core drilled from the Antarctic shows the level fluctuated over the last 500,000 years between about 200 parts per million (ppm) during ice ages to more like 270ppm in warmer inter-glacial periods. </a:t>
            </a:r>
          </a:p>
          <a:p>
            <a:pPr>
              <a:lnSpc>
                <a:spcPct val="90000"/>
              </a:lnSpc>
            </a:pPr>
            <a:r>
              <a:rPr lang="en-GB" altLang="en-US" sz="2200">
                <a:solidFill>
                  <a:srgbClr val="000000"/>
                </a:solidFill>
                <a:latin typeface="Verdana" panose="020B0604030504040204" pitchFamily="34" charset="0"/>
              </a:rPr>
              <a:t>Before the start of the Industrial Revolution about 200 years ago, the level of CO2 in the atmosphere was around 270-280ppm. </a:t>
            </a:r>
          </a:p>
          <a:p>
            <a:pPr>
              <a:lnSpc>
                <a:spcPct val="90000"/>
              </a:lnSpc>
            </a:pPr>
            <a:r>
              <a:rPr lang="en-GB" altLang="en-US" sz="2200">
                <a:solidFill>
                  <a:srgbClr val="000000"/>
                </a:solidFill>
                <a:latin typeface="Verdana" panose="020B0604030504040204" pitchFamily="34" charset="0"/>
              </a:rPr>
              <a:t>It reached 360ppm in the 1990s; 379ppm in 2000’s, now 409.8ppm.</a:t>
            </a:r>
          </a:p>
          <a:p>
            <a:pPr>
              <a:lnSpc>
                <a:spcPct val="90000"/>
              </a:lnSpc>
            </a:pPr>
            <a:endParaRPr lang="en-GB" altLang="en-US" sz="2200">
              <a:solidFill>
                <a:srgbClr val="000000"/>
              </a:solidFill>
            </a:endParaRPr>
          </a:p>
        </p:txBody>
      </p:sp>
    </p:spTree>
    <p:extLst>
      <p:ext uri="{BB962C8B-B14F-4D97-AF65-F5344CB8AC3E}">
        <p14:creationId xmlns:p14="http://schemas.microsoft.com/office/powerpoint/2010/main" val="922052829"/>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1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D894637-06B7-49D6-A347-404FBD47FB70}"/>
              </a:ext>
            </a:extLst>
          </p:cNvPr>
          <p:cNvSpPr>
            <a:spLocks noGrp="1" noChangeArrowheads="1"/>
          </p:cNvSpPr>
          <p:nvPr>
            <p:ph type="title"/>
          </p:nvPr>
        </p:nvSpPr>
        <p:spPr>
          <a:xfrm>
            <a:off x="2209800" y="228600"/>
            <a:ext cx="7772400" cy="914400"/>
          </a:xfrm>
        </p:spPr>
        <p:txBody>
          <a:bodyPr/>
          <a:lstStyle/>
          <a:p>
            <a:r>
              <a:rPr lang="en-GB" altLang="en-US"/>
              <a:t>The Carbon Cycle</a:t>
            </a:r>
          </a:p>
        </p:txBody>
      </p:sp>
      <p:pic>
        <p:nvPicPr>
          <p:cNvPr id="12291" name="Picture 3">
            <a:extLst>
              <a:ext uri="{FF2B5EF4-FFF2-40B4-BE49-F238E27FC236}">
                <a16:creationId xmlns:a16="http://schemas.microsoft.com/office/drawing/2014/main" id="{78A8B498-671E-4E71-9759-01698461A1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4201" y="1447801"/>
            <a:ext cx="5807075" cy="4746625"/>
          </a:xfrm>
          <a:prstGeom prst="rect">
            <a:avLst/>
          </a:prstGeom>
          <a:noFill/>
          <a:extLst>
            <a:ext uri="{909E8E84-426E-40DD-AFC4-6F175D3DCCD1}">
              <a14:hiddenFill xmlns:a14="http://schemas.microsoft.com/office/drawing/2010/main">
                <a:solidFill>
                  <a:srgbClr val="FFFFFF"/>
                </a:solidFill>
              </a14:hiddenFill>
            </a:ext>
          </a:extLst>
        </p:spPr>
      </p:pic>
      <p:grpSp>
        <p:nvGrpSpPr>
          <p:cNvPr id="12292" name="Group 4">
            <a:extLst>
              <a:ext uri="{FF2B5EF4-FFF2-40B4-BE49-F238E27FC236}">
                <a16:creationId xmlns:a16="http://schemas.microsoft.com/office/drawing/2014/main" id="{7FB503FE-4119-4191-9619-F59D547C02F8}"/>
              </a:ext>
            </a:extLst>
          </p:cNvPr>
          <p:cNvGrpSpPr>
            <a:grpSpLocks/>
          </p:cNvGrpSpPr>
          <p:nvPr/>
        </p:nvGrpSpPr>
        <p:grpSpPr bwMode="auto">
          <a:xfrm>
            <a:off x="3719514" y="1485901"/>
            <a:ext cx="5616575" cy="461665"/>
            <a:chOff x="0" y="0"/>
            <a:chExt cx="3538" cy="461665"/>
          </a:xfrm>
        </p:grpSpPr>
        <p:sp>
          <p:nvSpPr>
            <p:cNvPr id="12293" name="Rectangle 5">
              <a:extLst>
                <a:ext uri="{FF2B5EF4-FFF2-40B4-BE49-F238E27FC236}">
                  <a16:creationId xmlns:a16="http://schemas.microsoft.com/office/drawing/2014/main" id="{E4C3B549-F780-495E-8882-70D347248E4A}"/>
                </a:ext>
              </a:extLst>
            </p:cNvPr>
            <p:cNvSpPr>
              <a:spLocks noChangeArrowheads="1"/>
            </p:cNvSpPr>
            <p:nvPr/>
          </p:nvSpPr>
          <p:spPr bwMode="auto">
            <a:xfrm>
              <a:off x="0" y="0"/>
              <a:ext cx="353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grpSp>
          <p:nvGrpSpPr>
            <p:cNvPr id="12294" name="Group 6">
              <a:extLst>
                <a:ext uri="{FF2B5EF4-FFF2-40B4-BE49-F238E27FC236}">
                  <a16:creationId xmlns:a16="http://schemas.microsoft.com/office/drawing/2014/main" id="{17AE8B60-C467-4EA1-AA0D-725F65313432}"/>
                </a:ext>
              </a:extLst>
            </p:cNvPr>
            <p:cNvGrpSpPr>
              <a:grpSpLocks/>
            </p:cNvGrpSpPr>
            <p:nvPr/>
          </p:nvGrpSpPr>
          <p:grpSpPr bwMode="auto">
            <a:xfrm>
              <a:off x="0" y="0"/>
              <a:ext cx="2340" cy="461665"/>
              <a:chOff x="0" y="0"/>
              <a:chExt cx="2340" cy="461665"/>
            </a:xfrm>
          </p:grpSpPr>
          <p:sp>
            <p:nvSpPr>
              <p:cNvPr id="12295" name="Rectangle 7">
                <a:extLst>
                  <a:ext uri="{FF2B5EF4-FFF2-40B4-BE49-F238E27FC236}">
                    <a16:creationId xmlns:a16="http://schemas.microsoft.com/office/drawing/2014/main" id="{3577B2C2-E68A-43B3-A1D9-77DB01A4FCB8}"/>
                  </a:ext>
                </a:extLst>
              </p:cNvPr>
              <p:cNvSpPr>
                <a:spLocks noChangeArrowheads="1"/>
              </p:cNvSpPr>
              <p:nvPr/>
            </p:nvSpPr>
            <p:spPr bwMode="auto">
              <a:xfrm>
                <a:off x="0" y="0"/>
                <a:ext cx="234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2296" name="Rectangle 8">
                <a:extLst>
                  <a:ext uri="{FF2B5EF4-FFF2-40B4-BE49-F238E27FC236}">
                    <a16:creationId xmlns:a16="http://schemas.microsoft.com/office/drawing/2014/main" id="{707A964E-E31F-4701-B475-CE9C9ABD8DAA}"/>
                  </a:ext>
                </a:extLst>
              </p:cNvPr>
              <p:cNvSpPr>
                <a:spLocks noChangeArrowheads="1"/>
              </p:cNvSpPr>
              <p:nvPr/>
            </p:nvSpPr>
            <p:spPr bwMode="auto">
              <a:xfrm>
                <a:off x="0" y="0"/>
                <a:ext cx="234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grpSp>
      </p:grpSp>
    </p:spTree>
    <p:extLst>
      <p:ext uri="{BB962C8B-B14F-4D97-AF65-F5344CB8AC3E}">
        <p14:creationId xmlns:p14="http://schemas.microsoft.com/office/powerpoint/2010/main" val="1119659581"/>
      </p:ext>
    </p:extLst>
  </p:cSld>
  <p:clrMapOvr>
    <a:masterClrMapping/>
  </p:clrMapOvr>
  <p:transition>
    <p:cove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9439959-AB46-470F-BC54-D5E0AD0B2DAF}"/>
              </a:ext>
            </a:extLst>
          </p:cNvPr>
          <p:cNvSpPr>
            <a:spLocks noGrp="1" noChangeArrowheads="1"/>
          </p:cNvSpPr>
          <p:nvPr>
            <p:ph type="title"/>
          </p:nvPr>
        </p:nvSpPr>
        <p:spPr/>
        <p:txBody>
          <a:bodyPr/>
          <a:lstStyle/>
          <a:p>
            <a:r>
              <a:rPr lang="en-GB" altLang="en-US"/>
              <a:t>Who`s responsible?</a:t>
            </a:r>
          </a:p>
        </p:txBody>
      </p:sp>
      <p:sp>
        <p:nvSpPr>
          <p:cNvPr id="6147" name="Rectangle 3">
            <a:extLst>
              <a:ext uri="{FF2B5EF4-FFF2-40B4-BE49-F238E27FC236}">
                <a16:creationId xmlns:a16="http://schemas.microsoft.com/office/drawing/2014/main" id="{E9CF60EA-2580-4A91-898F-F1FCF6B6C575}"/>
              </a:ext>
            </a:extLst>
          </p:cNvPr>
          <p:cNvSpPr>
            <a:spLocks noChangeArrowheads="1"/>
          </p:cNvSpPr>
          <p:nvPr/>
        </p:nvSpPr>
        <p:spPr bwMode="auto">
          <a:xfrm>
            <a:off x="1539875" y="2422526"/>
            <a:ext cx="9144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6149" name="Text Box 5">
            <a:extLst>
              <a:ext uri="{FF2B5EF4-FFF2-40B4-BE49-F238E27FC236}">
                <a16:creationId xmlns:a16="http://schemas.microsoft.com/office/drawing/2014/main" id="{F05A1D13-799F-4CE6-95B8-C3512234B6B2}"/>
              </a:ext>
            </a:extLst>
          </p:cNvPr>
          <p:cNvSpPr txBox="1">
            <a:spLocks noChangeArrowheads="1"/>
          </p:cNvSpPr>
          <p:nvPr/>
        </p:nvSpPr>
        <p:spPr bwMode="auto">
          <a:xfrm>
            <a:off x="2895600" y="5562600"/>
            <a:ext cx="640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25% of global CO</a:t>
            </a:r>
            <a:r>
              <a:rPr kumimoji="0" lang="en-GB" altLang="en-US" sz="12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2</a:t>
            </a:r>
            <a:r>
              <a:rPr kumimoji="0" lang="en-GB" altLang="en-US"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 emissions come from the USA</a:t>
            </a:r>
          </a:p>
        </p:txBody>
      </p:sp>
      <p:pic>
        <p:nvPicPr>
          <p:cNvPr id="51202" name="Picture 2" descr="A pie chart showing emissions per country by percentage, 2018">
            <a:extLst>
              <a:ext uri="{FF2B5EF4-FFF2-40B4-BE49-F238E27FC236}">
                <a16:creationId xmlns:a16="http://schemas.microsoft.com/office/drawing/2014/main" id="{EACA5AE5-B98F-409D-B96E-F49B78CC4E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350" y="0"/>
            <a:ext cx="114173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8387882"/>
      </p:ext>
    </p:extLst>
  </p:cSld>
  <p:clrMapOvr>
    <a:masterClrMapping/>
  </p:clrMapOvr>
  <p:transition>
    <p:cove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4819" name="Picture 3">
            <a:extLst>
              <a:ext uri="{FF2B5EF4-FFF2-40B4-BE49-F238E27FC236}">
                <a16:creationId xmlns:a16="http://schemas.microsoft.com/office/drawing/2014/main" id="{E9B8D6DB-63D2-40F4-8719-D0146BA454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218"/>
          <a:stretch/>
        </p:blipFill>
        <p:spPr bwMode="auto">
          <a:xfrm>
            <a:off x="4476307" y="595421"/>
            <a:ext cx="7715693" cy="5658438"/>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34818" name="Rectangle 2">
            <a:extLst>
              <a:ext uri="{FF2B5EF4-FFF2-40B4-BE49-F238E27FC236}">
                <a16:creationId xmlns:a16="http://schemas.microsoft.com/office/drawing/2014/main" id="{0C76F200-4E0A-4477-B5B1-3CEC7822B8DD}"/>
              </a:ext>
            </a:extLst>
          </p:cNvPr>
          <p:cNvSpPr>
            <a:spLocks noGrp="1" noChangeArrowheads="1"/>
          </p:cNvSpPr>
          <p:nvPr>
            <p:ph type="title"/>
          </p:nvPr>
        </p:nvSpPr>
        <p:spPr>
          <a:xfrm>
            <a:off x="804484" y="2546823"/>
            <a:ext cx="3948269" cy="2383844"/>
          </a:xfrm>
        </p:spPr>
        <p:txBody>
          <a:bodyPr vert="horz" lIns="91440" tIns="45720" rIns="91440" bIns="45720" rtlCol="0" anchor="t">
            <a:normAutofit/>
          </a:bodyPr>
          <a:lstStyle/>
          <a:p>
            <a:pPr algn="l">
              <a:lnSpc>
                <a:spcPct val="90000"/>
              </a:lnSpc>
            </a:pPr>
            <a:r>
              <a:rPr lang="en-US" altLang="en-US" dirty="0">
                <a:solidFill>
                  <a:srgbClr val="000000"/>
                </a:solidFill>
              </a:rPr>
              <a:t>Artic Ice Cap in 1979</a:t>
            </a:r>
          </a:p>
        </p:txBody>
      </p:sp>
    </p:spTree>
    <p:extLst>
      <p:ext uri="{BB962C8B-B14F-4D97-AF65-F5344CB8AC3E}">
        <p14:creationId xmlns:p14="http://schemas.microsoft.com/office/powerpoint/2010/main" val="3188059982"/>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5843" name="Picture 1027">
            <a:extLst>
              <a:ext uri="{FF2B5EF4-FFF2-40B4-BE49-F238E27FC236}">
                <a16:creationId xmlns:a16="http://schemas.microsoft.com/office/drawing/2014/main" id="{BF9A285A-6B45-4F78-B8A5-D0C9014B9D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218"/>
          <a:stretch/>
        </p:blipFill>
        <p:spPr bwMode="auto">
          <a:xfrm>
            <a:off x="4476307" y="595421"/>
            <a:ext cx="7715693" cy="5658438"/>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35842" name="Rectangle 1026">
            <a:extLst>
              <a:ext uri="{FF2B5EF4-FFF2-40B4-BE49-F238E27FC236}">
                <a16:creationId xmlns:a16="http://schemas.microsoft.com/office/drawing/2014/main" id="{BCF39A81-207A-4BD1-B32D-6BE914F55CB6}"/>
              </a:ext>
            </a:extLst>
          </p:cNvPr>
          <p:cNvSpPr>
            <a:spLocks noGrp="1" noChangeArrowheads="1"/>
          </p:cNvSpPr>
          <p:nvPr>
            <p:ph type="title"/>
          </p:nvPr>
        </p:nvSpPr>
        <p:spPr>
          <a:xfrm>
            <a:off x="804484" y="2546823"/>
            <a:ext cx="3948269" cy="2383844"/>
          </a:xfrm>
        </p:spPr>
        <p:txBody>
          <a:bodyPr vert="horz" lIns="91440" tIns="45720" rIns="91440" bIns="45720" rtlCol="0" anchor="t">
            <a:normAutofit/>
          </a:bodyPr>
          <a:lstStyle/>
          <a:p>
            <a:pPr algn="l">
              <a:lnSpc>
                <a:spcPct val="90000"/>
              </a:lnSpc>
            </a:pPr>
            <a:r>
              <a:rPr lang="en-US" altLang="en-US" dirty="0">
                <a:solidFill>
                  <a:srgbClr val="000000"/>
                </a:solidFill>
              </a:rPr>
              <a:t>Artic Ice Cap in 2003</a:t>
            </a:r>
          </a:p>
        </p:txBody>
      </p:sp>
    </p:spTree>
    <p:extLst>
      <p:ext uri="{BB962C8B-B14F-4D97-AF65-F5344CB8AC3E}">
        <p14:creationId xmlns:p14="http://schemas.microsoft.com/office/powerpoint/2010/main" val="6869723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Freeform: Shape 134">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0418" name="Picture 2">
            <a:extLst>
              <a:ext uri="{FF2B5EF4-FFF2-40B4-BE49-F238E27FC236}">
                <a16:creationId xmlns:a16="http://schemas.microsoft.com/office/drawing/2014/main" id="{4AAFDCA7-32A4-4809-91CC-CDBC091485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40820"/>
          <a:stretch/>
        </p:blipFill>
        <p:spPr bwMode="auto">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887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627BA9C-6544-45DB-8E28-96F202B0AA69}"/>
              </a:ext>
            </a:extLst>
          </p:cNvPr>
          <p:cNvSpPr>
            <a:spLocks noGrp="1" noChangeArrowheads="1"/>
          </p:cNvSpPr>
          <p:nvPr>
            <p:ph type="title"/>
          </p:nvPr>
        </p:nvSpPr>
        <p:spPr/>
        <p:txBody>
          <a:bodyPr/>
          <a:lstStyle/>
          <a:p>
            <a:r>
              <a:rPr lang="en-GB" altLang="en-US"/>
              <a:t>Mt. Killamanjaro</a:t>
            </a:r>
          </a:p>
        </p:txBody>
      </p:sp>
      <p:sp>
        <p:nvSpPr>
          <p:cNvPr id="29699" name="Rectangle 3">
            <a:extLst>
              <a:ext uri="{FF2B5EF4-FFF2-40B4-BE49-F238E27FC236}">
                <a16:creationId xmlns:a16="http://schemas.microsoft.com/office/drawing/2014/main" id="{7D4A430E-DAD8-45EF-A104-87A543F76013}"/>
              </a:ext>
            </a:extLst>
          </p:cNvPr>
          <p:cNvSpPr>
            <a:spLocks noGrp="1" noChangeArrowheads="1"/>
          </p:cNvSpPr>
          <p:nvPr>
            <p:ph type="body" sz="half" idx="1"/>
          </p:nvPr>
        </p:nvSpPr>
        <p:spPr>
          <a:xfrm>
            <a:off x="1828800" y="1981200"/>
            <a:ext cx="4876800" cy="4114800"/>
          </a:xfrm>
        </p:spPr>
        <p:txBody>
          <a:bodyPr/>
          <a:lstStyle/>
          <a:p>
            <a:r>
              <a:rPr lang="en-GB" altLang="en-US" sz="2800" dirty="0"/>
              <a:t>In Tanzania, Africa`s tallest mountain</a:t>
            </a:r>
          </a:p>
          <a:p>
            <a:r>
              <a:rPr lang="en-GB" altLang="en-US" sz="2800" dirty="0"/>
              <a:t>19,340 ft high</a:t>
            </a:r>
          </a:p>
          <a:p>
            <a:r>
              <a:rPr lang="en-GB" altLang="en-US" sz="2800" dirty="0"/>
              <a:t>11,000 year old ice cap</a:t>
            </a:r>
          </a:p>
        </p:txBody>
      </p:sp>
      <p:pic>
        <p:nvPicPr>
          <p:cNvPr id="29701" name="Picture 5" descr="Snow and Ice on Kilimanjaro">
            <a:extLst>
              <a:ext uri="{FF2B5EF4-FFF2-40B4-BE49-F238E27FC236}">
                <a16:creationId xmlns:a16="http://schemas.microsoft.com/office/drawing/2014/main" id="{6AAD41F9-4DAD-4DFD-B929-34D24062FBE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16714" y="1981200"/>
            <a:ext cx="2719387"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9702" name="Text Box 6">
            <a:extLst>
              <a:ext uri="{FF2B5EF4-FFF2-40B4-BE49-F238E27FC236}">
                <a16:creationId xmlns:a16="http://schemas.microsoft.com/office/drawing/2014/main" id="{3822702E-356F-4297-9710-292F5769A38D}"/>
              </a:ext>
            </a:extLst>
          </p:cNvPr>
          <p:cNvSpPr txBox="1">
            <a:spLocks noChangeArrowheads="1"/>
          </p:cNvSpPr>
          <p:nvPr/>
        </p:nvSpPr>
        <p:spPr bwMode="auto">
          <a:xfrm>
            <a:off x="9525000" y="2743200"/>
            <a:ext cx="83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1993</a:t>
            </a:r>
          </a:p>
        </p:txBody>
      </p:sp>
      <p:sp>
        <p:nvSpPr>
          <p:cNvPr id="29703" name="Text Box 7">
            <a:extLst>
              <a:ext uri="{FF2B5EF4-FFF2-40B4-BE49-F238E27FC236}">
                <a16:creationId xmlns:a16="http://schemas.microsoft.com/office/drawing/2014/main" id="{36438138-2DA4-4160-AC6D-B02B2F982E1F}"/>
              </a:ext>
            </a:extLst>
          </p:cNvPr>
          <p:cNvSpPr txBox="1">
            <a:spLocks noChangeArrowheads="1"/>
          </p:cNvSpPr>
          <p:nvPr/>
        </p:nvSpPr>
        <p:spPr bwMode="auto">
          <a:xfrm>
            <a:off x="9525000" y="4876800"/>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2000</a:t>
            </a:r>
          </a:p>
        </p:txBody>
      </p:sp>
    </p:spTree>
    <p:extLst>
      <p:ext uri="{BB962C8B-B14F-4D97-AF65-F5344CB8AC3E}">
        <p14:creationId xmlns:p14="http://schemas.microsoft.com/office/powerpoint/2010/main" val="31828351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69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9699">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699">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9699">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499"/>
                                          </p:stCondLst>
                                        </p:cTn>
                                        <p:tgtEl>
                                          <p:spTgt spid="29701"/>
                                        </p:tgtEl>
                                        <p:attrNameLst>
                                          <p:attrName>style.visibility</p:attrName>
                                        </p:attrNameLst>
                                      </p:cBhvr>
                                      <p:to>
                                        <p:strVal val="visible"/>
                                      </p:to>
                                    </p:set>
                                  </p:childTnLst>
                                </p:cTn>
                              </p:par>
                            </p:childTnLst>
                          </p:cTn>
                        </p:par>
                        <p:par>
                          <p:cTn id="23" fill="hold" nodeType="afterGroup">
                            <p:stCondLst>
                              <p:cond delay="500"/>
                            </p:stCondLst>
                            <p:childTnLst>
                              <p:par>
                                <p:cTn id="24" presetID="1" presetClass="entr" presetSubtype="0" fill="hold" grpId="0" nodeType="afterEffect">
                                  <p:stCondLst>
                                    <p:cond delay="1000"/>
                                  </p:stCondLst>
                                  <p:childTnLst>
                                    <p:set>
                                      <p:cBhvr>
                                        <p:cTn id="25" dur="1" fill="hold">
                                          <p:stCondLst>
                                            <p:cond delay="499"/>
                                          </p:stCondLst>
                                        </p:cTn>
                                        <p:tgtEl>
                                          <p:spTgt spid="29702"/>
                                        </p:tgtEl>
                                        <p:attrNameLst>
                                          <p:attrName>style.visibility</p:attrName>
                                        </p:attrNameLst>
                                      </p:cBhvr>
                                      <p:to>
                                        <p:strVal val="visible"/>
                                      </p:to>
                                    </p:set>
                                  </p:childTnLst>
                                </p:cTn>
                              </p:par>
                            </p:childTnLst>
                          </p:cTn>
                        </p:par>
                        <p:par>
                          <p:cTn id="26" fill="hold" nodeType="afterGroup">
                            <p:stCondLst>
                              <p:cond delay="2000"/>
                            </p:stCondLst>
                            <p:childTnLst>
                              <p:par>
                                <p:cTn id="27" presetID="1" presetClass="entr" presetSubtype="0" fill="hold" grpId="0" nodeType="afterEffect">
                                  <p:stCondLst>
                                    <p:cond delay="1000"/>
                                  </p:stCondLst>
                                  <p:childTnLst>
                                    <p:set>
                                      <p:cBhvr>
                                        <p:cTn id="28" dur="1" fill="hold">
                                          <p:stCondLst>
                                            <p:cond delay="499"/>
                                          </p:stCondLst>
                                        </p:cTn>
                                        <p:tgtEl>
                                          <p:spTgt spid="297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autoUpdateAnimBg="0"/>
      <p:bldP spid="29699" grpId="0" build="p" autoUpdateAnimBg="0"/>
      <p:bldP spid="29702" grpId="0" autoUpdateAnimBg="0"/>
      <p:bldP spid="29703"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41E5FA7-5FEA-4925-8857-C849C421556A}"/>
              </a:ext>
            </a:extLst>
          </p:cNvPr>
          <p:cNvSpPr>
            <a:spLocks noGrp="1" noChangeArrowheads="1"/>
          </p:cNvSpPr>
          <p:nvPr>
            <p:ph type="title"/>
          </p:nvPr>
        </p:nvSpPr>
        <p:spPr/>
        <p:txBody>
          <a:bodyPr/>
          <a:lstStyle/>
          <a:p>
            <a:r>
              <a:rPr lang="en-GB" altLang="en-US">
                <a:solidFill>
                  <a:srgbClr val="000000"/>
                </a:solidFill>
              </a:rPr>
              <a:t>Argentina's Upsala Glacier</a:t>
            </a:r>
            <a:br>
              <a:rPr lang="en-GB" altLang="en-US">
                <a:solidFill>
                  <a:srgbClr val="000000"/>
                </a:solidFill>
                <a:latin typeface="Verdana" panose="020B0604030504040204" pitchFamily="34" charset="0"/>
              </a:rPr>
            </a:br>
            <a:endParaRPr lang="en-GB" altLang="en-US">
              <a:solidFill>
                <a:srgbClr val="000000"/>
              </a:solidFill>
              <a:latin typeface="Verdana" panose="020B0604030504040204" pitchFamily="34" charset="0"/>
            </a:endParaRPr>
          </a:p>
        </p:txBody>
      </p:sp>
      <p:sp>
        <p:nvSpPr>
          <p:cNvPr id="38915" name="Rectangle 3">
            <a:extLst>
              <a:ext uri="{FF2B5EF4-FFF2-40B4-BE49-F238E27FC236}">
                <a16:creationId xmlns:a16="http://schemas.microsoft.com/office/drawing/2014/main" id="{39BBD072-21C1-4B16-97C1-62192F283C11}"/>
              </a:ext>
            </a:extLst>
          </p:cNvPr>
          <p:cNvSpPr>
            <a:spLocks noGrp="1" noChangeArrowheads="1"/>
          </p:cNvSpPr>
          <p:nvPr>
            <p:ph idx="1"/>
          </p:nvPr>
        </p:nvSpPr>
        <p:spPr/>
        <p:txBody>
          <a:bodyPr/>
          <a:lstStyle/>
          <a:p>
            <a:pPr lvl="1">
              <a:buFontTx/>
              <a:buNone/>
            </a:pPr>
            <a:r>
              <a:rPr lang="en-GB" altLang="en-US">
                <a:latin typeface="Verdana" panose="020B0604030504040204" pitchFamily="34" charset="0"/>
              </a:rPr>
              <a:t> </a:t>
            </a:r>
          </a:p>
        </p:txBody>
      </p:sp>
      <p:grpSp>
        <p:nvGrpSpPr>
          <p:cNvPr id="38919" name="Group 7">
            <a:extLst>
              <a:ext uri="{FF2B5EF4-FFF2-40B4-BE49-F238E27FC236}">
                <a16:creationId xmlns:a16="http://schemas.microsoft.com/office/drawing/2014/main" id="{7E0EBAB4-2BE8-4844-9146-1DA255104EF6}"/>
              </a:ext>
            </a:extLst>
          </p:cNvPr>
          <p:cNvGrpSpPr>
            <a:grpSpLocks/>
          </p:cNvGrpSpPr>
          <p:nvPr/>
        </p:nvGrpSpPr>
        <p:grpSpPr bwMode="auto">
          <a:xfrm>
            <a:off x="3287714" y="1668464"/>
            <a:ext cx="5616575" cy="3521075"/>
            <a:chOff x="0" y="0"/>
            <a:chExt cx="3538" cy="2218"/>
          </a:xfrm>
        </p:grpSpPr>
        <p:sp>
          <p:nvSpPr>
            <p:cNvPr id="38916" name="Rectangle 4">
              <a:extLst>
                <a:ext uri="{FF2B5EF4-FFF2-40B4-BE49-F238E27FC236}">
                  <a16:creationId xmlns:a16="http://schemas.microsoft.com/office/drawing/2014/main" id="{D30B017F-8924-45A3-B352-49D1EA82CB9A}"/>
                </a:ext>
              </a:extLst>
            </p:cNvPr>
            <p:cNvSpPr>
              <a:spLocks noChangeArrowheads="1"/>
            </p:cNvSpPr>
            <p:nvPr/>
          </p:nvSpPr>
          <p:spPr bwMode="auto">
            <a:xfrm>
              <a:off x="0" y="0"/>
              <a:ext cx="353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8917" name="Rectangle 5">
              <a:extLst>
                <a:ext uri="{FF2B5EF4-FFF2-40B4-BE49-F238E27FC236}">
                  <a16:creationId xmlns:a16="http://schemas.microsoft.com/office/drawing/2014/main" id="{58A305C3-984D-4A72-8E75-593F2943ABC1}"/>
                </a:ext>
              </a:extLst>
            </p:cNvPr>
            <p:cNvSpPr>
              <a:spLocks noChangeArrowheads="1"/>
            </p:cNvSpPr>
            <p:nvPr/>
          </p:nvSpPr>
          <p:spPr bwMode="auto">
            <a:xfrm>
              <a:off x="0" y="0"/>
              <a:ext cx="3538" cy="2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216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p>
          </p:txBody>
        </p:sp>
      </p:grpSp>
      <p:pic>
        <p:nvPicPr>
          <p:cNvPr id="38918" name="Picture 6">
            <a:extLst>
              <a:ext uri="{FF2B5EF4-FFF2-40B4-BE49-F238E27FC236}">
                <a16:creationId xmlns:a16="http://schemas.microsoft.com/office/drawing/2014/main" id="{1EA2EDBE-BB2B-4A3F-B932-3C9D6C303C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88" y="1159500"/>
            <a:ext cx="11062009" cy="524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26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3487FBC4-3010-44FA-AC67-EFB78BA58BCC}"/>
              </a:ext>
            </a:extLst>
          </p:cNvPr>
          <p:cNvSpPr>
            <a:spLocks noGrp="1" noChangeArrowheads="1"/>
          </p:cNvSpPr>
          <p:nvPr>
            <p:ph type="title"/>
          </p:nvPr>
        </p:nvSpPr>
        <p:spPr/>
        <p:txBody>
          <a:bodyPr/>
          <a:lstStyle/>
          <a:p>
            <a:r>
              <a:rPr lang="en-GB" altLang="en-US">
                <a:solidFill>
                  <a:srgbClr val="000000"/>
                </a:solidFill>
              </a:rPr>
              <a:t>Mount Hood in Oregon</a:t>
            </a:r>
            <a:br>
              <a:rPr lang="en-GB" altLang="en-US">
                <a:solidFill>
                  <a:srgbClr val="000000"/>
                </a:solidFill>
                <a:latin typeface="Verdana" panose="020B0604030504040204" pitchFamily="34" charset="0"/>
              </a:rPr>
            </a:br>
            <a:endParaRPr lang="en-GB" altLang="en-US">
              <a:solidFill>
                <a:srgbClr val="000000"/>
              </a:solidFill>
              <a:latin typeface="Verdana" panose="020B0604030504040204" pitchFamily="34" charset="0"/>
            </a:endParaRPr>
          </a:p>
        </p:txBody>
      </p:sp>
      <p:grpSp>
        <p:nvGrpSpPr>
          <p:cNvPr id="43014" name="Group 6">
            <a:extLst>
              <a:ext uri="{FF2B5EF4-FFF2-40B4-BE49-F238E27FC236}">
                <a16:creationId xmlns:a16="http://schemas.microsoft.com/office/drawing/2014/main" id="{A535CDFC-0EFE-4725-9628-7D053E61548B}"/>
              </a:ext>
            </a:extLst>
          </p:cNvPr>
          <p:cNvGrpSpPr>
            <a:grpSpLocks/>
          </p:cNvGrpSpPr>
          <p:nvPr/>
        </p:nvGrpSpPr>
        <p:grpSpPr bwMode="auto">
          <a:xfrm>
            <a:off x="3287714" y="1668464"/>
            <a:ext cx="5616575" cy="3521075"/>
            <a:chOff x="0" y="0"/>
            <a:chExt cx="3538" cy="2218"/>
          </a:xfrm>
        </p:grpSpPr>
        <p:sp>
          <p:nvSpPr>
            <p:cNvPr id="43011" name="Rectangle 3">
              <a:extLst>
                <a:ext uri="{FF2B5EF4-FFF2-40B4-BE49-F238E27FC236}">
                  <a16:creationId xmlns:a16="http://schemas.microsoft.com/office/drawing/2014/main" id="{0C3827F7-DE29-4D78-B649-09680D4801D7}"/>
                </a:ext>
              </a:extLst>
            </p:cNvPr>
            <p:cNvSpPr>
              <a:spLocks noChangeArrowheads="1"/>
            </p:cNvSpPr>
            <p:nvPr/>
          </p:nvSpPr>
          <p:spPr bwMode="auto">
            <a:xfrm>
              <a:off x="0" y="0"/>
              <a:ext cx="353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3012" name="Rectangle 4">
              <a:extLst>
                <a:ext uri="{FF2B5EF4-FFF2-40B4-BE49-F238E27FC236}">
                  <a16:creationId xmlns:a16="http://schemas.microsoft.com/office/drawing/2014/main" id="{58F8F5A7-FB75-4479-9526-3388E40BD9A5}"/>
                </a:ext>
              </a:extLst>
            </p:cNvPr>
            <p:cNvSpPr>
              <a:spLocks noChangeArrowheads="1"/>
            </p:cNvSpPr>
            <p:nvPr/>
          </p:nvSpPr>
          <p:spPr bwMode="auto">
            <a:xfrm>
              <a:off x="0" y="0"/>
              <a:ext cx="3538" cy="2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216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p>
          </p:txBody>
        </p:sp>
      </p:grpSp>
      <p:pic>
        <p:nvPicPr>
          <p:cNvPr id="43013" name="Picture 5">
            <a:extLst>
              <a:ext uri="{FF2B5EF4-FFF2-40B4-BE49-F238E27FC236}">
                <a16:creationId xmlns:a16="http://schemas.microsoft.com/office/drawing/2014/main" id="{B175C2E9-1D8A-4526-8335-1DB5F17B10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107" y="1062549"/>
            <a:ext cx="10939347" cy="5614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16366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B05225CB-44C4-429F-9242-7A029DA8C29A}"/>
              </a:ext>
            </a:extLst>
          </p:cNvPr>
          <p:cNvSpPr>
            <a:spLocks noGrp="1" noChangeArrowheads="1"/>
          </p:cNvSpPr>
          <p:nvPr>
            <p:ph type="title"/>
          </p:nvPr>
        </p:nvSpPr>
        <p:spPr/>
        <p:txBody>
          <a:bodyPr/>
          <a:lstStyle/>
          <a:p>
            <a:r>
              <a:rPr lang="en-GB" altLang="en-US">
                <a:solidFill>
                  <a:srgbClr val="000000"/>
                </a:solidFill>
              </a:rPr>
              <a:t>Rhone glacier in Valais, Switzerland</a:t>
            </a:r>
            <a:br>
              <a:rPr lang="en-GB" altLang="en-US">
                <a:solidFill>
                  <a:srgbClr val="000000"/>
                </a:solidFill>
                <a:latin typeface="Verdana" panose="020B0604030504040204" pitchFamily="34" charset="0"/>
              </a:rPr>
            </a:br>
            <a:endParaRPr lang="en-GB" altLang="en-US">
              <a:solidFill>
                <a:srgbClr val="000000"/>
              </a:solidFill>
              <a:latin typeface="Verdana" panose="020B0604030504040204" pitchFamily="34" charset="0"/>
            </a:endParaRPr>
          </a:p>
        </p:txBody>
      </p:sp>
      <p:grpSp>
        <p:nvGrpSpPr>
          <p:cNvPr id="39942" name="Group 6">
            <a:extLst>
              <a:ext uri="{FF2B5EF4-FFF2-40B4-BE49-F238E27FC236}">
                <a16:creationId xmlns:a16="http://schemas.microsoft.com/office/drawing/2014/main" id="{1BD6BC67-D552-446D-8DD5-529989D9ED5C}"/>
              </a:ext>
            </a:extLst>
          </p:cNvPr>
          <p:cNvGrpSpPr>
            <a:grpSpLocks/>
          </p:cNvGrpSpPr>
          <p:nvPr/>
        </p:nvGrpSpPr>
        <p:grpSpPr bwMode="auto">
          <a:xfrm>
            <a:off x="3287714" y="1668464"/>
            <a:ext cx="5616575" cy="3521075"/>
            <a:chOff x="0" y="0"/>
            <a:chExt cx="3538" cy="2218"/>
          </a:xfrm>
        </p:grpSpPr>
        <p:sp>
          <p:nvSpPr>
            <p:cNvPr id="39939" name="Rectangle 3">
              <a:extLst>
                <a:ext uri="{FF2B5EF4-FFF2-40B4-BE49-F238E27FC236}">
                  <a16:creationId xmlns:a16="http://schemas.microsoft.com/office/drawing/2014/main" id="{A8A60E22-C3C1-4CE1-87AB-71CDFE34D5F2}"/>
                </a:ext>
              </a:extLst>
            </p:cNvPr>
            <p:cNvSpPr>
              <a:spLocks noChangeArrowheads="1"/>
            </p:cNvSpPr>
            <p:nvPr/>
          </p:nvSpPr>
          <p:spPr bwMode="auto">
            <a:xfrm>
              <a:off x="0" y="0"/>
              <a:ext cx="353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9940" name="Rectangle 4">
              <a:extLst>
                <a:ext uri="{FF2B5EF4-FFF2-40B4-BE49-F238E27FC236}">
                  <a16:creationId xmlns:a16="http://schemas.microsoft.com/office/drawing/2014/main" id="{85E01628-C325-466A-8051-9B1C086BD71A}"/>
                </a:ext>
              </a:extLst>
            </p:cNvPr>
            <p:cNvSpPr>
              <a:spLocks noChangeArrowheads="1"/>
            </p:cNvSpPr>
            <p:nvPr/>
          </p:nvSpPr>
          <p:spPr bwMode="auto">
            <a:xfrm>
              <a:off x="0" y="0"/>
              <a:ext cx="3538" cy="2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216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p>
          </p:txBody>
        </p:sp>
      </p:grpSp>
      <p:pic>
        <p:nvPicPr>
          <p:cNvPr id="39941" name="Picture 5">
            <a:extLst>
              <a:ext uri="{FF2B5EF4-FFF2-40B4-BE49-F238E27FC236}">
                <a16:creationId xmlns:a16="http://schemas.microsoft.com/office/drawing/2014/main" id="{FFD26E12-3762-43AC-BD0F-9CD53D4158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420" y="1087402"/>
            <a:ext cx="11641873" cy="5543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6535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137978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lacial Retreat">
            <a:extLst>
              <a:ext uri="{FF2B5EF4-FFF2-40B4-BE49-F238E27FC236}">
                <a16:creationId xmlns:a16="http://schemas.microsoft.com/office/drawing/2014/main" id="{7C281299-56FA-C840-A6D1-1D0CBA691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250" y="361950"/>
            <a:ext cx="5143500" cy="613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9470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267" name="Group 3">
            <a:extLst>
              <a:ext uri="{FF2B5EF4-FFF2-40B4-BE49-F238E27FC236}">
                <a16:creationId xmlns:a16="http://schemas.microsoft.com/office/drawing/2014/main" id="{C15369D3-76F8-42F6-BF20-F65097E99152}"/>
              </a:ext>
            </a:extLst>
          </p:cNvPr>
          <p:cNvGrpSpPr>
            <a:grpSpLocks/>
          </p:cNvGrpSpPr>
          <p:nvPr/>
        </p:nvGrpSpPr>
        <p:grpSpPr bwMode="auto">
          <a:xfrm>
            <a:off x="3127375" y="1730375"/>
            <a:ext cx="5886450" cy="3397250"/>
            <a:chOff x="0" y="0"/>
            <a:chExt cx="3708" cy="2140"/>
          </a:xfrm>
        </p:grpSpPr>
        <p:sp>
          <p:nvSpPr>
            <p:cNvPr id="11268" name="Rectangle 4">
              <a:extLst>
                <a:ext uri="{FF2B5EF4-FFF2-40B4-BE49-F238E27FC236}">
                  <a16:creationId xmlns:a16="http://schemas.microsoft.com/office/drawing/2014/main" id="{4C665BFF-C0DC-4298-8770-A82E31EF6C9C}"/>
                </a:ext>
              </a:extLst>
            </p:cNvPr>
            <p:cNvSpPr>
              <a:spLocks noChangeArrowheads="1"/>
            </p:cNvSpPr>
            <p:nvPr/>
          </p:nvSpPr>
          <p:spPr bwMode="auto">
            <a:xfrm>
              <a:off x="0" y="0"/>
              <a:ext cx="370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1269" name="Rectangle 5">
              <a:extLst>
                <a:ext uri="{FF2B5EF4-FFF2-40B4-BE49-F238E27FC236}">
                  <a16:creationId xmlns:a16="http://schemas.microsoft.com/office/drawing/2014/main" id="{8D1D6D03-3A15-4E37-8659-062A66B353DA}"/>
                </a:ext>
              </a:extLst>
            </p:cNvPr>
            <p:cNvSpPr>
              <a:spLocks noChangeArrowheads="1"/>
            </p:cNvSpPr>
            <p:nvPr/>
          </p:nvSpPr>
          <p:spPr bwMode="auto">
            <a:xfrm>
              <a:off x="0" y="0"/>
              <a:ext cx="3708" cy="21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GB" altLang="en-US" sz="19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GB" altLang="en-US" sz="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grpSp>
      <p:sp>
        <p:nvSpPr>
          <p:cNvPr id="2" name="AutoShape 2" descr="Image result for images of population growth">
            <a:extLst>
              <a:ext uri="{FF2B5EF4-FFF2-40B4-BE49-F238E27FC236}">
                <a16:creationId xmlns:a16="http://schemas.microsoft.com/office/drawing/2014/main" id="{3A7E19B1-15ED-4828-9497-150295C89E2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AutoShape 4" descr="Image result for images of population growth">
            <a:extLst>
              <a:ext uri="{FF2B5EF4-FFF2-40B4-BE49-F238E27FC236}">
                <a16:creationId xmlns:a16="http://schemas.microsoft.com/office/drawing/2014/main" id="{7A227002-336C-4D60-80F0-108B6A6EB98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FBFB865-9F49-4798-9DFC-966E7E0B050D}"/>
              </a:ext>
            </a:extLst>
          </p:cNvPr>
          <p:cNvPicPr>
            <a:picLocks noChangeAspect="1"/>
          </p:cNvPicPr>
          <p:nvPr/>
        </p:nvPicPr>
        <p:blipFill>
          <a:blip r:embed="rId3"/>
          <a:stretch>
            <a:fillRect/>
          </a:stretch>
        </p:blipFill>
        <p:spPr>
          <a:xfrm>
            <a:off x="2047875" y="571500"/>
            <a:ext cx="8096250" cy="5715000"/>
          </a:xfrm>
          <a:prstGeom prst="rect">
            <a:avLst/>
          </a:prstGeom>
        </p:spPr>
      </p:pic>
    </p:spTree>
    <p:extLst>
      <p:ext uri="{BB962C8B-B14F-4D97-AF65-F5344CB8AC3E}">
        <p14:creationId xmlns:p14="http://schemas.microsoft.com/office/powerpoint/2010/main" val="391604956"/>
      </p:ext>
    </p:extLst>
  </p:cSld>
  <p:clrMapOvr>
    <a:masterClrMapping/>
  </p:clrMapOvr>
  <p:transition>
    <p:cove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es the West owe its rise to fossil fuels?">
            <a:extLst>
              <a:ext uri="{FF2B5EF4-FFF2-40B4-BE49-F238E27FC236}">
                <a16:creationId xmlns:a16="http://schemas.microsoft.com/office/drawing/2014/main" id="{C53B8752-FD5B-D79F-F39F-A62998A142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250" y="0"/>
            <a:ext cx="9715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48894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Growth consumption of certain resources vs. population and GDP growth... |  Download Scientific Diagram">
            <a:extLst>
              <a:ext uri="{FF2B5EF4-FFF2-40B4-BE49-F238E27FC236}">
                <a16:creationId xmlns:a16="http://schemas.microsoft.com/office/drawing/2014/main" id="{708EFBA1-AB18-1DE7-7912-6761129A8FA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AutoShape 4" descr="Growth consumption of certain resources vs. population and GDP growth... |  Download Scientific Diagram">
            <a:extLst>
              <a:ext uri="{FF2B5EF4-FFF2-40B4-BE49-F238E27FC236}">
                <a16:creationId xmlns:a16="http://schemas.microsoft.com/office/drawing/2014/main" id="{E5A7E32E-8E60-272E-DFCA-510C46EB9F8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AutoShape 6" descr="Growth consumption of certain resources vs. population and GDP growth (Krausmann et al., 2009)  ">
            <a:extLst>
              <a:ext uri="{FF2B5EF4-FFF2-40B4-BE49-F238E27FC236}">
                <a16:creationId xmlns:a16="http://schemas.microsoft.com/office/drawing/2014/main" id="{0D9AC872-6FC2-1FD3-97B5-564E9692C923}"/>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0C093ECD-D806-1F57-11F9-1B3BB0726296}"/>
              </a:ext>
            </a:extLst>
          </p:cNvPr>
          <p:cNvPicPr>
            <a:picLocks noChangeAspect="1"/>
          </p:cNvPicPr>
          <p:nvPr/>
        </p:nvPicPr>
        <p:blipFill>
          <a:blip r:embed="rId3"/>
          <a:stretch>
            <a:fillRect/>
          </a:stretch>
        </p:blipFill>
        <p:spPr>
          <a:xfrm>
            <a:off x="1272791" y="0"/>
            <a:ext cx="9646418" cy="6858000"/>
          </a:xfrm>
          <a:prstGeom prst="rect">
            <a:avLst/>
          </a:prstGeom>
        </p:spPr>
      </p:pic>
    </p:spTree>
    <p:extLst>
      <p:ext uri="{BB962C8B-B14F-4D97-AF65-F5344CB8AC3E}">
        <p14:creationId xmlns:p14="http://schemas.microsoft.com/office/powerpoint/2010/main" val="3684370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3FE82E-9CAF-A197-051A-C55EB9FBC066}"/>
              </a:ext>
            </a:extLst>
          </p:cNvPr>
          <p:cNvSpPr txBox="1"/>
          <p:nvPr/>
        </p:nvSpPr>
        <p:spPr>
          <a:xfrm>
            <a:off x="1661532" y="1483112"/>
            <a:ext cx="5754029"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hlinkClick r:id="rId2"/>
              </a:rPr>
              <a:t>carbonfootprint.com - Home of Carbon </a:t>
            </a:r>
            <a:r>
              <a:rPr kumimoji="0" lang="en-GB" sz="4000" b="1" i="0" u="none" strike="noStrike" kern="1200" cap="none" spc="0" normalizeH="0" baseline="0" noProof="0" dirty="0" err="1">
                <a:ln>
                  <a:noFill/>
                </a:ln>
                <a:solidFill>
                  <a:prstClr val="black"/>
                </a:solidFill>
                <a:effectLst/>
                <a:uLnTx/>
                <a:uFillTx/>
                <a:latin typeface="Calibri" panose="020F0502020204030204"/>
                <a:ea typeface="+mn-ea"/>
                <a:cs typeface="+mn-cs"/>
                <a:hlinkClick r:id="rId2"/>
              </a:rPr>
              <a:t>Footprinting</a:t>
            </a: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38083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EC23-DBEE-E47C-7425-56138D0981DA}"/>
              </a:ext>
            </a:extLst>
          </p:cNvPr>
          <p:cNvSpPr>
            <a:spLocks noGrp="1"/>
          </p:cNvSpPr>
          <p:nvPr>
            <p:ph type="title"/>
          </p:nvPr>
        </p:nvSpPr>
        <p:spPr/>
        <p:txBody>
          <a:bodyPr/>
          <a:lstStyle/>
          <a:p>
            <a:r>
              <a:rPr lang="en-GB" dirty="0" err="1"/>
              <a:t>SUSTRANS</a:t>
            </a:r>
            <a:r>
              <a:rPr lang="en-GB" dirty="0"/>
              <a:t> TOP 10 TIPS</a:t>
            </a:r>
          </a:p>
        </p:txBody>
      </p:sp>
      <p:sp>
        <p:nvSpPr>
          <p:cNvPr id="3" name="TextBox 2">
            <a:extLst>
              <a:ext uri="{FF2B5EF4-FFF2-40B4-BE49-F238E27FC236}">
                <a16:creationId xmlns:a16="http://schemas.microsoft.com/office/drawing/2014/main" id="{F9B2E146-39ED-E44A-627D-C6E860228304}"/>
              </a:ext>
            </a:extLst>
          </p:cNvPr>
          <p:cNvSpPr txBox="1"/>
          <p:nvPr/>
        </p:nvSpPr>
        <p:spPr>
          <a:xfrm>
            <a:off x="736007" y="1690688"/>
            <a:ext cx="5359993" cy="3416320"/>
          </a:xfrm>
          <a:prstGeom prst="rect">
            <a:avLst/>
          </a:prstGeom>
          <a:noFill/>
        </p:spPr>
        <p:txBody>
          <a:bodyPr wrap="none" rtlCol="0">
            <a:spAutoFit/>
          </a:bodyPr>
          <a:lstStyle/>
          <a:p>
            <a:r>
              <a:rPr lang="en-GB" sz="2400" dirty="0"/>
              <a:t>GO LOCAL</a:t>
            </a:r>
          </a:p>
          <a:p>
            <a:r>
              <a:rPr lang="en-GB" sz="2400" dirty="0"/>
              <a:t>WALK OR CYCLE</a:t>
            </a:r>
          </a:p>
          <a:p>
            <a:r>
              <a:rPr lang="en-GB" sz="2400" dirty="0"/>
              <a:t>CUT DOWN ON CAR USE</a:t>
            </a:r>
          </a:p>
          <a:p>
            <a:r>
              <a:rPr lang="en-GB" sz="2400" dirty="0"/>
              <a:t>CAR SHARE</a:t>
            </a:r>
          </a:p>
          <a:p>
            <a:r>
              <a:rPr lang="en-GB" sz="2400" dirty="0"/>
              <a:t>ENERGY SUPPLIER</a:t>
            </a:r>
          </a:p>
          <a:p>
            <a:r>
              <a:rPr lang="en-GB" sz="2400" dirty="0"/>
              <a:t>AVOID BURNING AT HOME</a:t>
            </a:r>
          </a:p>
          <a:p>
            <a:r>
              <a:rPr lang="en-GB" sz="2400" dirty="0"/>
              <a:t>LOWER MEAT AND DAIRY CONSUMPTION</a:t>
            </a:r>
          </a:p>
          <a:p>
            <a:r>
              <a:rPr lang="en-GB" sz="2400" dirty="0"/>
              <a:t>PLANT TREES</a:t>
            </a:r>
          </a:p>
          <a:p>
            <a:r>
              <a:rPr lang="en-GB" sz="2400" dirty="0"/>
              <a:t>SUPPORT CLEAN AIR LEGISLATION</a:t>
            </a:r>
          </a:p>
        </p:txBody>
      </p:sp>
    </p:spTree>
    <p:extLst>
      <p:ext uri="{BB962C8B-B14F-4D97-AF65-F5344CB8AC3E}">
        <p14:creationId xmlns:p14="http://schemas.microsoft.com/office/powerpoint/2010/main" val="9717669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3">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5">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9DEF685D-F347-4414-9DEC-DE9E61C4D07E}"/>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nSpc>
                <a:spcPct val="90000"/>
              </a:lnSpc>
            </a:pPr>
            <a:r>
              <a:rPr lang="en-US" sz="4300" kern="1200">
                <a:solidFill>
                  <a:srgbClr val="FFFFFF"/>
                </a:solidFill>
                <a:latin typeface="+mj-lt"/>
                <a:ea typeface="+mj-ea"/>
                <a:cs typeface="+mj-cs"/>
              </a:rPr>
              <a:t>WHAT CAN BUSINESS DO?</a:t>
            </a:r>
            <a:br>
              <a:rPr lang="en-US" sz="4300" kern="1200">
                <a:solidFill>
                  <a:srgbClr val="FFFFFF"/>
                </a:solidFill>
                <a:latin typeface="+mj-lt"/>
                <a:ea typeface="+mj-ea"/>
                <a:cs typeface="+mj-cs"/>
              </a:rPr>
            </a:br>
            <a:r>
              <a:rPr lang="en-US" sz="4300" kern="1200">
                <a:solidFill>
                  <a:srgbClr val="FFFFFF"/>
                </a:solidFill>
                <a:latin typeface="+mj-lt"/>
                <a:ea typeface="+mj-ea"/>
                <a:cs typeface="+mj-cs"/>
              </a:rPr>
              <a:t>https://www.wbcsd.org/</a:t>
            </a:r>
          </a:p>
        </p:txBody>
      </p:sp>
    </p:spTree>
    <p:extLst>
      <p:ext uri="{BB962C8B-B14F-4D97-AF65-F5344CB8AC3E}">
        <p14:creationId xmlns:p14="http://schemas.microsoft.com/office/powerpoint/2010/main" val="31616509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5">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AB2F95-D4A4-4601-8BB5-CD260FEFF528}"/>
              </a:ext>
            </a:extLst>
          </p:cNvPr>
          <p:cNvSpPr>
            <a:spLocks noGrp="1"/>
          </p:cNvSpPr>
          <p:nvPr>
            <p:ph type="title"/>
          </p:nvPr>
        </p:nvSpPr>
        <p:spPr>
          <a:xfrm>
            <a:off x="762000" y="559678"/>
            <a:ext cx="3567915" cy="4952492"/>
          </a:xfrm>
        </p:spPr>
        <p:txBody>
          <a:bodyPr>
            <a:normAutofit/>
          </a:bodyPr>
          <a:lstStyle/>
          <a:p>
            <a:r>
              <a:rPr lang="en-GB" sz="3700">
                <a:solidFill>
                  <a:schemeClr val="bg1"/>
                </a:solidFill>
                <a:latin typeface="Arial" panose="020B0604020202020204" pitchFamily="34" charset="0"/>
                <a:cs typeface="Arial" panose="020B0604020202020204" pitchFamily="34" charset="0"/>
              </a:rPr>
              <a:t>ASSIGNMENT FOR NEXT SESSION</a:t>
            </a:r>
          </a:p>
        </p:txBody>
      </p:sp>
      <p:cxnSp>
        <p:nvCxnSpPr>
          <p:cNvPr id="21" name="Straight Connector 17">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85DD8938-09C5-42D0-BAAD-1060B2B33637}"/>
              </a:ext>
            </a:extLst>
          </p:cNvPr>
          <p:cNvGraphicFramePr>
            <a:graphicFrameLocks noGrp="1"/>
          </p:cNvGraphicFramePr>
          <p:nvPr>
            <p:ph idx="1"/>
            <p:extLst>
              <p:ext uri="{D42A27DB-BD31-4B8C-83A1-F6EECF244321}">
                <p14:modId xmlns:p14="http://schemas.microsoft.com/office/powerpoint/2010/main" val="1557450996"/>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0299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1FEC6D-7746-48E4-8394-ABB68B44B437}"/>
              </a:ext>
            </a:extLst>
          </p:cNvPr>
          <p:cNvSpPr>
            <a:spLocks noGrp="1"/>
          </p:cNvSpPr>
          <p:nvPr>
            <p:ph type="title"/>
          </p:nvPr>
        </p:nvSpPr>
        <p:spPr>
          <a:xfrm>
            <a:off x="762000" y="559678"/>
            <a:ext cx="3567915" cy="4952492"/>
          </a:xfrm>
        </p:spPr>
        <p:txBody>
          <a:bodyPr>
            <a:normAutofit/>
          </a:bodyPr>
          <a:lstStyle/>
          <a:p>
            <a:r>
              <a:rPr lang="en-GB">
                <a:solidFill>
                  <a:schemeClr val="bg1"/>
                </a:solidFill>
                <a:latin typeface="Arial" panose="020B0604020202020204" pitchFamily="34" charset="0"/>
                <a:cs typeface="Arial" panose="020B0604020202020204" pitchFamily="34" charset="0"/>
              </a:rPr>
              <a:t>PITCH</a:t>
            </a:r>
          </a:p>
        </p:txBody>
      </p:sp>
      <p:cxnSp>
        <p:nvCxnSpPr>
          <p:cNvPr id="27"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8" name="Content Placeholder 2">
            <a:extLst>
              <a:ext uri="{FF2B5EF4-FFF2-40B4-BE49-F238E27FC236}">
                <a16:creationId xmlns:a16="http://schemas.microsoft.com/office/drawing/2014/main" id="{C6DC8FB4-74AE-40B8-8E62-25EF94283053}"/>
              </a:ext>
            </a:extLst>
          </p:cNvPr>
          <p:cNvGraphicFramePr>
            <a:graphicFrameLocks noGrp="1"/>
          </p:cNvGraphicFramePr>
          <p:nvPr>
            <p:ph idx="1"/>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18157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1152</Words>
  <Application>Microsoft Office PowerPoint</Application>
  <PresentationFormat>Widescreen</PresentationFormat>
  <Paragraphs>138</Paragraphs>
  <Slides>38</Slides>
  <Notes>15</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38</vt:i4>
      </vt:variant>
    </vt:vector>
  </HeadingPairs>
  <TitlesOfParts>
    <vt:vector size="48" baseType="lpstr">
      <vt:lpstr>Be Vietnam Pro</vt:lpstr>
      <vt:lpstr>Arial</vt:lpstr>
      <vt:lpstr>Calibri</vt:lpstr>
      <vt:lpstr>Calibri Light</vt:lpstr>
      <vt:lpstr>Helvetica</vt:lpstr>
      <vt:lpstr>Times</vt:lpstr>
      <vt:lpstr>Times New Roman</vt:lpstr>
      <vt:lpstr>Verdana</vt:lpstr>
      <vt:lpstr>Office Theme</vt:lpstr>
      <vt:lpstr>1_Office Theme</vt:lpstr>
      <vt:lpstr>Sustainable Development and Sustainability</vt:lpstr>
      <vt:lpstr>PowerPoint Presentation</vt:lpstr>
      <vt:lpstr>Drivers of the sustainability debate</vt:lpstr>
      <vt:lpstr>Definitions and concepts</vt:lpstr>
      <vt:lpstr>PowerPoint Presentation</vt:lpstr>
      <vt:lpstr>Definitions and concepts</vt:lpstr>
      <vt:lpstr>Definitions and concepts</vt:lpstr>
      <vt:lpstr>THE NATURAL STEP</vt:lpstr>
      <vt:lpstr>THE NATURAL STEP – SUSTAINABILITY PRINCIPLES</vt:lpstr>
      <vt:lpstr>PowerPoint Presentation</vt:lpstr>
      <vt:lpstr>PowerPoint Presentation</vt:lpstr>
      <vt:lpstr>CLIMATE CHANGE</vt:lpstr>
      <vt:lpstr>PowerPoint Presentation</vt:lpstr>
      <vt:lpstr>  </vt:lpstr>
      <vt:lpstr>PowerPoint Presentation</vt:lpstr>
      <vt:lpstr>PowerPoint Presentation</vt:lpstr>
      <vt:lpstr>PowerPoint Presentation</vt:lpstr>
      <vt:lpstr>PowerPoint Presentation</vt:lpstr>
      <vt:lpstr>CO2 levels</vt:lpstr>
      <vt:lpstr>The Carbon Cycle</vt:lpstr>
      <vt:lpstr>Who`s responsible?</vt:lpstr>
      <vt:lpstr>Artic Ice Cap in 1979</vt:lpstr>
      <vt:lpstr>Artic Ice Cap in 2003</vt:lpstr>
      <vt:lpstr>PowerPoint Presentation</vt:lpstr>
      <vt:lpstr>Mt. Killamanjaro</vt:lpstr>
      <vt:lpstr>Argentina's Upsala Glacier </vt:lpstr>
      <vt:lpstr>Mount Hood in Oregon </vt:lpstr>
      <vt:lpstr>Rhone glacier in Valais, Switzerland </vt:lpstr>
      <vt:lpstr>PowerPoint Presentation</vt:lpstr>
      <vt:lpstr>PowerPoint Presentation</vt:lpstr>
      <vt:lpstr>PowerPoint Presentation</vt:lpstr>
      <vt:lpstr>PowerPoint Presentation</vt:lpstr>
      <vt:lpstr>PowerPoint Presentation</vt:lpstr>
      <vt:lpstr>PowerPoint Presentation</vt:lpstr>
      <vt:lpstr>SUSTRANS TOP 10 TIPS</vt:lpstr>
      <vt:lpstr>WHAT CAN BUSINESS DO? https://www.wbcsd.org/</vt:lpstr>
      <vt:lpstr>ASSIGNMENT FOR NEXT SESSION</vt:lpstr>
      <vt:lpstr>PITCH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and Sustainability</dc:title>
  <dc:creator>Michael Goodfellow-Smith</dc:creator>
  <cp:lastModifiedBy>Michael Goodfellow-Smith</cp:lastModifiedBy>
  <cp:revision>2</cp:revision>
  <dcterms:created xsi:type="dcterms:W3CDTF">2022-10-01T10:17:35Z</dcterms:created>
  <dcterms:modified xsi:type="dcterms:W3CDTF">2022-12-08T08:50:08Z</dcterms:modified>
</cp:coreProperties>
</file>