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22"/>
  </p:notesMasterIdLst>
  <p:handoutMasterIdLst>
    <p:handoutMasterId r:id="rId23"/>
  </p:handoutMasterIdLst>
  <p:sldIdLst>
    <p:sldId id="256" r:id="rId2"/>
    <p:sldId id="333" r:id="rId3"/>
    <p:sldId id="334" r:id="rId4"/>
    <p:sldId id="335" r:id="rId5"/>
    <p:sldId id="336" r:id="rId6"/>
    <p:sldId id="337" r:id="rId7"/>
    <p:sldId id="338" r:id="rId8"/>
    <p:sldId id="339" r:id="rId9"/>
    <p:sldId id="340" r:id="rId10"/>
    <p:sldId id="341" r:id="rId11"/>
    <p:sldId id="332" r:id="rId12"/>
    <p:sldId id="345" r:id="rId13"/>
    <p:sldId id="343" r:id="rId14"/>
    <p:sldId id="344" r:id="rId15"/>
    <p:sldId id="346" r:id="rId16"/>
    <p:sldId id="347" r:id="rId17"/>
    <p:sldId id="348" r:id="rId18"/>
    <p:sldId id="349" r:id="rId19"/>
    <p:sldId id="342" r:id="rId20"/>
    <p:sldId id="322" r:id="rId21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2" autoAdjust="0"/>
    <p:restoredTop sz="94650" autoAdjust="0"/>
  </p:normalViewPr>
  <p:slideViewPr>
    <p:cSldViewPr>
      <p:cViewPr varScale="1">
        <p:scale>
          <a:sx n="69" d="100"/>
          <a:sy n="69" d="100"/>
        </p:scale>
        <p:origin x="546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 smtClean="0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20</a:t>
            </a:fld>
            <a:endParaRPr lang="en-GB" smtClean="0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User Experience Design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ACCA7020</a:t>
            </a:r>
            <a:endParaRPr lang="is-IS" sz="2400" dirty="0" smtClean="0"/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Lecture 5 – User Research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User research is </a:t>
            </a:r>
            <a:r>
              <a:rPr lang="en-GB" dirty="0" smtClean="0"/>
              <a:t>about asking </a:t>
            </a:r>
            <a:r>
              <a:rPr lang="en-GB" dirty="0" smtClean="0"/>
              <a:t>users what they think and feel</a:t>
            </a:r>
          </a:p>
          <a:p>
            <a:r>
              <a:rPr lang="en-GB" dirty="0" smtClean="0"/>
              <a:t>Two types of information can be collected from users:</a:t>
            </a:r>
          </a:p>
          <a:p>
            <a:pPr lvl="1"/>
            <a:r>
              <a:rPr lang="en-GB" dirty="0" smtClean="0"/>
              <a:t>Subjective – </a:t>
            </a:r>
            <a:r>
              <a:rPr lang="en-GB" i="1" dirty="0" smtClean="0"/>
              <a:t>Do you like this?</a:t>
            </a:r>
          </a:p>
          <a:p>
            <a:pPr lvl="2"/>
            <a:r>
              <a:rPr lang="en-GB" dirty="0" smtClean="0"/>
              <a:t>If 100 people like something and 20 people don’t, this is still subjective data</a:t>
            </a:r>
          </a:p>
          <a:p>
            <a:pPr lvl="1"/>
            <a:r>
              <a:rPr lang="en-GB" dirty="0" smtClean="0"/>
              <a:t>Objective – </a:t>
            </a:r>
            <a:r>
              <a:rPr lang="en-GB" i="1" dirty="0" smtClean="0"/>
              <a:t>Could you find a control to do this?</a:t>
            </a:r>
          </a:p>
          <a:p>
            <a:pPr lvl="2"/>
            <a:r>
              <a:rPr lang="en-GB" dirty="0" smtClean="0"/>
              <a:t>These are facts, not opinions</a:t>
            </a:r>
          </a:p>
          <a:p>
            <a:r>
              <a:rPr lang="en-GB" dirty="0" smtClean="0"/>
              <a:t>This can be done before starting a design, during the design process, or once the design is done</a:t>
            </a:r>
          </a:p>
          <a:p>
            <a:r>
              <a:rPr lang="en-GB" dirty="0" smtClean="0"/>
              <a:t>Consult users whenever possible!</a:t>
            </a:r>
          </a:p>
          <a:p>
            <a:r>
              <a:rPr lang="en-GB" dirty="0" smtClean="0"/>
              <a:t>Listen to what users say, find our what their problems are, then solve those problems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User Research?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9193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less obvious the problem, the more people you need to find it</a:t>
            </a:r>
          </a:p>
          <a:p>
            <a:r>
              <a:rPr lang="en-GB" dirty="0" smtClean="0"/>
              <a:t>Imagine two problems:</a:t>
            </a:r>
          </a:p>
          <a:p>
            <a:pPr lvl="1"/>
            <a:r>
              <a:rPr lang="en-GB" dirty="0" smtClean="0"/>
              <a:t>1 out of 3 people don’t notice the button that opens a menu</a:t>
            </a:r>
          </a:p>
          <a:p>
            <a:pPr lvl="2"/>
            <a:r>
              <a:rPr lang="en-GB" dirty="0" smtClean="0"/>
              <a:t>You need </a:t>
            </a:r>
            <a:r>
              <a:rPr lang="en-GB" i="1" dirty="0" smtClean="0"/>
              <a:t>at least </a:t>
            </a:r>
            <a:r>
              <a:rPr lang="en-GB" dirty="0" smtClean="0"/>
              <a:t>3 people to spot this</a:t>
            </a:r>
          </a:p>
          <a:p>
            <a:pPr lvl="2"/>
            <a:r>
              <a:rPr lang="en-GB" dirty="0" smtClean="0"/>
              <a:t>In practice it may take 4-5 people</a:t>
            </a:r>
          </a:p>
          <a:p>
            <a:pPr lvl="1"/>
            <a:r>
              <a:rPr lang="en-GB" dirty="0" smtClean="0"/>
              <a:t>1 in 20 people don’t notice that a particular product is free</a:t>
            </a:r>
          </a:p>
          <a:p>
            <a:pPr lvl="2"/>
            <a:r>
              <a:rPr lang="en-GB" dirty="0" smtClean="0"/>
              <a:t>You need </a:t>
            </a:r>
            <a:r>
              <a:rPr lang="en-GB" i="1" dirty="0" smtClean="0"/>
              <a:t>at least </a:t>
            </a:r>
            <a:r>
              <a:rPr lang="en-GB" dirty="0" smtClean="0"/>
              <a:t>20 people to spot this</a:t>
            </a:r>
          </a:p>
          <a:p>
            <a:pPr lvl="2"/>
            <a:r>
              <a:rPr lang="en-GB" dirty="0" smtClean="0"/>
              <a:t>In practice it may take 30-40 people</a:t>
            </a:r>
          </a:p>
          <a:p>
            <a:r>
              <a:rPr lang="en-GB" dirty="0" smtClean="0"/>
              <a:t>Things are commonly tested with around 5 users, so the pricing problem would be missed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Many Users?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822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91264" cy="5593808"/>
          </a:xfrm>
        </p:spPr>
        <p:txBody>
          <a:bodyPr/>
          <a:lstStyle/>
          <a:p>
            <a:r>
              <a:rPr lang="en-GB" dirty="0" smtClean="0"/>
              <a:t>User research generally involves asking real people real questions</a:t>
            </a:r>
          </a:p>
          <a:p>
            <a:r>
              <a:rPr lang="en-GB" dirty="0" smtClean="0"/>
              <a:t>Three basic types of questions</a:t>
            </a:r>
          </a:p>
          <a:p>
            <a:pPr lvl="1"/>
            <a:r>
              <a:rPr lang="en-GB" dirty="0" smtClean="0"/>
              <a:t>Open – How usable is this software?</a:t>
            </a:r>
          </a:p>
          <a:p>
            <a:pPr lvl="2"/>
            <a:r>
              <a:rPr lang="en-GB" dirty="0" smtClean="0"/>
              <a:t>Allows for a wide range of answers</a:t>
            </a:r>
          </a:p>
          <a:p>
            <a:pPr lvl="1"/>
            <a:r>
              <a:rPr lang="en-GB" dirty="0" smtClean="0"/>
              <a:t>Leading – What are the good things about this software?</a:t>
            </a:r>
          </a:p>
          <a:p>
            <a:pPr lvl="2"/>
            <a:r>
              <a:rPr lang="en-GB" dirty="0" smtClean="0"/>
              <a:t>Narrows down the answers to a certain subject</a:t>
            </a:r>
          </a:p>
          <a:p>
            <a:pPr lvl="2"/>
            <a:r>
              <a:rPr lang="en-GB" dirty="0" smtClean="0"/>
              <a:t>Might exclude things you want to know</a:t>
            </a:r>
          </a:p>
          <a:p>
            <a:pPr lvl="1"/>
            <a:r>
              <a:rPr lang="en-GB" dirty="0" smtClean="0"/>
              <a:t>Closed/Direct – Which is better, the tablet version or the phone version?</a:t>
            </a:r>
          </a:p>
          <a:p>
            <a:pPr lvl="2"/>
            <a:r>
              <a:rPr lang="en-GB" dirty="0" smtClean="0"/>
              <a:t>Normally leads to a binary answer</a:t>
            </a:r>
          </a:p>
          <a:p>
            <a:pPr lvl="2"/>
            <a:r>
              <a:rPr lang="en-GB" dirty="0" smtClean="0"/>
              <a:t>If the questions are stupid, the answers will be stupid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Asking Questions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288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43528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Observation</a:t>
            </a:r>
          </a:p>
          <a:p>
            <a:pPr lvl="1"/>
            <a:r>
              <a:rPr lang="en-GB" dirty="0" smtClean="0"/>
              <a:t>Watch people doing things then ask questions</a:t>
            </a:r>
          </a:p>
          <a:p>
            <a:r>
              <a:rPr lang="en-GB" dirty="0" smtClean="0"/>
              <a:t>Interviews</a:t>
            </a:r>
          </a:p>
          <a:p>
            <a:pPr lvl="1"/>
            <a:r>
              <a:rPr lang="en-GB" dirty="0" smtClean="0"/>
              <a:t>Ask people a set of questions one by one</a:t>
            </a:r>
          </a:p>
          <a:p>
            <a:r>
              <a:rPr lang="en-GB" dirty="0" smtClean="0"/>
              <a:t>Focus groups</a:t>
            </a:r>
          </a:p>
          <a:p>
            <a:pPr lvl="1"/>
            <a:r>
              <a:rPr lang="en-GB" dirty="0" smtClean="0"/>
              <a:t>Get a group of people together to discuss something</a:t>
            </a:r>
          </a:p>
          <a:p>
            <a:r>
              <a:rPr lang="en-GB" dirty="0" smtClean="0"/>
              <a:t>Surveys</a:t>
            </a:r>
          </a:p>
          <a:p>
            <a:pPr lvl="1"/>
            <a:r>
              <a:rPr lang="en-GB" dirty="0" smtClean="0"/>
              <a:t>A form that people can answer anonymously</a:t>
            </a:r>
          </a:p>
          <a:p>
            <a:r>
              <a:rPr lang="en-GB" dirty="0" smtClean="0"/>
              <a:t>Card-sorting</a:t>
            </a:r>
          </a:p>
          <a:p>
            <a:pPr lvl="1"/>
            <a:r>
              <a:rPr lang="en-GB" dirty="0" smtClean="0"/>
              <a:t>Each person gets a set of ideas or categories (on cards or post-its) which they sort into groups that make sense to them personally</a:t>
            </a:r>
          </a:p>
          <a:p>
            <a:r>
              <a:rPr lang="en-GB" dirty="0" smtClean="0"/>
              <a:t>Google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Methods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7577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Ask the same questions in the same way to everyone</a:t>
            </a:r>
          </a:p>
          <a:p>
            <a:r>
              <a:rPr lang="en-GB" dirty="0" smtClean="0"/>
              <a:t>Avoid interpreting questions or suggesting answers</a:t>
            </a:r>
          </a:p>
          <a:p>
            <a:r>
              <a:rPr lang="en-GB" dirty="0" smtClean="0"/>
              <a:t>Remember that people may lie to avoid embarrassment of if it seems you prefer a particular answer</a:t>
            </a:r>
          </a:p>
          <a:p>
            <a:r>
              <a:rPr lang="en-GB" dirty="0" smtClean="0"/>
              <a:t>Take notes or record interviews. Never rely on your memory of what was said</a:t>
            </a:r>
          </a:p>
          <a:p>
            <a:r>
              <a:rPr lang="en-GB" dirty="0" smtClean="0"/>
              <a:t>Get a broad range of people, not just your friends/colleagues. Oddballs often provide useful insights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Methods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0591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Use video and take notes</a:t>
            </a:r>
          </a:p>
          <a:p>
            <a:pPr lvl="1"/>
            <a:r>
              <a:rPr lang="en-GB" dirty="0" smtClean="0"/>
              <a:t>Analysing video takes time, so allow for that in your project plan</a:t>
            </a:r>
          </a:p>
          <a:p>
            <a:r>
              <a:rPr lang="en-GB" dirty="0" smtClean="0"/>
              <a:t>Don’t just watch what they do, watch how they do it</a:t>
            </a:r>
          </a:p>
          <a:p>
            <a:pPr lvl="1"/>
            <a:r>
              <a:rPr lang="en-GB" dirty="0" smtClean="0"/>
              <a:t>Body language and facial expressions reveal thoughts and feelings</a:t>
            </a:r>
          </a:p>
          <a:p>
            <a:r>
              <a:rPr lang="en-GB" dirty="0" smtClean="0"/>
              <a:t>Watch how they choose, not just what they choose</a:t>
            </a:r>
          </a:p>
          <a:p>
            <a:r>
              <a:rPr lang="en-GB" dirty="0" smtClean="0"/>
              <a:t>Do not help</a:t>
            </a:r>
          </a:p>
          <a:p>
            <a:pPr lvl="1"/>
            <a:r>
              <a:rPr lang="en-GB" dirty="0" smtClean="0"/>
              <a:t>Sometimes people get confused or uncomfortable when they don’t know what to do next. Letting users fail is sometimes a great learning experience</a:t>
            </a:r>
          </a:p>
          <a:p>
            <a:r>
              <a:rPr lang="en-GB" dirty="0" smtClean="0"/>
              <a:t>Remember: People lie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Observing Users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3252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These are good when you need to test subjective stuff with  many steps or decisions</a:t>
            </a:r>
          </a:p>
          <a:p>
            <a:r>
              <a:rPr lang="en-GB" dirty="0" smtClean="0"/>
              <a:t>Good points</a:t>
            </a:r>
          </a:p>
          <a:p>
            <a:pPr lvl="1"/>
            <a:r>
              <a:rPr lang="en-GB" dirty="0" smtClean="0"/>
              <a:t>Follow-up questions</a:t>
            </a:r>
          </a:p>
          <a:p>
            <a:pPr lvl="1"/>
            <a:r>
              <a:rPr lang="en-GB" dirty="0" smtClean="0"/>
              <a:t>Giving users tasks to complete and discuss</a:t>
            </a:r>
          </a:p>
          <a:p>
            <a:pPr lvl="1"/>
            <a:r>
              <a:rPr lang="en-GB" dirty="0"/>
              <a:t>L</a:t>
            </a:r>
            <a:r>
              <a:rPr lang="en-GB" dirty="0" smtClean="0"/>
              <a:t>ong rambling open answers</a:t>
            </a:r>
          </a:p>
          <a:p>
            <a:pPr lvl="1"/>
            <a:r>
              <a:rPr lang="en-GB" dirty="0" smtClean="0"/>
              <a:t>Watching for non-verbal clues</a:t>
            </a:r>
          </a:p>
          <a:p>
            <a:r>
              <a:rPr lang="en-GB" dirty="0" smtClean="0"/>
              <a:t>Bad points</a:t>
            </a:r>
          </a:p>
          <a:p>
            <a:pPr lvl="1"/>
            <a:r>
              <a:rPr lang="en-GB" dirty="0" smtClean="0"/>
              <a:t>Your presence can influence the responses</a:t>
            </a:r>
          </a:p>
          <a:p>
            <a:pPr lvl="1"/>
            <a:r>
              <a:rPr lang="en-GB" dirty="0" smtClean="0"/>
              <a:t>Interviews take time, so you use fewer users</a:t>
            </a:r>
          </a:p>
          <a:p>
            <a:pPr lvl="1"/>
            <a:r>
              <a:rPr lang="en-GB" dirty="0" smtClean="0"/>
              <a:t>Not good for asking embarrassing questions</a:t>
            </a:r>
          </a:p>
          <a:p>
            <a:pPr lvl="1"/>
            <a:r>
              <a:rPr lang="en-GB" dirty="0" smtClean="0"/>
              <a:t>Not good for introverts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Interviews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1105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These should be used when you want to compare users to each other, control how questions are asked, or ask a lot of people</a:t>
            </a:r>
          </a:p>
          <a:p>
            <a:r>
              <a:rPr lang="en-GB" dirty="0" smtClean="0"/>
              <a:t>Good points</a:t>
            </a:r>
          </a:p>
          <a:p>
            <a:pPr lvl="1"/>
            <a:r>
              <a:rPr lang="en-GB" dirty="0" smtClean="0"/>
              <a:t>Private, anonymous and (hopefully) more honest</a:t>
            </a:r>
          </a:p>
          <a:p>
            <a:pPr lvl="1"/>
            <a:r>
              <a:rPr lang="en-GB" dirty="0" smtClean="0"/>
              <a:t>Every user gets the same questions</a:t>
            </a:r>
          </a:p>
          <a:p>
            <a:pPr lvl="1"/>
            <a:r>
              <a:rPr lang="en-GB" dirty="0" smtClean="0"/>
              <a:t>Cheap and easy</a:t>
            </a:r>
          </a:p>
          <a:p>
            <a:r>
              <a:rPr lang="en-GB" dirty="0" smtClean="0"/>
              <a:t>Bad points</a:t>
            </a:r>
          </a:p>
          <a:p>
            <a:pPr lvl="1"/>
            <a:r>
              <a:rPr lang="en-GB" dirty="0" smtClean="0"/>
              <a:t>No follow-up questions or clarifications</a:t>
            </a:r>
          </a:p>
          <a:p>
            <a:pPr lvl="1"/>
            <a:r>
              <a:rPr lang="en-GB" dirty="0" smtClean="0"/>
              <a:t>The wording or ordering of questions can influence the results</a:t>
            </a:r>
          </a:p>
          <a:p>
            <a:pPr lvl="1"/>
            <a:r>
              <a:rPr lang="en-GB" dirty="0" smtClean="0"/>
              <a:t>The longer the survey, the fewer users will complete it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Surveys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9202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507288" cy="559380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Used to get ideas from users on how information should be structured</a:t>
            </a:r>
            <a:endParaRPr lang="en-GB" dirty="0"/>
          </a:p>
          <a:p>
            <a:pPr lvl="1"/>
            <a:r>
              <a:rPr lang="en-GB" dirty="0" smtClean="0"/>
              <a:t>Each user is given a set of cards with information topics on them and asked to arrange them in a logical manner</a:t>
            </a:r>
          </a:p>
          <a:p>
            <a:r>
              <a:rPr lang="en-GB" dirty="0" smtClean="0"/>
              <a:t>Good points</a:t>
            </a:r>
          </a:p>
          <a:p>
            <a:pPr lvl="1"/>
            <a:r>
              <a:rPr lang="en-GB" dirty="0" smtClean="0"/>
              <a:t>Great starting point for large projects</a:t>
            </a:r>
          </a:p>
          <a:p>
            <a:pPr lvl="1"/>
            <a:r>
              <a:rPr lang="en-GB" dirty="0" smtClean="0"/>
              <a:t>Identifies the users’ priorities</a:t>
            </a:r>
          </a:p>
          <a:p>
            <a:pPr lvl="1"/>
            <a:r>
              <a:rPr lang="en-GB" dirty="0" smtClean="0"/>
              <a:t>Can reveal differences between users and developers</a:t>
            </a:r>
          </a:p>
          <a:p>
            <a:r>
              <a:rPr lang="en-GB" dirty="0" smtClean="0"/>
              <a:t>Bad points</a:t>
            </a:r>
          </a:p>
          <a:p>
            <a:pPr lvl="1"/>
            <a:r>
              <a:rPr lang="en-GB" dirty="0" smtClean="0"/>
              <a:t>Takes a while to set up</a:t>
            </a:r>
          </a:p>
          <a:p>
            <a:pPr lvl="1"/>
            <a:r>
              <a:rPr lang="en-GB" dirty="0" smtClean="0"/>
              <a:t>Users organise the cards you give them irrespective of whether the cards make sense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Card Sorting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8751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440160"/>
          </a:xfrm>
        </p:spPr>
        <p:txBody>
          <a:bodyPr/>
          <a:lstStyle/>
          <a:p>
            <a:r>
              <a:rPr lang="en-GB" dirty="0" smtClean="0"/>
              <a:t>The following items are all required on a university website. Perform a card sort to develop a sensible menu structure for the site</a:t>
            </a: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0" y="2456892"/>
            <a:ext cx="2843808" cy="4282491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sz="1800" dirty="0" smtClean="0"/>
              <a:t>Undergrad course info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Postgrad course info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Staff details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Campus maps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Open day details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University history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Student email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Staff email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Faculty details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Department details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Admin departments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Research groups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Research papers</a:t>
            </a:r>
          </a:p>
        </p:txBody>
      </p:sp>
      <p:sp>
        <p:nvSpPr>
          <p:cNvPr id="9" name="Content Placeholder 3"/>
          <p:cNvSpPr txBox="1">
            <a:spLocks/>
          </p:cNvSpPr>
          <p:nvPr/>
        </p:nvSpPr>
        <p:spPr>
          <a:xfrm>
            <a:off x="3024336" y="2458877"/>
            <a:ext cx="2843808" cy="4282491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sz="1800" dirty="0" smtClean="0"/>
              <a:t>University events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Library locations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Student fees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How to apply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Visa applications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Student accommodation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Press office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Alumni newsletters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Student exchanges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Student stories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Research ethics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University regulations</a:t>
            </a:r>
          </a:p>
        </p:txBody>
      </p:sp>
      <p:sp>
        <p:nvSpPr>
          <p:cNvPr id="10" name="Content Placeholder 3"/>
          <p:cNvSpPr txBox="1">
            <a:spLocks/>
          </p:cNvSpPr>
          <p:nvPr/>
        </p:nvSpPr>
        <p:spPr>
          <a:xfrm>
            <a:off x="6048672" y="2458877"/>
            <a:ext cx="2915816" cy="4282491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sz="1800" dirty="0" smtClean="0"/>
              <a:t>Moodle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Contact details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Consultancy services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Venue hire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Student union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Sporting facilities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Clubs and societies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Shops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Part-time courses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Job vacancies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Ratings and rankings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Awards</a:t>
            </a:r>
          </a:p>
          <a:p>
            <a:pPr fontAlgn="auto">
              <a:spcAft>
                <a:spcPts val="0"/>
              </a:spcAft>
            </a:pPr>
            <a:r>
              <a:rPr lang="en-GB" sz="1800" dirty="0" smtClean="0"/>
              <a:t>Scholarships/bursaries</a:t>
            </a:r>
          </a:p>
        </p:txBody>
      </p:sp>
    </p:spTree>
    <p:extLst>
      <p:ext uri="{BB962C8B-B14F-4D97-AF65-F5344CB8AC3E}">
        <p14:creationId xmlns:p14="http://schemas.microsoft.com/office/powerpoint/2010/main" val="1149180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Different users are likely to want to use different devices in different circumstances</a:t>
            </a:r>
          </a:p>
          <a:p>
            <a:r>
              <a:rPr lang="en-GB" dirty="0" smtClean="0"/>
              <a:t>Six points to consider: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 smtClean="0"/>
              <a:t>Finger or mouse?</a:t>
            </a:r>
          </a:p>
          <a:p>
            <a:pPr marL="1124712" lvl="2" indent="-457200"/>
            <a:r>
              <a:rPr lang="en-GB" dirty="0" smtClean="0"/>
              <a:t>What’s your main interface mode?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 smtClean="0"/>
              <a:t>Start small</a:t>
            </a:r>
          </a:p>
          <a:p>
            <a:pPr marL="1124712" lvl="2" indent="-457200"/>
            <a:r>
              <a:rPr lang="en-GB" dirty="0" smtClean="0"/>
              <a:t>Design for the least powerful device first then expand the functionality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 smtClean="0"/>
              <a:t>What special powers does this device have?</a:t>
            </a:r>
          </a:p>
          <a:p>
            <a:pPr marL="1124712" lvl="2" indent="-457200"/>
            <a:r>
              <a:rPr lang="en-GB" dirty="0" smtClean="0"/>
              <a:t>Size &amp; power vs. portability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 smtClean="0"/>
              <a:t>Consider the software</a:t>
            </a:r>
          </a:p>
          <a:p>
            <a:pPr marL="1124712" lvl="2" indent="-457200"/>
            <a:r>
              <a:rPr lang="en-GB" dirty="0" smtClean="0"/>
              <a:t>What OS? What version(s) of the OS?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 smtClean="0"/>
              <a:t>Be responsive</a:t>
            </a:r>
          </a:p>
          <a:p>
            <a:pPr marL="1124712" lvl="2" indent="-457200"/>
            <a:r>
              <a:rPr lang="en-GB" dirty="0" smtClean="0"/>
              <a:t>Do you need multiple designs for multiple devices?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 smtClean="0"/>
              <a:t>Think about multiple screens</a:t>
            </a:r>
          </a:p>
          <a:p>
            <a:pPr marL="1124712" lvl="2" indent="-457200"/>
            <a:r>
              <a:rPr lang="en-GB" dirty="0" smtClean="0"/>
              <a:t>Can you use the phone and computer together? Can you log in on two devices at once? Can you throw data between devices?</a:t>
            </a:r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6 Things About Devices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3330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Once you have researched your users you can create</a:t>
            </a:r>
            <a:r>
              <a:rPr lang="en-GB" i="1" dirty="0"/>
              <a:t> </a:t>
            </a:r>
            <a:r>
              <a:rPr lang="en-GB" i="1" dirty="0" smtClean="0"/>
              <a:t>user profiles </a:t>
            </a:r>
            <a:r>
              <a:rPr lang="en-GB" dirty="0" smtClean="0"/>
              <a:t>(aka </a:t>
            </a:r>
            <a:r>
              <a:rPr lang="en-GB" i="1" dirty="0" smtClean="0"/>
              <a:t>user personas</a:t>
            </a:r>
            <a:r>
              <a:rPr lang="en-GB" dirty="0" smtClean="0"/>
              <a:t>)</a:t>
            </a:r>
          </a:p>
          <a:p>
            <a:r>
              <a:rPr lang="en-GB" dirty="0" smtClean="0"/>
              <a:t>These are NOT</a:t>
            </a:r>
          </a:p>
          <a:p>
            <a:pPr lvl="1"/>
            <a:r>
              <a:rPr lang="en-GB" dirty="0" smtClean="0"/>
              <a:t>Personality types, demographics, stereotypes built on your experience, concepts, predictions, shallow</a:t>
            </a:r>
          </a:p>
          <a:p>
            <a:r>
              <a:rPr lang="en-GB" dirty="0" smtClean="0"/>
              <a:t>Profiles  describe the goals, expectation, motivations and behaviours of real people</a:t>
            </a:r>
          </a:p>
          <a:p>
            <a:pPr lvl="1"/>
            <a:r>
              <a:rPr lang="en-GB" dirty="0" smtClean="0"/>
              <a:t>Why do they come to your site? What are they looking for? What makes them nervous?</a:t>
            </a:r>
          </a:p>
          <a:p>
            <a:r>
              <a:rPr lang="en-GB" dirty="0" smtClean="0"/>
              <a:t>All of the profile data should be backed up by user research, not just made up</a:t>
            </a:r>
          </a:p>
          <a:p>
            <a:r>
              <a:rPr lang="en-GB" dirty="0" smtClean="0"/>
              <a:t>Users are not all alike</a:t>
            </a:r>
          </a:p>
          <a:p>
            <a:pPr lvl="1"/>
            <a:r>
              <a:rPr lang="en-GB" dirty="0" smtClean="0"/>
              <a:t>You need a user profile for each different user group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 Profiles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5785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 Profiles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Bad Profile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en-GB" dirty="0" smtClean="0"/>
              <a:t>Useful Profile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86916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dirty="0" smtClean="0"/>
              <a:t>Persona A is male, between the ages of 35 and 45 with an above average income and education. They have at least 1 child and own at least 1 new vehicle. They are outgoing and career-oriented and tend to be right-brain thinkers</a:t>
            </a:r>
          </a:p>
          <a:p>
            <a:endParaRPr lang="en-GB" dirty="0" smtClean="0"/>
          </a:p>
          <a:p>
            <a:r>
              <a:rPr lang="en-GB" dirty="0" smtClean="0"/>
              <a:t>Good for marketing, bad for UX</a:t>
            </a:r>
          </a:p>
          <a:p>
            <a:r>
              <a:rPr lang="en-GB" dirty="0" smtClean="0"/>
              <a:t>Doesn’t allow you to say ‘no’ to feature ideas</a:t>
            </a:r>
          </a:p>
          <a:p>
            <a:r>
              <a:rPr lang="en-GB" dirty="0" smtClean="0"/>
              <a:t>What features does this person need?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869160"/>
          </a:xfrm>
        </p:spPr>
        <p:txBody>
          <a:bodyPr/>
          <a:lstStyle/>
          <a:p>
            <a:pPr marL="109728" indent="0">
              <a:buNone/>
            </a:pPr>
            <a:r>
              <a:rPr lang="en-GB" dirty="0" smtClean="0"/>
              <a:t>Persona B is an experienced manager mostly interested in 1 or 2 areas of expertise. They visit often but are pressed for time so they focus on collecting content to read at the weekend. They are prolific social-media sharers, particularly to Twitter and LinkedIn. They see themselves as thought-leaders, so public image is important</a:t>
            </a:r>
          </a:p>
          <a:p>
            <a:endParaRPr lang="en-GB" dirty="0" smtClean="0"/>
          </a:p>
          <a:p>
            <a:r>
              <a:rPr lang="en-GB" dirty="0" smtClean="0"/>
              <a:t>Needs curated content</a:t>
            </a:r>
          </a:p>
          <a:p>
            <a:r>
              <a:rPr lang="en-GB" dirty="0" smtClean="0"/>
              <a:t>Needs sharing functionality</a:t>
            </a:r>
          </a:p>
          <a:p>
            <a:r>
              <a:rPr lang="en-GB" dirty="0" smtClean="0"/>
              <a:t>Needs digest feature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4099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Persona name</a:t>
            </a:r>
          </a:p>
          <a:p>
            <a:r>
              <a:rPr lang="en-GB" dirty="0" smtClean="0"/>
              <a:t>Demographic</a:t>
            </a:r>
          </a:p>
          <a:p>
            <a:r>
              <a:rPr lang="en-GB" dirty="0" smtClean="0"/>
              <a:t>One-line description</a:t>
            </a:r>
          </a:p>
          <a:p>
            <a:pPr lvl="1"/>
            <a:r>
              <a:rPr lang="en-GB" dirty="0" smtClean="0"/>
              <a:t>Goals</a:t>
            </a:r>
          </a:p>
          <a:p>
            <a:pPr lvl="2"/>
            <a:r>
              <a:rPr lang="en-GB" dirty="0"/>
              <a:t> </a:t>
            </a:r>
            <a:r>
              <a:rPr lang="en-GB" dirty="0" smtClean="0"/>
              <a:t>3-6 lines</a:t>
            </a:r>
            <a:endParaRPr lang="en-GB" dirty="0"/>
          </a:p>
          <a:p>
            <a:pPr lvl="1"/>
            <a:r>
              <a:rPr lang="en-GB" dirty="0" smtClean="0"/>
              <a:t>Pain</a:t>
            </a:r>
          </a:p>
          <a:p>
            <a:pPr lvl="2"/>
            <a:r>
              <a:rPr lang="en-GB" dirty="0"/>
              <a:t> </a:t>
            </a:r>
            <a:r>
              <a:rPr lang="en-GB" dirty="0" smtClean="0"/>
              <a:t>3-6 lines</a:t>
            </a:r>
          </a:p>
          <a:p>
            <a:pPr lvl="1"/>
            <a:r>
              <a:rPr lang="en-GB" dirty="0" smtClean="0"/>
              <a:t>Media &amp; device preferences</a:t>
            </a:r>
          </a:p>
          <a:p>
            <a:pPr lvl="2"/>
            <a:r>
              <a:rPr lang="en-GB" dirty="0"/>
              <a:t>3-6 lines</a:t>
            </a:r>
          </a:p>
          <a:p>
            <a:pPr lvl="1"/>
            <a:r>
              <a:rPr lang="en-GB" dirty="0" smtClean="0"/>
              <a:t>Role &amp; responsibilities</a:t>
            </a:r>
          </a:p>
          <a:p>
            <a:pPr lvl="2"/>
            <a:r>
              <a:rPr lang="en-GB" dirty="0"/>
              <a:t>3-6 lines</a:t>
            </a:r>
          </a:p>
          <a:p>
            <a:pPr lvl="1"/>
            <a:r>
              <a:rPr lang="en-GB" dirty="0" smtClean="0"/>
              <a:t>Tasks</a:t>
            </a:r>
          </a:p>
          <a:p>
            <a:pPr lvl="2"/>
            <a:r>
              <a:rPr lang="en-GB" dirty="0" smtClean="0"/>
              <a:t>4-6 </a:t>
            </a:r>
            <a:r>
              <a:rPr lang="en-GB" dirty="0"/>
              <a:t>lines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 Profiles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9105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Persona name : Amanda</a:t>
            </a:r>
          </a:p>
          <a:p>
            <a:r>
              <a:rPr lang="en-GB" dirty="0" smtClean="0"/>
              <a:t>Demographic : 18-25, single, no children</a:t>
            </a:r>
          </a:p>
          <a:p>
            <a:r>
              <a:rPr lang="en-GB" dirty="0" smtClean="0"/>
              <a:t>One-line description : Amanda is a second-year student studying art and design</a:t>
            </a:r>
          </a:p>
          <a:p>
            <a:pPr lvl="1"/>
            <a:r>
              <a:rPr lang="en-GB" dirty="0" smtClean="0"/>
              <a:t>Goals</a:t>
            </a:r>
          </a:p>
          <a:p>
            <a:pPr lvl="2"/>
            <a:r>
              <a:rPr lang="en-GB" dirty="0" smtClean="0"/>
              <a:t>Keep up to date on what’s going on</a:t>
            </a:r>
          </a:p>
          <a:p>
            <a:pPr lvl="2"/>
            <a:r>
              <a:rPr lang="en-GB" dirty="0" smtClean="0"/>
              <a:t>Know where she’s supposed to be for lectures</a:t>
            </a:r>
          </a:p>
          <a:p>
            <a:pPr lvl="2"/>
            <a:r>
              <a:rPr lang="en-GB" dirty="0" smtClean="0"/>
              <a:t>Be seen as a fun </a:t>
            </a:r>
            <a:r>
              <a:rPr lang="en-GB" smtClean="0"/>
              <a:t>party person</a:t>
            </a:r>
            <a:endParaRPr lang="en-GB" dirty="0"/>
          </a:p>
          <a:p>
            <a:pPr lvl="1"/>
            <a:r>
              <a:rPr lang="en-GB" dirty="0" smtClean="0"/>
              <a:t>Pain</a:t>
            </a:r>
          </a:p>
          <a:p>
            <a:pPr lvl="2"/>
            <a:r>
              <a:rPr lang="en-GB" dirty="0"/>
              <a:t> </a:t>
            </a:r>
            <a:r>
              <a:rPr lang="en-GB" dirty="0" smtClean="0"/>
              <a:t>Too many clicks!</a:t>
            </a:r>
          </a:p>
          <a:p>
            <a:pPr lvl="2"/>
            <a:r>
              <a:rPr lang="en-GB" dirty="0" smtClean="0"/>
              <a:t>Missing lectures due to timetable changes</a:t>
            </a:r>
          </a:p>
          <a:p>
            <a:pPr lvl="2"/>
            <a:r>
              <a:rPr lang="en-GB" dirty="0" smtClean="0"/>
              <a:t>Missing fun social events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 Profiles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6906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Persona name : Amanda</a:t>
            </a:r>
          </a:p>
          <a:p>
            <a:r>
              <a:rPr lang="en-GB" dirty="0" smtClean="0"/>
              <a:t>Demographic : 18-25, single, no children</a:t>
            </a:r>
          </a:p>
          <a:p>
            <a:r>
              <a:rPr lang="en-GB" dirty="0" smtClean="0"/>
              <a:t>One-line description : Amanda is a second-year student studying art and design</a:t>
            </a:r>
          </a:p>
          <a:p>
            <a:pPr lvl="1"/>
            <a:r>
              <a:rPr lang="en-GB" dirty="0" smtClean="0"/>
              <a:t>Media &amp; device preferences</a:t>
            </a:r>
          </a:p>
          <a:p>
            <a:pPr lvl="2"/>
            <a:r>
              <a:rPr lang="en-GB" dirty="0" smtClean="0"/>
              <a:t>iPhone</a:t>
            </a:r>
          </a:p>
          <a:p>
            <a:pPr lvl="2"/>
            <a:r>
              <a:rPr lang="en-GB" dirty="0" smtClean="0"/>
              <a:t>Uses her phone a lot during the day</a:t>
            </a:r>
          </a:p>
          <a:p>
            <a:pPr lvl="2"/>
            <a:r>
              <a:rPr lang="en-GB" dirty="0" smtClean="0"/>
              <a:t>Has access to a desktop machine but only uses it for writing and printing assignments</a:t>
            </a:r>
            <a:endParaRPr lang="en-GB" dirty="0"/>
          </a:p>
          <a:p>
            <a:pPr lvl="1"/>
            <a:r>
              <a:rPr lang="en-GB" dirty="0" smtClean="0"/>
              <a:t>Role &amp; responsibilities</a:t>
            </a:r>
          </a:p>
          <a:p>
            <a:pPr lvl="2"/>
            <a:r>
              <a:rPr lang="en-GB" dirty="0" smtClean="0"/>
              <a:t>Student rep for her course</a:t>
            </a:r>
          </a:p>
          <a:p>
            <a:pPr lvl="2"/>
            <a:r>
              <a:rPr lang="en-GB" dirty="0" smtClean="0"/>
              <a:t>Volunteers with a kids circus group one night a week</a:t>
            </a:r>
          </a:p>
          <a:p>
            <a:pPr lvl="2"/>
            <a:r>
              <a:rPr lang="en-GB" dirty="0" smtClean="0"/>
              <a:t>Shares a flat with 3 other students</a:t>
            </a:r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 Profiles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0911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Persona name : Amanda</a:t>
            </a:r>
          </a:p>
          <a:p>
            <a:r>
              <a:rPr lang="en-GB" dirty="0" smtClean="0"/>
              <a:t>Demographic : 18-25, single, no children</a:t>
            </a:r>
          </a:p>
          <a:p>
            <a:r>
              <a:rPr lang="en-GB" dirty="0" smtClean="0"/>
              <a:t>One-line description : Amanda is a second-year student studying art and design</a:t>
            </a:r>
          </a:p>
          <a:p>
            <a:pPr lvl="1"/>
            <a:r>
              <a:rPr lang="en-GB" dirty="0" smtClean="0"/>
              <a:t>Tasks</a:t>
            </a:r>
          </a:p>
          <a:p>
            <a:pPr lvl="2"/>
            <a:r>
              <a:rPr lang="en-GB" dirty="0" smtClean="0"/>
              <a:t>Check emails</a:t>
            </a:r>
          </a:p>
          <a:p>
            <a:pPr lvl="2"/>
            <a:r>
              <a:rPr lang="en-GB" dirty="0" smtClean="0"/>
              <a:t>Check timetable</a:t>
            </a:r>
          </a:p>
          <a:p>
            <a:pPr lvl="2"/>
            <a:r>
              <a:rPr lang="en-GB" dirty="0" smtClean="0"/>
              <a:t>Check for big social events</a:t>
            </a:r>
          </a:p>
          <a:p>
            <a:pPr lvl="2"/>
            <a:r>
              <a:rPr lang="en-GB" dirty="0" smtClean="0"/>
              <a:t>Book tickets to social events</a:t>
            </a:r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 Profiles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17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/>
          <a:lstStyle/>
          <a:p>
            <a:r>
              <a:rPr lang="en-GB" dirty="0" smtClean="0"/>
              <a:t>Based upon what you discovered during the card sorting exercise, develop three separate persona for university website users.</a:t>
            </a:r>
            <a:endParaRPr lang="en-GB" dirty="0"/>
          </a:p>
          <a:p>
            <a:pPr lvl="1"/>
            <a:r>
              <a:rPr lang="en-GB" dirty="0" smtClean="0"/>
              <a:t>Why do they use the university website?</a:t>
            </a:r>
          </a:p>
          <a:p>
            <a:pPr lvl="1"/>
            <a:r>
              <a:rPr lang="en-GB" dirty="0" smtClean="0"/>
              <a:t>What information do they need?</a:t>
            </a:r>
          </a:p>
          <a:p>
            <a:pPr lvl="1"/>
            <a:r>
              <a:rPr lang="en-GB" dirty="0" smtClean="0"/>
              <a:t>How do they access the website?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1179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mtClean="0"/>
              <a:t>Coming Soon…</a:t>
            </a:r>
            <a:endParaRPr lang="en-US" smtClean="0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Next lecture: Information Architecture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Homework: Read the articles linked to this lecture on Moodle.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7814</TotalTime>
  <Words>1482</Words>
  <Application>Microsoft Office PowerPoint</Application>
  <PresentationFormat>On-screen Show (4:3)</PresentationFormat>
  <Paragraphs>233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User Experience Design</vt:lpstr>
      <vt:lpstr>What is User Research?</vt:lpstr>
      <vt:lpstr>How Many Users?</vt:lpstr>
      <vt:lpstr>Asking Questions</vt:lpstr>
      <vt:lpstr>Research Methods</vt:lpstr>
      <vt:lpstr>Research Methods</vt:lpstr>
      <vt:lpstr>Observing Users</vt:lpstr>
      <vt:lpstr>Interviews</vt:lpstr>
      <vt:lpstr>Surveys</vt:lpstr>
      <vt:lpstr>Card Sorting</vt:lpstr>
      <vt:lpstr>Activity</vt:lpstr>
      <vt:lpstr>6 Things About Devices</vt:lpstr>
      <vt:lpstr>User Profiles</vt:lpstr>
      <vt:lpstr>User Profiles</vt:lpstr>
      <vt:lpstr>User Profiles</vt:lpstr>
      <vt:lpstr>User Profiles</vt:lpstr>
      <vt:lpstr>User Profiles</vt:lpstr>
      <vt:lpstr>User Profiles</vt:lpstr>
      <vt:lpstr>Activity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156</cp:revision>
  <dcterms:created xsi:type="dcterms:W3CDTF">2003-09-29T11:49:22Z</dcterms:created>
  <dcterms:modified xsi:type="dcterms:W3CDTF">2020-01-28T16:37:38Z</dcterms:modified>
</cp:coreProperties>
</file>