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sldIdLst>
    <p:sldId id="256" r:id="rId2"/>
    <p:sldId id="257" r:id="rId3"/>
    <p:sldId id="259" r:id="rId4"/>
    <p:sldId id="263" r:id="rId5"/>
    <p:sldId id="260" r:id="rId6"/>
    <p:sldId id="261" r:id="rId7"/>
    <p:sldId id="258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9CF0349-9CAD-AB84-7DB7-627B5D0C07EA}" v="81" dt="2023-10-27T18:41:16.966"/>
    <p1510:client id="{45D8D837-1F92-4952-B0EF-C57DFCA67101}" v="183" dt="2023-11-02T21:13:09.032"/>
    <p1510:client id="{6BB1BD6B-91C9-9A3A-14A4-327DA80A25FE}" v="109" dt="2023-10-24T11:03:35.341"/>
    <p1510:client id="{6D67C8F0-EE0C-451D-A9EE-9908F9F0DA3D}" v="124" dt="2023-10-24T10:28:04.765"/>
    <p1510:client id="{755DF4E6-EC55-EDEE-615B-0ABC1A006D6D}" v="8" dt="2023-10-27T19:59:41.094"/>
    <p1510:client id="{E419757D-2276-3468-4A64-A1D7E98513BF}" v="16" dt="2023-11-02T00:33:25.387"/>
    <p1510:client id="{F56CA768-F768-43D5-91E8-C9CB0392C4A2}" v="91" dt="2023-10-24T18:31:29.0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41"/>
    <p:restoredTop sz="94674"/>
  </p:normalViewPr>
  <p:slideViewPr>
    <p:cSldViewPr snapToGrid="0">
      <p:cViewPr varScale="1">
        <p:scale>
          <a:sx n="183" d="100"/>
          <a:sy n="183" d="100"/>
        </p:scale>
        <p:origin x="96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 descr="Tag=AccentColor&#10;Flavor=Light&#10;Target=Fill">
            <a:extLst>
              <a:ext uri="{FF2B5EF4-FFF2-40B4-BE49-F238E27FC236}">
                <a16:creationId xmlns:a16="http://schemas.microsoft.com/office/drawing/2014/main" id="{0D57E7FA-E8FC-45AC-868F-CDC8144939D6}"/>
              </a:ext>
            </a:extLst>
          </p:cNvPr>
          <p:cNvSpPr/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5705856" cy="3264408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5705856" cy="996696"/>
          </a:xfrm>
        </p:spPr>
        <p:txBody>
          <a:bodyPr/>
          <a:lstStyle>
            <a:lvl1pPr marL="0" indent="0" algn="l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951E3-0794-422C-AF76-0AD4A7FB1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11/2/23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BFA8-0291-4D77-A9D9-B17FC238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C4D4-C4EE-4624-A329-C608A1D5A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556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11/2/23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0580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11/2/23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44812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11/2/23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3458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11/2/23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9503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784" y="1572768"/>
            <a:ext cx="6501384" cy="4096512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11/2/23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6643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11/2/23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2201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 descr="Mask ID=&#10;Mask position=bottom, center&#10;Mask family= brushstroke, landscape, wide">
            <a:extLst>
              <a:ext uri="{FF2B5EF4-FFF2-40B4-BE49-F238E27FC236}">
                <a16:creationId xmlns:a16="http://schemas.microsoft.com/office/drawing/2014/main" id="{736BF44D-E8DD-45FA-931D-CBCC67D57944}"/>
              </a:ext>
            </a:extLst>
          </p:cNvPr>
          <p:cNvSpPr/>
          <p:nvPr/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11/2/23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1454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11/2/23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723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>
            <a:noAutofit/>
          </a:bodyPr>
          <a:lstStyle>
            <a:lvl1pPr marL="0" indent="0" algn="ctr">
              <a:buNone/>
              <a:defRPr sz="2000" cap="all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11/2/23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434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C888B-58B8-4428-8B1D-4E26FC5DD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14F67B-D516-42FA-A2CA-2DCD37CFE8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BA5FF-4919-4FF8-9C04-06CE156B7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11/2/23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A970-128E-4150-8E5A-A1B056E8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C6CD1-EE5E-42EF-B76D-BB803BA6A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5748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0C2A1B-34CA-4877-9435-D77DF32575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55E5E-4A81-44CC-8D99-F56E625D4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EECF-A221-4ECC-AD9C-E197D516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11/2/23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F41AE-0DDE-49ED-9F0C-E0E16F59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47FB7-77F0-4C43-B81E-D04B31C95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5521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E684-10F4-4CC3-A0B9-F03AA7BE37CF}" type="datetimeFigureOut">
              <a:rPr lang="en-US" smtClean="0"/>
              <a:t>11/2/23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656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74" r:id="rId6"/>
    <p:sldLayoutId id="2147483679" r:id="rId7"/>
    <p:sldLayoutId id="2147483675" r:id="rId8"/>
    <p:sldLayoutId id="2147483676" r:id="rId9"/>
    <p:sldLayoutId id="2147483677" r:id="rId10"/>
    <p:sldLayoutId id="2147483678" r:id="rId11"/>
    <p:sldLayoutId id="214748368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2.m4a"/><Relationship Id="rId7" Type="http://schemas.openxmlformats.org/officeDocument/2006/relationships/image" Target="../media/image2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2.m4a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4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4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ho.int/activities/promoting-well-being" TargetMode="External"/><Relationship Id="rId2" Type="http://schemas.openxmlformats.org/officeDocument/2006/relationships/hyperlink" Target="https://learninghub.leadershipacademy.nhs.uk/guides/health-and-wellbeing-conversations-support-for-facilitators/steps/what-is-resilience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ommonslibrary.parliament.uk/research-briefings/cbp-8593/" TargetMode="External"/><Relationship Id="rId5" Type="http://schemas.openxmlformats.org/officeDocument/2006/relationships/hyperlink" Target="https://www.mind.org.uk/information-support/types-of-mental-health-problems/stress/managing-stress-and-building-resilience/" TargetMode="External"/><Relationship Id="rId4" Type="http://schemas.openxmlformats.org/officeDocument/2006/relationships/hyperlink" Target="https://www.mentalhealth.org.uk/explore-mental-health/a-z-topics/physical-activity-and-mental-health#:~:text=Physical%20activity%20is%20not%20only,us%20can%20do%20for%20fre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ED894347-C9A9-4BFD-8A6D-05A2B0CDDF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84ED281-4082-46F9-86EE-D78901367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-2"/>
            <a:ext cx="9379192" cy="4251280"/>
          </a:xfrm>
          <a:custGeom>
            <a:avLst/>
            <a:gdLst>
              <a:gd name="connsiteX0" fmla="*/ 9379192 w 9379192"/>
              <a:gd name="connsiteY0" fmla="*/ 3752527 h 3752527"/>
              <a:gd name="connsiteX1" fmla="*/ 3293459 w 9379192"/>
              <a:gd name="connsiteY1" fmla="*/ 3752527 h 3752527"/>
              <a:gd name="connsiteX2" fmla="*/ 3297156 w 9379192"/>
              <a:gd name="connsiteY2" fmla="*/ 3752055 h 3752527"/>
              <a:gd name="connsiteX3" fmla="*/ 3642095 w 9379192"/>
              <a:gd name="connsiteY3" fmla="*/ 3690141 h 3752527"/>
              <a:gd name="connsiteX4" fmla="*/ 2307659 w 9379192"/>
              <a:gd name="connsiteY4" fmla="*/ 3500267 h 3752527"/>
              <a:gd name="connsiteX5" fmla="*/ 2383194 w 9379192"/>
              <a:gd name="connsiteY5" fmla="*/ 3475501 h 3752527"/>
              <a:gd name="connsiteX6" fmla="*/ 2237161 w 9379192"/>
              <a:gd name="connsiteY6" fmla="*/ 3376437 h 3752527"/>
              <a:gd name="connsiteX7" fmla="*/ 1637924 w 9379192"/>
              <a:gd name="connsiteY7" fmla="*/ 3219585 h 3752527"/>
              <a:gd name="connsiteX8" fmla="*/ 2383194 w 9379192"/>
              <a:gd name="connsiteY8" fmla="*/ 2955415 h 3752527"/>
              <a:gd name="connsiteX9" fmla="*/ 1542249 w 9379192"/>
              <a:gd name="connsiteY9" fmla="*/ 2596307 h 3752527"/>
              <a:gd name="connsiteX10" fmla="*/ 1114221 w 9379192"/>
              <a:gd name="connsiteY10" fmla="*/ 2509625 h 3752527"/>
              <a:gd name="connsiteX11" fmla="*/ 2524191 w 9379192"/>
              <a:gd name="connsiteY11" fmla="*/ 2059708 h 3752527"/>
              <a:gd name="connsiteX12" fmla="*/ 238027 w 9379192"/>
              <a:gd name="connsiteY12" fmla="*/ 1836815 h 3752527"/>
              <a:gd name="connsiteX13" fmla="*/ 424343 w 9379192"/>
              <a:gd name="connsiteY13" fmla="*/ 1746006 h 3752527"/>
              <a:gd name="connsiteX14" fmla="*/ 1844384 w 9379192"/>
              <a:gd name="connsiteY14" fmla="*/ 1770772 h 3752527"/>
              <a:gd name="connsiteX15" fmla="*/ 2081058 w 9379192"/>
              <a:gd name="connsiteY15" fmla="*/ 1700602 h 3752527"/>
              <a:gd name="connsiteX16" fmla="*/ 1844384 w 9379192"/>
              <a:gd name="connsiteY16" fmla="*/ 1589154 h 3752527"/>
              <a:gd name="connsiteX17" fmla="*/ 922869 w 9379192"/>
              <a:gd name="connsiteY17" fmla="*/ 1506601 h 3752527"/>
              <a:gd name="connsiteX18" fmla="*/ 681160 w 9379192"/>
              <a:gd name="connsiteY18" fmla="*/ 1320855 h 3752527"/>
              <a:gd name="connsiteX19" fmla="*/ 273276 w 9379192"/>
              <a:gd name="connsiteY19" fmla="*/ 1106216 h 3752527"/>
              <a:gd name="connsiteX20" fmla="*/ 555269 w 9379192"/>
              <a:gd name="connsiteY20" fmla="*/ 928727 h 3752527"/>
              <a:gd name="connsiteX21" fmla="*/ 97029 w 9379192"/>
              <a:gd name="connsiteY21" fmla="*/ 664555 h 3752527"/>
              <a:gd name="connsiteX22" fmla="*/ 227955 w 9379192"/>
              <a:gd name="connsiteY22" fmla="*/ 317831 h 3752527"/>
              <a:gd name="connsiteX23" fmla="*/ 998402 w 9379192"/>
              <a:gd name="connsiteY23" fmla="*/ 235277 h 3752527"/>
              <a:gd name="connsiteX24" fmla="*/ 2030701 w 9379192"/>
              <a:gd name="connsiteY24" fmla="*/ 115575 h 3752527"/>
              <a:gd name="connsiteX25" fmla="*/ 3068036 w 9379192"/>
              <a:gd name="connsiteY25" fmla="*/ 12383 h 3752527"/>
              <a:gd name="connsiteX26" fmla="*/ 4105370 w 9379192"/>
              <a:gd name="connsiteY26" fmla="*/ 12383 h 3752527"/>
              <a:gd name="connsiteX27" fmla="*/ 4402472 w 9379192"/>
              <a:gd name="connsiteY27" fmla="*/ 20638 h 3752527"/>
              <a:gd name="connsiteX28" fmla="*/ 4407507 w 9379192"/>
              <a:gd name="connsiteY28" fmla="*/ 20638 h 3752527"/>
              <a:gd name="connsiteX29" fmla="*/ 5696622 w 9379192"/>
              <a:gd name="connsiteY29" fmla="*/ 57788 h 3752527"/>
              <a:gd name="connsiteX30" fmla="*/ 6175004 w 9379192"/>
              <a:gd name="connsiteY30" fmla="*/ 61915 h 3752527"/>
              <a:gd name="connsiteX31" fmla="*/ 7212339 w 9379192"/>
              <a:gd name="connsiteY31" fmla="*/ 66042 h 3752527"/>
              <a:gd name="connsiteX32" fmla="*/ 8244638 w 9379192"/>
              <a:gd name="connsiteY32" fmla="*/ 49532 h 3752527"/>
              <a:gd name="connsiteX33" fmla="*/ 9292044 w 9379192"/>
              <a:gd name="connsiteY33" fmla="*/ 0 h 3752527"/>
              <a:gd name="connsiteX34" fmla="*/ 9379192 w 9379192"/>
              <a:gd name="connsiteY34" fmla="*/ 2762 h 3752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9379192" h="3752527">
                <a:moveTo>
                  <a:pt x="9379192" y="3752527"/>
                </a:moveTo>
                <a:lnTo>
                  <a:pt x="3293459" y="3752527"/>
                </a:lnTo>
                <a:lnTo>
                  <a:pt x="3297156" y="3752055"/>
                </a:lnTo>
                <a:cubicBezTo>
                  <a:pt x="3412975" y="3736577"/>
                  <a:pt x="3551454" y="3714906"/>
                  <a:pt x="3642095" y="3690141"/>
                </a:cubicBezTo>
                <a:cubicBezTo>
                  <a:pt x="3380244" y="3686012"/>
                  <a:pt x="2347945" y="3529162"/>
                  <a:pt x="2307659" y="3500267"/>
                </a:cubicBezTo>
                <a:cubicBezTo>
                  <a:pt x="2327803" y="3492012"/>
                  <a:pt x="2358017" y="3483757"/>
                  <a:pt x="2383194" y="3475501"/>
                </a:cubicBezTo>
                <a:cubicBezTo>
                  <a:pt x="2327803" y="3450736"/>
                  <a:pt x="2282482" y="3421842"/>
                  <a:pt x="2237161" y="3376437"/>
                </a:cubicBezTo>
                <a:cubicBezTo>
                  <a:pt x="2091129" y="3223714"/>
                  <a:pt x="1844384" y="3277374"/>
                  <a:pt x="1637924" y="3219585"/>
                </a:cubicBezTo>
                <a:cubicBezTo>
                  <a:pt x="1768850" y="2897627"/>
                  <a:pt x="2116307" y="3017329"/>
                  <a:pt x="2383194" y="2955415"/>
                </a:cubicBezTo>
                <a:cubicBezTo>
                  <a:pt x="1683245" y="2765541"/>
                  <a:pt x="1819207" y="2666477"/>
                  <a:pt x="1542249" y="2596307"/>
                </a:cubicBezTo>
                <a:cubicBezTo>
                  <a:pt x="1194791" y="2509625"/>
                  <a:pt x="1114221" y="2509625"/>
                  <a:pt x="1114221" y="2509625"/>
                </a:cubicBezTo>
                <a:cubicBezTo>
                  <a:pt x="1522105" y="2245455"/>
                  <a:pt x="2010559" y="2530264"/>
                  <a:pt x="2524191" y="2059708"/>
                </a:cubicBezTo>
                <a:cubicBezTo>
                  <a:pt x="2030701" y="1993667"/>
                  <a:pt x="555269" y="1960645"/>
                  <a:pt x="238027" y="1836815"/>
                </a:cubicBezTo>
                <a:cubicBezTo>
                  <a:pt x="358880" y="1882219"/>
                  <a:pt x="368952" y="1746006"/>
                  <a:pt x="424343" y="1746006"/>
                </a:cubicBezTo>
                <a:cubicBezTo>
                  <a:pt x="892655" y="1741879"/>
                  <a:pt x="1371037" y="1820305"/>
                  <a:pt x="1844384" y="1770772"/>
                </a:cubicBezTo>
                <a:cubicBezTo>
                  <a:pt x="1929989" y="1766645"/>
                  <a:pt x="2065951" y="1803793"/>
                  <a:pt x="2081058" y="1700602"/>
                </a:cubicBezTo>
                <a:cubicBezTo>
                  <a:pt x="2096164" y="1572644"/>
                  <a:pt x="1919919" y="1601537"/>
                  <a:pt x="1844384" y="1589154"/>
                </a:cubicBezTo>
                <a:cubicBezTo>
                  <a:pt x="1537212" y="1547877"/>
                  <a:pt x="1235076" y="1531367"/>
                  <a:pt x="922869" y="1506601"/>
                </a:cubicBezTo>
                <a:cubicBezTo>
                  <a:pt x="791943" y="1494218"/>
                  <a:pt x="630804" y="1518984"/>
                  <a:pt x="681160" y="1320855"/>
                </a:cubicBezTo>
                <a:cubicBezTo>
                  <a:pt x="640874" y="1130983"/>
                  <a:pt x="399166" y="1197025"/>
                  <a:pt x="273276" y="1106216"/>
                </a:cubicBezTo>
                <a:cubicBezTo>
                  <a:pt x="333703" y="998897"/>
                  <a:pt x="504913" y="1073196"/>
                  <a:pt x="555269" y="928727"/>
                </a:cubicBezTo>
                <a:cubicBezTo>
                  <a:pt x="313560" y="974131"/>
                  <a:pt x="338738" y="660428"/>
                  <a:pt x="97029" y="664555"/>
                </a:cubicBezTo>
                <a:cubicBezTo>
                  <a:pt x="-104395" y="478810"/>
                  <a:pt x="41638" y="388001"/>
                  <a:pt x="227955" y="317831"/>
                </a:cubicBezTo>
                <a:cubicBezTo>
                  <a:pt x="469664" y="231150"/>
                  <a:pt x="736551" y="251788"/>
                  <a:pt x="998402" y="235277"/>
                </a:cubicBezTo>
                <a:cubicBezTo>
                  <a:pt x="1345860" y="198128"/>
                  <a:pt x="1678209" y="111447"/>
                  <a:pt x="2030701" y="115575"/>
                </a:cubicBezTo>
                <a:cubicBezTo>
                  <a:pt x="2363052" y="28893"/>
                  <a:pt x="2730650" y="123829"/>
                  <a:pt x="3068036" y="12383"/>
                </a:cubicBezTo>
                <a:cubicBezTo>
                  <a:pt x="3410457" y="12383"/>
                  <a:pt x="3757914" y="12383"/>
                  <a:pt x="4105370" y="12383"/>
                </a:cubicBezTo>
                <a:cubicBezTo>
                  <a:pt x="4206084" y="16510"/>
                  <a:pt x="4301759" y="16510"/>
                  <a:pt x="4402472" y="20638"/>
                </a:cubicBezTo>
                <a:cubicBezTo>
                  <a:pt x="4402472" y="20638"/>
                  <a:pt x="4407507" y="20638"/>
                  <a:pt x="4407507" y="20638"/>
                </a:cubicBezTo>
                <a:cubicBezTo>
                  <a:pt x="4840570" y="33022"/>
                  <a:pt x="5268596" y="41276"/>
                  <a:pt x="5696622" y="57788"/>
                </a:cubicBezTo>
                <a:cubicBezTo>
                  <a:pt x="5857761" y="57788"/>
                  <a:pt x="6013864" y="61915"/>
                  <a:pt x="6175004" y="61915"/>
                </a:cubicBezTo>
                <a:cubicBezTo>
                  <a:pt x="6517425" y="82553"/>
                  <a:pt x="6864883" y="94936"/>
                  <a:pt x="7212339" y="66042"/>
                </a:cubicBezTo>
                <a:cubicBezTo>
                  <a:pt x="7559796" y="90809"/>
                  <a:pt x="7897182" y="74298"/>
                  <a:pt x="8244638" y="49532"/>
                </a:cubicBezTo>
                <a:cubicBezTo>
                  <a:pt x="8597130" y="78426"/>
                  <a:pt x="8944587" y="37149"/>
                  <a:pt x="9292044" y="0"/>
                </a:cubicBezTo>
                <a:lnTo>
                  <a:pt x="9379192" y="2762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5531D9B7-48AB-4407-A9E8-13391FCB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9902" flipV="1">
            <a:off x="5210629" y="4242714"/>
            <a:ext cx="7104297" cy="3137347"/>
          </a:xfrm>
          <a:custGeom>
            <a:avLst/>
            <a:gdLst>
              <a:gd name="connsiteX0" fmla="*/ 6772629 w 7104297"/>
              <a:gd name="connsiteY0" fmla="*/ 3137347 h 3137347"/>
              <a:gd name="connsiteX1" fmla="*/ 7104297 w 7104297"/>
              <a:gd name="connsiteY1" fmla="*/ 1081624 h 3137347"/>
              <a:gd name="connsiteX2" fmla="*/ 400225 w 7104297"/>
              <a:gd name="connsiteY2" fmla="*/ 0 h 3137347"/>
              <a:gd name="connsiteX3" fmla="*/ 277738 w 7104297"/>
              <a:gd name="connsiteY3" fmla="*/ 5048 h 3137347"/>
              <a:gd name="connsiteX4" fmla="*/ 0 w 7104297"/>
              <a:gd name="connsiteY4" fmla="*/ 23585 h 3137347"/>
              <a:gd name="connsiteX5" fmla="*/ 296410 w 7104297"/>
              <a:gd name="connsiteY5" fmla="*/ 136472 h 3137347"/>
              <a:gd name="connsiteX6" fmla="*/ 396403 w 7104297"/>
              <a:gd name="connsiteY6" fmla="*/ 445861 h 3137347"/>
              <a:gd name="connsiteX7" fmla="*/ 760665 w 7104297"/>
              <a:gd name="connsiteY7" fmla="*/ 621461 h 3137347"/>
              <a:gd name="connsiteX8" fmla="*/ 996368 w 7104297"/>
              <a:gd name="connsiteY8" fmla="*/ 684176 h 3137347"/>
              <a:gd name="connsiteX9" fmla="*/ 1535617 w 7104297"/>
              <a:gd name="connsiteY9" fmla="*/ 776157 h 3137347"/>
              <a:gd name="connsiteX10" fmla="*/ 1614185 w 7104297"/>
              <a:gd name="connsiteY10" fmla="*/ 926671 h 3137347"/>
              <a:gd name="connsiteX11" fmla="*/ 1682037 w 7104297"/>
              <a:gd name="connsiteY11" fmla="*/ 1093909 h 3137347"/>
              <a:gd name="connsiteX12" fmla="*/ 1824886 w 7104297"/>
              <a:gd name="connsiteY12" fmla="*/ 1202614 h 3137347"/>
              <a:gd name="connsiteX13" fmla="*/ 714243 w 7104297"/>
              <a:gd name="connsiteY13" fmla="*/ 1185890 h 3137347"/>
              <a:gd name="connsiteX14" fmla="*/ 1967733 w 7104297"/>
              <a:gd name="connsiteY14" fmla="*/ 1537090 h 3137347"/>
              <a:gd name="connsiteX15" fmla="*/ 1857026 w 7104297"/>
              <a:gd name="connsiteY15" fmla="*/ 1675062 h 3137347"/>
              <a:gd name="connsiteX16" fmla="*/ 2542697 w 7104297"/>
              <a:gd name="connsiteY16" fmla="*/ 1863205 h 3137347"/>
              <a:gd name="connsiteX17" fmla="*/ 2174863 w 7104297"/>
              <a:gd name="connsiteY17" fmla="*/ 1884109 h 3137347"/>
              <a:gd name="connsiteX18" fmla="*/ 4314015 w 7104297"/>
              <a:gd name="connsiteY18" fmla="*/ 2670128 h 3137347"/>
              <a:gd name="connsiteX19" fmla="*/ 5430784 w 7104297"/>
              <a:gd name="connsiteY19" fmla="*/ 2889725 h 3137347"/>
              <a:gd name="connsiteX20" fmla="*/ 6613344 w 7104297"/>
              <a:gd name="connsiteY20" fmla="*/ 3108822 h 3137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104297" h="3137347">
                <a:moveTo>
                  <a:pt x="6772629" y="3137347"/>
                </a:moveTo>
                <a:lnTo>
                  <a:pt x="7104297" y="1081624"/>
                </a:lnTo>
                <a:lnTo>
                  <a:pt x="400225" y="0"/>
                </a:lnTo>
                <a:lnTo>
                  <a:pt x="277738" y="5048"/>
                </a:lnTo>
                <a:cubicBezTo>
                  <a:pt x="185423" y="9801"/>
                  <a:pt x="92851" y="15745"/>
                  <a:pt x="0" y="23585"/>
                </a:cubicBezTo>
                <a:cubicBezTo>
                  <a:pt x="96424" y="149013"/>
                  <a:pt x="221416" y="44490"/>
                  <a:pt x="296410" y="136472"/>
                </a:cubicBezTo>
                <a:cubicBezTo>
                  <a:pt x="224986" y="328795"/>
                  <a:pt x="253557" y="433318"/>
                  <a:pt x="396403" y="445861"/>
                </a:cubicBezTo>
                <a:cubicBezTo>
                  <a:pt x="535682" y="458403"/>
                  <a:pt x="685672" y="391507"/>
                  <a:pt x="760665" y="621461"/>
                </a:cubicBezTo>
                <a:cubicBezTo>
                  <a:pt x="782093" y="692537"/>
                  <a:pt x="914229" y="671633"/>
                  <a:pt x="996368" y="684176"/>
                </a:cubicBezTo>
                <a:cubicBezTo>
                  <a:pt x="1174926" y="713442"/>
                  <a:pt x="1364202" y="684176"/>
                  <a:pt x="1535617" y="776157"/>
                </a:cubicBezTo>
                <a:cubicBezTo>
                  <a:pt x="1603471" y="809604"/>
                  <a:pt x="1649896" y="834690"/>
                  <a:pt x="1614185" y="926671"/>
                </a:cubicBezTo>
                <a:cubicBezTo>
                  <a:pt x="1578472" y="1022833"/>
                  <a:pt x="1624898" y="1056279"/>
                  <a:pt x="1682037" y="1093909"/>
                </a:cubicBezTo>
                <a:cubicBezTo>
                  <a:pt x="1724892" y="1123175"/>
                  <a:pt x="1789173" y="1114814"/>
                  <a:pt x="1824886" y="1202614"/>
                </a:cubicBezTo>
                <a:cubicBezTo>
                  <a:pt x="1449909" y="1190070"/>
                  <a:pt x="1085647" y="1118994"/>
                  <a:pt x="714243" y="1185890"/>
                </a:cubicBezTo>
                <a:cubicBezTo>
                  <a:pt x="1121358" y="1353128"/>
                  <a:pt x="1567759" y="1344765"/>
                  <a:pt x="1967733" y="1537090"/>
                </a:cubicBezTo>
                <a:cubicBezTo>
                  <a:pt x="1953448" y="1603986"/>
                  <a:pt x="1860597" y="1574718"/>
                  <a:pt x="1857026" y="1675062"/>
                </a:cubicBezTo>
                <a:cubicBezTo>
                  <a:pt x="2067727" y="1779586"/>
                  <a:pt x="2321284" y="1708508"/>
                  <a:pt x="2542697" y="1863205"/>
                </a:cubicBezTo>
                <a:cubicBezTo>
                  <a:pt x="2414134" y="1934281"/>
                  <a:pt x="2296285" y="1817213"/>
                  <a:pt x="2174863" y="1884109"/>
                </a:cubicBezTo>
                <a:cubicBezTo>
                  <a:pt x="2214147" y="1984452"/>
                  <a:pt x="3992607" y="2603233"/>
                  <a:pt x="4314015" y="2670128"/>
                </a:cubicBezTo>
                <a:cubicBezTo>
                  <a:pt x="4559090" y="2721868"/>
                  <a:pt x="4976921" y="2803592"/>
                  <a:pt x="5430784" y="2889725"/>
                </a:cubicBezTo>
                <a:cubicBezTo>
                  <a:pt x="5827914" y="2965093"/>
                  <a:pt x="6252633" y="3043836"/>
                  <a:pt x="6613344" y="3108822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6738" y="-1"/>
            <a:ext cx="6696453" cy="3643679"/>
          </a:xfrm>
        </p:spPr>
        <p:txBody>
          <a:bodyPr anchor="b">
            <a:normAutofit/>
          </a:bodyPr>
          <a:lstStyle/>
          <a:p>
            <a:r>
              <a:rPr lang="en-US" sz="5100"/>
              <a:t>The importance of resilience, health and wellbeing as a university student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565064" y="4983000"/>
            <a:ext cx="1501890" cy="758011"/>
          </a:xfrm>
        </p:spPr>
        <p:txBody>
          <a:bodyPr anchor="ctr">
            <a:normAutofit fontScale="62500" lnSpcReduction="20000"/>
          </a:bodyPr>
          <a:lstStyle/>
          <a:p>
            <a:pPr algn="r"/>
            <a:r>
              <a:rPr lang="en-US"/>
              <a:t>Eva </a:t>
            </a:r>
            <a:r>
              <a:rPr lang="en-US" err="1"/>
              <a:t>thomas</a:t>
            </a:r>
          </a:p>
          <a:p>
            <a:pPr algn="r"/>
            <a:r>
              <a:rPr lang="en-US"/>
              <a:t>2203669</a:t>
            </a:r>
          </a:p>
        </p:txBody>
      </p:sp>
      <p:pic>
        <p:nvPicPr>
          <p:cNvPr id="6" name="Content Placeholder 3" descr="Quotes About Hope And Resilience - oziasalvesjr">
            <a:extLst>
              <a:ext uri="{FF2B5EF4-FFF2-40B4-BE49-F238E27FC236}">
                <a16:creationId xmlns:a16="http://schemas.microsoft.com/office/drawing/2014/main" id="{4E887B25-4DA5-DA9C-8698-1D1A43F4C97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74405" y="2128594"/>
            <a:ext cx="3215192" cy="4160837"/>
          </a:xfrm>
          <a:prstGeom prst="rect">
            <a:avLst/>
          </a:prstGeom>
        </p:spPr>
      </p:pic>
      <p:pic>
        <p:nvPicPr>
          <p:cNvPr id="7" name="Picture 6" descr="Quote Series 11: Resilience. – Lifestyle and Self Improvement">
            <a:extLst>
              <a:ext uri="{FF2B5EF4-FFF2-40B4-BE49-F238E27FC236}">
                <a16:creationId xmlns:a16="http://schemas.microsoft.com/office/drawing/2014/main" id="{AB47EA80-3978-BCD3-5FCA-97562EE8D08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37785" y="171938"/>
            <a:ext cx="2743200" cy="2743200"/>
          </a:xfrm>
          <a:prstGeom prst="rect">
            <a:avLst/>
          </a:prstGeom>
        </p:spPr>
      </p:pic>
      <p:pic>
        <p:nvPicPr>
          <p:cNvPr id="4" name="Slide 1 - Intro">
            <a:hlinkClick r:id="" action="ppaction://media"/>
            <a:extLst>
              <a:ext uri="{FF2B5EF4-FFF2-40B4-BE49-F238E27FC236}">
                <a16:creationId xmlns:a16="http://schemas.microsoft.com/office/drawing/2014/main" id="{768C1193-7401-590F-A36A-8BA023A2DB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12535" y="5450517"/>
            <a:ext cx="730250" cy="73025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71B219D-D59C-E9C8-BDE9-C32D0A55413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350"/>
    </mc:Choice>
    <mc:Fallback>
      <p:transition spd="slow" advTm="213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806E4-A5BD-EA0B-6730-41E7E102CC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2738" y="345587"/>
            <a:ext cx="10515600" cy="1325563"/>
          </a:xfrm>
        </p:spPr>
        <p:txBody>
          <a:bodyPr>
            <a:normAutofit/>
          </a:bodyPr>
          <a:lstStyle/>
          <a:p>
            <a:r>
              <a:rPr lang="en-US" sz="4400"/>
              <a:t>What is resilience?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460A59-3996-9CBB-FA48-06006B5DEA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9738" y="1933526"/>
            <a:ext cx="6226908" cy="416052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>
                <a:solidFill>
                  <a:srgbClr val="212B32"/>
                </a:solidFill>
                <a:ea typeface="+mn-lt"/>
                <a:cs typeface="+mn-lt"/>
              </a:rPr>
              <a:t>The word ‘resilience’ refers to our bounce-back ability in the face of difficulty or challenges. Resilience is the ability to adapt and grow following adversity.</a:t>
            </a:r>
          </a:p>
          <a:p>
            <a:pPr marL="0" indent="0">
              <a:buNone/>
            </a:pPr>
            <a:r>
              <a:rPr lang="en-US" sz="1200">
                <a:solidFill>
                  <a:srgbClr val="4C6272"/>
                </a:solidFill>
                <a:ea typeface="+mn-lt"/>
                <a:cs typeface="+mn-lt"/>
              </a:rPr>
              <a:t>NHS Leadership Academy (2023)</a:t>
            </a:r>
            <a:endParaRPr lang="en-US"/>
          </a:p>
        </p:txBody>
      </p:sp>
      <p:pic>
        <p:nvPicPr>
          <p:cNvPr id="3" name="Picture 2" descr="45 Resilience Quotes to Help You Bounce Back - WomenH.com">
            <a:extLst>
              <a:ext uri="{FF2B5EF4-FFF2-40B4-BE49-F238E27FC236}">
                <a16:creationId xmlns:a16="http://schemas.microsoft.com/office/drawing/2014/main" id="{524E4DEC-6EBA-BA3C-8C2E-61CF6DACC61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1164" r="641" b="17577"/>
          <a:stretch/>
        </p:blipFill>
        <p:spPr>
          <a:xfrm>
            <a:off x="7430476" y="541215"/>
            <a:ext cx="4151936" cy="4475707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45F3878-CAFF-C129-9ACF-DF7260734B0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290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981"/>
    </mc:Choice>
    <mc:Fallback>
      <p:transition spd="slow" advTm="269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2D3159-7FED-86DF-201C-4EE2528458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431" y="306510"/>
            <a:ext cx="10515600" cy="1325563"/>
          </a:xfrm>
        </p:spPr>
        <p:txBody>
          <a:bodyPr>
            <a:normAutofit/>
          </a:bodyPr>
          <a:lstStyle/>
          <a:p>
            <a:r>
              <a:rPr lang="en-US" sz="4400"/>
              <a:t>What is wellbeing?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E72646-F7DB-6CDA-575A-D1F0DD806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3739" y="1874910"/>
            <a:ext cx="6559062" cy="416052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>
                <a:solidFill>
                  <a:srgbClr val="20313B"/>
                </a:solidFill>
                <a:ea typeface="+mn-lt"/>
                <a:cs typeface="+mn-lt"/>
              </a:rPr>
              <a:t>Well-being is a positive state experienced by individuals and societies. Similar to health, it is a resource for daily life and is determined by social, economic and environmental conditions. Well-being encompasses quality of life and the ability of people and societies to contribute to the world with a sense of meaning and purpose. </a:t>
            </a:r>
            <a:endParaRPr lang="en-US"/>
          </a:p>
          <a:p>
            <a:pPr marL="0" indent="0">
              <a:buNone/>
            </a:pPr>
            <a:r>
              <a:rPr lang="en-US" sz="2400">
                <a:solidFill>
                  <a:srgbClr val="20313B"/>
                </a:solidFill>
              </a:rPr>
              <a:t>World health </a:t>
            </a:r>
            <a:r>
              <a:rPr lang="en-US" sz="2400" err="1">
                <a:solidFill>
                  <a:srgbClr val="20313B"/>
                </a:solidFill>
              </a:rPr>
              <a:t>organisation</a:t>
            </a:r>
            <a:r>
              <a:rPr lang="en-US" sz="2400">
                <a:solidFill>
                  <a:srgbClr val="20313B"/>
                </a:solidFill>
              </a:rPr>
              <a:t> (2021)</a:t>
            </a:r>
          </a:p>
        </p:txBody>
      </p:sp>
      <p:pic>
        <p:nvPicPr>
          <p:cNvPr id="4" name="Picture 3" descr="Pin on Blog | Women Empowerment &amp; Wellness | The Sprouting Sunflower">
            <a:extLst>
              <a:ext uri="{FF2B5EF4-FFF2-40B4-BE49-F238E27FC236}">
                <a16:creationId xmlns:a16="http://schemas.microsoft.com/office/drawing/2014/main" id="{845CBF07-89A9-CC78-9C47-C2A145C479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92999" y="1369523"/>
            <a:ext cx="4220309" cy="4109184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23649562-DFCF-C1F8-7258-B63FCCA5AA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225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207"/>
    </mc:Choice>
    <mc:Fallback>
      <p:transition spd="slow" advTm="312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0C6B6-3E3A-B5E8-9FC7-552ECBEFF2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Looking after your well-being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A21D4B-DEBF-FCB2-4036-FE221B962F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Looking after your well-being is just as important as looking after your physical health, especially as a University student.</a:t>
            </a:r>
          </a:p>
          <a:p>
            <a:r>
              <a:rPr lang="en-US"/>
              <a:t>Here are many affordable, and even cost-free ways you can look after your well-being!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832AD2A-F7F7-283F-EEDB-6C4A4449CC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095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987"/>
    </mc:Choice>
    <mc:Fallback>
      <p:transition spd="slow" advTm="459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F5AC4C-48B5-9F44-6981-B4214125F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219" y="321993"/>
            <a:ext cx="10515600" cy="1325563"/>
          </a:xfrm>
        </p:spPr>
        <p:txBody>
          <a:bodyPr/>
          <a:lstStyle/>
          <a:p>
            <a:r>
              <a:rPr lang="en-US"/>
              <a:t>The importance of staying active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395D10-1174-A641-A6A6-BA8A49BF01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59106" y="1839152"/>
            <a:ext cx="5325375" cy="416052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sz="2400">
                <a:ea typeface="+mn-lt"/>
                <a:cs typeface="+mn-lt"/>
              </a:rPr>
              <a:t>Physical activity is not only good for your body, but it's also great for your mind.</a:t>
            </a:r>
            <a:endParaRPr lang="en-US" sz="2400"/>
          </a:p>
          <a:p>
            <a:r>
              <a:rPr lang="en-US" sz="2400">
                <a:ea typeface="+mn-lt"/>
                <a:cs typeface="+mn-lt"/>
              </a:rPr>
              <a:t>Being active releases chemicals in your brain that make you feel good - boosting your self-esteem and helping you concentrate as well as sleep well and feel better. Not bad for something many of us can do for free!</a:t>
            </a:r>
            <a:endParaRPr lang="en-US" sz="2400"/>
          </a:p>
          <a:p>
            <a:r>
              <a:rPr lang="en-US" sz="2400"/>
              <a:t>Mental health foundation (2021)</a:t>
            </a:r>
          </a:p>
          <a:p>
            <a:endParaRPr lang="en-US"/>
          </a:p>
        </p:txBody>
      </p:sp>
      <p:pic>
        <p:nvPicPr>
          <p:cNvPr id="5" name="Picture 4" descr="A girl in a pink suit does yoga in a camel pose asana tilt on a white  background vector graphic 16225856 Vector Art at Vecteezy">
            <a:extLst>
              <a:ext uri="{FF2B5EF4-FFF2-40B4-BE49-F238E27FC236}">
                <a16:creationId xmlns:a16="http://schemas.microsoft.com/office/drawing/2014/main" id="{2DB26597-D26E-49D7-86E0-29D29861992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8110" r="523" b="17323"/>
          <a:stretch/>
        </p:blipFill>
        <p:spPr>
          <a:xfrm>
            <a:off x="2826589" y="3253596"/>
            <a:ext cx="3490840" cy="3022962"/>
          </a:xfrm>
          <a:prstGeom prst="rect">
            <a:avLst/>
          </a:prstGeom>
        </p:spPr>
      </p:pic>
      <p:pic>
        <p:nvPicPr>
          <p:cNvPr id="4" name="Picture 3" descr="Premium Vector | Two pink dumbbells from multicolored paints colored drawing  realistic dumbbell for fitness">
            <a:extLst>
              <a:ext uri="{FF2B5EF4-FFF2-40B4-BE49-F238E27FC236}">
                <a16:creationId xmlns:a16="http://schemas.microsoft.com/office/drawing/2014/main" id="{A89CCD87-12E5-284C-C404-2F0B25B2EA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532" y="1712367"/>
            <a:ext cx="3490821" cy="2901304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45AC183D-B010-5F19-9E02-AEA2B86B65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379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441"/>
    </mc:Choice>
    <mc:Fallback>
      <p:transition spd="slow" advTm="454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68F701-CE31-6024-92BF-CC9C65A35A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Student mental health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73743E-46F2-1B67-F47B-6BEAC88B34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>
                <a:solidFill>
                  <a:srgbClr val="393939"/>
                </a:solidFill>
                <a:ea typeface="+mn-lt"/>
                <a:cs typeface="+mn-lt"/>
              </a:rPr>
              <a:t>The proportion of home students (students who normally live in the UK) who disclosed a mental health condition to their university has increased rapidly since 2010 and was over 5% in 2020/21.</a:t>
            </a:r>
          </a:p>
          <a:p>
            <a:r>
              <a:rPr lang="en-US" sz="2400" dirty="0">
                <a:solidFill>
                  <a:srgbClr val="393939"/>
                </a:solidFill>
                <a:ea typeface="+mn-lt"/>
                <a:cs typeface="+mn-lt"/>
              </a:rPr>
              <a:t>The Commons Library (2020)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F09FDBF-A2AA-F3DB-F3D5-C6AB489E110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692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01"/>
    </mc:Choice>
    <mc:Fallback>
      <p:transition spd="slow" advTm="14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9771C-DB00-41B2-483E-9947EF2ED8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3CE81F-70FD-0974-DF06-3B833B251E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1200" dirty="0">
                <a:solidFill>
                  <a:srgbClr val="4C6272"/>
                </a:solidFill>
                <a:ea typeface="+mn-lt"/>
                <a:cs typeface="+mn-lt"/>
              </a:rPr>
              <a:t>NHS Leadership Academy (2023) </a:t>
            </a:r>
            <a:r>
              <a:rPr lang="en-US" sz="1200" dirty="0">
                <a:solidFill>
                  <a:srgbClr val="4C6272"/>
                </a:solidFill>
                <a:ea typeface="+mn-lt"/>
                <a:cs typeface="+mn-lt"/>
                <a:hlinkClick r:id="rId2"/>
              </a:rPr>
              <a:t>What is resilience – Leadership Academy</a:t>
            </a:r>
            <a:endParaRPr lang="en-US" sz="1200" dirty="0">
              <a:solidFill>
                <a:srgbClr val="4C6272"/>
              </a:solidFill>
              <a:ea typeface="+mn-lt"/>
              <a:cs typeface="+mn-lt"/>
            </a:endParaRPr>
          </a:p>
          <a:p>
            <a:r>
              <a:rPr lang="en-US" sz="1200" dirty="0">
                <a:solidFill>
                  <a:srgbClr val="4C6272"/>
                </a:solidFill>
              </a:rPr>
              <a:t>world health </a:t>
            </a:r>
            <a:r>
              <a:rPr lang="en-US" sz="1200" dirty="0" err="1">
                <a:solidFill>
                  <a:srgbClr val="4C6272"/>
                </a:solidFill>
              </a:rPr>
              <a:t>organisation</a:t>
            </a:r>
            <a:r>
              <a:rPr lang="en-US" sz="1200" dirty="0">
                <a:solidFill>
                  <a:srgbClr val="4C6272"/>
                </a:solidFill>
              </a:rPr>
              <a:t> (2021) </a:t>
            </a:r>
            <a:r>
              <a:rPr lang="en-US" sz="1200" dirty="0">
                <a:solidFill>
                  <a:srgbClr val="4C6272"/>
                </a:solidFill>
                <a:ea typeface="+mn-lt"/>
                <a:cs typeface="+mn-lt"/>
                <a:hlinkClick r:id="rId3"/>
              </a:rPr>
              <a:t>Promoting well-being (who.int)</a:t>
            </a:r>
            <a:endParaRPr lang="en-US" sz="1200" dirty="0">
              <a:solidFill>
                <a:srgbClr val="4C6272"/>
              </a:solidFill>
            </a:endParaRPr>
          </a:p>
          <a:p>
            <a:r>
              <a:rPr lang="en-US" sz="1200" dirty="0">
                <a:solidFill>
                  <a:srgbClr val="4C6272"/>
                </a:solidFill>
              </a:rPr>
              <a:t> Mental Health Foundation </a:t>
            </a:r>
            <a:r>
              <a:rPr lang="en-US" sz="1200" dirty="0">
                <a:solidFill>
                  <a:srgbClr val="4C6272"/>
                </a:solidFill>
                <a:ea typeface="+mn-lt"/>
                <a:cs typeface="+mn-lt"/>
                <a:hlinkClick r:id="rId4"/>
              </a:rPr>
              <a:t>https://www.mentalhealth.org.uk/explore-mental-health/a-z-topics/physical-activity-and-mental-health#:~:text=Physical%20activity%20is%20not%20only,us%20can%20do%20for%20free</a:t>
            </a:r>
            <a:r>
              <a:rPr lang="en-US" sz="1200" dirty="0">
                <a:solidFill>
                  <a:srgbClr val="4C6272"/>
                </a:solidFill>
                <a:ea typeface="+mn-lt"/>
                <a:cs typeface="+mn-lt"/>
              </a:rPr>
              <a:t>!</a:t>
            </a:r>
            <a:endParaRPr lang="en-US" sz="1200" dirty="0">
              <a:solidFill>
                <a:srgbClr val="4C6272"/>
              </a:solidFill>
            </a:endParaRPr>
          </a:p>
          <a:p>
            <a:r>
              <a:rPr lang="en-US" sz="1200" dirty="0">
                <a:solidFill>
                  <a:srgbClr val="4C6272"/>
                </a:solidFill>
                <a:ea typeface="+mn-lt"/>
                <a:cs typeface="+mn-lt"/>
              </a:rPr>
              <a:t> mind charity </a:t>
            </a:r>
            <a:r>
              <a:rPr lang="en-US" sz="1200" dirty="0">
                <a:solidFill>
                  <a:srgbClr val="4C6272"/>
                </a:solidFill>
                <a:ea typeface="+mn-lt"/>
                <a:cs typeface="+mn-lt"/>
                <a:hlinkClick r:id="rId5"/>
              </a:rPr>
              <a:t>https://www.mind.org.uk/information-support/types-of-mental-health-problems/stress/managing-stress-and-building-resilience/</a:t>
            </a:r>
            <a:endParaRPr lang="en-US" sz="1200" dirty="0">
              <a:solidFill>
                <a:srgbClr val="4C6272"/>
              </a:solidFill>
              <a:ea typeface="+mn-lt"/>
              <a:cs typeface="+mn-lt"/>
            </a:endParaRPr>
          </a:p>
          <a:p>
            <a:r>
              <a:rPr lang="en-US" sz="1200" dirty="0">
                <a:solidFill>
                  <a:srgbClr val="4C6272"/>
                </a:solidFill>
                <a:ea typeface="+mn-lt"/>
                <a:cs typeface="+mn-lt"/>
              </a:rPr>
              <a:t>The Commons Library </a:t>
            </a:r>
            <a:r>
              <a:rPr lang="en-US" sz="1200" dirty="0">
                <a:solidFill>
                  <a:srgbClr val="393939"/>
                </a:solidFill>
                <a:ea typeface="+mn-lt"/>
                <a:cs typeface="+mn-lt"/>
                <a:hlinkClick r:id="rId6"/>
              </a:rPr>
              <a:t>https://commonslibrary.parliament.uk/research-briefings/cbp-8593/</a:t>
            </a:r>
            <a:r>
              <a:rPr lang="en-US" sz="1200" dirty="0">
                <a:solidFill>
                  <a:srgbClr val="393939"/>
                </a:solidFill>
                <a:ea typeface="+mn-lt"/>
                <a:cs typeface="+mn-lt"/>
              </a:rPr>
              <a:t> </a:t>
            </a:r>
          </a:p>
          <a:p>
            <a:r>
              <a:rPr lang="en-US" sz="1200" dirty="0">
                <a:solidFill>
                  <a:srgbClr val="393939"/>
                </a:solidFill>
                <a:ea typeface="+mn-lt"/>
                <a:cs typeface="+mn-lt"/>
              </a:rPr>
              <a:t>https://</a:t>
            </a:r>
            <a:r>
              <a:rPr lang="en-US" sz="1200" dirty="0" err="1">
                <a:solidFill>
                  <a:srgbClr val="393939"/>
                </a:solidFill>
                <a:ea typeface="+mn-lt"/>
                <a:cs typeface="+mn-lt"/>
              </a:rPr>
              <a:t>www.mayoclinichealthsystem.org</a:t>
            </a:r>
            <a:r>
              <a:rPr lang="en-US" sz="1200" dirty="0">
                <a:solidFill>
                  <a:srgbClr val="393939"/>
                </a:solidFill>
                <a:ea typeface="+mn-lt"/>
                <a:cs typeface="+mn-lt"/>
              </a:rPr>
              <a:t>/topics/resiliency#:~:text=The%20ability%20to%20recover%20quickly,positive%20responsiveness%20to%20challenging%20events.</a:t>
            </a:r>
          </a:p>
          <a:p>
            <a:r>
              <a:rPr lang="en-US" sz="1200" dirty="0">
                <a:solidFill>
                  <a:srgbClr val="393939"/>
                </a:solidFill>
                <a:ea typeface="+mn-lt"/>
                <a:cs typeface="+mn-lt"/>
              </a:rPr>
              <a:t>https://</a:t>
            </a:r>
            <a:r>
              <a:rPr lang="en-US" sz="1200" dirty="0" err="1">
                <a:solidFill>
                  <a:srgbClr val="393939"/>
                </a:solidFill>
                <a:ea typeface="+mn-lt"/>
                <a:cs typeface="+mn-lt"/>
              </a:rPr>
              <a:t>www.who.int</a:t>
            </a:r>
            <a:r>
              <a:rPr lang="en-US" sz="1200" dirty="0">
                <a:solidFill>
                  <a:srgbClr val="393939"/>
                </a:solidFill>
                <a:ea typeface="+mn-lt"/>
                <a:cs typeface="+mn-lt"/>
              </a:rPr>
              <a:t>/news-room/fact-sheets/detail/physical-activity</a:t>
            </a:r>
          </a:p>
          <a:p>
            <a:endParaRPr lang="en-US" sz="1200" dirty="0">
              <a:solidFill>
                <a:srgbClr val="393939"/>
              </a:solidFill>
              <a:ea typeface="+mn-lt"/>
              <a:cs typeface="+mn-lt"/>
            </a:endParaRPr>
          </a:p>
          <a:p>
            <a:endParaRPr lang="en-US" sz="1200" dirty="0">
              <a:solidFill>
                <a:srgbClr val="393939"/>
              </a:solidFill>
              <a:ea typeface="+mn-lt"/>
              <a:cs typeface="+mn-lt"/>
            </a:endParaRPr>
          </a:p>
          <a:p>
            <a:pPr marL="0" indent="0">
              <a:buNone/>
            </a:pPr>
            <a:endParaRPr lang="en-US" sz="1200" dirty="0">
              <a:solidFill>
                <a:srgbClr val="4C6272"/>
              </a:solidFill>
            </a:endParaRPr>
          </a:p>
          <a:p>
            <a:pPr marL="0" indent="0">
              <a:buNone/>
            </a:pPr>
            <a:endParaRPr lang="en-US" sz="1200" dirty="0">
              <a:solidFill>
                <a:srgbClr val="4C627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5971261"/>
      </p:ext>
    </p:extLst>
  </p:cSld>
  <p:clrMapOvr>
    <a:masterClrMapping/>
  </p:clrMapOvr>
</p:sld>
</file>

<file path=ppt/theme/theme1.xml><?xml version="1.0" encoding="utf-8"?>
<a:theme xmlns:a="http://schemas.openxmlformats.org/drawingml/2006/main" name="BrushVTI">
  <a:themeElements>
    <a:clrScheme name="Custom 17">
      <a:dk1>
        <a:sysClr val="windowText" lastClr="000000"/>
      </a:dk1>
      <a:lt1>
        <a:sysClr val="window" lastClr="FFFFFF"/>
      </a:lt1>
      <a:dk2>
        <a:srgbClr val="57495C"/>
      </a:dk2>
      <a:lt2>
        <a:srgbClr val="E7E6E6"/>
      </a:lt2>
      <a:accent1>
        <a:srgbClr val="F07C98"/>
      </a:accent1>
      <a:accent2>
        <a:srgbClr val="A6778D"/>
      </a:accent2>
      <a:accent3>
        <a:srgbClr val="768BA6"/>
      </a:accent3>
      <a:accent4>
        <a:srgbClr val="E8908B"/>
      </a:accent4>
      <a:accent5>
        <a:srgbClr val="C47A93"/>
      </a:accent5>
      <a:accent6>
        <a:srgbClr val="70A8DB"/>
      </a:accent6>
      <a:hlink>
        <a:srgbClr val="EB8067"/>
      </a:hlink>
      <a:folHlink>
        <a:srgbClr val="7BC7C0"/>
      </a:folHlink>
    </a:clrScheme>
    <a:fontScheme name="Custom 3">
      <a:majorFont>
        <a:latin typeface="Elephant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shVTI" id="{7102FA3A-9D7B-4497-8C4B-FB535AAFDE06}" vid="{C6D41F62-6FAB-440A-BEC7-CB7BF190811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432</Words>
  <Application>Microsoft Macintosh PowerPoint</Application>
  <PresentationFormat>Widescreen</PresentationFormat>
  <Paragraphs>29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Century Gothic</vt:lpstr>
      <vt:lpstr>Elephant</vt:lpstr>
      <vt:lpstr>BrushVTI</vt:lpstr>
      <vt:lpstr>The importance of resilience, health and wellbeing as a university student</vt:lpstr>
      <vt:lpstr>What is resilience?</vt:lpstr>
      <vt:lpstr>What is wellbeing?</vt:lpstr>
      <vt:lpstr>Looking after your well-being</vt:lpstr>
      <vt:lpstr>The importance of staying active</vt:lpstr>
      <vt:lpstr>Student mental health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Rhys Morgan (2205146)</cp:lastModifiedBy>
  <cp:revision>3</cp:revision>
  <dcterms:created xsi:type="dcterms:W3CDTF">2023-10-24T10:14:01Z</dcterms:created>
  <dcterms:modified xsi:type="dcterms:W3CDTF">2023-11-02T22:05:59Z</dcterms:modified>
</cp:coreProperties>
</file>