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9" r:id="rId2"/>
    <p:sldId id="270" r:id="rId3"/>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33" autoAdjust="0"/>
    <p:restoredTop sz="94660"/>
  </p:normalViewPr>
  <p:slideViewPr>
    <p:cSldViewPr snapToGrid="0">
      <p:cViewPr>
        <p:scale>
          <a:sx n="45" d="100"/>
          <a:sy n="45" d="100"/>
        </p:scale>
        <p:origin x="1420" y="4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8E3B587-0F46-4D67-B932-A5086E4D8569}" type="datetimeFigureOut">
              <a:rPr lang="en-US" smtClean="0"/>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BE6297-BAC1-4C68-8ACC-D5A190A84BA3}" type="slidenum">
              <a:rPr lang="en-US" smtClean="0"/>
              <a:t>‹#›</a:t>
            </a:fld>
            <a:endParaRPr lang="en-US"/>
          </a:p>
        </p:txBody>
      </p:sp>
    </p:spTree>
    <p:extLst>
      <p:ext uri="{BB962C8B-B14F-4D97-AF65-F5344CB8AC3E}">
        <p14:creationId xmlns:p14="http://schemas.microsoft.com/office/powerpoint/2010/main" val="4171204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8E3B587-0F46-4D67-B932-A5086E4D8569}" type="datetimeFigureOut">
              <a:rPr lang="en-US" smtClean="0"/>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BE6297-BAC1-4C68-8ACC-D5A190A84BA3}" type="slidenum">
              <a:rPr lang="en-US" smtClean="0"/>
              <a:t>‹#›</a:t>
            </a:fld>
            <a:endParaRPr lang="en-US"/>
          </a:p>
        </p:txBody>
      </p:sp>
    </p:spTree>
    <p:extLst>
      <p:ext uri="{BB962C8B-B14F-4D97-AF65-F5344CB8AC3E}">
        <p14:creationId xmlns:p14="http://schemas.microsoft.com/office/powerpoint/2010/main" val="2336782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E3B587-0F46-4D67-B932-A5086E4D8569}" type="datetimeFigureOut">
              <a:rPr lang="en-US" smtClean="0"/>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BE6297-BAC1-4C68-8ACC-D5A190A84BA3}" type="slidenum">
              <a:rPr lang="en-US" smtClean="0"/>
              <a:t>‹#›</a:t>
            </a:fld>
            <a:endParaRPr lang="en-US"/>
          </a:p>
        </p:txBody>
      </p:sp>
    </p:spTree>
    <p:extLst>
      <p:ext uri="{BB962C8B-B14F-4D97-AF65-F5344CB8AC3E}">
        <p14:creationId xmlns:p14="http://schemas.microsoft.com/office/powerpoint/2010/main" val="1039622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8E3B587-0F46-4D67-B932-A5086E4D8569}" type="datetimeFigureOut">
              <a:rPr lang="en-US" smtClean="0"/>
              <a:t>7/15/2022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BE6297-BAC1-4C68-8ACC-D5A190A84BA3}" type="slidenum">
              <a:rPr lang="en-US" smtClean="0"/>
              <a:t>‹#›</a:t>
            </a:fld>
            <a:endParaRPr lang="en-US"/>
          </a:p>
        </p:txBody>
      </p:sp>
    </p:spTree>
    <p:extLst>
      <p:ext uri="{BB962C8B-B14F-4D97-AF65-F5344CB8AC3E}">
        <p14:creationId xmlns:p14="http://schemas.microsoft.com/office/powerpoint/2010/main" val="1188576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E3B587-0F46-4D67-B932-A5086E4D8569}" type="datetimeFigureOut">
              <a:rPr lang="en-US" smtClean="0"/>
              <a:t>7/15/2022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ABE6297-BAC1-4C68-8ACC-D5A190A84BA3}" type="slidenum">
              <a:rPr lang="en-US" smtClean="0"/>
              <a:t>‹#›</a:t>
            </a:fld>
            <a:endParaRPr lang="en-US"/>
          </a:p>
        </p:txBody>
      </p:sp>
    </p:spTree>
    <p:extLst>
      <p:ext uri="{BB962C8B-B14F-4D97-AF65-F5344CB8AC3E}">
        <p14:creationId xmlns:p14="http://schemas.microsoft.com/office/powerpoint/2010/main" val="3318911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8E3B587-0F46-4D67-B932-A5086E4D8569}" type="datetimeFigureOut">
              <a:rPr lang="en-US" smtClean="0"/>
              <a:t>7/15/2022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AABE6297-BAC1-4C68-8ACC-D5A190A84BA3}" type="slidenum">
              <a:rPr lang="en-US" smtClean="0"/>
              <a:t>‹#›</a:t>
            </a:fld>
            <a:endParaRPr lang="en-US"/>
          </a:p>
        </p:txBody>
      </p:sp>
    </p:spTree>
    <p:extLst>
      <p:ext uri="{BB962C8B-B14F-4D97-AF65-F5344CB8AC3E}">
        <p14:creationId xmlns:p14="http://schemas.microsoft.com/office/powerpoint/2010/main" val="4127858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8E3B587-0F46-4D67-B932-A5086E4D8569}" type="datetimeFigureOut">
              <a:rPr lang="en-US" smtClean="0"/>
              <a:t>7/15/2022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AABE6297-BAC1-4C68-8ACC-D5A190A84BA3}" type="slidenum">
              <a:rPr lang="en-US" smtClean="0"/>
              <a:t>‹#›</a:t>
            </a:fld>
            <a:endParaRPr lang="en-US"/>
          </a:p>
        </p:txBody>
      </p:sp>
    </p:spTree>
    <p:extLst>
      <p:ext uri="{BB962C8B-B14F-4D97-AF65-F5344CB8AC3E}">
        <p14:creationId xmlns:p14="http://schemas.microsoft.com/office/powerpoint/2010/main" val="1450965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8E3B587-0F46-4D67-B932-A5086E4D8569}" type="datetimeFigureOut">
              <a:rPr lang="en-US" smtClean="0"/>
              <a:t>7/15/2022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AABE6297-BAC1-4C68-8ACC-D5A190A84BA3}" type="slidenum">
              <a:rPr lang="en-US" smtClean="0"/>
              <a:t>‹#›</a:t>
            </a:fld>
            <a:endParaRPr lang="en-US"/>
          </a:p>
        </p:txBody>
      </p:sp>
    </p:spTree>
    <p:extLst>
      <p:ext uri="{BB962C8B-B14F-4D97-AF65-F5344CB8AC3E}">
        <p14:creationId xmlns:p14="http://schemas.microsoft.com/office/powerpoint/2010/main" val="2032412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E3B587-0F46-4D67-B932-A5086E4D8569}" type="datetimeFigureOut">
              <a:rPr lang="en-US" smtClean="0"/>
              <a:t>7/15/2022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BE6297-BAC1-4C68-8ACC-D5A190A84BA3}" type="slidenum">
              <a:rPr lang="en-US" smtClean="0"/>
              <a:t>‹#›</a:t>
            </a:fld>
            <a:endParaRPr lang="en-US"/>
          </a:p>
        </p:txBody>
      </p:sp>
    </p:spTree>
    <p:extLst>
      <p:ext uri="{BB962C8B-B14F-4D97-AF65-F5344CB8AC3E}">
        <p14:creationId xmlns:p14="http://schemas.microsoft.com/office/powerpoint/2010/main" val="1689895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E3B587-0F46-4D67-B932-A5086E4D8569}" type="datetimeFigureOut">
              <a:rPr lang="en-US" smtClean="0"/>
              <a:t>7/15/2022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BE6297-BAC1-4C68-8ACC-D5A190A84BA3}" type="slidenum">
              <a:rPr lang="en-US" smtClean="0"/>
              <a:t>‹#›</a:t>
            </a:fld>
            <a:endParaRPr lang="en-US"/>
          </a:p>
        </p:txBody>
      </p:sp>
    </p:spTree>
    <p:extLst>
      <p:ext uri="{BB962C8B-B14F-4D97-AF65-F5344CB8AC3E}">
        <p14:creationId xmlns:p14="http://schemas.microsoft.com/office/powerpoint/2010/main" val="110144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8E3B587-0F46-4D67-B932-A5086E4D8569}" type="datetimeFigureOut">
              <a:rPr lang="en-US" smtClean="0"/>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BE6297-BAC1-4C68-8ACC-D5A190A84BA3}" type="slidenum">
              <a:rPr lang="en-US" smtClean="0"/>
              <a:t>‹#›</a:t>
            </a:fld>
            <a:endParaRPr lang="en-US"/>
          </a:p>
        </p:txBody>
      </p:sp>
    </p:spTree>
    <p:extLst>
      <p:ext uri="{BB962C8B-B14F-4D97-AF65-F5344CB8AC3E}">
        <p14:creationId xmlns:p14="http://schemas.microsoft.com/office/powerpoint/2010/main" val="38476826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8E3B587-0F46-4D67-B932-A5086E4D8569}" type="datetimeFigureOut">
              <a:rPr lang="en-US" smtClean="0"/>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BE6297-BAC1-4C68-8ACC-D5A190A84BA3}"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39003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E3B587-0F46-4D67-B932-A5086E4D8569}" type="datetimeFigureOut">
              <a:rPr lang="en-US" smtClean="0"/>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BE6297-BAC1-4C68-8ACC-D5A190A84BA3}" type="slidenum">
              <a:rPr lang="en-US" smtClean="0"/>
              <a:t>‹#›</a:t>
            </a:fld>
            <a:endParaRPr lang="en-US"/>
          </a:p>
        </p:txBody>
      </p:sp>
    </p:spTree>
    <p:extLst>
      <p:ext uri="{BB962C8B-B14F-4D97-AF65-F5344CB8AC3E}">
        <p14:creationId xmlns:p14="http://schemas.microsoft.com/office/powerpoint/2010/main" val="8968954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8E3B587-0F46-4D67-B932-A5086E4D8569}" type="datetimeFigureOut">
              <a:rPr lang="en-US" smtClean="0"/>
              <a:t>7/15/2022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BE6297-BAC1-4C68-8ACC-D5A190A84BA3}" type="slidenum">
              <a:rPr lang="en-US" smtClean="0"/>
              <a:t>‹#›</a:t>
            </a:fld>
            <a:endParaRPr lang="en-US"/>
          </a:p>
        </p:txBody>
      </p:sp>
    </p:spTree>
    <p:extLst>
      <p:ext uri="{BB962C8B-B14F-4D97-AF65-F5344CB8AC3E}">
        <p14:creationId xmlns:p14="http://schemas.microsoft.com/office/powerpoint/2010/main" val="7840420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8E3B587-0F46-4D67-B932-A5086E4D8569}" type="datetimeFigureOut">
              <a:rPr lang="en-US" smtClean="0"/>
              <a:t>7/15/2022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BE6297-BAC1-4C68-8ACC-D5A190A84BA3}" type="slidenum">
              <a:rPr lang="en-US" smtClean="0"/>
              <a:t>‹#›</a:t>
            </a:fld>
            <a:endParaRPr lang="en-US"/>
          </a:p>
        </p:txBody>
      </p:sp>
    </p:spTree>
    <p:extLst>
      <p:ext uri="{BB962C8B-B14F-4D97-AF65-F5344CB8AC3E}">
        <p14:creationId xmlns:p14="http://schemas.microsoft.com/office/powerpoint/2010/main" val="32724045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E3B587-0F46-4D67-B932-A5086E4D8569}" type="datetimeFigureOut">
              <a:rPr lang="en-US" smtClean="0"/>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BE6297-BAC1-4C68-8ACC-D5A190A84BA3}" type="slidenum">
              <a:rPr lang="en-US" smtClean="0"/>
              <a:t>‹#›</a:t>
            </a:fld>
            <a:endParaRPr lang="en-US"/>
          </a:p>
        </p:txBody>
      </p:sp>
    </p:spTree>
    <p:extLst>
      <p:ext uri="{BB962C8B-B14F-4D97-AF65-F5344CB8AC3E}">
        <p14:creationId xmlns:p14="http://schemas.microsoft.com/office/powerpoint/2010/main" val="612646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E3B587-0F46-4D67-B932-A5086E4D8569}" type="datetimeFigureOut">
              <a:rPr lang="en-US" smtClean="0"/>
              <a:t>7/15/2022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BE6297-BAC1-4C68-8ACC-D5A190A84BA3}" type="slidenum">
              <a:rPr lang="en-US" smtClean="0"/>
              <a:t>‹#›</a:t>
            </a:fld>
            <a:endParaRPr lang="en-US"/>
          </a:p>
        </p:txBody>
      </p:sp>
    </p:spTree>
    <p:extLst>
      <p:ext uri="{BB962C8B-B14F-4D97-AF65-F5344CB8AC3E}">
        <p14:creationId xmlns:p14="http://schemas.microsoft.com/office/powerpoint/2010/main" val="3329828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8E3B587-0F46-4D67-B932-A5086E4D8569}" type="datetimeFigureOut">
              <a:rPr lang="en-US" smtClean="0"/>
              <a:t>7/15/2022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ABE6297-BAC1-4C68-8ACC-D5A190A84BA3}" type="slidenum">
              <a:rPr lang="en-US" smtClean="0"/>
              <a:t>‹#›</a:t>
            </a:fld>
            <a:endParaRPr lang="en-US"/>
          </a:p>
        </p:txBody>
      </p:sp>
    </p:spTree>
    <p:extLst>
      <p:ext uri="{BB962C8B-B14F-4D97-AF65-F5344CB8AC3E}">
        <p14:creationId xmlns:p14="http://schemas.microsoft.com/office/powerpoint/2010/main" val="342405419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65F04-8BEB-0249-780C-E8F880CA4238}"/>
              </a:ext>
            </a:extLst>
          </p:cNvPr>
          <p:cNvSpPr>
            <a:spLocks noGrp="1"/>
          </p:cNvSpPr>
          <p:nvPr>
            <p:ph type="title"/>
          </p:nvPr>
        </p:nvSpPr>
        <p:spPr/>
        <p:style>
          <a:lnRef idx="1">
            <a:schemeClr val="accent4"/>
          </a:lnRef>
          <a:fillRef idx="3">
            <a:schemeClr val="accent4"/>
          </a:fillRef>
          <a:effectRef idx="2">
            <a:schemeClr val="accent4"/>
          </a:effectRef>
          <a:fontRef idx="minor">
            <a:schemeClr val="lt1"/>
          </a:fontRef>
        </p:style>
        <p:txBody>
          <a:bodyPr/>
          <a:lstStyle/>
          <a:p>
            <a:r>
              <a:rPr lang="en-US" dirty="0"/>
              <a:t>Emergent Leadership Skills for the workplace</a:t>
            </a:r>
            <a:br>
              <a:rPr lang="en-US" dirty="0"/>
            </a:br>
            <a:r>
              <a:rPr lang="en-US" dirty="0"/>
              <a:t>BMSW6101</a:t>
            </a:r>
            <a:endParaRPr lang="en-GB" dirty="0"/>
          </a:p>
        </p:txBody>
      </p:sp>
      <p:sp>
        <p:nvSpPr>
          <p:cNvPr id="3" name="Content Placeholder 2">
            <a:extLst>
              <a:ext uri="{FF2B5EF4-FFF2-40B4-BE49-F238E27FC236}">
                <a16:creationId xmlns:a16="http://schemas.microsoft.com/office/drawing/2014/main" id="{1711B8FA-E992-19C3-2FB5-1EA546A46875}"/>
              </a:ext>
            </a:extLst>
          </p:cNvPr>
          <p:cNvSpPr>
            <a:spLocks noGrp="1"/>
          </p:cNvSpPr>
          <p:nvPr>
            <p:ph idx="1"/>
          </p:nvPr>
        </p:nvSpPr>
        <p:spPr>
          <a:xfrm>
            <a:off x="524192" y="2479638"/>
            <a:ext cx="8946541" cy="4195481"/>
          </a:xfrm>
        </p:spPr>
        <p:style>
          <a:lnRef idx="3">
            <a:schemeClr val="lt1"/>
          </a:lnRef>
          <a:fillRef idx="1">
            <a:schemeClr val="accent2"/>
          </a:fillRef>
          <a:effectRef idx="1">
            <a:schemeClr val="accent2"/>
          </a:effectRef>
          <a:fontRef idx="minor">
            <a:schemeClr val="lt1"/>
          </a:fontRef>
        </p:style>
        <p:txBody>
          <a:bodyPr/>
          <a:lstStyle/>
          <a:p>
            <a:r>
              <a:rPr lang="en-US" dirty="0"/>
              <a:t>Student: Cristian Draghici</a:t>
            </a:r>
          </a:p>
          <a:p>
            <a:r>
              <a:rPr lang="en-US" dirty="0"/>
              <a:t>Student Number: 1917997</a:t>
            </a:r>
          </a:p>
          <a:p>
            <a:r>
              <a:rPr lang="en-US" dirty="0"/>
              <a:t>Lecturer: </a:t>
            </a:r>
            <a:r>
              <a:rPr lang="en-US" dirty="0" err="1"/>
              <a:t>Sujeewa</a:t>
            </a:r>
            <a:r>
              <a:rPr lang="en-US" dirty="0"/>
              <a:t> Herath</a:t>
            </a:r>
            <a:endParaRPr lang="en-GB" dirty="0"/>
          </a:p>
        </p:txBody>
      </p:sp>
    </p:spTree>
    <p:extLst>
      <p:ext uri="{BB962C8B-B14F-4D97-AF65-F5344CB8AC3E}">
        <p14:creationId xmlns:p14="http://schemas.microsoft.com/office/powerpoint/2010/main" val="3097656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55802-373D-9163-19BA-667D05A89229}"/>
              </a:ext>
            </a:extLst>
          </p:cNvPr>
          <p:cNvSpPr>
            <a:spLocks noGrp="1"/>
          </p:cNvSpPr>
          <p:nvPr>
            <p:ph type="ctrTitle"/>
          </p:nvPr>
        </p:nvSpPr>
        <p:spPr>
          <a:xfrm>
            <a:off x="1084082" y="1447801"/>
            <a:ext cx="8896531" cy="1342534"/>
          </a:xfrm>
        </p:spPr>
        <p:txBody>
          <a:bodyPr/>
          <a:lstStyle/>
          <a:p>
            <a:r>
              <a:rPr lang="en-US" dirty="0"/>
              <a:t>Table of Content</a:t>
            </a:r>
            <a:endParaRPr lang="en-GB" dirty="0"/>
          </a:p>
        </p:txBody>
      </p:sp>
      <p:sp>
        <p:nvSpPr>
          <p:cNvPr id="3" name="Subtitle 2">
            <a:extLst>
              <a:ext uri="{FF2B5EF4-FFF2-40B4-BE49-F238E27FC236}">
                <a16:creationId xmlns:a16="http://schemas.microsoft.com/office/drawing/2014/main" id="{7DE80B1A-7220-AA89-53FF-9CAEF51CC4D5}"/>
              </a:ext>
            </a:extLst>
          </p:cNvPr>
          <p:cNvSpPr>
            <a:spLocks noGrp="1"/>
          </p:cNvSpPr>
          <p:nvPr>
            <p:ph type="subTitle" idx="1"/>
          </p:nvPr>
        </p:nvSpPr>
        <p:spPr>
          <a:xfrm>
            <a:off x="1239796" y="2955649"/>
            <a:ext cx="3450957" cy="3902351"/>
          </a:xfrm>
        </p:spPr>
        <p:style>
          <a:lnRef idx="2">
            <a:schemeClr val="accent1">
              <a:shade val="50000"/>
            </a:schemeClr>
          </a:lnRef>
          <a:fillRef idx="1">
            <a:schemeClr val="accent1"/>
          </a:fillRef>
          <a:effectRef idx="0">
            <a:schemeClr val="accent1"/>
          </a:effectRef>
          <a:fontRef idx="minor">
            <a:schemeClr val="lt1"/>
          </a:fontRef>
        </p:style>
        <p:txBody>
          <a:bodyPr>
            <a:noAutofit/>
          </a:bodyPr>
          <a:lstStyle/>
          <a:p>
            <a:r>
              <a:rPr lang="en-US" sz="1050" dirty="0"/>
              <a:t>1.What Qualities make a leader?</a:t>
            </a:r>
          </a:p>
          <a:p>
            <a:r>
              <a:rPr lang="en-US" sz="1050" dirty="0"/>
              <a:t>2.Who is a leader?</a:t>
            </a:r>
          </a:p>
          <a:p>
            <a:r>
              <a:rPr lang="en-US" sz="1050" dirty="0"/>
              <a:t>3.Good Leadership can be illustrated in three theories.</a:t>
            </a:r>
          </a:p>
          <a:p>
            <a:r>
              <a:rPr lang="en-US" sz="1050" dirty="0"/>
              <a:t>4.Flexibility Results efficiency, power of influence, Innovation creativity. </a:t>
            </a:r>
          </a:p>
          <a:p>
            <a:r>
              <a:rPr lang="en-US" sz="1050" dirty="0"/>
              <a:t>5.The Rich Gurus Of Leadership.</a:t>
            </a:r>
          </a:p>
          <a:p>
            <a:r>
              <a:rPr lang="en-US" sz="1050" dirty="0"/>
              <a:t>6.The importance of relational leadership.</a:t>
            </a:r>
          </a:p>
          <a:p>
            <a:r>
              <a:rPr lang="en-US" sz="1050" dirty="0"/>
              <a:t>7.The first leadership implicit approach.</a:t>
            </a:r>
          </a:p>
          <a:p>
            <a:r>
              <a:rPr lang="en-US" sz="1050" dirty="0"/>
              <a:t>8.The second leadership implicit approach.</a:t>
            </a:r>
          </a:p>
          <a:p>
            <a:r>
              <a:rPr lang="en-US" sz="1050" dirty="0"/>
              <a:t>9.Why Are Leaders Needed? </a:t>
            </a:r>
          </a:p>
          <a:p>
            <a:r>
              <a:rPr lang="en-US" sz="1050" dirty="0"/>
              <a:t>10.Leadership VS MANAGEMENT.</a:t>
            </a:r>
          </a:p>
          <a:p>
            <a:r>
              <a:rPr lang="en-US" sz="1050" dirty="0"/>
              <a:t>11.TRENDS OF LEADERSHIP  THEORIES OVER THE LAST CENTURT.</a:t>
            </a:r>
          </a:p>
          <a:p>
            <a:r>
              <a:rPr lang="en-US" sz="1050" dirty="0"/>
              <a:t>12.Reference list.</a:t>
            </a:r>
          </a:p>
          <a:p>
            <a:endParaRPr lang="en-US" sz="1050" dirty="0"/>
          </a:p>
          <a:p>
            <a:endParaRPr lang="en-GB" sz="1050" dirty="0"/>
          </a:p>
        </p:txBody>
      </p:sp>
    </p:spTree>
    <p:extLst>
      <p:ext uri="{BB962C8B-B14F-4D97-AF65-F5344CB8AC3E}">
        <p14:creationId xmlns:p14="http://schemas.microsoft.com/office/powerpoint/2010/main" val="3047794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What Qualities Make a Leader?</a:t>
            </a:r>
          </a:p>
        </p:txBody>
      </p:sp>
      <p:sp>
        <p:nvSpPr>
          <p:cNvPr id="5" name="Content Placeholder 4"/>
          <p:cNvSpPr>
            <a:spLocks noGrp="1"/>
          </p:cNvSpPr>
          <p:nvPr>
            <p:ph idx="1"/>
          </p:nvPr>
        </p:nvSpPr>
        <p:spPr/>
        <p:txBody>
          <a:bodyPr>
            <a:normAutofit fontScale="92500" lnSpcReduction="20000"/>
          </a:bodyPr>
          <a:lstStyle/>
          <a:p>
            <a:r>
              <a:rPr lang="en-US" dirty="0"/>
              <a:t>An organization's leadership is defined as the ability to exert influence above and beyond what is required of them on a purely mechanical level (Katz and  Kahn, 1978 p.528).</a:t>
            </a:r>
          </a:p>
          <a:p>
            <a:r>
              <a:rPr lang="en-US" dirty="0"/>
              <a:t>Leadership is about the articulation of visions, embodiment of values, and the creation of an environment upon which the accomplishment of things can e achieved (Richards and Engle, 1986 p.206).</a:t>
            </a:r>
          </a:p>
          <a:p>
            <a:r>
              <a:rPr lang="en-US" dirty="0"/>
              <a:t>Leadership is the act of inspiring a group of people to work together toward a common goal, and then directing their efforts toward that goal (Jacobs and </a:t>
            </a:r>
            <a:r>
              <a:rPr lang="en-US" dirty="0" err="1"/>
              <a:t>Jaques</a:t>
            </a:r>
            <a:r>
              <a:rPr lang="en-US" dirty="0"/>
              <a:t> 1990 p. 281). </a:t>
            </a:r>
          </a:p>
          <a:p>
            <a:r>
              <a:rPr lang="en-US" dirty="0"/>
              <a:t>The capacity to inspire, inspire, and empower people to participate to the competence and success of an organization is a hallmark of successful leadership (House et al., 1999 p.184).  </a:t>
            </a:r>
          </a:p>
          <a:p>
            <a:r>
              <a:rPr lang="en-US" dirty="0"/>
              <a:t>A leader's job is to make meaning of a group's actions so that everyone understands and is dedicated to the cause (</a:t>
            </a:r>
            <a:r>
              <a:rPr lang="en-US" dirty="0" err="1"/>
              <a:t>Drath</a:t>
            </a:r>
            <a:r>
              <a:rPr lang="en-US" dirty="0"/>
              <a:t> and </a:t>
            </a:r>
            <a:r>
              <a:rPr lang="en-US" dirty="0" err="1"/>
              <a:t>Palus</a:t>
            </a:r>
            <a:r>
              <a:rPr lang="en-US" dirty="0"/>
              <a:t>, 1994 p.4).</a:t>
            </a:r>
          </a:p>
        </p:txBody>
      </p:sp>
    </p:spTree>
    <p:extLst>
      <p:ext uri="{BB962C8B-B14F-4D97-AF65-F5344CB8AC3E}">
        <p14:creationId xmlns:p14="http://schemas.microsoft.com/office/powerpoint/2010/main" val="4133013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24192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5165" y="-961126"/>
            <a:ext cx="10426535" cy="2869440"/>
          </a:xfrm>
        </p:spPr>
        <p:style>
          <a:lnRef idx="2">
            <a:schemeClr val="accent4">
              <a:shade val="50000"/>
            </a:schemeClr>
          </a:lnRef>
          <a:fillRef idx="1">
            <a:schemeClr val="accent4"/>
          </a:fillRef>
          <a:effectRef idx="0">
            <a:schemeClr val="accent4"/>
          </a:effectRef>
          <a:fontRef idx="minor">
            <a:schemeClr val="lt1"/>
          </a:fontRef>
        </p:style>
        <p:txBody>
          <a:bodyPr>
            <a:normAutofit fontScale="90000"/>
          </a:bodyPr>
          <a:lstStyle/>
          <a:p>
            <a:r>
              <a:rPr lang="en-US" b="1" dirty="0"/>
              <a:t>Good Leadership Can be Illustrated in three theories</a:t>
            </a:r>
          </a:p>
        </p:txBody>
      </p:sp>
      <p:sp>
        <p:nvSpPr>
          <p:cNvPr id="3" name="Subtitle 2"/>
          <p:cNvSpPr>
            <a:spLocks noGrp="1"/>
          </p:cNvSpPr>
          <p:nvPr>
            <p:ph type="subTitle" idx="1"/>
          </p:nvPr>
        </p:nvSpPr>
        <p:spPr>
          <a:xfrm>
            <a:off x="258417" y="1908314"/>
            <a:ext cx="11688418" cy="4631634"/>
          </a:xfrm>
        </p:spPr>
        <p:txBody>
          <a:bodyPr/>
          <a:lstStyle/>
          <a:p>
            <a:r>
              <a:rPr lang="en-US" dirty="0"/>
              <a:t>The three Illustrations of Leadership theories can be represented as follows:</a:t>
            </a:r>
          </a:p>
          <a:p>
            <a:endParaRPr lang="en-US" dirty="0"/>
          </a:p>
        </p:txBody>
      </p:sp>
      <p:pic>
        <p:nvPicPr>
          <p:cNvPr id="4" name="Picture 3"/>
          <p:cNvPicPr>
            <a:picLocks noChangeAspect="1"/>
          </p:cNvPicPr>
          <p:nvPr/>
        </p:nvPicPr>
        <p:blipFill>
          <a:blip r:embed="rId2"/>
          <a:stretch>
            <a:fillRect/>
          </a:stretch>
        </p:blipFill>
        <p:spPr>
          <a:xfrm>
            <a:off x="477079" y="2226365"/>
            <a:ext cx="10853529" cy="4313583"/>
          </a:xfrm>
          <a:prstGeom prst="rect">
            <a:avLst/>
          </a:prstGeom>
        </p:spPr>
      </p:pic>
    </p:spTree>
    <p:extLst>
      <p:ext uri="{BB962C8B-B14F-4D97-AF65-F5344CB8AC3E}">
        <p14:creationId xmlns:p14="http://schemas.microsoft.com/office/powerpoint/2010/main" val="797268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0" y="0"/>
            <a:ext cx="12192000" cy="6301409"/>
          </a:xfrm>
          <a:prstGeom prst="rect">
            <a:avLst/>
          </a:prstGeom>
        </p:spPr>
      </p:pic>
      <p:sp>
        <p:nvSpPr>
          <p:cNvPr id="4" name="Title 3"/>
          <p:cNvSpPr>
            <a:spLocks noGrp="1"/>
          </p:cNvSpPr>
          <p:nvPr>
            <p:ph type="title"/>
          </p:nvPr>
        </p:nvSpPr>
        <p:spPr>
          <a:xfrm>
            <a:off x="25052" y="-137786"/>
            <a:ext cx="12192000" cy="6858000"/>
          </a:xfrm>
        </p:spPr>
        <p:txBody>
          <a:bodyPr/>
          <a:lstStyle/>
          <a:p>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r>
              <a:rPr lang="en-US" sz="2000" dirty="0"/>
              <a:t>Flexibility                                         Power of influence                    Innovation creativity             Time results efficiency</a:t>
            </a:r>
            <a:endParaRPr lang="en-US" dirty="0"/>
          </a:p>
        </p:txBody>
      </p:sp>
    </p:spTree>
    <p:extLst>
      <p:ext uri="{BB962C8B-B14F-4D97-AF65-F5344CB8AC3E}">
        <p14:creationId xmlns:p14="http://schemas.microsoft.com/office/powerpoint/2010/main" val="3528881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a:t>
            </a:r>
            <a:r>
              <a:rPr lang="en-US" b="1" dirty="0"/>
              <a:t>The (rich) gurus of leadership</a:t>
            </a:r>
          </a:p>
        </p:txBody>
      </p:sp>
      <p:sp>
        <p:nvSpPr>
          <p:cNvPr id="3" name="Content Placeholder 2"/>
          <p:cNvSpPr>
            <a:spLocks noGrp="1"/>
          </p:cNvSpPr>
          <p:nvPr>
            <p:ph idx="1"/>
          </p:nvPr>
        </p:nvSpPr>
        <p:spPr/>
        <p:txBody>
          <a:bodyPr>
            <a:normAutofit fontScale="85000" lnSpcReduction="20000"/>
          </a:bodyPr>
          <a:lstStyle/>
          <a:p>
            <a:r>
              <a:rPr lang="en-US" sz="2400" dirty="0"/>
              <a:t>Based on positive research methodologies, a huge number of theories of  leadership are produced. The enormous number of research attempting to pinpoint certain leadership qualities, traits, or skills shows that the technique utilized in the scientific methods may, in fact, be applied to the study of leadership. After breaking down leadership into its constituent elements in this manner, a range of psychometric or ideographic signals are used to determine the qualities, features, and competences that comprise effective leadership (</a:t>
            </a:r>
            <a:r>
              <a:rPr lang="en-US" sz="2400" dirty="0" err="1"/>
              <a:t>ladkin</a:t>
            </a:r>
            <a:r>
              <a:rPr lang="en-US" sz="2400" dirty="0"/>
              <a:t>, 2010 p. 4).</a:t>
            </a:r>
          </a:p>
          <a:p>
            <a:r>
              <a:rPr lang="en-US" sz="2400" dirty="0"/>
              <a:t>Based on the guidelines of how a leader can be determined the LPC scale is very effective at identifying the psychometric and ideographic signals which can be used to determine unique leadership styles.</a:t>
            </a:r>
          </a:p>
          <a:p>
            <a:r>
              <a:rPr lang="en-US" sz="2400" dirty="0"/>
              <a:t>Based on my LPC score of 75 then my personality traits  signify my leadership style is relationship oriented.</a:t>
            </a:r>
          </a:p>
          <a:p>
            <a:endParaRPr lang="en-US" dirty="0"/>
          </a:p>
        </p:txBody>
      </p:sp>
    </p:spTree>
    <p:extLst>
      <p:ext uri="{BB962C8B-B14F-4D97-AF65-F5344CB8AC3E}">
        <p14:creationId xmlns:p14="http://schemas.microsoft.com/office/powerpoint/2010/main" val="42322644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   The Importance of Relational Leadership</a:t>
            </a:r>
          </a:p>
        </p:txBody>
      </p:sp>
      <p:sp>
        <p:nvSpPr>
          <p:cNvPr id="3" name="Content Placeholder 2"/>
          <p:cNvSpPr>
            <a:spLocks noGrp="1"/>
          </p:cNvSpPr>
          <p:nvPr>
            <p:ph idx="1"/>
          </p:nvPr>
        </p:nvSpPr>
        <p:spPr/>
        <p:txBody>
          <a:bodyPr/>
          <a:lstStyle/>
          <a:p>
            <a:r>
              <a:rPr lang="en-US" dirty="0"/>
              <a:t>Leaders' attempts to build trust, people and interpersonal capital, and institutional longevity have been more prevalent as the intricacy of social contexts and contextual restrictions have become more prominent.</a:t>
            </a:r>
          </a:p>
          <a:p>
            <a:endParaRPr lang="en-US" dirty="0"/>
          </a:p>
          <a:p>
            <a:r>
              <a:rPr lang="en-US" dirty="0"/>
              <a:t>A more phenomenology and practice-based understanding of leadership must be built using a critical approach of leadership theory.</a:t>
            </a:r>
          </a:p>
        </p:txBody>
      </p:sp>
    </p:spTree>
    <p:extLst>
      <p:ext uri="{BB962C8B-B14F-4D97-AF65-F5344CB8AC3E}">
        <p14:creationId xmlns:p14="http://schemas.microsoft.com/office/powerpoint/2010/main" val="7881129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   The First Leadership Implicit Approach</a:t>
            </a:r>
          </a:p>
        </p:txBody>
      </p:sp>
      <p:pic>
        <p:nvPicPr>
          <p:cNvPr id="7" name="Content Placeholder 6"/>
          <p:cNvPicPr>
            <a:picLocks noGrp="1" noChangeAspect="1"/>
          </p:cNvPicPr>
          <p:nvPr>
            <p:ph sz="half" idx="1"/>
          </p:nvPr>
        </p:nvPicPr>
        <p:blipFill>
          <a:blip r:embed="rId2"/>
          <a:stretch>
            <a:fillRect/>
          </a:stretch>
        </p:blipFill>
        <p:spPr>
          <a:xfrm>
            <a:off x="1103313" y="2786391"/>
            <a:ext cx="4395787" cy="2744130"/>
          </a:xfrm>
          <a:prstGeom prst="rect">
            <a:avLst/>
          </a:prstGeom>
        </p:spPr>
      </p:pic>
      <p:sp>
        <p:nvSpPr>
          <p:cNvPr id="6" name="Content Placeholder 5"/>
          <p:cNvSpPr>
            <a:spLocks noGrp="1"/>
          </p:cNvSpPr>
          <p:nvPr>
            <p:ph sz="half" idx="2"/>
          </p:nvPr>
        </p:nvSpPr>
        <p:spPr/>
        <p:txBody>
          <a:bodyPr>
            <a:normAutofit/>
          </a:bodyPr>
          <a:lstStyle/>
          <a:p>
            <a:r>
              <a:rPr lang="en-US" sz="2400" dirty="0"/>
              <a:t>Leaders are great people who are born with the ability to command, influence, and transform social environments.</a:t>
            </a:r>
          </a:p>
        </p:txBody>
      </p:sp>
    </p:spTree>
    <p:extLst>
      <p:ext uri="{BB962C8B-B14F-4D97-AF65-F5344CB8AC3E}">
        <p14:creationId xmlns:p14="http://schemas.microsoft.com/office/powerpoint/2010/main" val="18081994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The Second Leadership Implicit Approach</a:t>
            </a:r>
          </a:p>
        </p:txBody>
      </p:sp>
      <p:sp>
        <p:nvSpPr>
          <p:cNvPr id="5" name="Content Placeholder 4"/>
          <p:cNvSpPr>
            <a:spLocks noGrp="1"/>
          </p:cNvSpPr>
          <p:nvPr>
            <p:ph sz="half" idx="1"/>
          </p:nvPr>
        </p:nvSpPr>
        <p:spPr/>
        <p:txBody>
          <a:bodyPr>
            <a:normAutofit/>
          </a:bodyPr>
          <a:lstStyle/>
          <a:p>
            <a:r>
              <a:rPr lang="en-US" dirty="0"/>
              <a:t>There is a mutually beneficial connection between an organization and its leaders. The organization is shaped by its leaders, and the other way around is true as well.</a:t>
            </a:r>
          </a:p>
          <a:p>
            <a:endParaRPr lang="en-US" dirty="0"/>
          </a:p>
          <a:p>
            <a:r>
              <a:rPr lang="en-US" dirty="0"/>
              <a:t>As argued by </a:t>
            </a:r>
            <a:r>
              <a:rPr lang="en-US" dirty="0" err="1"/>
              <a:t>Pinkety</a:t>
            </a:r>
            <a:r>
              <a:rPr lang="en-US" dirty="0"/>
              <a:t> strong symbolic CEO’s encouraged inequality which has been backed up by the IMF review as a major drawback of corporate governance.</a:t>
            </a:r>
          </a:p>
        </p:txBody>
      </p:sp>
      <p:pic>
        <p:nvPicPr>
          <p:cNvPr id="8" name="Content Placeholder 7"/>
          <p:cNvPicPr>
            <a:picLocks noGrp="1" noChangeAspect="1"/>
          </p:cNvPicPr>
          <p:nvPr>
            <p:ph sz="half" idx="2"/>
          </p:nvPr>
        </p:nvPicPr>
        <p:blipFill>
          <a:blip r:embed="rId2"/>
          <a:stretch>
            <a:fillRect/>
          </a:stretch>
        </p:blipFill>
        <p:spPr>
          <a:xfrm>
            <a:off x="5827776" y="1328928"/>
            <a:ext cx="5526024" cy="5529072"/>
          </a:xfrm>
          <a:prstGeom prst="rect">
            <a:avLst/>
          </a:prstGeom>
        </p:spPr>
      </p:pic>
    </p:spTree>
    <p:extLst>
      <p:ext uri="{BB962C8B-B14F-4D97-AF65-F5344CB8AC3E}">
        <p14:creationId xmlns:p14="http://schemas.microsoft.com/office/powerpoint/2010/main" val="1111807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             Why are Leaders Needed?</a:t>
            </a:r>
          </a:p>
        </p:txBody>
      </p:sp>
      <p:pic>
        <p:nvPicPr>
          <p:cNvPr id="4" name="Content Placeholder 3"/>
          <p:cNvPicPr>
            <a:picLocks noGrp="1" noChangeAspect="1"/>
          </p:cNvPicPr>
          <p:nvPr>
            <p:ph idx="1"/>
          </p:nvPr>
        </p:nvPicPr>
        <p:blipFill>
          <a:blip r:embed="rId2"/>
          <a:stretch>
            <a:fillRect/>
          </a:stretch>
        </p:blipFill>
        <p:spPr>
          <a:xfrm>
            <a:off x="2478348" y="2474405"/>
            <a:ext cx="6404395" cy="4197839"/>
          </a:xfrm>
          <a:prstGeom prst="rect">
            <a:avLst/>
          </a:prstGeom>
        </p:spPr>
      </p:pic>
    </p:spTree>
    <p:extLst>
      <p:ext uri="{BB962C8B-B14F-4D97-AF65-F5344CB8AC3E}">
        <p14:creationId xmlns:p14="http://schemas.microsoft.com/office/powerpoint/2010/main" val="2927164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b="1" dirty="0"/>
              <a:t>                Leadership vs Management</a:t>
            </a:r>
          </a:p>
        </p:txBody>
      </p:sp>
      <p:pic>
        <p:nvPicPr>
          <p:cNvPr id="7" name="Content Placeholder 6"/>
          <p:cNvPicPr>
            <a:picLocks noGrp="1" noChangeAspect="1"/>
          </p:cNvPicPr>
          <p:nvPr>
            <p:ph sz="half" idx="1"/>
          </p:nvPr>
        </p:nvPicPr>
        <p:blipFill>
          <a:blip r:embed="rId2"/>
          <a:stretch>
            <a:fillRect/>
          </a:stretch>
        </p:blipFill>
        <p:spPr>
          <a:xfrm>
            <a:off x="186847" y="1853248"/>
            <a:ext cx="6013704" cy="4998719"/>
          </a:xfrm>
          <a:prstGeom prst="rect">
            <a:avLst/>
          </a:prstGeom>
        </p:spPr>
      </p:pic>
      <p:pic>
        <p:nvPicPr>
          <p:cNvPr id="8" name="Content Placeholder 7"/>
          <p:cNvPicPr>
            <a:picLocks noGrp="1" noChangeAspect="1"/>
          </p:cNvPicPr>
          <p:nvPr>
            <p:ph sz="half" idx="2"/>
          </p:nvPr>
        </p:nvPicPr>
        <p:blipFill>
          <a:blip r:embed="rId3"/>
          <a:stretch>
            <a:fillRect/>
          </a:stretch>
        </p:blipFill>
        <p:spPr>
          <a:xfrm>
            <a:off x="6035244" y="2055813"/>
            <a:ext cx="3634650" cy="4200525"/>
          </a:xfrm>
          <a:prstGeom prst="rect">
            <a:avLst/>
          </a:prstGeom>
        </p:spPr>
      </p:pic>
    </p:spTree>
    <p:extLst>
      <p:ext uri="{BB962C8B-B14F-4D97-AF65-F5344CB8AC3E}">
        <p14:creationId xmlns:p14="http://schemas.microsoft.com/office/powerpoint/2010/main" val="4100297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b="1" dirty="0"/>
              <a:t>Trends of Leadership Theories Over the Last          	                          Century</a:t>
            </a:r>
          </a:p>
        </p:txBody>
      </p:sp>
      <p:pic>
        <p:nvPicPr>
          <p:cNvPr id="7" name="Content Placeholder 6"/>
          <p:cNvPicPr>
            <a:picLocks noGrp="1" noChangeAspect="1"/>
          </p:cNvPicPr>
          <p:nvPr>
            <p:ph idx="1"/>
          </p:nvPr>
        </p:nvPicPr>
        <p:blipFill>
          <a:blip r:embed="rId2"/>
          <a:stretch>
            <a:fillRect/>
          </a:stretch>
        </p:blipFill>
        <p:spPr>
          <a:xfrm>
            <a:off x="2823360" y="1990008"/>
            <a:ext cx="6058202" cy="4195762"/>
          </a:xfrm>
          <a:prstGeom prst="rect">
            <a:avLst/>
          </a:prstGeom>
        </p:spPr>
      </p:pic>
    </p:spTree>
    <p:extLst>
      <p:ext uri="{BB962C8B-B14F-4D97-AF65-F5344CB8AC3E}">
        <p14:creationId xmlns:p14="http://schemas.microsoft.com/office/powerpoint/2010/main" val="3019356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6492875"/>
          </a:xfrm>
        </p:spPr>
        <p:txBody>
          <a:bodyPr>
            <a:normAutofit fontScale="90000"/>
          </a:bodyPr>
          <a:lstStyle/>
          <a:p>
            <a:r>
              <a:rPr lang="en-US" dirty="0"/>
              <a:t>Newer models of leadership are emerging in these early years of the twenty-first century, and they're based on teamwork and community, </a:t>
            </a:r>
            <a:r>
              <a:rPr lang="en-US" dirty="0" err="1"/>
              <a:t>involvent</a:t>
            </a:r>
            <a:r>
              <a:rPr lang="en-US" dirty="0"/>
              <a:t> of relevant stakeholders in decision-making, and </a:t>
            </a:r>
            <a:r>
              <a:rPr lang="en-US" dirty="0" err="1"/>
              <a:t>emphasies</a:t>
            </a:r>
            <a:r>
              <a:rPr lang="en-US" dirty="0"/>
              <a:t> on ethical and caring habits. These new leadership models also attempt to improve the self improvement of workers whilst also enhance the effectiveness and caring for many organizations. "</a:t>
            </a:r>
            <a:r>
              <a:rPr lang="en-US" dirty="0" err="1"/>
              <a:t>Servantleadership</a:t>
            </a:r>
            <a:r>
              <a:rPr lang="en-US" dirty="0"/>
              <a:t>" is a term used to describe this new approach to leadership and service (Spears, 2002 p. 2-3). </a:t>
            </a:r>
          </a:p>
        </p:txBody>
      </p:sp>
    </p:spTree>
    <p:extLst>
      <p:ext uri="{BB962C8B-B14F-4D97-AF65-F5344CB8AC3E}">
        <p14:creationId xmlns:p14="http://schemas.microsoft.com/office/powerpoint/2010/main" val="9433631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032" y="146305"/>
            <a:ext cx="10792968" cy="6498336"/>
          </a:xfrm>
        </p:spPr>
        <p:txBody>
          <a:bodyPr>
            <a:noAutofit/>
          </a:bodyPr>
          <a:lstStyle/>
          <a:p>
            <a:pPr marL="457200" marR="0" indent="-457200">
              <a:lnSpc>
                <a:spcPct val="150000"/>
              </a:lnSpc>
              <a:spcBef>
                <a:spcPts val="0"/>
              </a:spcBef>
              <a:spcAft>
                <a:spcPts val="1200"/>
              </a:spcAft>
            </a:pPr>
            <a:r>
              <a:rPr lang="en-US" sz="1400" dirty="0">
                <a:latin typeface="Times New Roman" panose="02020603050405020304" pitchFamily="18" charset="0"/>
                <a:ea typeface="Times New Roman" panose="02020603050405020304" pitchFamily="18" charset="0"/>
                <a:cs typeface="Times New Roman" panose="02020603050405020304" pitchFamily="18" charset="0"/>
              </a:rPr>
              <a:t>Reference list</a:t>
            </a:r>
            <a:br>
              <a:rPr lang="en-US" sz="1200" dirty="0">
                <a:latin typeface="Calibri" panose="020F0502020204030204" pitchFamily="34" charset="0"/>
                <a:ea typeface="Calibri" panose="020F0502020204030204" pitchFamily="34" charset="0"/>
                <a:cs typeface="Times New Roman" panose="02020603050405020304" pitchFamily="18" charset="0"/>
              </a:rPr>
            </a:br>
            <a:r>
              <a:rPr lang="en-US" sz="1400" dirty="0" err="1">
                <a:latin typeface="Times New Roman" panose="02020603050405020304" pitchFamily="18" charset="0"/>
                <a:ea typeface="Times New Roman" panose="02020603050405020304" pitchFamily="18" charset="0"/>
                <a:cs typeface="Times New Roman" panose="02020603050405020304" pitchFamily="18" charset="0"/>
              </a:rPr>
              <a:t>Drath</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W.H. and </a:t>
            </a:r>
            <a:r>
              <a:rPr lang="en-US" sz="1400" dirty="0" err="1">
                <a:latin typeface="Times New Roman" panose="02020603050405020304" pitchFamily="18" charset="0"/>
                <a:ea typeface="Times New Roman" panose="02020603050405020304" pitchFamily="18" charset="0"/>
                <a:cs typeface="Times New Roman" panose="02020603050405020304" pitchFamily="18" charset="0"/>
              </a:rPr>
              <a:t>Palus</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C.J. (1994). </a:t>
            </a:r>
            <a:r>
              <a:rPr lang="en-US" sz="1400" i="1" dirty="0">
                <a:latin typeface="Times New Roman" panose="02020603050405020304" pitchFamily="18" charset="0"/>
                <a:ea typeface="Times New Roman" panose="02020603050405020304" pitchFamily="18" charset="0"/>
                <a:cs typeface="Times New Roman" panose="02020603050405020304" pitchFamily="18" charset="0"/>
              </a:rPr>
              <a:t>Making Common Sense: Leadership as Meaning-Making in a Community of Practice</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[online] Available 	at: https://books.google.co.ke/books/about/Making_Common_Sense.html?id=mLcqAgAAQBAJ&amp;redir_esc=y [Accessed 14 Jul. 2022].</a:t>
            </a:r>
            <a:br>
              <a:rPr lang="en-US" sz="1400" dirty="0">
                <a:latin typeface="Times New Roman" panose="02020603050405020304" pitchFamily="18" charset="0"/>
                <a:ea typeface="Times New Roman" panose="02020603050405020304" pitchFamily="18" charset="0"/>
                <a:cs typeface="Times New Roman" panose="02020603050405020304" pitchFamily="18" charset="0"/>
              </a:rPr>
            </a:br>
            <a:br>
              <a:rPr lang="en-US" sz="1200" dirty="0">
                <a:latin typeface="Calibri" panose="020F0502020204030204" pitchFamily="34" charset="0"/>
                <a:ea typeface="Calibri" panose="020F0502020204030204" pitchFamily="34" charset="0"/>
                <a:cs typeface="Times New Roman" panose="02020603050405020304" pitchFamily="18" charset="0"/>
              </a:rPr>
            </a:br>
            <a:r>
              <a:rPr lang="en-US" sz="1400" dirty="0">
                <a:latin typeface="Times New Roman" panose="02020603050405020304" pitchFamily="18" charset="0"/>
                <a:ea typeface="Times New Roman" panose="02020603050405020304" pitchFamily="18" charset="0"/>
                <a:cs typeface="Times New Roman" panose="02020603050405020304" pitchFamily="18" charset="0"/>
              </a:rPr>
              <a:t>House, R.J., </a:t>
            </a:r>
            <a:r>
              <a:rPr lang="en-US" sz="1400" dirty="0" err="1">
                <a:latin typeface="Times New Roman" panose="02020603050405020304" pitchFamily="18" charset="0"/>
                <a:ea typeface="Times New Roman" panose="02020603050405020304" pitchFamily="18" charset="0"/>
                <a:cs typeface="Times New Roman" panose="02020603050405020304" pitchFamily="18" charset="0"/>
              </a:rPr>
              <a:t>Hanges</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P.J., Ruiz-Quintanilla, S.A., </a:t>
            </a:r>
            <a:r>
              <a:rPr lang="en-US" sz="1400" dirty="0" err="1">
                <a:latin typeface="Times New Roman" panose="02020603050405020304" pitchFamily="18" charset="0"/>
                <a:ea typeface="Times New Roman" panose="02020603050405020304" pitchFamily="18" charset="0"/>
                <a:cs typeface="Times New Roman" panose="02020603050405020304" pitchFamily="18" charset="0"/>
              </a:rPr>
              <a:t>Dorfman</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P.W., </a:t>
            </a:r>
            <a:r>
              <a:rPr lang="en-US" sz="1400" dirty="0" err="1">
                <a:latin typeface="Times New Roman" panose="02020603050405020304" pitchFamily="18" charset="0"/>
                <a:ea typeface="Times New Roman" panose="02020603050405020304" pitchFamily="18" charset="0"/>
                <a:cs typeface="Times New Roman" panose="02020603050405020304" pitchFamily="18" charset="0"/>
              </a:rPr>
              <a:t>Falkus</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P.W. and </a:t>
            </a:r>
            <a:r>
              <a:rPr lang="en-US" sz="1400" dirty="0" err="1">
                <a:latin typeface="Times New Roman" panose="02020603050405020304" pitchFamily="18" charset="0"/>
                <a:ea typeface="Times New Roman" panose="02020603050405020304" pitchFamily="18" charset="0"/>
                <a:cs typeface="Times New Roman" panose="02020603050405020304" pitchFamily="18" charset="0"/>
              </a:rPr>
              <a:t>Ashkanasy</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N.M. (1999). </a:t>
            </a:r>
            <a:r>
              <a:rPr lang="en-US" sz="1400" i="1" dirty="0">
                <a:latin typeface="Times New Roman" panose="02020603050405020304" pitchFamily="18" charset="0"/>
                <a:ea typeface="Times New Roman" panose="02020603050405020304" pitchFamily="18" charset="0"/>
                <a:cs typeface="Times New Roman" panose="02020603050405020304" pitchFamily="18" charset="0"/>
              </a:rPr>
              <a:t>Cultural influences on leadership 	and organizations: Project Globe</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[online] espace.library.uq.edu.au. Available at: https://espace.library.uq.edu.au/view/UQ:143447 	[Accessed 14 Jul. 2022].</a:t>
            </a:r>
            <a:br>
              <a:rPr lang="en-US" sz="1400" dirty="0">
                <a:latin typeface="Times New Roman" panose="02020603050405020304" pitchFamily="18" charset="0"/>
                <a:ea typeface="Times New Roman" panose="02020603050405020304" pitchFamily="18" charset="0"/>
                <a:cs typeface="Times New Roman" panose="02020603050405020304" pitchFamily="18" charset="0"/>
              </a:rPr>
            </a:br>
            <a:br>
              <a:rPr lang="en-US" sz="1200" dirty="0">
                <a:latin typeface="Calibri" panose="020F0502020204030204" pitchFamily="34" charset="0"/>
                <a:ea typeface="Calibri" panose="020F0502020204030204" pitchFamily="34" charset="0"/>
                <a:cs typeface="Times New Roman" panose="02020603050405020304" pitchFamily="18" charset="0"/>
              </a:rPr>
            </a:br>
            <a:r>
              <a:rPr lang="en-US" sz="1400" dirty="0">
                <a:latin typeface="Times New Roman" panose="02020603050405020304" pitchFamily="18" charset="0"/>
                <a:ea typeface="Times New Roman" panose="02020603050405020304" pitchFamily="18" charset="0"/>
                <a:cs typeface="Times New Roman" panose="02020603050405020304" pitchFamily="18" charset="0"/>
              </a:rPr>
              <a:t>Jacobs, T.O. and </a:t>
            </a:r>
            <a:r>
              <a:rPr lang="en-US" sz="1400" dirty="0" err="1">
                <a:latin typeface="Times New Roman" panose="02020603050405020304" pitchFamily="18" charset="0"/>
                <a:ea typeface="Times New Roman" panose="02020603050405020304" pitchFamily="18" charset="0"/>
                <a:cs typeface="Times New Roman" panose="02020603050405020304" pitchFamily="18" charset="0"/>
              </a:rPr>
              <a:t>Jaques</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E. (1990). </a:t>
            </a:r>
            <a:r>
              <a:rPr lang="en-US" sz="1400" i="1" dirty="0">
                <a:latin typeface="Times New Roman" panose="02020603050405020304" pitchFamily="18" charset="0"/>
                <a:ea typeface="Times New Roman" panose="02020603050405020304" pitchFamily="18" charset="0"/>
                <a:cs typeface="Times New Roman" panose="02020603050405020304" pitchFamily="18" charset="0"/>
              </a:rPr>
              <a:t>APA </a:t>
            </a:r>
            <a:r>
              <a:rPr lang="en-US" sz="1400" i="1" dirty="0" err="1">
                <a:latin typeface="Times New Roman" panose="02020603050405020304" pitchFamily="18" charset="0"/>
                <a:ea typeface="Times New Roman" panose="02020603050405020304" pitchFamily="18" charset="0"/>
                <a:cs typeface="Times New Roman" panose="02020603050405020304" pitchFamily="18" charset="0"/>
              </a:rPr>
              <a:t>PsycNet</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[online] psycnet.apa.org. Available at: https://psycnet.apa.org/record/1991-97354-012.</a:t>
            </a:r>
            <a:br>
              <a:rPr lang="en-US" sz="1400" dirty="0">
                <a:latin typeface="Times New Roman" panose="02020603050405020304" pitchFamily="18" charset="0"/>
                <a:ea typeface="Times New Roman" panose="02020603050405020304" pitchFamily="18" charset="0"/>
                <a:cs typeface="Times New Roman" panose="02020603050405020304" pitchFamily="18" charset="0"/>
              </a:rPr>
            </a:br>
            <a:br>
              <a:rPr lang="en-US" sz="1200" dirty="0">
                <a:latin typeface="Calibri" panose="020F0502020204030204" pitchFamily="34" charset="0"/>
                <a:ea typeface="Calibri" panose="020F0502020204030204" pitchFamily="34" charset="0"/>
                <a:cs typeface="Times New Roman" panose="02020603050405020304" pitchFamily="18" charset="0"/>
              </a:rPr>
            </a:br>
            <a:r>
              <a:rPr lang="de-DE" sz="1400" dirty="0">
                <a:latin typeface="Times New Roman" panose="02020603050405020304" pitchFamily="18" charset="0"/>
                <a:ea typeface="Times New Roman" panose="02020603050405020304" pitchFamily="18" charset="0"/>
                <a:cs typeface="Times New Roman" panose="02020603050405020304" pitchFamily="18" charset="0"/>
              </a:rPr>
              <a:t>Katz, D. and Kahn, R.L. (2012). </a:t>
            </a:r>
            <a:r>
              <a:rPr lang="en-US" sz="1400" i="1" dirty="0">
                <a:latin typeface="Times New Roman" panose="02020603050405020304" pitchFamily="18" charset="0"/>
                <a:ea typeface="Times New Roman" panose="02020603050405020304" pitchFamily="18" charset="0"/>
                <a:cs typeface="Times New Roman" panose="02020603050405020304" pitchFamily="18" charset="0"/>
              </a:rPr>
              <a:t>The social psychology of organizations.</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[online] Scirp.org. Available at: 	https://www.scirp.org/(S(lz5mqp453edsnp55rrgjct55))/reference/ReferencesPapers.aspx?ReferenceID=669860.</a:t>
            </a:r>
            <a:br>
              <a:rPr lang="en-US" sz="1400" dirty="0">
                <a:latin typeface="Times New Roman" panose="02020603050405020304" pitchFamily="18" charset="0"/>
                <a:ea typeface="Times New Roman" panose="02020603050405020304" pitchFamily="18" charset="0"/>
                <a:cs typeface="Times New Roman" panose="02020603050405020304" pitchFamily="18" charset="0"/>
              </a:rPr>
            </a:br>
            <a:br>
              <a:rPr lang="en-US" sz="1200" dirty="0">
                <a:latin typeface="Calibri" panose="020F0502020204030204" pitchFamily="34" charset="0"/>
                <a:ea typeface="Calibri" panose="020F0502020204030204" pitchFamily="34" charset="0"/>
                <a:cs typeface="Times New Roman" panose="02020603050405020304" pitchFamily="18" charset="0"/>
              </a:rPr>
            </a:br>
            <a:r>
              <a:rPr lang="en-US" sz="1400" dirty="0" err="1">
                <a:latin typeface="Times New Roman" panose="02020603050405020304" pitchFamily="18" charset="0"/>
                <a:ea typeface="Times New Roman" panose="02020603050405020304" pitchFamily="18" charset="0"/>
                <a:cs typeface="Times New Roman" panose="02020603050405020304" pitchFamily="18" charset="0"/>
              </a:rPr>
              <a:t>Ladkin</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D. (2010). Rethinking Leadership. doi:10.4337/9781849805346.</a:t>
            </a:r>
            <a:br>
              <a:rPr lang="en-US" sz="1400" dirty="0">
                <a:latin typeface="Times New Roman" panose="02020603050405020304" pitchFamily="18" charset="0"/>
                <a:ea typeface="Times New Roman" panose="02020603050405020304" pitchFamily="18" charset="0"/>
                <a:cs typeface="Times New Roman" panose="02020603050405020304" pitchFamily="18" charset="0"/>
              </a:rPr>
            </a:br>
            <a:br>
              <a:rPr lang="en-US" sz="1200" dirty="0">
                <a:latin typeface="Calibri" panose="020F0502020204030204" pitchFamily="34" charset="0"/>
                <a:ea typeface="Calibri" panose="020F0502020204030204" pitchFamily="34" charset="0"/>
                <a:cs typeface="Times New Roman" panose="02020603050405020304" pitchFamily="18" charset="0"/>
              </a:rPr>
            </a:br>
            <a:r>
              <a:rPr lang="en-US" sz="1400" dirty="0">
                <a:latin typeface="Times New Roman" panose="02020603050405020304" pitchFamily="18" charset="0"/>
                <a:ea typeface="Times New Roman" panose="02020603050405020304" pitchFamily="18" charset="0"/>
                <a:cs typeface="Times New Roman" panose="02020603050405020304" pitchFamily="18" charset="0"/>
              </a:rPr>
              <a:t>Richard, D. and Engle, S. (1986). </a:t>
            </a:r>
            <a:r>
              <a:rPr lang="en-US" sz="1400" i="1" dirty="0">
                <a:latin typeface="Times New Roman" panose="02020603050405020304" pitchFamily="18" charset="0"/>
                <a:ea typeface="Times New Roman" panose="02020603050405020304" pitchFamily="18" charset="0"/>
                <a:cs typeface="Times New Roman" panose="02020603050405020304" pitchFamily="18" charset="0"/>
              </a:rPr>
              <a:t>Strategic Organizational Change - ProQuest</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[online] www.proquest.com. Available at: 	https://search.proquest.com/openview/35a63e0dc4c18b7fc92f95b1bf360258/1?pq-origsite=gscholar&amp;cbl=44442 [Accessed 14 Jul. 	2022].</a:t>
            </a:r>
            <a:br>
              <a:rPr lang="en-US" sz="1400" dirty="0">
                <a:latin typeface="Times New Roman" panose="02020603050405020304" pitchFamily="18" charset="0"/>
                <a:ea typeface="Times New Roman" panose="02020603050405020304" pitchFamily="18" charset="0"/>
                <a:cs typeface="Times New Roman" panose="02020603050405020304" pitchFamily="18" charset="0"/>
              </a:rPr>
            </a:br>
            <a:br>
              <a:rPr lang="en-US" sz="1200" dirty="0">
                <a:latin typeface="Calibri" panose="020F0502020204030204" pitchFamily="34" charset="0"/>
                <a:ea typeface="Calibri" panose="020F0502020204030204" pitchFamily="34" charset="0"/>
                <a:cs typeface="Times New Roman" panose="02020603050405020304" pitchFamily="18" charset="0"/>
              </a:rPr>
            </a:br>
            <a:r>
              <a:rPr lang="en-US" sz="1400" dirty="0">
                <a:latin typeface="Times New Roman" panose="02020603050405020304" pitchFamily="18" charset="0"/>
                <a:ea typeface="Times New Roman" panose="02020603050405020304" pitchFamily="18" charset="0"/>
                <a:cs typeface="Times New Roman" panose="02020603050405020304" pitchFamily="18" charset="0"/>
              </a:rPr>
              <a:t>Spears, L. (2002). </a:t>
            </a:r>
            <a:r>
              <a:rPr lang="en-US" sz="1400" i="1" dirty="0">
                <a:latin typeface="Times New Roman" panose="02020603050405020304" pitchFamily="18" charset="0"/>
                <a:ea typeface="Times New Roman" panose="02020603050405020304" pitchFamily="18" charset="0"/>
                <a:cs typeface="Times New Roman" panose="02020603050405020304" pitchFamily="18" charset="0"/>
              </a:rPr>
              <a:t>Focus on Leadership: Developments in Theory and Research</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a:t>
            </a:r>
            <a:r>
              <a:rPr lang="en-US" sz="1400" dirty="0" err="1">
                <a:latin typeface="Times New Roman" panose="02020603050405020304" pitchFamily="18" charset="0"/>
                <a:ea typeface="Times New Roman" panose="02020603050405020304" pitchFamily="18" charset="0"/>
                <a:cs typeface="Times New Roman" panose="02020603050405020304" pitchFamily="18" charset="0"/>
              </a:rPr>
              <a:t>Newyork</a:t>
            </a:r>
            <a:r>
              <a:rPr lang="en-US" sz="1400" dirty="0">
                <a:latin typeface="Times New Roman" panose="02020603050405020304" pitchFamily="18" charset="0"/>
                <a:ea typeface="Times New Roman" panose="02020603050405020304" pitchFamily="18" charset="0"/>
                <a:cs typeface="Times New Roman" panose="02020603050405020304" pitchFamily="18" charset="0"/>
              </a:rPr>
              <a:t>: Palgrave Macmillan.</a:t>
            </a:r>
            <a:br>
              <a:rPr lang="en-US" sz="1200" dirty="0">
                <a:latin typeface="Calibri" panose="020F0502020204030204" pitchFamily="34" charset="0"/>
                <a:ea typeface="Calibri" panose="020F0502020204030204" pitchFamily="34" charset="0"/>
                <a:cs typeface="Times New Roman" panose="02020603050405020304" pitchFamily="18" charset="0"/>
              </a:rPr>
            </a:br>
            <a:r>
              <a:rPr lang="en-GB" sz="1400" dirty="0">
                <a:latin typeface="Calibri" panose="020F0502020204030204" pitchFamily="34" charset="0"/>
                <a:ea typeface="Calibri" panose="020F0502020204030204" pitchFamily="34" charset="0"/>
                <a:cs typeface="Times New Roman" panose="02020603050405020304" pitchFamily="18" charset="0"/>
              </a:rPr>
              <a:t> </a:t>
            </a:r>
            <a:br>
              <a:rPr lang="en-US" sz="1200" dirty="0">
                <a:latin typeface="Calibri" panose="020F0502020204030204" pitchFamily="34" charset="0"/>
                <a:ea typeface="Calibri" panose="020F0502020204030204" pitchFamily="34" charset="0"/>
                <a:cs typeface="Times New Roman" panose="02020603050405020304" pitchFamily="18" charset="0"/>
              </a:rPr>
            </a:br>
            <a:endParaRPr lang="en-US" sz="1400" dirty="0"/>
          </a:p>
        </p:txBody>
      </p:sp>
    </p:spTree>
    <p:extLst>
      <p:ext uri="{BB962C8B-B14F-4D97-AF65-F5344CB8AC3E}">
        <p14:creationId xmlns:p14="http://schemas.microsoft.com/office/powerpoint/2010/main" val="42077036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1123</Words>
  <Application>Microsoft Office PowerPoint</Application>
  <PresentationFormat>Widescreen</PresentationFormat>
  <Paragraphs>45</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Times New Roman</vt:lpstr>
      <vt:lpstr>Wingdings 3</vt:lpstr>
      <vt:lpstr>Ion</vt:lpstr>
      <vt:lpstr>Emergent Leadership Skills for the workplace BMSW6101</vt:lpstr>
      <vt:lpstr>Table of Content</vt:lpstr>
      <vt:lpstr>What Qualities Make a Leader?</vt:lpstr>
      <vt:lpstr>PowerPoint Presentation</vt:lpstr>
      <vt:lpstr>Good Leadership Can be Illustrated in three theories</vt:lpstr>
      <vt:lpstr>          Flexibility                                         Power of influence                    Innovation creativity             Time results efficiency</vt:lpstr>
      <vt:lpstr>         The (rich) gurus of leadership</vt:lpstr>
      <vt:lpstr>   The Importance of Relational Leadership</vt:lpstr>
      <vt:lpstr>   The First Leadership Implicit Approach</vt:lpstr>
      <vt:lpstr>    The Second Leadership Implicit Approach</vt:lpstr>
      <vt:lpstr>             Why are Leaders Needed?</vt:lpstr>
      <vt:lpstr>                Leadership vs Management</vt:lpstr>
      <vt:lpstr>Trends of Leadership Theories Over the Last                                     Century</vt:lpstr>
      <vt:lpstr>Newer models of leadership are emerging in these early years of the twenty-first century, and they're based on teamwork and community, involvent of relevant stakeholders in decision-making, and emphasies on ethical and caring habits. These new leadership models also attempt to improve the self improvement of workers whilst also enhance the effectiveness and caring for many organizations. "Servantleadership" is a term used to describe this new approach to leadership and service (Spears, 2002 p. 2-3). </vt:lpstr>
      <vt:lpstr>Reference list Drath, W.H. and Palus, C.J. (1994). Making Common Sense: Leadership as Meaning-Making in a Community of Practice. [online] Available  at: https://books.google.co.ke/books/about/Making_Common_Sense.html?id=mLcqAgAAQBAJ&amp;redir_esc=y [Accessed 14 Jul. 2022].  House, R.J., Hanges, P.J., Ruiz-Quintanilla, S.A., Dorfman, P.W., Falkus, P.W. and Ashkanasy, N.M. (1999). Cultural influences on leadership  and organizations: Project Globe. [online] espace.library.uq.edu.au. Available at: https://espace.library.uq.edu.au/view/UQ:143447  [Accessed 14 Jul. 2022].  Jacobs, T.O. and Jaques, E. (1990). APA PsycNet. [online] psycnet.apa.org. Available at: https://psycnet.apa.org/record/1991-97354-012.  Katz, D. and Kahn, R.L. (2012). The social psychology of organizations. [online] Scirp.org. Available at:  https://www.scirp.org/(S(lz5mqp453edsnp55rrgjct55))/reference/ReferencesPapers.aspx?ReferenceID=669860.  Ladkin, D. (2010). Rethinking Leadership. doi:10.4337/9781849805346.  Richard, D. and Engle, S. (1986). Strategic Organizational Change - ProQuest. [online] www.proquest.com. Available at:  https://search.proquest.com/openview/35a63e0dc4c18b7fc92f95b1bf360258/1?pq-origsite=gscholar&amp;cbl=44442 [Accessed 14 Jul.  2022].  Spears, L. (2002). Focus on Leadership: Developments in Theory and Research. Newyork: Palgrave Macmillan.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Qualities Make a Leader?</dc:title>
  <dc:creator>user</dc:creator>
  <cp:lastModifiedBy>Cristian Draghici</cp:lastModifiedBy>
  <cp:revision>21</cp:revision>
  <dcterms:created xsi:type="dcterms:W3CDTF">2022-07-14T12:55:37Z</dcterms:created>
  <dcterms:modified xsi:type="dcterms:W3CDTF">2022-07-15T10:54:49Z</dcterms:modified>
</cp:coreProperties>
</file>