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notesSlides/notesSlide2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notesSlides/notesSlide3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notesSlides/notesSlide3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62.xml" ContentType="application/vnd.openxmlformats-officedocument.presentationml.tags+xml"/>
  <Override PartName="/ppt/tags/tag63.xml" ContentType="application/vnd.openxmlformats-officedocument.presentationml.tags+xml"/>
  <Override PartName="/ppt/notesSlides/notesSlide3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64.xml" ContentType="application/vnd.openxmlformats-officedocument.presentationml.tags+xml"/>
  <Override PartName="/ppt/notesSlides/notesSlide3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ags/tag65.xml" ContentType="application/vnd.openxmlformats-officedocument.presentationml.tags+xml"/>
  <Override PartName="/ppt/notesSlides/notesSlide36.xml" ContentType="application/vnd.openxmlformats-officedocument.presentationml.notesSlide+xml"/>
  <Override PartName="/ppt/tags/tag66.xml" ContentType="application/vnd.openxmlformats-officedocument.presentationml.tags+xml"/>
  <Override PartName="/ppt/tags/tag67.xml" ContentType="application/vnd.openxmlformats-officedocument.presentationml.tags+xml"/>
  <Override PartName="/ppt/notesSlides/notesSlide3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tags/tag68.xml" ContentType="application/vnd.openxmlformats-officedocument.presentationml.tags+xml"/>
  <Override PartName="/ppt/tags/tag69.xml" ContentType="application/vnd.openxmlformats-officedocument.presentationml.tags+xml"/>
  <Override PartName="/ppt/notesSlides/notesSlide3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sldIdLst>
    <p:sldId id="354" r:id="rId2"/>
    <p:sldId id="324" r:id="rId3"/>
    <p:sldId id="302" r:id="rId4"/>
    <p:sldId id="317" r:id="rId5"/>
    <p:sldId id="323" r:id="rId6"/>
    <p:sldId id="322" r:id="rId7"/>
    <p:sldId id="321" r:id="rId8"/>
    <p:sldId id="320" r:id="rId9"/>
    <p:sldId id="319" r:id="rId10"/>
    <p:sldId id="318" r:id="rId11"/>
    <p:sldId id="325" r:id="rId12"/>
    <p:sldId id="333" r:id="rId13"/>
    <p:sldId id="316" r:id="rId14"/>
    <p:sldId id="326" r:id="rId15"/>
    <p:sldId id="332" r:id="rId16"/>
    <p:sldId id="327" r:id="rId17"/>
    <p:sldId id="331" r:id="rId18"/>
    <p:sldId id="330" r:id="rId19"/>
    <p:sldId id="329" r:id="rId20"/>
    <p:sldId id="334" r:id="rId21"/>
    <p:sldId id="336" r:id="rId22"/>
    <p:sldId id="335" r:id="rId23"/>
    <p:sldId id="337" r:id="rId24"/>
    <p:sldId id="338" r:id="rId25"/>
    <p:sldId id="340" r:id="rId26"/>
    <p:sldId id="342" r:id="rId27"/>
    <p:sldId id="339" r:id="rId28"/>
    <p:sldId id="343" r:id="rId29"/>
    <p:sldId id="345" r:id="rId30"/>
    <p:sldId id="346" r:id="rId31"/>
    <p:sldId id="341" r:id="rId32"/>
    <p:sldId id="344" r:id="rId33"/>
    <p:sldId id="347" r:id="rId34"/>
    <p:sldId id="328" r:id="rId35"/>
    <p:sldId id="351" r:id="rId36"/>
    <p:sldId id="350" r:id="rId37"/>
    <p:sldId id="349" r:id="rId38"/>
    <p:sldId id="352" r:id="rId39"/>
    <p:sldId id="348" r:id="rId40"/>
    <p:sldId id="353" r:id="rId4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7v3zFC5BFijf69A4NsYL7g==" hashData="fgwSSWWD7zif/G4/AqkOshvt/9UjkQGfb6UO8OlIU/bCZaLqwMvNdqsu2dcRwxMBhPNdx/D6iarRX4YSw7AIbw=="/>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516F"/>
    <a:srgbClr val="CD11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5002" autoAdjust="0"/>
    <p:restoredTop sz="49080" autoAdjust="0"/>
  </p:normalViewPr>
  <p:slideViewPr>
    <p:cSldViewPr snapToGrid="0">
      <p:cViewPr varScale="1">
        <p:scale>
          <a:sx n="116" d="100"/>
          <a:sy n="116" d="100"/>
        </p:scale>
        <p:origin x="12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5">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8">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smtClean="0">
            <a:solidFill>
              <a:schemeClr val="tx1"/>
            </a:solidFill>
          </a:endParaRPr>
        </a:p>
        <a:p>
          <a:r>
            <a:rPr lang="en-GB" altLang="en-US" sz="2800" dirty="0" smtClean="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smtClean="0">
              <a:solidFill>
                <a:schemeClr val="tx1"/>
              </a:solidFill>
            </a:rPr>
            <a:t>Consider</a:t>
          </a:r>
        </a:p>
        <a:p>
          <a:r>
            <a:rPr lang="en-GB" altLang="en-US" sz="2800" dirty="0" smtClean="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smtClean="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smtClean="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t>
        <a:bodyPr/>
        <a:lstStyle/>
        <a:p>
          <a:endParaRPr lang="en-GB"/>
        </a:p>
      </dgm:t>
    </dgm:pt>
  </dgm:ptLst>
  <dgm:cxnLst>
    <dgm:cxn modelId="{A2D0AD53-71DE-4293-B7FF-E381F85E578C}" type="presOf" srcId="{5C1275D2-B90B-471A-8D4B-1CB19C137444}" destId="{73ACF9E0-F9DA-4B64-AA87-6720EDB6451F}" srcOrd="0" destOrd="0" presId="urn:microsoft.com/office/officeart/2005/8/layout/cycle3"/>
    <dgm:cxn modelId="{A427548D-FBF9-4036-9CA2-1CDA06411ABF}" type="presOf" srcId="{9EEE9CAF-958D-4DD8-BE8E-B84D5F5C311F}" destId="{1DCF4C0A-8F69-4F12-B3CE-C885DE67E84E}" srcOrd="0" destOrd="0" presId="urn:microsoft.com/office/officeart/2005/8/layout/cycle3"/>
    <dgm:cxn modelId="{42D69844-5470-41E8-A4A0-45E6CEA48DEA}" type="presOf" srcId="{9EBAB4D7-6EB4-4A69-9A73-BC9E8B95A650}" destId="{78FECD65-625B-4ED6-ADFE-40DE2573B68E}"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A294CB3C-BB04-486A-8C9B-27A2E6D43101}" srcId="{1FEF1226-F3B6-4E98-9A95-F2242AFA3914}" destId="{36AB0AC8-BB95-47C8-AC05-78647EB5A9A5}" srcOrd="4" destOrd="0" parTransId="{8863EA6D-65E3-4217-B0D3-6A10F00401B6}" sibTransId="{ADDCCD53-59AC-4E1C-BAEA-A8EEB827D2B8}"/>
    <dgm:cxn modelId="{6AAA96DC-A960-466E-AC59-F70381E15C63}" srcId="{1FEF1226-F3B6-4E98-9A95-F2242AFA3914}" destId="{7CECE615-EF6A-4711-BA49-DA623ECA3278}" srcOrd="3" destOrd="0" parTransId="{5DF75EB7-BB93-476F-BCD9-87F752623128}" sibTransId="{E76E0780-5CFB-4E68-809C-96639DBB2BBF}"/>
    <dgm:cxn modelId="{8AC9AB80-0070-44D2-B441-EBF411B613D8}" srcId="{1FEF1226-F3B6-4E98-9A95-F2242AFA3914}" destId="{9EEE9CAF-958D-4DD8-BE8E-B84D5F5C311F}" srcOrd="0" destOrd="0" parTransId="{064E245F-6330-4A18-9EAF-5CF446277526}" sibTransId="{5C1275D2-B90B-471A-8D4B-1CB19C137444}"/>
    <dgm:cxn modelId="{F9E17230-EB1E-494F-A330-737B1E2845D3}" type="presOf" srcId="{1FEF1226-F3B6-4E98-9A95-F2242AFA3914}" destId="{9BEE7EF6-CC98-4BD5-BDDD-998D35969F3F}" srcOrd="0" destOrd="0" presId="urn:microsoft.com/office/officeart/2005/8/layout/cycle3"/>
    <dgm:cxn modelId="{E5175A0E-F7EE-471A-94B8-05E15487DF27}" type="presOf" srcId="{7CECE615-EF6A-4711-BA49-DA623ECA3278}" destId="{448ADC9A-CA89-42FB-A638-AE26AF7260B1}"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371EE2AE-939C-4E19-94B8-9BE43A4A8B51}" type="presOf" srcId="{060C0E5E-1E11-4C4E-BA29-FC7C49ACD6E6}" destId="{C35A7D6C-EF7E-4761-BF5F-4543A92D3ADF}" srcOrd="0" destOrd="0" presId="urn:microsoft.com/office/officeart/2005/8/layout/cycle3"/>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smtClean="0">
            <a:solidFill>
              <a:schemeClr val="tx1"/>
            </a:solidFill>
          </a:endParaRP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custRadScaleRad="98574" custRadScaleInc="-306">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t>
        <a:bodyPr/>
        <a:lstStyle/>
        <a:p>
          <a:endParaRPr lang="en-GB"/>
        </a:p>
      </dgm:t>
    </dgm:pt>
  </dgm:ptLst>
  <dgm:cxnLst>
    <dgm:cxn modelId="{A2D0AD53-71DE-4293-B7FF-E381F85E578C}" type="presOf" srcId="{5C1275D2-B90B-471A-8D4B-1CB19C137444}" destId="{73ACF9E0-F9DA-4B64-AA87-6720EDB6451F}" srcOrd="0" destOrd="0" presId="urn:microsoft.com/office/officeart/2005/8/layout/cycle3"/>
    <dgm:cxn modelId="{A427548D-FBF9-4036-9CA2-1CDA06411ABF}" type="presOf" srcId="{9EEE9CAF-958D-4DD8-BE8E-B84D5F5C311F}" destId="{1DCF4C0A-8F69-4F12-B3CE-C885DE67E84E}" srcOrd="0" destOrd="0" presId="urn:microsoft.com/office/officeart/2005/8/layout/cycle3"/>
    <dgm:cxn modelId="{42D69844-5470-41E8-A4A0-45E6CEA48DEA}" type="presOf" srcId="{9EBAB4D7-6EB4-4A69-9A73-BC9E8B95A650}" destId="{78FECD65-625B-4ED6-ADFE-40DE2573B68E}"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A294CB3C-BB04-486A-8C9B-27A2E6D43101}" srcId="{1FEF1226-F3B6-4E98-9A95-F2242AFA3914}" destId="{36AB0AC8-BB95-47C8-AC05-78647EB5A9A5}" srcOrd="4" destOrd="0" parTransId="{8863EA6D-65E3-4217-B0D3-6A10F00401B6}" sibTransId="{ADDCCD53-59AC-4E1C-BAEA-A8EEB827D2B8}"/>
    <dgm:cxn modelId="{6AAA96DC-A960-466E-AC59-F70381E15C63}" srcId="{1FEF1226-F3B6-4E98-9A95-F2242AFA3914}" destId="{7CECE615-EF6A-4711-BA49-DA623ECA3278}" srcOrd="3" destOrd="0" parTransId="{5DF75EB7-BB93-476F-BCD9-87F752623128}" sibTransId="{E76E0780-5CFB-4E68-809C-96639DBB2BBF}"/>
    <dgm:cxn modelId="{8AC9AB80-0070-44D2-B441-EBF411B613D8}" srcId="{1FEF1226-F3B6-4E98-9A95-F2242AFA3914}" destId="{9EEE9CAF-958D-4DD8-BE8E-B84D5F5C311F}" srcOrd="0" destOrd="0" parTransId="{064E245F-6330-4A18-9EAF-5CF446277526}" sibTransId="{5C1275D2-B90B-471A-8D4B-1CB19C137444}"/>
    <dgm:cxn modelId="{F9E17230-EB1E-494F-A330-737B1E2845D3}" type="presOf" srcId="{1FEF1226-F3B6-4E98-9A95-F2242AFA3914}" destId="{9BEE7EF6-CC98-4BD5-BDDD-998D35969F3F}" srcOrd="0" destOrd="0" presId="urn:microsoft.com/office/officeart/2005/8/layout/cycle3"/>
    <dgm:cxn modelId="{E5175A0E-F7EE-471A-94B8-05E15487DF27}" type="presOf" srcId="{7CECE615-EF6A-4711-BA49-DA623ECA3278}" destId="{448ADC9A-CA89-42FB-A638-AE26AF7260B1}"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371EE2AE-939C-4E19-94B8-9BE43A4A8B51}" type="presOf" srcId="{060C0E5E-1E11-4C4E-BA29-FC7C49ACD6E6}" destId="{C35A7D6C-EF7E-4761-BF5F-4543A92D3ADF}" srcOrd="0" destOrd="0" presId="urn:microsoft.com/office/officeart/2005/8/layout/cycle3"/>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smtClean="0">
            <a:solidFill>
              <a:schemeClr val="tx1"/>
            </a:solidFill>
          </a:endParaRPr>
        </a:p>
        <a:p>
          <a:r>
            <a:rPr lang="en-GB" altLang="en-US" sz="2800" dirty="0" smtClean="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t>
        <a:bodyPr/>
        <a:lstStyle/>
        <a:p>
          <a:endParaRPr lang="en-GB"/>
        </a:p>
      </dgm:t>
    </dgm:pt>
  </dgm:ptLst>
  <dgm:cxnLst>
    <dgm:cxn modelId="{A2D0AD53-71DE-4293-B7FF-E381F85E578C}" type="presOf" srcId="{5C1275D2-B90B-471A-8D4B-1CB19C137444}" destId="{73ACF9E0-F9DA-4B64-AA87-6720EDB6451F}" srcOrd="0" destOrd="0" presId="urn:microsoft.com/office/officeart/2005/8/layout/cycle3"/>
    <dgm:cxn modelId="{A427548D-FBF9-4036-9CA2-1CDA06411ABF}" type="presOf" srcId="{9EEE9CAF-958D-4DD8-BE8E-B84D5F5C311F}" destId="{1DCF4C0A-8F69-4F12-B3CE-C885DE67E84E}" srcOrd="0" destOrd="0" presId="urn:microsoft.com/office/officeart/2005/8/layout/cycle3"/>
    <dgm:cxn modelId="{42D69844-5470-41E8-A4A0-45E6CEA48DEA}" type="presOf" srcId="{9EBAB4D7-6EB4-4A69-9A73-BC9E8B95A650}" destId="{78FECD65-625B-4ED6-ADFE-40DE2573B68E}"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A294CB3C-BB04-486A-8C9B-27A2E6D43101}" srcId="{1FEF1226-F3B6-4E98-9A95-F2242AFA3914}" destId="{36AB0AC8-BB95-47C8-AC05-78647EB5A9A5}" srcOrd="4" destOrd="0" parTransId="{8863EA6D-65E3-4217-B0D3-6A10F00401B6}" sibTransId="{ADDCCD53-59AC-4E1C-BAEA-A8EEB827D2B8}"/>
    <dgm:cxn modelId="{6AAA96DC-A960-466E-AC59-F70381E15C63}" srcId="{1FEF1226-F3B6-4E98-9A95-F2242AFA3914}" destId="{7CECE615-EF6A-4711-BA49-DA623ECA3278}" srcOrd="3" destOrd="0" parTransId="{5DF75EB7-BB93-476F-BCD9-87F752623128}" sibTransId="{E76E0780-5CFB-4E68-809C-96639DBB2BBF}"/>
    <dgm:cxn modelId="{8AC9AB80-0070-44D2-B441-EBF411B613D8}" srcId="{1FEF1226-F3B6-4E98-9A95-F2242AFA3914}" destId="{9EEE9CAF-958D-4DD8-BE8E-B84D5F5C311F}" srcOrd="0" destOrd="0" parTransId="{064E245F-6330-4A18-9EAF-5CF446277526}" sibTransId="{5C1275D2-B90B-471A-8D4B-1CB19C137444}"/>
    <dgm:cxn modelId="{F9E17230-EB1E-494F-A330-737B1E2845D3}" type="presOf" srcId="{1FEF1226-F3B6-4E98-9A95-F2242AFA3914}" destId="{9BEE7EF6-CC98-4BD5-BDDD-998D35969F3F}" srcOrd="0" destOrd="0" presId="urn:microsoft.com/office/officeart/2005/8/layout/cycle3"/>
    <dgm:cxn modelId="{E5175A0E-F7EE-471A-94B8-05E15487DF27}" type="presOf" srcId="{7CECE615-EF6A-4711-BA49-DA623ECA3278}" destId="{448ADC9A-CA89-42FB-A638-AE26AF7260B1}"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371EE2AE-939C-4E19-94B8-9BE43A4A8B51}" type="presOf" srcId="{060C0E5E-1E11-4C4E-BA29-FC7C49ACD6E6}" destId="{C35A7D6C-EF7E-4761-BF5F-4543A92D3ADF}" srcOrd="0" destOrd="0" presId="urn:microsoft.com/office/officeart/2005/8/layout/cycle3"/>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smtClean="0">
            <a:solidFill>
              <a:schemeClr val="tx1"/>
            </a:solidFill>
          </a:endParaRPr>
        </a:p>
        <a:p>
          <a:r>
            <a:rPr lang="en-GB" altLang="en-US" sz="2800" dirty="0" smtClean="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3643" custRadScaleInc="-1418">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custRadScaleRad="99261" custRadScaleInc="-1203">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t>
        <a:bodyPr/>
        <a:lstStyle/>
        <a:p>
          <a:endParaRPr lang="en-GB"/>
        </a:p>
      </dgm:t>
    </dgm:pt>
  </dgm:ptLst>
  <dgm:cxnLst>
    <dgm:cxn modelId="{A2D0AD53-71DE-4293-B7FF-E381F85E578C}" type="presOf" srcId="{5C1275D2-B90B-471A-8D4B-1CB19C137444}" destId="{73ACF9E0-F9DA-4B64-AA87-6720EDB6451F}" srcOrd="0" destOrd="0" presId="urn:microsoft.com/office/officeart/2005/8/layout/cycle3"/>
    <dgm:cxn modelId="{A427548D-FBF9-4036-9CA2-1CDA06411ABF}" type="presOf" srcId="{9EEE9CAF-958D-4DD8-BE8E-B84D5F5C311F}" destId="{1DCF4C0A-8F69-4F12-B3CE-C885DE67E84E}" srcOrd="0" destOrd="0" presId="urn:microsoft.com/office/officeart/2005/8/layout/cycle3"/>
    <dgm:cxn modelId="{42D69844-5470-41E8-A4A0-45E6CEA48DEA}" type="presOf" srcId="{9EBAB4D7-6EB4-4A69-9A73-BC9E8B95A650}" destId="{78FECD65-625B-4ED6-ADFE-40DE2573B68E}"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A294CB3C-BB04-486A-8C9B-27A2E6D43101}" srcId="{1FEF1226-F3B6-4E98-9A95-F2242AFA3914}" destId="{36AB0AC8-BB95-47C8-AC05-78647EB5A9A5}" srcOrd="4" destOrd="0" parTransId="{8863EA6D-65E3-4217-B0D3-6A10F00401B6}" sibTransId="{ADDCCD53-59AC-4E1C-BAEA-A8EEB827D2B8}"/>
    <dgm:cxn modelId="{6AAA96DC-A960-466E-AC59-F70381E15C63}" srcId="{1FEF1226-F3B6-4E98-9A95-F2242AFA3914}" destId="{7CECE615-EF6A-4711-BA49-DA623ECA3278}" srcOrd="3" destOrd="0" parTransId="{5DF75EB7-BB93-476F-BCD9-87F752623128}" sibTransId="{E76E0780-5CFB-4E68-809C-96639DBB2BBF}"/>
    <dgm:cxn modelId="{8AC9AB80-0070-44D2-B441-EBF411B613D8}" srcId="{1FEF1226-F3B6-4E98-9A95-F2242AFA3914}" destId="{9EEE9CAF-958D-4DD8-BE8E-B84D5F5C311F}" srcOrd="0" destOrd="0" parTransId="{064E245F-6330-4A18-9EAF-5CF446277526}" sibTransId="{5C1275D2-B90B-471A-8D4B-1CB19C137444}"/>
    <dgm:cxn modelId="{F9E17230-EB1E-494F-A330-737B1E2845D3}" type="presOf" srcId="{1FEF1226-F3B6-4E98-9A95-F2242AFA3914}" destId="{9BEE7EF6-CC98-4BD5-BDDD-998D35969F3F}" srcOrd="0" destOrd="0" presId="urn:microsoft.com/office/officeart/2005/8/layout/cycle3"/>
    <dgm:cxn modelId="{E5175A0E-F7EE-471A-94B8-05E15487DF27}" type="presOf" srcId="{7CECE615-EF6A-4711-BA49-DA623ECA3278}" destId="{448ADC9A-CA89-42FB-A638-AE26AF7260B1}"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371EE2AE-939C-4E19-94B8-9BE43A4A8B51}" type="presOf" srcId="{060C0E5E-1E11-4C4E-BA29-FC7C49ACD6E6}" destId="{C35A7D6C-EF7E-4761-BF5F-4543A92D3ADF}" srcOrd="0" destOrd="0" presId="urn:microsoft.com/office/officeart/2005/8/layout/cycle3"/>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smtClean="0">
            <a:solidFill>
              <a:schemeClr val="tx1"/>
            </a:solidFill>
          </a:endParaRPr>
        </a:p>
        <a:p>
          <a:r>
            <a:rPr lang="en-GB" altLang="en-US" sz="2800" dirty="0" smtClean="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smtClean="0">
              <a:solidFill>
                <a:schemeClr val="tx1"/>
              </a:solidFill>
            </a:rPr>
            <a:t>Consider</a:t>
          </a:r>
        </a:p>
        <a:p>
          <a:r>
            <a:rPr lang="en-GB" altLang="en-US" sz="2800" dirty="0" smtClean="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t>
        <a:bodyPr/>
        <a:lstStyle/>
        <a:p>
          <a:endParaRPr lang="en-GB"/>
        </a:p>
      </dgm:t>
    </dgm:pt>
  </dgm:ptLst>
  <dgm:cxnLst>
    <dgm:cxn modelId="{A2D0AD53-71DE-4293-B7FF-E381F85E578C}" type="presOf" srcId="{5C1275D2-B90B-471A-8D4B-1CB19C137444}" destId="{73ACF9E0-F9DA-4B64-AA87-6720EDB6451F}" srcOrd="0" destOrd="0" presId="urn:microsoft.com/office/officeart/2005/8/layout/cycle3"/>
    <dgm:cxn modelId="{A427548D-FBF9-4036-9CA2-1CDA06411ABF}" type="presOf" srcId="{9EEE9CAF-958D-4DD8-BE8E-B84D5F5C311F}" destId="{1DCF4C0A-8F69-4F12-B3CE-C885DE67E84E}" srcOrd="0" destOrd="0" presId="urn:microsoft.com/office/officeart/2005/8/layout/cycle3"/>
    <dgm:cxn modelId="{42D69844-5470-41E8-A4A0-45E6CEA48DEA}" type="presOf" srcId="{9EBAB4D7-6EB4-4A69-9A73-BC9E8B95A650}" destId="{78FECD65-625B-4ED6-ADFE-40DE2573B68E}"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A294CB3C-BB04-486A-8C9B-27A2E6D43101}" srcId="{1FEF1226-F3B6-4E98-9A95-F2242AFA3914}" destId="{36AB0AC8-BB95-47C8-AC05-78647EB5A9A5}" srcOrd="4" destOrd="0" parTransId="{8863EA6D-65E3-4217-B0D3-6A10F00401B6}" sibTransId="{ADDCCD53-59AC-4E1C-BAEA-A8EEB827D2B8}"/>
    <dgm:cxn modelId="{6AAA96DC-A960-466E-AC59-F70381E15C63}" srcId="{1FEF1226-F3B6-4E98-9A95-F2242AFA3914}" destId="{7CECE615-EF6A-4711-BA49-DA623ECA3278}" srcOrd="3" destOrd="0" parTransId="{5DF75EB7-BB93-476F-BCD9-87F752623128}" sibTransId="{E76E0780-5CFB-4E68-809C-96639DBB2BBF}"/>
    <dgm:cxn modelId="{8AC9AB80-0070-44D2-B441-EBF411B613D8}" srcId="{1FEF1226-F3B6-4E98-9A95-F2242AFA3914}" destId="{9EEE9CAF-958D-4DD8-BE8E-B84D5F5C311F}" srcOrd="0" destOrd="0" parTransId="{064E245F-6330-4A18-9EAF-5CF446277526}" sibTransId="{5C1275D2-B90B-471A-8D4B-1CB19C137444}"/>
    <dgm:cxn modelId="{F9E17230-EB1E-494F-A330-737B1E2845D3}" type="presOf" srcId="{1FEF1226-F3B6-4E98-9A95-F2242AFA3914}" destId="{9BEE7EF6-CC98-4BD5-BDDD-998D35969F3F}" srcOrd="0" destOrd="0" presId="urn:microsoft.com/office/officeart/2005/8/layout/cycle3"/>
    <dgm:cxn modelId="{E5175A0E-F7EE-471A-94B8-05E15487DF27}" type="presOf" srcId="{7CECE615-EF6A-4711-BA49-DA623ECA3278}" destId="{448ADC9A-CA89-42FB-A638-AE26AF7260B1}"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371EE2AE-939C-4E19-94B8-9BE43A4A8B51}" type="presOf" srcId="{060C0E5E-1E11-4C4E-BA29-FC7C49ACD6E6}" destId="{C35A7D6C-EF7E-4761-BF5F-4543A92D3ADF}" srcOrd="0" destOrd="0" presId="urn:microsoft.com/office/officeart/2005/8/layout/cycle3"/>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smtClean="0">
            <a:solidFill>
              <a:schemeClr val="tx1"/>
            </a:solidFill>
          </a:endParaRPr>
        </a:p>
        <a:p>
          <a:r>
            <a:rPr lang="en-GB" altLang="en-US" sz="2800" dirty="0" smtClean="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smtClean="0">
              <a:solidFill>
                <a:schemeClr val="tx1"/>
              </a:solidFill>
            </a:rPr>
            <a:t>Consider</a:t>
          </a:r>
        </a:p>
        <a:p>
          <a:r>
            <a:rPr lang="en-GB" altLang="en-US" sz="2800" dirty="0" smtClean="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smtClean="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t>
        <a:bodyPr/>
        <a:lstStyle/>
        <a:p>
          <a:endParaRPr lang="en-GB"/>
        </a:p>
      </dgm:t>
    </dgm:pt>
  </dgm:ptLst>
  <dgm:cxnLst>
    <dgm:cxn modelId="{A2D0AD53-71DE-4293-B7FF-E381F85E578C}" type="presOf" srcId="{5C1275D2-B90B-471A-8D4B-1CB19C137444}" destId="{73ACF9E0-F9DA-4B64-AA87-6720EDB6451F}" srcOrd="0" destOrd="0" presId="urn:microsoft.com/office/officeart/2005/8/layout/cycle3"/>
    <dgm:cxn modelId="{A427548D-FBF9-4036-9CA2-1CDA06411ABF}" type="presOf" srcId="{9EEE9CAF-958D-4DD8-BE8E-B84D5F5C311F}" destId="{1DCF4C0A-8F69-4F12-B3CE-C885DE67E84E}" srcOrd="0" destOrd="0" presId="urn:microsoft.com/office/officeart/2005/8/layout/cycle3"/>
    <dgm:cxn modelId="{42D69844-5470-41E8-A4A0-45E6CEA48DEA}" type="presOf" srcId="{9EBAB4D7-6EB4-4A69-9A73-BC9E8B95A650}" destId="{78FECD65-625B-4ED6-ADFE-40DE2573B68E}"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A294CB3C-BB04-486A-8C9B-27A2E6D43101}" srcId="{1FEF1226-F3B6-4E98-9A95-F2242AFA3914}" destId="{36AB0AC8-BB95-47C8-AC05-78647EB5A9A5}" srcOrd="4" destOrd="0" parTransId="{8863EA6D-65E3-4217-B0D3-6A10F00401B6}" sibTransId="{ADDCCD53-59AC-4E1C-BAEA-A8EEB827D2B8}"/>
    <dgm:cxn modelId="{6AAA96DC-A960-466E-AC59-F70381E15C63}" srcId="{1FEF1226-F3B6-4E98-9A95-F2242AFA3914}" destId="{7CECE615-EF6A-4711-BA49-DA623ECA3278}" srcOrd="3" destOrd="0" parTransId="{5DF75EB7-BB93-476F-BCD9-87F752623128}" sibTransId="{E76E0780-5CFB-4E68-809C-96639DBB2BBF}"/>
    <dgm:cxn modelId="{8AC9AB80-0070-44D2-B441-EBF411B613D8}" srcId="{1FEF1226-F3B6-4E98-9A95-F2242AFA3914}" destId="{9EEE9CAF-958D-4DD8-BE8E-B84D5F5C311F}" srcOrd="0" destOrd="0" parTransId="{064E245F-6330-4A18-9EAF-5CF446277526}" sibTransId="{5C1275D2-B90B-471A-8D4B-1CB19C137444}"/>
    <dgm:cxn modelId="{F9E17230-EB1E-494F-A330-737B1E2845D3}" type="presOf" srcId="{1FEF1226-F3B6-4E98-9A95-F2242AFA3914}" destId="{9BEE7EF6-CC98-4BD5-BDDD-998D35969F3F}" srcOrd="0" destOrd="0" presId="urn:microsoft.com/office/officeart/2005/8/layout/cycle3"/>
    <dgm:cxn modelId="{E5175A0E-F7EE-471A-94B8-05E15487DF27}" type="presOf" srcId="{7CECE615-EF6A-4711-BA49-DA623ECA3278}" destId="{448ADC9A-CA89-42FB-A638-AE26AF7260B1}"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371EE2AE-939C-4E19-94B8-9BE43A4A8B51}" type="presOf" srcId="{060C0E5E-1E11-4C4E-BA29-FC7C49ACD6E6}" destId="{C35A7D6C-EF7E-4761-BF5F-4543A92D3ADF}" srcOrd="0" destOrd="0" presId="urn:microsoft.com/office/officeart/2005/8/layout/cycle3"/>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EF1226-F3B6-4E98-9A95-F2242AFA3914}" type="doc">
      <dgm:prSet loTypeId="urn:microsoft.com/office/officeart/2005/8/layout/cycle3" loCatId="cycle" qsTypeId="urn:microsoft.com/office/officeart/2005/8/quickstyle/simple1#5" qsCatId="simple" csTypeId="urn:microsoft.com/office/officeart/2005/8/colors/accent1_2#5" csCatId="accent1" phldr="1"/>
      <dgm:spPr/>
      <dgm:t>
        <a:bodyPr/>
        <a:lstStyle/>
        <a:p>
          <a:endParaRPr lang="en-GB"/>
        </a:p>
      </dgm:t>
    </dgm:pt>
    <dgm:pt modelId="{9EEE9CAF-958D-4DD8-BE8E-B84D5F5C311F}">
      <dgm:prSet phldrT="[Text]" custT="1"/>
      <dgm:spPr>
        <a:solidFill>
          <a:srgbClr val="FFB7B7"/>
        </a:solidFill>
        <a:ln w="1905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endParaRPr lang="en-GB" altLang="en-US" sz="2800" dirty="0" smtClean="0">
            <a:solidFill>
              <a:schemeClr val="tx1"/>
            </a:solidFill>
          </a:endParaRPr>
        </a:p>
        <a:p>
          <a:r>
            <a:rPr lang="en-GB" altLang="en-US" sz="2800" dirty="0" smtClean="0">
              <a:solidFill>
                <a:schemeClr val="tx1"/>
              </a:solidFill>
            </a:rPr>
            <a:t>Gather Information &amp; Intelligence</a:t>
          </a:r>
        </a:p>
        <a:p>
          <a:endParaRPr lang="en-GB" sz="2000" b="1" dirty="0">
            <a:solidFill>
              <a:schemeClr val="tx1"/>
            </a:solidFill>
            <a:latin typeface="Arial" pitchFamily="34" charset="0"/>
            <a:cs typeface="Arial" pitchFamily="34" charset="0"/>
          </a:endParaRPr>
        </a:p>
      </dgm:t>
    </dgm:pt>
    <dgm:pt modelId="{064E245F-6330-4A18-9EAF-5CF446277526}" type="parTrans" cxnId="{8AC9AB80-0070-44D2-B441-EBF411B613D8}">
      <dgm:prSet/>
      <dgm:spPr/>
      <dgm:t>
        <a:bodyPr/>
        <a:lstStyle/>
        <a:p>
          <a:endParaRPr lang="en-GB" sz="1700"/>
        </a:p>
      </dgm:t>
    </dgm:pt>
    <dgm:pt modelId="{5C1275D2-B90B-471A-8D4B-1CB19C137444}" type="sibTrans" cxnId="{8AC9AB80-0070-44D2-B441-EBF411B613D8}">
      <dgm:prSet custT="1"/>
      <dgm:spPr>
        <a:solidFill>
          <a:srgbClr val="0000FF"/>
        </a:solidFill>
        <a:effectLst>
          <a:outerShdw blurRad="50800" dist="38100" dir="2700000" algn="tl" rotWithShape="0">
            <a:prstClr val="black">
              <a:alpha val="40000"/>
            </a:prstClr>
          </a:outerShdw>
        </a:effectLst>
      </dgm:spPr>
      <dgm:t>
        <a:bodyPr/>
        <a:lstStyle/>
        <a:p>
          <a:endParaRPr lang="en-GB" sz="1700"/>
        </a:p>
      </dgm:t>
    </dgm:pt>
    <dgm:pt modelId="{060C0E5E-1E11-4C4E-BA29-FC7C49ACD6E6}">
      <dgm:prSet phldrT="[Text]" custT="1"/>
      <dgm:spPr>
        <a:solidFill>
          <a:srgbClr val="FFCC99"/>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400" dirty="0" smtClean="0">
              <a:solidFill>
                <a:schemeClr val="tx1"/>
              </a:solidFill>
            </a:rPr>
            <a:t>Assess Threat &amp; Risk and Develop a Working Strategy</a:t>
          </a:r>
          <a:endParaRPr lang="en-GB" sz="2400" b="1" dirty="0">
            <a:solidFill>
              <a:schemeClr val="tx1"/>
            </a:solidFill>
            <a:latin typeface="Arial" pitchFamily="34" charset="0"/>
            <a:cs typeface="Arial" pitchFamily="34" charset="0"/>
          </a:endParaRPr>
        </a:p>
      </dgm:t>
    </dgm:pt>
    <dgm:pt modelId="{BA7D9D98-6843-4034-90B7-567E853A7E93}" type="parTrans" cxnId="{3661EC94-6595-4830-A46E-CC611C31FCE5}">
      <dgm:prSet/>
      <dgm:spPr/>
      <dgm:t>
        <a:bodyPr/>
        <a:lstStyle/>
        <a:p>
          <a:endParaRPr lang="en-GB" sz="1700"/>
        </a:p>
      </dgm:t>
    </dgm:pt>
    <dgm:pt modelId="{FFBC227C-B027-4DC3-93D8-5BD48D36A68D}" type="sibTrans" cxnId="{3661EC94-6595-4830-A46E-CC611C31FCE5}">
      <dgm:prSet custT="1"/>
      <dgm:spPr>
        <a:solidFill>
          <a:srgbClr val="0000FF"/>
        </a:solidFill>
      </dgm:spPr>
      <dgm:t>
        <a:bodyPr/>
        <a:lstStyle/>
        <a:p>
          <a:endParaRPr lang="en-GB" sz="1700"/>
        </a:p>
      </dgm:t>
    </dgm:pt>
    <dgm:pt modelId="{9EBAB4D7-6EB4-4A69-9A73-BC9E8B95A650}">
      <dgm:prSet phldrT="[Text]" custT="1"/>
      <dgm:spPr>
        <a:solidFill>
          <a:srgbClr val="33CC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smtClean="0">
              <a:solidFill>
                <a:schemeClr val="tx1"/>
              </a:solidFill>
            </a:rPr>
            <a:t>Consider</a:t>
          </a:r>
        </a:p>
        <a:p>
          <a:r>
            <a:rPr lang="en-GB" altLang="en-US" sz="2800" dirty="0" smtClean="0">
              <a:solidFill>
                <a:schemeClr val="tx1"/>
              </a:solidFill>
            </a:rPr>
            <a:t>Powers and Policy</a:t>
          </a:r>
          <a:endParaRPr lang="en-GB" sz="2800" b="1" dirty="0">
            <a:solidFill>
              <a:schemeClr val="tx1"/>
            </a:solidFill>
            <a:latin typeface="Arial" pitchFamily="34" charset="0"/>
            <a:cs typeface="Arial" pitchFamily="34" charset="0"/>
          </a:endParaRPr>
        </a:p>
      </dgm:t>
    </dgm:pt>
    <dgm:pt modelId="{82832543-BD89-486B-AAC4-E66F864F248C}" type="parTrans" cxnId="{A3D9F9B4-98EA-4956-9930-C1B5EFB9B1DB}">
      <dgm:prSet/>
      <dgm:spPr/>
      <dgm:t>
        <a:bodyPr/>
        <a:lstStyle/>
        <a:p>
          <a:endParaRPr lang="en-GB" sz="1700"/>
        </a:p>
      </dgm:t>
    </dgm:pt>
    <dgm:pt modelId="{7B2D6C8F-E125-4306-A115-A519A8BE7DE9}" type="sibTrans" cxnId="{A3D9F9B4-98EA-4956-9930-C1B5EFB9B1DB}">
      <dgm:prSet custT="1"/>
      <dgm:spPr>
        <a:solidFill>
          <a:srgbClr val="0000FF"/>
        </a:solidFill>
      </dgm:spPr>
      <dgm:t>
        <a:bodyPr/>
        <a:lstStyle/>
        <a:p>
          <a:endParaRPr lang="en-GB" sz="1700"/>
        </a:p>
      </dgm:t>
    </dgm:pt>
    <dgm:pt modelId="{7CECE615-EF6A-4711-BA49-DA623ECA3278}">
      <dgm:prSet phldrT="[Text]" custT="1"/>
      <dgm:spPr>
        <a:solidFill>
          <a:srgbClr val="66FFFF"/>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pPr algn="ctr"/>
          <a:r>
            <a:rPr lang="en-GB" altLang="en-US" sz="2800" dirty="0" smtClean="0">
              <a:solidFill>
                <a:schemeClr val="tx1"/>
              </a:solidFill>
            </a:rPr>
            <a:t>Identify Options &amp; Contingencies</a:t>
          </a:r>
          <a:endParaRPr lang="en-GB" sz="2800" b="1" dirty="0">
            <a:solidFill>
              <a:schemeClr val="tx1"/>
            </a:solidFill>
            <a:latin typeface="Arial" pitchFamily="34" charset="0"/>
            <a:cs typeface="Arial" pitchFamily="34" charset="0"/>
          </a:endParaRPr>
        </a:p>
      </dgm:t>
    </dgm:pt>
    <dgm:pt modelId="{5DF75EB7-BB93-476F-BCD9-87F752623128}" type="parTrans" cxnId="{6AAA96DC-A960-466E-AC59-F70381E15C63}">
      <dgm:prSet/>
      <dgm:spPr/>
      <dgm:t>
        <a:bodyPr/>
        <a:lstStyle/>
        <a:p>
          <a:endParaRPr lang="en-GB" sz="1700"/>
        </a:p>
      </dgm:t>
    </dgm:pt>
    <dgm:pt modelId="{E76E0780-5CFB-4E68-809C-96639DBB2BBF}" type="sibTrans" cxnId="{6AAA96DC-A960-466E-AC59-F70381E15C63}">
      <dgm:prSet custT="1"/>
      <dgm:spPr>
        <a:solidFill>
          <a:srgbClr val="0000FF"/>
        </a:solidFill>
      </dgm:spPr>
      <dgm:t>
        <a:bodyPr/>
        <a:lstStyle/>
        <a:p>
          <a:endParaRPr lang="en-GB" sz="1700"/>
        </a:p>
      </dgm:t>
    </dgm:pt>
    <dgm:pt modelId="{36AB0AC8-BB95-47C8-AC05-78647EB5A9A5}">
      <dgm:prSet phldrT="[Text]" custT="1"/>
      <dgm:spPr>
        <a:solidFill>
          <a:schemeClr val="bg2">
            <a:lumMod val="60000"/>
            <a:lumOff val="40000"/>
          </a:schemeClr>
        </a:solidFill>
        <a:ln w="12700">
          <a:solidFill>
            <a:schemeClr val="tx1"/>
          </a:solidFill>
        </a:ln>
        <a:effectLst>
          <a:outerShdw blurRad="50800" dist="38100" dir="2700000" algn="tl" rotWithShape="0">
            <a:prstClr val="black">
              <a:alpha val="40000"/>
            </a:prstClr>
          </a:outerShdw>
        </a:effectLst>
        <a:scene3d>
          <a:camera prst="orthographicFront"/>
          <a:lightRig rig="threePt" dir="t"/>
        </a:scene3d>
        <a:sp3d>
          <a:bevelT/>
        </a:sp3d>
      </dgm:spPr>
      <dgm:t>
        <a:bodyPr/>
        <a:lstStyle/>
        <a:p>
          <a:r>
            <a:rPr lang="en-GB" altLang="en-US" sz="2800" dirty="0" smtClean="0">
              <a:solidFill>
                <a:schemeClr val="tx1"/>
              </a:solidFill>
            </a:rPr>
            <a:t>Take Action and Review What Happened</a:t>
          </a:r>
          <a:endParaRPr lang="en-GB" sz="2800" b="1" dirty="0">
            <a:solidFill>
              <a:schemeClr val="tx1"/>
            </a:solidFill>
            <a:latin typeface="Arial" pitchFamily="34" charset="0"/>
            <a:cs typeface="Arial" pitchFamily="34" charset="0"/>
          </a:endParaRPr>
        </a:p>
      </dgm:t>
    </dgm:pt>
    <dgm:pt modelId="{8863EA6D-65E3-4217-B0D3-6A10F00401B6}" type="parTrans" cxnId="{A294CB3C-BB04-486A-8C9B-27A2E6D43101}">
      <dgm:prSet/>
      <dgm:spPr/>
      <dgm:t>
        <a:bodyPr/>
        <a:lstStyle/>
        <a:p>
          <a:endParaRPr lang="en-GB" sz="1700"/>
        </a:p>
      </dgm:t>
    </dgm:pt>
    <dgm:pt modelId="{ADDCCD53-59AC-4E1C-BAEA-A8EEB827D2B8}" type="sibTrans" cxnId="{A294CB3C-BB04-486A-8C9B-27A2E6D43101}">
      <dgm:prSet custT="1"/>
      <dgm:spPr>
        <a:solidFill>
          <a:srgbClr val="0000FF"/>
        </a:solidFill>
      </dgm:spPr>
      <dgm:t>
        <a:bodyPr/>
        <a:lstStyle/>
        <a:p>
          <a:endParaRPr lang="en-GB" sz="1700"/>
        </a:p>
      </dgm:t>
    </dgm:pt>
    <dgm:pt modelId="{9BEE7EF6-CC98-4BD5-BDDD-998D35969F3F}" type="pres">
      <dgm:prSet presAssocID="{1FEF1226-F3B6-4E98-9A95-F2242AFA3914}" presName="Name0" presStyleCnt="0">
        <dgm:presLayoutVars>
          <dgm:dir/>
          <dgm:resizeHandles val="exact"/>
        </dgm:presLayoutVars>
      </dgm:prSet>
      <dgm:spPr/>
      <dgm:t>
        <a:bodyPr/>
        <a:lstStyle/>
        <a:p>
          <a:endParaRPr lang="en-GB"/>
        </a:p>
      </dgm:t>
    </dgm:pt>
    <dgm:pt modelId="{B82AE0C6-0CA4-4A0D-908E-5815A01C53C2}" type="pres">
      <dgm:prSet presAssocID="{1FEF1226-F3B6-4E98-9A95-F2242AFA3914}" presName="cycle" presStyleCnt="0"/>
      <dgm:spPr/>
    </dgm:pt>
    <dgm:pt modelId="{1DCF4C0A-8F69-4F12-B3CE-C885DE67E84E}" type="pres">
      <dgm:prSet presAssocID="{9EEE9CAF-958D-4DD8-BE8E-B84D5F5C311F}" presName="nodeFirstNode" presStyleLbl="node1" presStyleIdx="0" presStyleCnt="5" custRadScaleRad="99068" custRadScaleInc="883">
        <dgm:presLayoutVars>
          <dgm:bulletEnabled val="1"/>
        </dgm:presLayoutVars>
      </dgm:prSet>
      <dgm:spPr/>
      <dgm:t>
        <a:bodyPr/>
        <a:lstStyle/>
        <a:p>
          <a:endParaRPr lang="en-GB"/>
        </a:p>
      </dgm:t>
    </dgm:pt>
    <dgm:pt modelId="{73ACF9E0-F9DA-4B64-AA87-6720EDB6451F}" type="pres">
      <dgm:prSet presAssocID="{5C1275D2-B90B-471A-8D4B-1CB19C137444}" presName="sibTransFirstNode" presStyleLbl="bgShp" presStyleIdx="0" presStyleCnt="1"/>
      <dgm:spPr/>
      <dgm:t>
        <a:bodyPr/>
        <a:lstStyle/>
        <a:p>
          <a:endParaRPr lang="en-GB"/>
        </a:p>
      </dgm:t>
    </dgm:pt>
    <dgm:pt modelId="{C35A7D6C-EF7E-4761-BF5F-4543A92D3ADF}" type="pres">
      <dgm:prSet presAssocID="{060C0E5E-1E11-4C4E-BA29-FC7C49ACD6E6}" presName="nodeFollowingNodes" presStyleLbl="node1" presStyleIdx="1" presStyleCnt="5" custRadScaleRad="105544" custRadScaleInc="891">
        <dgm:presLayoutVars>
          <dgm:bulletEnabled val="1"/>
        </dgm:presLayoutVars>
      </dgm:prSet>
      <dgm:spPr/>
      <dgm:t>
        <a:bodyPr/>
        <a:lstStyle/>
        <a:p>
          <a:endParaRPr lang="en-GB"/>
        </a:p>
      </dgm:t>
    </dgm:pt>
    <dgm:pt modelId="{78FECD65-625B-4ED6-ADFE-40DE2573B68E}" type="pres">
      <dgm:prSet presAssocID="{9EBAB4D7-6EB4-4A69-9A73-BC9E8B95A650}" presName="nodeFollowingNodes" presStyleLbl="node1" presStyleIdx="2" presStyleCnt="5">
        <dgm:presLayoutVars>
          <dgm:bulletEnabled val="1"/>
        </dgm:presLayoutVars>
      </dgm:prSet>
      <dgm:spPr/>
      <dgm:t>
        <a:bodyPr/>
        <a:lstStyle/>
        <a:p>
          <a:endParaRPr lang="en-GB"/>
        </a:p>
      </dgm:t>
    </dgm:pt>
    <dgm:pt modelId="{448ADC9A-CA89-42FB-A638-AE26AF7260B1}" type="pres">
      <dgm:prSet presAssocID="{7CECE615-EF6A-4711-BA49-DA623ECA3278}" presName="nodeFollowingNodes" presStyleLbl="node1" presStyleIdx="3" presStyleCnt="5">
        <dgm:presLayoutVars>
          <dgm:bulletEnabled val="1"/>
        </dgm:presLayoutVars>
      </dgm:prSet>
      <dgm:spPr/>
      <dgm:t>
        <a:bodyPr/>
        <a:lstStyle/>
        <a:p>
          <a:endParaRPr lang="en-GB"/>
        </a:p>
      </dgm:t>
    </dgm:pt>
    <dgm:pt modelId="{FA93263F-0F8C-4D6D-B681-780359C8D77A}" type="pres">
      <dgm:prSet presAssocID="{36AB0AC8-BB95-47C8-AC05-78647EB5A9A5}" presName="nodeFollowingNodes" presStyleLbl="node1" presStyleIdx="4" presStyleCnt="5" custScaleY="109254" custRadScaleRad="105176" custRadScaleInc="-3480">
        <dgm:presLayoutVars>
          <dgm:bulletEnabled val="1"/>
        </dgm:presLayoutVars>
      </dgm:prSet>
      <dgm:spPr/>
      <dgm:t>
        <a:bodyPr/>
        <a:lstStyle/>
        <a:p>
          <a:endParaRPr lang="en-GB"/>
        </a:p>
      </dgm:t>
    </dgm:pt>
  </dgm:ptLst>
  <dgm:cxnLst>
    <dgm:cxn modelId="{A2D0AD53-71DE-4293-B7FF-E381F85E578C}" type="presOf" srcId="{5C1275D2-B90B-471A-8D4B-1CB19C137444}" destId="{73ACF9E0-F9DA-4B64-AA87-6720EDB6451F}" srcOrd="0" destOrd="0" presId="urn:microsoft.com/office/officeart/2005/8/layout/cycle3"/>
    <dgm:cxn modelId="{A427548D-FBF9-4036-9CA2-1CDA06411ABF}" type="presOf" srcId="{9EEE9CAF-958D-4DD8-BE8E-B84D5F5C311F}" destId="{1DCF4C0A-8F69-4F12-B3CE-C885DE67E84E}" srcOrd="0" destOrd="0" presId="urn:microsoft.com/office/officeart/2005/8/layout/cycle3"/>
    <dgm:cxn modelId="{42D69844-5470-41E8-A4A0-45E6CEA48DEA}" type="presOf" srcId="{9EBAB4D7-6EB4-4A69-9A73-BC9E8B95A650}" destId="{78FECD65-625B-4ED6-ADFE-40DE2573B68E}" srcOrd="0" destOrd="0" presId="urn:microsoft.com/office/officeart/2005/8/layout/cycle3"/>
    <dgm:cxn modelId="{CBCA4621-1F92-4CC2-BB00-6B50E9485CCC}" type="presOf" srcId="{36AB0AC8-BB95-47C8-AC05-78647EB5A9A5}" destId="{FA93263F-0F8C-4D6D-B681-780359C8D77A}" srcOrd="0" destOrd="0" presId="urn:microsoft.com/office/officeart/2005/8/layout/cycle3"/>
    <dgm:cxn modelId="{3661EC94-6595-4830-A46E-CC611C31FCE5}" srcId="{1FEF1226-F3B6-4E98-9A95-F2242AFA3914}" destId="{060C0E5E-1E11-4C4E-BA29-FC7C49ACD6E6}" srcOrd="1" destOrd="0" parTransId="{BA7D9D98-6843-4034-90B7-567E853A7E93}" sibTransId="{FFBC227C-B027-4DC3-93D8-5BD48D36A68D}"/>
    <dgm:cxn modelId="{A294CB3C-BB04-486A-8C9B-27A2E6D43101}" srcId="{1FEF1226-F3B6-4E98-9A95-F2242AFA3914}" destId="{36AB0AC8-BB95-47C8-AC05-78647EB5A9A5}" srcOrd="4" destOrd="0" parTransId="{8863EA6D-65E3-4217-B0D3-6A10F00401B6}" sibTransId="{ADDCCD53-59AC-4E1C-BAEA-A8EEB827D2B8}"/>
    <dgm:cxn modelId="{6AAA96DC-A960-466E-AC59-F70381E15C63}" srcId="{1FEF1226-F3B6-4E98-9A95-F2242AFA3914}" destId="{7CECE615-EF6A-4711-BA49-DA623ECA3278}" srcOrd="3" destOrd="0" parTransId="{5DF75EB7-BB93-476F-BCD9-87F752623128}" sibTransId="{E76E0780-5CFB-4E68-809C-96639DBB2BBF}"/>
    <dgm:cxn modelId="{8AC9AB80-0070-44D2-B441-EBF411B613D8}" srcId="{1FEF1226-F3B6-4E98-9A95-F2242AFA3914}" destId="{9EEE9CAF-958D-4DD8-BE8E-B84D5F5C311F}" srcOrd="0" destOrd="0" parTransId="{064E245F-6330-4A18-9EAF-5CF446277526}" sibTransId="{5C1275D2-B90B-471A-8D4B-1CB19C137444}"/>
    <dgm:cxn modelId="{F9E17230-EB1E-494F-A330-737B1E2845D3}" type="presOf" srcId="{1FEF1226-F3B6-4E98-9A95-F2242AFA3914}" destId="{9BEE7EF6-CC98-4BD5-BDDD-998D35969F3F}" srcOrd="0" destOrd="0" presId="urn:microsoft.com/office/officeart/2005/8/layout/cycle3"/>
    <dgm:cxn modelId="{E5175A0E-F7EE-471A-94B8-05E15487DF27}" type="presOf" srcId="{7CECE615-EF6A-4711-BA49-DA623ECA3278}" destId="{448ADC9A-CA89-42FB-A638-AE26AF7260B1}" srcOrd="0" destOrd="0" presId="urn:microsoft.com/office/officeart/2005/8/layout/cycle3"/>
    <dgm:cxn modelId="{A3D9F9B4-98EA-4956-9930-C1B5EFB9B1DB}" srcId="{1FEF1226-F3B6-4E98-9A95-F2242AFA3914}" destId="{9EBAB4D7-6EB4-4A69-9A73-BC9E8B95A650}" srcOrd="2" destOrd="0" parTransId="{82832543-BD89-486B-AAC4-E66F864F248C}" sibTransId="{7B2D6C8F-E125-4306-A115-A519A8BE7DE9}"/>
    <dgm:cxn modelId="{371EE2AE-939C-4E19-94B8-9BE43A4A8B51}" type="presOf" srcId="{060C0E5E-1E11-4C4E-BA29-FC7C49ACD6E6}" destId="{C35A7D6C-EF7E-4761-BF5F-4543A92D3ADF}" srcOrd="0" destOrd="0" presId="urn:microsoft.com/office/officeart/2005/8/layout/cycle3"/>
    <dgm:cxn modelId="{68209949-524F-4189-92A3-DD1A0878B92C}" type="presParOf" srcId="{9BEE7EF6-CC98-4BD5-BDDD-998D35969F3F}" destId="{B82AE0C6-0CA4-4A0D-908E-5815A01C53C2}" srcOrd="0" destOrd="0" presId="urn:microsoft.com/office/officeart/2005/8/layout/cycle3"/>
    <dgm:cxn modelId="{74967601-080E-47B3-AE61-AD942D44AE00}" type="presParOf" srcId="{B82AE0C6-0CA4-4A0D-908E-5815A01C53C2}" destId="{1DCF4C0A-8F69-4F12-B3CE-C885DE67E84E}" srcOrd="0" destOrd="0" presId="urn:microsoft.com/office/officeart/2005/8/layout/cycle3"/>
    <dgm:cxn modelId="{09B42DF5-F9B0-4A21-85FC-2260F3F4EE98}" type="presParOf" srcId="{B82AE0C6-0CA4-4A0D-908E-5815A01C53C2}" destId="{73ACF9E0-F9DA-4B64-AA87-6720EDB6451F}" srcOrd="1" destOrd="0" presId="urn:microsoft.com/office/officeart/2005/8/layout/cycle3"/>
    <dgm:cxn modelId="{81BDC4FC-FC6D-4C0A-9474-61669EA49F7B}" type="presParOf" srcId="{B82AE0C6-0CA4-4A0D-908E-5815A01C53C2}" destId="{C35A7D6C-EF7E-4761-BF5F-4543A92D3ADF}" srcOrd="2" destOrd="0" presId="urn:microsoft.com/office/officeart/2005/8/layout/cycle3"/>
    <dgm:cxn modelId="{AE82DA4E-380F-4B1E-A533-1E878373C8E6}" type="presParOf" srcId="{B82AE0C6-0CA4-4A0D-908E-5815A01C53C2}" destId="{78FECD65-625B-4ED6-ADFE-40DE2573B68E}" srcOrd="3" destOrd="0" presId="urn:microsoft.com/office/officeart/2005/8/layout/cycle3"/>
    <dgm:cxn modelId="{54C4C076-09C8-4C2C-90F2-B991DC50D2D4}" type="presParOf" srcId="{B82AE0C6-0CA4-4A0D-908E-5815A01C53C2}" destId="{448ADC9A-CA89-42FB-A638-AE26AF7260B1}" srcOrd="4" destOrd="0" presId="urn:microsoft.com/office/officeart/2005/8/layout/cycle3"/>
    <dgm:cxn modelId="{EB7B1004-6611-426C-AC6E-F1DDD4C9F8A8}" type="presParOf" srcId="{B82AE0C6-0CA4-4A0D-908E-5815A01C53C2}" destId="{FA93263F-0F8C-4D6D-B681-780359C8D77A}" srcOrd="5" destOrd="0" presId="urn:microsoft.com/office/officeart/2005/8/layout/cycle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smtClean="0">
              <a:solidFill>
                <a:srgbClr val="0000FF"/>
              </a:solidFill>
              <a:latin typeface="Arial" pitchFamily="34" charset="0"/>
              <a:cs typeface="Arial" pitchFamily="34" charset="0"/>
            </a:rPr>
            <a:t>Action</a:t>
          </a:r>
          <a:endParaRPr lang="en-GB" sz="3200" b="1" dirty="0">
            <a:solidFill>
              <a:srgbClr val="0000FF"/>
            </a:solidFill>
            <a:latin typeface="Arial" pitchFamily="34" charset="0"/>
            <a:cs typeface="Arial" pitchFamily="34" charset="0"/>
          </a:endParaRP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dgm:spPr/>
      <dgm:t>
        <a:bodyPr/>
        <a:lstStyle/>
        <a:p>
          <a:endParaRPr lang="en-GB" dirty="0"/>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dgm:spPr/>
      <dgm:t>
        <a:bodyPr/>
        <a:lstStyle/>
        <a:p>
          <a:endParaRPr lang="en-GB" dirty="0"/>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t>
        <a:bodyPr/>
        <a:lstStyle/>
        <a:p>
          <a:endParaRPr lang="en-GB"/>
        </a:p>
      </dgm:t>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9597" custScaleY="44203" custLinFactNeighborX="3653" custLinFactNeighborY="-3394">
        <dgm:presLayoutVars>
          <dgm:bulletEnabled val="1"/>
        </dgm:presLayoutVars>
      </dgm:prSet>
      <dgm:spPr/>
      <dgm:t>
        <a:bodyPr/>
        <a:lstStyle/>
        <a:p>
          <a:endParaRPr lang="en-GB"/>
        </a:p>
      </dgm:t>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dgm:presLayoutVars>
          <dgm:bulletEnabled val="1"/>
        </dgm:presLayoutVars>
      </dgm:prSet>
      <dgm:spPr/>
      <dgm:t>
        <a:bodyPr/>
        <a:lstStyle/>
        <a:p>
          <a:endParaRPr lang="en-GB"/>
        </a:p>
      </dgm:t>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dgm:presLayoutVars>
          <dgm:bulletEnabled val="1"/>
        </dgm:presLayoutVars>
      </dgm:prSet>
      <dgm:spPr/>
      <dgm:t>
        <a:bodyPr/>
        <a:lstStyle/>
        <a:p>
          <a:endParaRPr lang="en-GB"/>
        </a:p>
      </dgm:t>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dgm:presLayoutVars>
          <dgm:bulletEnabled val="1"/>
        </dgm:presLayoutVars>
      </dgm:prSet>
      <dgm:spPr/>
      <dgm:t>
        <a:bodyPr/>
        <a:lstStyle/>
        <a:p>
          <a:endParaRPr lang="en-GB"/>
        </a:p>
      </dgm:t>
    </dgm:pt>
  </dgm:ptLst>
  <dgm:cxnLst>
    <dgm:cxn modelId="{F364F613-8C9C-4078-93B5-5FF554FB3A40}" type="presOf" srcId="{932F3B65-A6D2-4DBA-86EE-F48A37358776}" destId="{721CB223-9826-46E7-8F7D-970CDA35D74D}" srcOrd="0" destOrd="0" presId="urn:microsoft.com/office/officeart/2005/8/layout/arrow2"/>
    <dgm:cxn modelId="{20C9B9A4-0017-484A-B527-7C69CEEE2113}" type="presOf" srcId="{14C1FE22-F2D4-4DCB-8B0B-B8C3FC2F2080}" destId="{1D4160C9-2541-464E-A82C-7939AB87AEE0}"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9D67687C-FCF9-485D-B9FC-4247C7F62FF0}" type="presOf" srcId="{32E3326D-4061-4D35-A655-9C87F1B858C7}" destId="{56714A9F-3D7C-4718-9408-460C5969AC7D}"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2F6523EE-5590-4758-8124-03D7E2D74DE8}" type="presOf" srcId="{98763441-F687-432A-ADC7-A8273BA1CB3C}" destId="{CC5EA2CA-DC0C-4381-9E27-1BAFBAFE9412}" srcOrd="0" destOrd="0" presId="urn:microsoft.com/office/officeart/2005/8/layout/arrow2"/>
    <dgm:cxn modelId="{CD79930C-1B0F-4085-8B86-AF471618B407}" srcId="{C2A586C9-8EF0-4C1C-987F-81B5D1B5DECD}" destId="{98763441-F687-432A-ADC7-A8273BA1CB3C}" srcOrd="0" destOrd="0" parTransId="{7CC62DCA-F7F6-445C-A617-1B6E9532B471}" sibTransId="{84EABFE1-38BD-4F99-855B-BB967299AFC5}"/>
    <dgm:cxn modelId="{765553BE-33F4-4F65-A538-0F0691047F96}" type="presOf" srcId="{C2A586C9-8EF0-4C1C-987F-81B5D1B5DECD}" destId="{673ACC63-DDA9-47B2-9CCE-E6388957FA1B}" srcOrd="0" destOrd="0" presId="urn:microsoft.com/office/officeart/2005/8/layout/arrow2"/>
    <dgm:cxn modelId="{1EA5A394-2CBE-495C-BB01-AAB77D378D88}" srcId="{C2A586C9-8EF0-4C1C-987F-81B5D1B5DECD}" destId="{932F3B65-A6D2-4DBA-86EE-F48A37358776}" srcOrd="1" destOrd="0" parTransId="{0AD6C75B-C59E-4403-B1D1-1D87F44CE646}" sibTransId="{2FDFF97D-EEFF-4D7B-9F89-A96EEAD31529}"/>
    <dgm:cxn modelId="{17472882-0182-4480-B6D4-4DABE027CE0A}" type="presParOf" srcId="{673ACC63-DDA9-47B2-9CCE-E6388957FA1B}" destId="{6973D110-78A7-4835-BF21-527E0CCB18BE}" srcOrd="0" destOrd="0" presId="urn:microsoft.com/office/officeart/2005/8/layout/arrow2"/>
    <dgm:cxn modelId="{7C1E4709-70C9-4A00-BA28-7D988F9C11E0}" type="presParOf" srcId="{673ACC63-DDA9-47B2-9CCE-E6388957FA1B}" destId="{5AA797C3-C1CD-4BB2-90F0-EE12AF086380}" srcOrd="1" destOrd="0" presId="urn:microsoft.com/office/officeart/2005/8/layout/arrow2"/>
    <dgm:cxn modelId="{1E4E0E26-C11D-47B5-8865-F6B5F677711F}" type="presParOf" srcId="{5AA797C3-C1CD-4BB2-90F0-EE12AF086380}" destId="{5905204C-1634-4875-B214-F1CC98FA1AE0}" srcOrd="0" destOrd="0" presId="urn:microsoft.com/office/officeart/2005/8/layout/arrow2"/>
    <dgm:cxn modelId="{942FD181-F684-4E72-B787-BBDA0A476B99}" type="presParOf" srcId="{5AA797C3-C1CD-4BB2-90F0-EE12AF086380}" destId="{CC5EA2CA-DC0C-4381-9E27-1BAFBAFE9412}" srcOrd="1" destOrd="0" presId="urn:microsoft.com/office/officeart/2005/8/layout/arrow2"/>
    <dgm:cxn modelId="{97B54471-E722-465D-84AC-AA65157D8A27}" type="presParOf" srcId="{5AA797C3-C1CD-4BB2-90F0-EE12AF086380}" destId="{0B2BC47A-88BE-4021-A78F-F791D8BA6D6B}" srcOrd="2" destOrd="0" presId="urn:microsoft.com/office/officeart/2005/8/layout/arrow2"/>
    <dgm:cxn modelId="{B186C0C8-6E0E-4559-A237-D2680290504B}" type="presParOf" srcId="{5AA797C3-C1CD-4BB2-90F0-EE12AF086380}" destId="{721CB223-9826-46E7-8F7D-970CDA35D74D}" srcOrd="3" destOrd="0" presId="urn:microsoft.com/office/officeart/2005/8/layout/arrow2"/>
    <dgm:cxn modelId="{06DA2F4F-C265-42BD-9415-725848E339AD}" type="presParOf" srcId="{5AA797C3-C1CD-4BB2-90F0-EE12AF086380}" destId="{AE30B103-B878-4165-9931-B87F32BF643E}" srcOrd="4" destOrd="0" presId="urn:microsoft.com/office/officeart/2005/8/layout/arrow2"/>
    <dgm:cxn modelId="{FE164A8C-6C64-4B12-8059-8E1382392B6C}" type="presParOf" srcId="{5AA797C3-C1CD-4BB2-90F0-EE12AF086380}" destId="{56714A9F-3D7C-4718-9408-460C5969AC7D}" srcOrd="5" destOrd="0" presId="urn:microsoft.com/office/officeart/2005/8/layout/arrow2"/>
    <dgm:cxn modelId="{EDF4840C-7247-407F-B803-040455AD9C62}" type="presParOf" srcId="{5AA797C3-C1CD-4BB2-90F0-EE12AF086380}" destId="{24978128-97E5-4BD6-9DF2-7A62A0BB71F1}" srcOrd="6" destOrd="0" presId="urn:microsoft.com/office/officeart/2005/8/layout/arrow2"/>
    <dgm:cxn modelId="{5F676AD9-F87F-4CC1-AF50-B794F52D6391}"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smtClean="0">
              <a:solidFill>
                <a:srgbClr val="0000FF"/>
              </a:solidFill>
              <a:latin typeface="Arial" pitchFamily="34" charset="0"/>
              <a:cs typeface="Arial" pitchFamily="34" charset="0"/>
            </a:rPr>
            <a:t>Action</a:t>
          </a:r>
          <a:endParaRPr lang="en-GB" sz="3200" b="1" dirty="0">
            <a:solidFill>
              <a:srgbClr val="0000FF"/>
            </a:solidFill>
            <a:latin typeface="Arial" pitchFamily="34" charset="0"/>
            <a:cs typeface="Arial" pitchFamily="34" charset="0"/>
          </a:endParaRP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smtClean="0">
              <a:solidFill>
                <a:srgbClr val="0000FF"/>
              </a:solidFill>
              <a:latin typeface="Arial" pitchFamily="34" charset="0"/>
              <a:cs typeface="Arial" pitchFamily="34" charset="0"/>
            </a:rPr>
            <a:t>Record</a:t>
          </a:r>
          <a:endParaRPr lang="en-GB" sz="3200" b="1" dirty="0">
            <a:solidFill>
              <a:srgbClr val="0000FF"/>
            </a:solidFill>
            <a:latin typeface="Arial" pitchFamily="34" charset="0"/>
            <a:cs typeface="Arial" pitchFamily="34" charset="0"/>
          </a:endParaRP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dgm:spPr/>
      <dgm:t>
        <a:bodyPr/>
        <a:lstStyle/>
        <a:p>
          <a:endParaRPr lang="en-GB" dirty="0"/>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2B478375-14CA-4EC5-BE0A-17D8D877FB87}" type="sibTrans" cxnId="{CE1177B7-C258-4DD0-993A-D512720F44EC}">
      <dgm:prSet/>
      <dgm:spPr/>
      <dgm:t>
        <a:bodyPr/>
        <a:lstStyle/>
        <a:p>
          <a:endParaRPr lang="en-GB"/>
        </a:p>
      </dgm:t>
    </dgm:pt>
    <dgm:pt modelId="{B9E4450B-DBF1-4548-A9F7-A1F27A084232}" type="par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t>
        <a:bodyPr/>
        <a:lstStyle/>
        <a:p>
          <a:endParaRPr lang="en-GB"/>
        </a:p>
      </dgm:t>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7333" custScaleY="44203" custLinFactNeighborX="0" custLinFactNeighborY="-3394">
        <dgm:presLayoutVars>
          <dgm:bulletEnabled val="1"/>
        </dgm:presLayoutVars>
      </dgm:prSet>
      <dgm:spPr/>
      <dgm:t>
        <a:bodyPr/>
        <a:lstStyle/>
        <a:p>
          <a:endParaRPr lang="en-GB"/>
        </a:p>
      </dgm:t>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custScaleX="123679" custScaleY="36175" custLinFactNeighborX="12897" custLinFactNeighborY="-15657">
        <dgm:presLayoutVars>
          <dgm:bulletEnabled val="1"/>
        </dgm:presLayoutVars>
      </dgm:prSet>
      <dgm:spPr/>
      <dgm:t>
        <a:bodyPr/>
        <a:lstStyle/>
        <a:p>
          <a:endParaRPr lang="en-GB"/>
        </a:p>
      </dgm:t>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dgm:presLayoutVars>
          <dgm:bulletEnabled val="1"/>
        </dgm:presLayoutVars>
      </dgm:prSet>
      <dgm:spPr/>
      <dgm:t>
        <a:bodyPr/>
        <a:lstStyle/>
        <a:p>
          <a:endParaRPr lang="en-GB"/>
        </a:p>
      </dgm:t>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dgm:presLayoutVars>
          <dgm:bulletEnabled val="1"/>
        </dgm:presLayoutVars>
      </dgm:prSet>
      <dgm:spPr/>
      <dgm:t>
        <a:bodyPr/>
        <a:lstStyle/>
        <a:p>
          <a:endParaRPr lang="en-GB"/>
        </a:p>
      </dgm:t>
    </dgm:pt>
  </dgm:ptLst>
  <dgm:cxnLst>
    <dgm:cxn modelId="{025C998D-D0CC-4BC8-AB9E-E04177B7675B}" type="presOf" srcId="{98763441-F687-432A-ADC7-A8273BA1CB3C}" destId="{CC5EA2CA-DC0C-4381-9E27-1BAFBAFE9412}"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80827F1F-A679-4DED-B24A-0CEC1CF7F099}" type="presOf" srcId="{C2A586C9-8EF0-4C1C-987F-81B5D1B5DECD}" destId="{673ACC63-DDA9-47B2-9CCE-E6388957FA1B}"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3B326974-2D92-4B8C-8BF2-3DB590421520}" type="presOf" srcId="{32E3326D-4061-4D35-A655-9C87F1B858C7}" destId="{56714A9F-3D7C-4718-9408-460C5969AC7D}" srcOrd="0" destOrd="0" presId="urn:microsoft.com/office/officeart/2005/8/layout/arrow2"/>
    <dgm:cxn modelId="{CD79930C-1B0F-4085-8B86-AF471618B407}" srcId="{C2A586C9-8EF0-4C1C-987F-81B5D1B5DECD}" destId="{98763441-F687-432A-ADC7-A8273BA1CB3C}" srcOrd="0" destOrd="0" parTransId="{7CC62DCA-F7F6-445C-A617-1B6E9532B471}" sibTransId="{84EABFE1-38BD-4F99-855B-BB967299AFC5}"/>
    <dgm:cxn modelId="{8B202194-34E7-4016-94DF-75C5B49A14A7}" type="presOf" srcId="{932F3B65-A6D2-4DBA-86EE-F48A37358776}" destId="{721CB223-9826-46E7-8F7D-970CDA35D74D}" srcOrd="0" destOrd="0" presId="urn:microsoft.com/office/officeart/2005/8/layout/arrow2"/>
    <dgm:cxn modelId="{9FE68141-5CE2-4137-924C-5561E68A3C04}" type="presOf" srcId="{14C1FE22-F2D4-4DCB-8B0B-B8C3FC2F2080}" destId="{1D4160C9-2541-464E-A82C-7939AB87AEE0}" srcOrd="0" destOrd="0" presId="urn:microsoft.com/office/officeart/2005/8/layout/arrow2"/>
    <dgm:cxn modelId="{1EA5A394-2CBE-495C-BB01-AAB77D378D88}" srcId="{C2A586C9-8EF0-4C1C-987F-81B5D1B5DECD}" destId="{932F3B65-A6D2-4DBA-86EE-F48A37358776}" srcOrd="1" destOrd="0" parTransId="{0AD6C75B-C59E-4403-B1D1-1D87F44CE646}" sibTransId="{2FDFF97D-EEFF-4D7B-9F89-A96EEAD31529}"/>
    <dgm:cxn modelId="{DD5C31E7-ADE5-4A63-BB3A-301E1C974E7F}" type="presParOf" srcId="{673ACC63-DDA9-47B2-9CCE-E6388957FA1B}" destId="{6973D110-78A7-4835-BF21-527E0CCB18BE}" srcOrd="0" destOrd="0" presId="urn:microsoft.com/office/officeart/2005/8/layout/arrow2"/>
    <dgm:cxn modelId="{1665FAC9-D061-48DE-B994-4650300B593C}" type="presParOf" srcId="{673ACC63-DDA9-47B2-9CCE-E6388957FA1B}" destId="{5AA797C3-C1CD-4BB2-90F0-EE12AF086380}" srcOrd="1" destOrd="0" presId="urn:microsoft.com/office/officeart/2005/8/layout/arrow2"/>
    <dgm:cxn modelId="{1D3FE869-7D09-4646-840B-93C14AACD5E6}" type="presParOf" srcId="{5AA797C3-C1CD-4BB2-90F0-EE12AF086380}" destId="{5905204C-1634-4875-B214-F1CC98FA1AE0}" srcOrd="0" destOrd="0" presId="urn:microsoft.com/office/officeart/2005/8/layout/arrow2"/>
    <dgm:cxn modelId="{3628ED90-B7A4-4F04-A169-E410D3CF54D4}" type="presParOf" srcId="{5AA797C3-C1CD-4BB2-90F0-EE12AF086380}" destId="{CC5EA2CA-DC0C-4381-9E27-1BAFBAFE9412}" srcOrd="1" destOrd="0" presId="urn:microsoft.com/office/officeart/2005/8/layout/arrow2"/>
    <dgm:cxn modelId="{5AB21DAA-49E0-4895-B971-DDDF89D39E2F}" type="presParOf" srcId="{5AA797C3-C1CD-4BB2-90F0-EE12AF086380}" destId="{0B2BC47A-88BE-4021-A78F-F791D8BA6D6B}" srcOrd="2" destOrd="0" presId="urn:microsoft.com/office/officeart/2005/8/layout/arrow2"/>
    <dgm:cxn modelId="{1D152D49-41D8-4317-A763-DA32B46476F0}" type="presParOf" srcId="{5AA797C3-C1CD-4BB2-90F0-EE12AF086380}" destId="{721CB223-9826-46E7-8F7D-970CDA35D74D}" srcOrd="3" destOrd="0" presId="urn:microsoft.com/office/officeart/2005/8/layout/arrow2"/>
    <dgm:cxn modelId="{6F6E6F7D-0D0A-47C0-95F8-639B83D5A351}" type="presParOf" srcId="{5AA797C3-C1CD-4BB2-90F0-EE12AF086380}" destId="{AE30B103-B878-4165-9931-B87F32BF643E}" srcOrd="4" destOrd="0" presId="urn:microsoft.com/office/officeart/2005/8/layout/arrow2"/>
    <dgm:cxn modelId="{7F3CBE23-EBEF-48D8-92FE-5E1EFFEE277E}" type="presParOf" srcId="{5AA797C3-C1CD-4BB2-90F0-EE12AF086380}" destId="{56714A9F-3D7C-4718-9408-460C5969AC7D}" srcOrd="5" destOrd="0" presId="urn:microsoft.com/office/officeart/2005/8/layout/arrow2"/>
    <dgm:cxn modelId="{6E33F02C-0E43-4309-93DB-CFC3893BECA3}" type="presParOf" srcId="{5AA797C3-C1CD-4BB2-90F0-EE12AF086380}" destId="{24978128-97E5-4BD6-9DF2-7A62A0BB71F1}" srcOrd="6" destOrd="0" presId="urn:microsoft.com/office/officeart/2005/8/layout/arrow2"/>
    <dgm:cxn modelId="{BE846D09-2A4A-4590-AD39-F62B27289A0A}"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smtClean="0">
              <a:solidFill>
                <a:srgbClr val="0000FF"/>
              </a:solidFill>
              <a:latin typeface="Arial" pitchFamily="34" charset="0"/>
              <a:cs typeface="Arial" pitchFamily="34" charset="0"/>
            </a:rPr>
            <a:t>Action</a:t>
          </a:r>
          <a:endParaRPr lang="en-GB" sz="3200" b="1" dirty="0">
            <a:solidFill>
              <a:srgbClr val="0000FF"/>
            </a:solidFill>
            <a:latin typeface="Arial" pitchFamily="34" charset="0"/>
            <a:cs typeface="Arial" pitchFamily="34" charset="0"/>
          </a:endParaRP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smtClean="0">
              <a:solidFill>
                <a:srgbClr val="0000FF"/>
              </a:solidFill>
              <a:latin typeface="Arial" pitchFamily="34" charset="0"/>
              <a:cs typeface="Arial" pitchFamily="34" charset="0"/>
            </a:rPr>
            <a:t>Record</a:t>
          </a:r>
          <a:endParaRPr lang="en-GB" sz="3200" b="1" dirty="0">
            <a:solidFill>
              <a:srgbClr val="0000FF"/>
            </a:solidFill>
            <a:latin typeface="Arial" pitchFamily="34" charset="0"/>
            <a:cs typeface="Arial" pitchFamily="34" charset="0"/>
          </a:endParaRP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custT="1"/>
      <dgm:spPr/>
      <dgm:t>
        <a:bodyPr/>
        <a:lstStyle/>
        <a:p>
          <a:r>
            <a:rPr lang="en-GB" sz="3200" b="1" dirty="0" smtClean="0">
              <a:solidFill>
                <a:srgbClr val="0000FF"/>
              </a:solidFill>
              <a:latin typeface="Arial" pitchFamily="34" charset="0"/>
              <a:cs typeface="Arial" pitchFamily="34" charset="0"/>
            </a:rPr>
            <a:t>Monitor</a:t>
          </a:r>
          <a:endParaRPr lang="en-GB" sz="3200" b="1" dirty="0">
            <a:solidFill>
              <a:srgbClr val="0000FF"/>
            </a:solidFill>
            <a:latin typeface="Arial" pitchFamily="34" charset="0"/>
            <a:cs typeface="Arial" pitchFamily="34" charset="0"/>
          </a:endParaRPr>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dgm:spPr/>
      <dgm:t>
        <a:bodyPr/>
        <a:lstStyle/>
        <a:p>
          <a:endParaRPr lang="en-GB" dirty="0"/>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t>
        <a:bodyPr/>
        <a:lstStyle/>
        <a:p>
          <a:endParaRPr lang="en-GB"/>
        </a:p>
      </dgm:t>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9660" custScaleY="44203" custLinFactNeighborX="4817" custLinFactNeighborY="-3394">
        <dgm:presLayoutVars>
          <dgm:bulletEnabled val="1"/>
        </dgm:presLayoutVars>
      </dgm:prSet>
      <dgm:spPr/>
      <dgm:t>
        <a:bodyPr/>
        <a:lstStyle/>
        <a:p>
          <a:endParaRPr lang="en-GB"/>
        </a:p>
      </dgm:t>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custScaleX="123678" custScaleY="21366" custLinFactNeighborX="17537" custLinFactNeighborY="-23061">
        <dgm:presLayoutVars>
          <dgm:bulletEnabled val="1"/>
        </dgm:presLayoutVars>
      </dgm:prSet>
      <dgm:spPr/>
      <dgm:t>
        <a:bodyPr/>
        <a:lstStyle/>
        <a:p>
          <a:endParaRPr lang="en-GB"/>
        </a:p>
      </dgm:t>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custScaleX="140558" custScaleY="20462" custLinFactNeighborX="30213" custLinFactNeighborY="-26336">
        <dgm:presLayoutVars>
          <dgm:bulletEnabled val="1"/>
        </dgm:presLayoutVars>
      </dgm:prSet>
      <dgm:spPr/>
      <dgm:t>
        <a:bodyPr/>
        <a:lstStyle/>
        <a:p>
          <a:endParaRPr lang="en-GB"/>
        </a:p>
      </dgm:t>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dgm:presLayoutVars>
          <dgm:bulletEnabled val="1"/>
        </dgm:presLayoutVars>
      </dgm:prSet>
      <dgm:spPr/>
      <dgm:t>
        <a:bodyPr/>
        <a:lstStyle/>
        <a:p>
          <a:endParaRPr lang="en-GB"/>
        </a:p>
      </dgm:t>
    </dgm:pt>
  </dgm:ptLst>
  <dgm:cxnLst>
    <dgm:cxn modelId="{A39C6C54-B021-4F12-A9DA-34B8307786D5}" type="presOf" srcId="{98763441-F687-432A-ADC7-A8273BA1CB3C}" destId="{CC5EA2CA-DC0C-4381-9E27-1BAFBAFE9412}"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063EB9C5-ECA0-4339-9EEE-0D3B4036DDED}" type="presOf" srcId="{932F3B65-A6D2-4DBA-86EE-F48A37358776}" destId="{721CB223-9826-46E7-8F7D-970CDA35D74D}"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F9FA6550-607F-4709-B9E2-8A4B1F834D26}" type="presOf" srcId="{C2A586C9-8EF0-4C1C-987F-81B5D1B5DECD}" destId="{673ACC63-DDA9-47B2-9CCE-E6388957FA1B}" srcOrd="0" destOrd="0" presId="urn:microsoft.com/office/officeart/2005/8/layout/arrow2"/>
    <dgm:cxn modelId="{CD79930C-1B0F-4085-8B86-AF471618B407}" srcId="{C2A586C9-8EF0-4C1C-987F-81B5D1B5DECD}" destId="{98763441-F687-432A-ADC7-A8273BA1CB3C}" srcOrd="0" destOrd="0" parTransId="{7CC62DCA-F7F6-445C-A617-1B6E9532B471}" sibTransId="{84EABFE1-38BD-4F99-855B-BB967299AFC5}"/>
    <dgm:cxn modelId="{57CB93EC-8777-4711-98B8-2FCBB161C11D}" type="presOf" srcId="{32E3326D-4061-4D35-A655-9C87F1B858C7}" destId="{56714A9F-3D7C-4718-9408-460C5969AC7D}" srcOrd="0" destOrd="0" presId="urn:microsoft.com/office/officeart/2005/8/layout/arrow2"/>
    <dgm:cxn modelId="{44603C85-7A68-4577-9A47-EB83A4A21E7E}" type="presOf" srcId="{14C1FE22-F2D4-4DCB-8B0B-B8C3FC2F2080}" destId="{1D4160C9-2541-464E-A82C-7939AB87AEE0}" srcOrd="0" destOrd="0" presId="urn:microsoft.com/office/officeart/2005/8/layout/arrow2"/>
    <dgm:cxn modelId="{1EA5A394-2CBE-495C-BB01-AAB77D378D88}" srcId="{C2A586C9-8EF0-4C1C-987F-81B5D1B5DECD}" destId="{932F3B65-A6D2-4DBA-86EE-F48A37358776}" srcOrd="1" destOrd="0" parTransId="{0AD6C75B-C59E-4403-B1D1-1D87F44CE646}" sibTransId="{2FDFF97D-EEFF-4D7B-9F89-A96EEAD31529}"/>
    <dgm:cxn modelId="{44BDF7C3-D166-42F3-B7D9-C5F68C1BDA96}" type="presParOf" srcId="{673ACC63-DDA9-47B2-9CCE-E6388957FA1B}" destId="{6973D110-78A7-4835-BF21-527E0CCB18BE}" srcOrd="0" destOrd="0" presId="urn:microsoft.com/office/officeart/2005/8/layout/arrow2"/>
    <dgm:cxn modelId="{667AC2A9-27DF-496C-88D4-C3B0CDC9041D}" type="presParOf" srcId="{673ACC63-DDA9-47B2-9CCE-E6388957FA1B}" destId="{5AA797C3-C1CD-4BB2-90F0-EE12AF086380}" srcOrd="1" destOrd="0" presId="urn:microsoft.com/office/officeart/2005/8/layout/arrow2"/>
    <dgm:cxn modelId="{71958681-9E34-4D74-A2E7-507C1DFDFEE2}" type="presParOf" srcId="{5AA797C3-C1CD-4BB2-90F0-EE12AF086380}" destId="{5905204C-1634-4875-B214-F1CC98FA1AE0}" srcOrd="0" destOrd="0" presId="urn:microsoft.com/office/officeart/2005/8/layout/arrow2"/>
    <dgm:cxn modelId="{B33F92A6-D7D1-4AFC-80CA-8B88BBBEF1E4}" type="presParOf" srcId="{5AA797C3-C1CD-4BB2-90F0-EE12AF086380}" destId="{CC5EA2CA-DC0C-4381-9E27-1BAFBAFE9412}" srcOrd="1" destOrd="0" presId="urn:microsoft.com/office/officeart/2005/8/layout/arrow2"/>
    <dgm:cxn modelId="{2234C659-B73B-4840-875B-BB836C0D2C42}" type="presParOf" srcId="{5AA797C3-C1CD-4BB2-90F0-EE12AF086380}" destId="{0B2BC47A-88BE-4021-A78F-F791D8BA6D6B}" srcOrd="2" destOrd="0" presId="urn:microsoft.com/office/officeart/2005/8/layout/arrow2"/>
    <dgm:cxn modelId="{06612D7A-380F-4C01-BA38-71E2F7304C19}" type="presParOf" srcId="{5AA797C3-C1CD-4BB2-90F0-EE12AF086380}" destId="{721CB223-9826-46E7-8F7D-970CDA35D74D}" srcOrd="3" destOrd="0" presId="urn:microsoft.com/office/officeart/2005/8/layout/arrow2"/>
    <dgm:cxn modelId="{728E6062-EBE6-4170-B98B-1421653EB1BF}" type="presParOf" srcId="{5AA797C3-C1CD-4BB2-90F0-EE12AF086380}" destId="{AE30B103-B878-4165-9931-B87F32BF643E}" srcOrd="4" destOrd="0" presId="urn:microsoft.com/office/officeart/2005/8/layout/arrow2"/>
    <dgm:cxn modelId="{5F5C9A6A-373F-4DAE-B8A2-6FC3A05D2B18}" type="presParOf" srcId="{5AA797C3-C1CD-4BB2-90F0-EE12AF086380}" destId="{56714A9F-3D7C-4718-9408-460C5969AC7D}" srcOrd="5" destOrd="0" presId="urn:microsoft.com/office/officeart/2005/8/layout/arrow2"/>
    <dgm:cxn modelId="{13678086-235B-40D1-9A32-E90050A3A18D}" type="presParOf" srcId="{5AA797C3-C1CD-4BB2-90F0-EE12AF086380}" destId="{24978128-97E5-4BD6-9DF2-7A62A0BB71F1}" srcOrd="6" destOrd="0" presId="urn:microsoft.com/office/officeart/2005/8/layout/arrow2"/>
    <dgm:cxn modelId="{4C6CDF44-A13F-4B45-A3B2-D46680F64F44}"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2A586C9-8EF0-4C1C-987F-81B5D1B5DECD}" type="doc">
      <dgm:prSet loTypeId="urn:microsoft.com/office/officeart/2005/8/layout/arrow2" loCatId="process" qsTypeId="urn:microsoft.com/office/officeart/2005/8/quickstyle/simple5" qsCatId="simple" csTypeId="urn:microsoft.com/office/officeart/2005/8/colors/accent1_2#8" csCatId="accent1" phldr="1"/>
      <dgm:spPr/>
    </dgm:pt>
    <dgm:pt modelId="{98763441-F687-432A-ADC7-A8273BA1CB3C}">
      <dgm:prSet phldrT="[Text]" custT="1"/>
      <dgm:spPr/>
      <dgm:t>
        <a:bodyPr/>
        <a:lstStyle/>
        <a:p>
          <a:r>
            <a:rPr lang="en-GB" sz="3200" b="1" dirty="0" smtClean="0">
              <a:solidFill>
                <a:srgbClr val="0000FF"/>
              </a:solidFill>
              <a:latin typeface="Arial" panose="020B0604020202020204" pitchFamily="34" charset="0"/>
              <a:cs typeface="Arial" panose="020B0604020202020204" pitchFamily="34" charset="0"/>
            </a:rPr>
            <a:t>Action</a:t>
          </a:r>
          <a:endParaRPr lang="en-GB" sz="3200" b="1" dirty="0">
            <a:solidFill>
              <a:srgbClr val="0000FF"/>
            </a:solidFill>
            <a:latin typeface="Arial" panose="020B0604020202020204" pitchFamily="34" charset="0"/>
            <a:cs typeface="Arial" panose="020B0604020202020204" pitchFamily="34" charset="0"/>
          </a:endParaRPr>
        </a:p>
      </dgm:t>
    </dgm:pt>
    <dgm:pt modelId="{7CC62DCA-F7F6-445C-A617-1B6E9532B471}" type="parTrans" cxnId="{CD79930C-1B0F-4085-8B86-AF471618B407}">
      <dgm:prSet/>
      <dgm:spPr/>
      <dgm:t>
        <a:bodyPr/>
        <a:lstStyle/>
        <a:p>
          <a:endParaRPr lang="en-GB"/>
        </a:p>
      </dgm:t>
    </dgm:pt>
    <dgm:pt modelId="{84EABFE1-38BD-4F99-855B-BB967299AFC5}" type="sibTrans" cxnId="{CD79930C-1B0F-4085-8B86-AF471618B407}">
      <dgm:prSet/>
      <dgm:spPr/>
      <dgm:t>
        <a:bodyPr/>
        <a:lstStyle/>
        <a:p>
          <a:endParaRPr lang="en-GB"/>
        </a:p>
      </dgm:t>
    </dgm:pt>
    <dgm:pt modelId="{932F3B65-A6D2-4DBA-86EE-F48A37358776}">
      <dgm:prSet phldrT="[Text]" custT="1"/>
      <dgm:spPr/>
      <dgm:t>
        <a:bodyPr/>
        <a:lstStyle/>
        <a:p>
          <a:r>
            <a:rPr lang="en-GB" sz="3200" b="1" dirty="0" smtClean="0">
              <a:solidFill>
                <a:srgbClr val="0000FF"/>
              </a:solidFill>
              <a:latin typeface="Arial" panose="020B0604020202020204" pitchFamily="34" charset="0"/>
              <a:cs typeface="Arial" panose="020B0604020202020204" pitchFamily="34" charset="0"/>
            </a:rPr>
            <a:t>Record</a:t>
          </a:r>
          <a:endParaRPr lang="en-GB" sz="3200" b="1" dirty="0">
            <a:solidFill>
              <a:srgbClr val="0000FF"/>
            </a:solidFill>
            <a:latin typeface="Arial" panose="020B0604020202020204" pitchFamily="34" charset="0"/>
            <a:cs typeface="Arial" panose="020B0604020202020204" pitchFamily="34" charset="0"/>
          </a:endParaRPr>
        </a:p>
      </dgm:t>
    </dgm:pt>
    <dgm:pt modelId="{0AD6C75B-C59E-4403-B1D1-1D87F44CE646}" type="parTrans" cxnId="{1EA5A394-2CBE-495C-BB01-AAB77D378D88}">
      <dgm:prSet/>
      <dgm:spPr/>
      <dgm:t>
        <a:bodyPr/>
        <a:lstStyle/>
        <a:p>
          <a:endParaRPr lang="en-GB"/>
        </a:p>
      </dgm:t>
    </dgm:pt>
    <dgm:pt modelId="{2FDFF97D-EEFF-4D7B-9F89-A96EEAD31529}" type="sibTrans" cxnId="{1EA5A394-2CBE-495C-BB01-AAB77D378D88}">
      <dgm:prSet/>
      <dgm:spPr/>
      <dgm:t>
        <a:bodyPr/>
        <a:lstStyle/>
        <a:p>
          <a:endParaRPr lang="en-GB"/>
        </a:p>
      </dgm:t>
    </dgm:pt>
    <dgm:pt modelId="{32E3326D-4061-4D35-A655-9C87F1B858C7}">
      <dgm:prSet phldrT="[Text]" custT="1"/>
      <dgm:spPr/>
      <dgm:t>
        <a:bodyPr/>
        <a:lstStyle/>
        <a:p>
          <a:r>
            <a:rPr lang="en-GB" sz="3200" b="1" dirty="0" smtClean="0">
              <a:solidFill>
                <a:srgbClr val="0000FF"/>
              </a:solidFill>
              <a:latin typeface="Arial" panose="020B0604020202020204" pitchFamily="34" charset="0"/>
              <a:cs typeface="Arial" panose="020B0604020202020204" pitchFamily="34" charset="0"/>
            </a:rPr>
            <a:t>Monitor</a:t>
          </a:r>
          <a:endParaRPr lang="en-GB" sz="3200" b="1" dirty="0">
            <a:solidFill>
              <a:srgbClr val="0000FF"/>
            </a:solidFill>
            <a:latin typeface="Arial" panose="020B0604020202020204" pitchFamily="34" charset="0"/>
            <a:cs typeface="Arial" panose="020B0604020202020204" pitchFamily="34" charset="0"/>
          </a:endParaRPr>
        </a:p>
      </dgm:t>
    </dgm:pt>
    <dgm:pt modelId="{31DD1FB7-69C0-4730-81B3-4B15D06DC5F5}" type="parTrans" cxnId="{2142217D-19C5-4952-8EDE-A5BEEFCE41C9}">
      <dgm:prSet/>
      <dgm:spPr/>
      <dgm:t>
        <a:bodyPr/>
        <a:lstStyle/>
        <a:p>
          <a:endParaRPr lang="en-GB"/>
        </a:p>
      </dgm:t>
    </dgm:pt>
    <dgm:pt modelId="{FFA0FC5F-12D7-4FF5-975E-B52C95F4EC13}" type="sibTrans" cxnId="{2142217D-19C5-4952-8EDE-A5BEEFCE41C9}">
      <dgm:prSet/>
      <dgm:spPr/>
      <dgm:t>
        <a:bodyPr/>
        <a:lstStyle/>
        <a:p>
          <a:endParaRPr lang="en-GB"/>
        </a:p>
      </dgm:t>
    </dgm:pt>
    <dgm:pt modelId="{14C1FE22-F2D4-4DCB-8B0B-B8C3FC2F2080}">
      <dgm:prSet custT="1"/>
      <dgm:spPr/>
      <dgm:t>
        <a:bodyPr/>
        <a:lstStyle/>
        <a:p>
          <a:r>
            <a:rPr lang="en-GB" sz="3200" b="1" dirty="0" smtClean="0">
              <a:solidFill>
                <a:srgbClr val="0000FF"/>
              </a:solidFill>
              <a:latin typeface="Arial" panose="020B0604020202020204" pitchFamily="34" charset="0"/>
              <a:cs typeface="Arial" panose="020B0604020202020204" pitchFamily="34" charset="0"/>
            </a:rPr>
            <a:t>Review</a:t>
          </a:r>
          <a:endParaRPr lang="en-GB" sz="3200" b="1" dirty="0">
            <a:solidFill>
              <a:srgbClr val="0000FF"/>
            </a:solidFill>
            <a:latin typeface="Arial" panose="020B0604020202020204" pitchFamily="34" charset="0"/>
            <a:cs typeface="Arial" panose="020B0604020202020204" pitchFamily="34" charset="0"/>
          </a:endParaRPr>
        </a:p>
      </dgm:t>
    </dgm:pt>
    <dgm:pt modelId="{B9E4450B-DBF1-4548-A9F7-A1F27A084232}" type="parTrans" cxnId="{CE1177B7-C258-4DD0-993A-D512720F44EC}">
      <dgm:prSet/>
      <dgm:spPr/>
      <dgm:t>
        <a:bodyPr/>
        <a:lstStyle/>
        <a:p>
          <a:endParaRPr lang="en-GB"/>
        </a:p>
      </dgm:t>
    </dgm:pt>
    <dgm:pt modelId="{2B478375-14CA-4EC5-BE0A-17D8D877FB87}" type="sibTrans" cxnId="{CE1177B7-C258-4DD0-993A-D512720F44EC}">
      <dgm:prSet/>
      <dgm:spPr/>
      <dgm:t>
        <a:bodyPr/>
        <a:lstStyle/>
        <a:p>
          <a:endParaRPr lang="en-GB"/>
        </a:p>
      </dgm:t>
    </dgm:pt>
    <dgm:pt modelId="{673ACC63-DDA9-47B2-9CCE-E6388957FA1B}" type="pres">
      <dgm:prSet presAssocID="{C2A586C9-8EF0-4C1C-987F-81B5D1B5DECD}" presName="arrowDiagram" presStyleCnt="0">
        <dgm:presLayoutVars>
          <dgm:chMax val="5"/>
          <dgm:dir/>
          <dgm:resizeHandles val="exact"/>
        </dgm:presLayoutVars>
      </dgm:prSet>
      <dgm:spPr/>
    </dgm:pt>
    <dgm:pt modelId="{6973D110-78A7-4835-BF21-527E0CCB18BE}" type="pres">
      <dgm:prSet presAssocID="{C2A586C9-8EF0-4C1C-987F-81B5D1B5DECD}" presName="arrow" presStyleLbl="bgShp" presStyleIdx="0" presStyleCnt="1" custLinFactNeighborY="-1333"/>
      <dgm:spPr/>
      <dgm:t>
        <a:bodyPr/>
        <a:lstStyle/>
        <a:p>
          <a:endParaRPr lang="en-GB"/>
        </a:p>
      </dgm:t>
    </dgm:pt>
    <dgm:pt modelId="{5AA797C3-C1CD-4BB2-90F0-EE12AF086380}" type="pres">
      <dgm:prSet presAssocID="{C2A586C9-8EF0-4C1C-987F-81B5D1B5DECD}" presName="arrowDiagram4" presStyleCnt="0"/>
      <dgm:spPr/>
    </dgm:pt>
    <dgm:pt modelId="{5905204C-1634-4875-B214-F1CC98FA1AE0}" type="pres">
      <dgm:prSet presAssocID="{98763441-F687-432A-ADC7-A8273BA1CB3C}" presName="bullet4a" presStyleLbl="node1" presStyleIdx="0" presStyleCnt="4"/>
      <dgm:spPr/>
    </dgm:pt>
    <dgm:pt modelId="{CC5EA2CA-DC0C-4381-9E27-1BAFBAFE9412}" type="pres">
      <dgm:prSet presAssocID="{98763441-F687-432A-ADC7-A8273BA1CB3C}" presName="textBox4a" presStyleLbl="revTx" presStyleIdx="0" presStyleCnt="4" custScaleX="127333" custScaleY="44203" custLinFactNeighborX="9837" custLinFactNeighborY="-3394">
        <dgm:presLayoutVars>
          <dgm:bulletEnabled val="1"/>
        </dgm:presLayoutVars>
      </dgm:prSet>
      <dgm:spPr/>
      <dgm:t>
        <a:bodyPr/>
        <a:lstStyle/>
        <a:p>
          <a:endParaRPr lang="en-GB"/>
        </a:p>
      </dgm:t>
    </dgm:pt>
    <dgm:pt modelId="{0B2BC47A-88BE-4021-A78F-F791D8BA6D6B}" type="pres">
      <dgm:prSet presAssocID="{932F3B65-A6D2-4DBA-86EE-F48A37358776}" presName="bullet4b" presStyleLbl="node1" presStyleIdx="1" presStyleCnt="4"/>
      <dgm:spPr/>
    </dgm:pt>
    <dgm:pt modelId="{721CB223-9826-46E7-8F7D-970CDA35D74D}" type="pres">
      <dgm:prSet presAssocID="{932F3B65-A6D2-4DBA-86EE-F48A37358776}" presName="textBox4b" presStyleLbl="revTx" presStyleIdx="1" presStyleCnt="4" custScaleX="123678" custScaleY="21366" custLinFactNeighborX="12896" custLinFactNeighborY="-23061">
        <dgm:presLayoutVars>
          <dgm:bulletEnabled val="1"/>
        </dgm:presLayoutVars>
      </dgm:prSet>
      <dgm:spPr/>
      <dgm:t>
        <a:bodyPr/>
        <a:lstStyle/>
        <a:p>
          <a:endParaRPr lang="en-GB"/>
        </a:p>
      </dgm:t>
    </dgm:pt>
    <dgm:pt modelId="{AE30B103-B878-4165-9931-B87F32BF643E}" type="pres">
      <dgm:prSet presAssocID="{32E3326D-4061-4D35-A655-9C87F1B858C7}" presName="bullet4c" presStyleLbl="node1" presStyleIdx="2" presStyleCnt="4"/>
      <dgm:spPr/>
    </dgm:pt>
    <dgm:pt modelId="{56714A9F-3D7C-4718-9408-460C5969AC7D}" type="pres">
      <dgm:prSet presAssocID="{32E3326D-4061-4D35-A655-9C87F1B858C7}" presName="textBox4c" presStyleLbl="revTx" presStyleIdx="2" presStyleCnt="4" custScaleX="121290" custScaleY="19950" custLinFactNeighborX="15544" custLinFactNeighborY="-29330">
        <dgm:presLayoutVars>
          <dgm:bulletEnabled val="1"/>
        </dgm:presLayoutVars>
      </dgm:prSet>
      <dgm:spPr/>
      <dgm:t>
        <a:bodyPr/>
        <a:lstStyle/>
        <a:p>
          <a:endParaRPr lang="en-GB"/>
        </a:p>
      </dgm:t>
    </dgm:pt>
    <dgm:pt modelId="{24978128-97E5-4BD6-9DF2-7A62A0BB71F1}" type="pres">
      <dgm:prSet presAssocID="{14C1FE22-F2D4-4DCB-8B0B-B8C3FC2F2080}" presName="bullet4d" presStyleLbl="node1" presStyleIdx="3" presStyleCnt="4"/>
      <dgm:spPr/>
    </dgm:pt>
    <dgm:pt modelId="{1D4160C9-2541-464E-A82C-7939AB87AEE0}" type="pres">
      <dgm:prSet presAssocID="{14C1FE22-F2D4-4DCB-8B0B-B8C3FC2F2080}" presName="textBox4d" presStyleLbl="revTx" presStyleIdx="3" presStyleCnt="4" custScaleX="153874" custScaleY="16192" custLinFactNeighborX="56447" custLinFactNeighborY="-42173">
        <dgm:presLayoutVars>
          <dgm:bulletEnabled val="1"/>
        </dgm:presLayoutVars>
      </dgm:prSet>
      <dgm:spPr/>
      <dgm:t>
        <a:bodyPr/>
        <a:lstStyle/>
        <a:p>
          <a:endParaRPr lang="en-GB"/>
        </a:p>
      </dgm:t>
    </dgm:pt>
  </dgm:ptLst>
  <dgm:cxnLst>
    <dgm:cxn modelId="{4056649A-FC5D-48EA-B0F9-1B2DC8BCFFF9}" type="presOf" srcId="{C2A586C9-8EF0-4C1C-987F-81B5D1B5DECD}" destId="{673ACC63-DDA9-47B2-9CCE-E6388957FA1B}" srcOrd="0" destOrd="0" presId="urn:microsoft.com/office/officeart/2005/8/layout/arrow2"/>
    <dgm:cxn modelId="{2142217D-19C5-4952-8EDE-A5BEEFCE41C9}" srcId="{C2A586C9-8EF0-4C1C-987F-81B5D1B5DECD}" destId="{32E3326D-4061-4D35-A655-9C87F1B858C7}" srcOrd="2" destOrd="0" parTransId="{31DD1FB7-69C0-4730-81B3-4B15D06DC5F5}" sibTransId="{FFA0FC5F-12D7-4FF5-975E-B52C95F4EC13}"/>
    <dgm:cxn modelId="{CD79930C-1B0F-4085-8B86-AF471618B407}" srcId="{C2A586C9-8EF0-4C1C-987F-81B5D1B5DECD}" destId="{98763441-F687-432A-ADC7-A8273BA1CB3C}" srcOrd="0" destOrd="0" parTransId="{7CC62DCA-F7F6-445C-A617-1B6E9532B471}" sibTransId="{84EABFE1-38BD-4F99-855B-BB967299AFC5}"/>
    <dgm:cxn modelId="{F97C6BE8-7195-47F8-AA4F-17B692E2A64B}" type="presOf" srcId="{14C1FE22-F2D4-4DCB-8B0B-B8C3FC2F2080}" destId="{1D4160C9-2541-464E-A82C-7939AB87AEE0}" srcOrd="0" destOrd="0" presId="urn:microsoft.com/office/officeart/2005/8/layout/arrow2"/>
    <dgm:cxn modelId="{1EA5A394-2CBE-495C-BB01-AAB77D378D88}" srcId="{C2A586C9-8EF0-4C1C-987F-81B5D1B5DECD}" destId="{932F3B65-A6D2-4DBA-86EE-F48A37358776}" srcOrd="1" destOrd="0" parTransId="{0AD6C75B-C59E-4403-B1D1-1D87F44CE646}" sibTransId="{2FDFF97D-EEFF-4D7B-9F89-A96EEAD31529}"/>
    <dgm:cxn modelId="{03AD2BDC-E7A9-4722-98B3-DA846B3CA2C9}" type="presOf" srcId="{98763441-F687-432A-ADC7-A8273BA1CB3C}" destId="{CC5EA2CA-DC0C-4381-9E27-1BAFBAFE9412}" srcOrd="0" destOrd="0" presId="urn:microsoft.com/office/officeart/2005/8/layout/arrow2"/>
    <dgm:cxn modelId="{290596D9-0A97-4094-B77B-CB42AEE0E954}" type="presOf" srcId="{32E3326D-4061-4D35-A655-9C87F1B858C7}" destId="{56714A9F-3D7C-4718-9408-460C5969AC7D}" srcOrd="0" destOrd="0" presId="urn:microsoft.com/office/officeart/2005/8/layout/arrow2"/>
    <dgm:cxn modelId="{702C2999-4A0F-4D26-8322-B833AAA5E5D4}" type="presOf" srcId="{932F3B65-A6D2-4DBA-86EE-F48A37358776}" destId="{721CB223-9826-46E7-8F7D-970CDA35D74D}" srcOrd="0" destOrd="0" presId="urn:microsoft.com/office/officeart/2005/8/layout/arrow2"/>
    <dgm:cxn modelId="{CE1177B7-C258-4DD0-993A-D512720F44EC}" srcId="{C2A586C9-8EF0-4C1C-987F-81B5D1B5DECD}" destId="{14C1FE22-F2D4-4DCB-8B0B-B8C3FC2F2080}" srcOrd="3" destOrd="0" parTransId="{B9E4450B-DBF1-4548-A9F7-A1F27A084232}" sibTransId="{2B478375-14CA-4EC5-BE0A-17D8D877FB87}"/>
    <dgm:cxn modelId="{C63984E3-305C-44C7-A452-C54D4D89A6C1}" type="presParOf" srcId="{673ACC63-DDA9-47B2-9CCE-E6388957FA1B}" destId="{6973D110-78A7-4835-BF21-527E0CCB18BE}" srcOrd="0" destOrd="0" presId="urn:microsoft.com/office/officeart/2005/8/layout/arrow2"/>
    <dgm:cxn modelId="{00A6F203-F91E-4F39-8F49-8D05B63EFC7E}" type="presParOf" srcId="{673ACC63-DDA9-47B2-9CCE-E6388957FA1B}" destId="{5AA797C3-C1CD-4BB2-90F0-EE12AF086380}" srcOrd="1" destOrd="0" presId="urn:microsoft.com/office/officeart/2005/8/layout/arrow2"/>
    <dgm:cxn modelId="{8108A238-0D66-424B-A6C7-D931B62BF923}" type="presParOf" srcId="{5AA797C3-C1CD-4BB2-90F0-EE12AF086380}" destId="{5905204C-1634-4875-B214-F1CC98FA1AE0}" srcOrd="0" destOrd="0" presId="urn:microsoft.com/office/officeart/2005/8/layout/arrow2"/>
    <dgm:cxn modelId="{7FE80357-02F2-4E2F-A0E2-CDD122DD2D8F}" type="presParOf" srcId="{5AA797C3-C1CD-4BB2-90F0-EE12AF086380}" destId="{CC5EA2CA-DC0C-4381-9E27-1BAFBAFE9412}" srcOrd="1" destOrd="0" presId="urn:microsoft.com/office/officeart/2005/8/layout/arrow2"/>
    <dgm:cxn modelId="{D27CEAD9-CFE0-4CFD-B531-63BFDB0B4D67}" type="presParOf" srcId="{5AA797C3-C1CD-4BB2-90F0-EE12AF086380}" destId="{0B2BC47A-88BE-4021-A78F-F791D8BA6D6B}" srcOrd="2" destOrd="0" presId="urn:microsoft.com/office/officeart/2005/8/layout/arrow2"/>
    <dgm:cxn modelId="{A2579969-3DED-4495-8BB7-C4BD84982977}" type="presParOf" srcId="{5AA797C3-C1CD-4BB2-90F0-EE12AF086380}" destId="{721CB223-9826-46E7-8F7D-970CDA35D74D}" srcOrd="3" destOrd="0" presId="urn:microsoft.com/office/officeart/2005/8/layout/arrow2"/>
    <dgm:cxn modelId="{6793605F-3931-4168-85B0-F924D73331D9}" type="presParOf" srcId="{5AA797C3-C1CD-4BB2-90F0-EE12AF086380}" destId="{AE30B103-B878-4165-9931-B87F32BF643E}" srcOrd="4" destOrd="0" presId="urn:microsoft.com/office/officeart/2005/8/layout/arrow2"/>
    <dgm:cxn modelId="{B0703A08-D759-452D-8E89-CAB810F327E9}" type="presParOf" srcId="{5AA797C3-C1CD-4BB2-90F0-EE12AF086380}" destId="{56714A9F-3D7C-4718-9408-460C5969AC7D}" srcOrd="5" destOrd="0" presId="urn:microsoft.com/office/officeart/2005/8/layout/arrow2"/>
    <dgm:cxn modelId="{EAA83E06-947D-4E0B-9D51-70448F6A9162}" type="presParOf" srcId="{5AA797C3-C1CD-4BB2-90F0-EE12AF086380}" destId="{24978128-97E5-4BD6-9DF2-7A62A0BB71F1}" srcOrd="6" destOrd="0" presId="urn:microsoft.com/office/officeart/2005/8/layout/arrow2"/>
    <dgm:cxn modelId="{96A8FAEF-A5FC-4823-9776-294F3F383A02}" type="presParOf" srcId="{5AA797C3-C1CD-4BB2-90F0-EE12AF086380}" destId="{1D4160C9-2541-464E-A82C-7939AB87AEE0}" srcOrd="7" destOrd="0" presId="urn:microsoft.com/office/officeart/2005/8/layout/arrow2"/>
  </dgm:cxnLst>
  <dgm:bg>
    <a:noFill/>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altLang="en-US" sz="2800" kern="1200" dirty="0" smtClean="0">
            <a:solidFill>
              <a:schemeClr val="tx1"/>
            </a:solidFill>
          </a:endParaRPr>
        </a:p>
        <a:p>
          <a:pPr lvl="0" algn="ctr" defTabSz="1244600">
            <a:lnSpc>
              <a:spcPct val="90000"/>
            </a:lnSpc>
            <a:spcBef>
              <a:spcPct val="0"/>
            </a:spcBef>
            <a:spcAft>
              <a:spcPct val="35000"/>
            </a:spcAft>
          </a:pPr>
          <a:r>
            <a:rPr lang="en-GB" altLang="en-US" sz="2800" kern="1200" dirty="0" smtClean="0">
              <a:solidFill>
                <a:schemeClr val="tx1"/>
              </a:solidFill>
            </a:rPr>
            <a:t>Gather Information &amp; Intelligence</a:t>
          </a:r>
        </a:p>
        <a:p>
          <a:pPr lvl="0" algn="ctr" defTabSz="1244600">
            <a:lnSpc>
              <a:spcPct val="90000"/>
            </a:lnSpc>
            <a:spcBef>
              <a:spcPct val="0"/>
            </a:spcBef>
            <a:spcAft>
              <a:spcPct val="35000"/>
            </a:spcAft>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Consider</a:t>
          </a:r>
        </a:p>
        <a:p>
          <a:pPr lvl="0" algn="ctr" defTabSz="1244600">
            <a:lnSpc>
              <a:spcPct val="90000"/>
            </a:lnSpc>
            <a:spcBef>
              <a:spcPct val="0"/>
            </a:spcBef>
            <a:spcAft>
              <a:spcPct val="35000"/>
            </a:spcAft>
          </a:pPr>
          <a:r>
            <a:rPr lang="en-GB" altLang="en-US" sz="2800" kern="1200" dirty="0" smtClean="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altLang="en-US" sz="2800" kern="1200" dirty="0" smtClean="0">
            <a:solidFill>
              <a:schemeClr val="tx1"/>
            </a:solidFill>
          </a:endParaRPr>
        </a:p>
        <a:p>
          <a:pPr lvl="0" algn="ctr" defTabSz="1244600">
            <a:lnSpc>
              <a:spcPct val="90000"/>
            </a:lnSpc>
            <a:spcBef>
              <a:spcPct val="0"/>
            </a:spcBef>
            <a:spcAft>
              <a:spcPct val="35000"/>
            </a:spcAft>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03296" y="4899906"/>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4877274" y="4973884"/>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altLang="en-US" sz="2800" kern="1200" dirty="0" smtClean="0">
            <a:solidFill>
              <a:schemeClr val="tx1"/>
            </a:solidFill>
          </a:endParaRPr>
        </a:p>
        <a:p>
          <a:pPr lvl="0" algn="ctr" defTabSz="1244600">
            <a:lnSpc>
              <a:spcPct val="90000"/>
            </a:lnSpc>
            <a:spcBef>
              <a:spcPct val="0"/>
            </a:spcBef>
            <a:spcAft>
              <a:spcPct val="35000"/>
            </a:spcAft>
          </a:pPr>
          <a:r>
            <a:rPr lang="en-GB" altLang="en-US" sz="2800" kern="1200" dirty="0" smtClean="0">
              <a:solidFill>
                <a:schemeClr val="tx1"/>
              </a:solidFill>
            </a:rPr>
            <a:t>Gather Information &amp; Intelligence</a:t>
          </a:r>
        </a:p>
        <a:p>
          <a:pPr lvl="0" algn="ctr" defTabSz="1244600">
            <a:lnSpc>
              <a:spcPct val="90000"/>
            </a:lnSpc>
            <a:spcBef>
              <a:spcPct val="0"/>
            </a:spcBef>
            <a:spcAft>
              <a:spcPct val="35000"/>
            </a:spcAft>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altLang="en-US" sz="2800" kern="1200" dirty="0" smtClean="0">
            <a:solidFill>
              <a:schemeClr val="tx1"/>
            </a:solidFill>
          </a:endParaRPr>
        </a:p>
        <a:p>
          <a:pPr lvl="0" algn="ctr" defTabSz="1244600">
            <a:lnSpc>
              <a:spcPct val="90000"/>
            </a:lnSpc>
            <a:spcBef>
              <a:spcPct val="0"/>
            </a:spcBef>
            <a:spcAft>
              <a:spcPct val="35000"/>
            </a:spcAft>
          </a:pPr>
          <a:r>
            <a:rPr lang="en-GB" altLang="en-US" sz="2800" kern="1200" dirty="0" smtClean="0">
              <a:solidFill>
                <a:schemeClr val="tx1"/>
              </a:solidFill>
            </a:rPr>
            <a:t>Gather Information &amp; Intelligence</a:t>
          </a:r>
        </a:p>
        <a:p>
          <a:pPr lvl="0" algn="ctr" defTabSz="1244600">
            <a:lnSpc>
              <a:spcPct val="90000"/>
            </a:lnSpc>
            <a:spcBef>
              <a:spcPct val="0"/>
            </a:spcBef>
            <a:spcAft>
              <a:spcPct val="35000"/>
            </a:spcAft>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891455" y="1815899"/>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5965433" y="1889877"/>
        <a:ext cx="2882945" cy="1367494"/>
      </dsp:txXfrm>
    </dsp:sp>
    <dsp:sp modelId="{78FECD65-625B-4ED6-ADFE-40DE2573B68E}">
      <dsp:nvSpPr>
        <dsp:cNvPr id="0" name=""/>
        <dsp:cNvSpPr/>
      </dsp:nvSpPr>
      <dsp:spPr>
        <a:xfrm>
          <a:off x="4834820" y="4899920"/>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4908798" y="4973898"/>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altLang="en-US" sz="2800" kern="1200" dirty="0" smtClean="0">
            <a:solidFill>
              <a:schemeClr val="tx1"/>
            </a:solidFill>
          </a:endParaRPr>
        </a:p>
        <a:p>
          <a:pPr lvl="0" algn="ctr" defTabSz="1244600">
            <a:lnSpc>
              <a:spcPct val="90000"/>
            </a:lnSpc>
            <a:spcBef>
              <a:spcPct val="0"/>
            </a:spcBef>
            <a:spcAft>
              <a:spcPct val="35000"/>
            </a:spcAft>
          </a:pPr>
          <a:r>
            <a:rPr lang="en-GB" altLang="en-US" sz="2800" kern="1200" dirty="0" smtClean="0">
              <a:solidFill>
                <a:schemeClr val="tx1"/>
              </a:solidFill>
            </a:rPr>
            <a:t>Gather Information &amp; Intelligence</a:t>
          </a:r>
        </a:p>
        <a:p>
          <a:pPr lvl="0" algn="ctr" defTabSz="1244600">
            <a:lnSpc>
              <a:spcPct val="90000"/>
            </a:lnSpc>
            <a:spcBef>
              <a:spcPct val="0"/>
            </a:spcBef>
            <a:spcAft>
              <a:spcPct val="35000"/>
            </a:spcAft>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Consider</a:t>
          </a:r>
        </a:p>
        <a:p>
          <a:pPr lvl="0" algn="ctr" defTabSz="1244600">
            <a:lnSpc>
              <a:spcPct val="90000"/>
            </a:lnSpc>
            <a:spcBef>
              <a:spcPct val="0"/>
            </a:spcBef>
            <a:spcAft>
              <a:spcPct val="35000"/>
            </a:spcAft>
          </a:pPr>
          <a:r>
            <a:rPr lang="en-GB" altLang="en-US" sz="2800" kern="1200" dirty="0" smtClean="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altLang="en-US" sz="2800" kern="1200" dirty="0" smtClean="0">
            <a:solidFill>
              <a:schemeClr val="tx1"/>
            </a:solidFill>
          </a:endParaRPr>
        </a:p>
        <a:p>
          <a:pPr lvl="0" algn="ctr" defTabSz="1244600">
            <a:lnSpc>
              <a:spcPct val="90000"/>
            </a:lnSpc>
            <a:spcBef>
              <a:spcPct val="0"/>
            </a:spcBef>
            <a:spcAft>
              <a:spcPct val="35000"/>
            </a:spcAft>
          </a:pPr>
          <a:r>
            <a:rPr lang="en-GB" altLang="en-US" sz="2800" kern="1200" dirty="0" smtClean="0">
              <a:solidFill>
                <a:schemeClr val="tx1"/>
              </a:solidFill>
            </a:rPr>
            <a:t>Gather Information &amp; Intelligence</a:t>
          </a:r>
        </a:p>
        <a:p>
          <a:pPr lvl="0" algn="ctr" defTabSz="1244600">
            <a:lnSpc>
              <a:spcPct val="90000"/>
            </a:lnSpc>
            <a:spcBef>
              <a:spcPct val="0"/>
            </a:spcBef>
            <a:spcAft>
              <a:spcPct val="35000"/>
            </a:spcAft>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Consider</a:t>
          </a:r>
        </a:p>
        <a:p>
          <a:pPr lvl="0" algn="ctr" defTabSz="1244600">
            <a:lnSpc>
              <a:spcPct val="90000"/>
            </a:lnSpc>
            <a:spcBef>
              <a:spcPct val="0"/>
            </a:spcBef>
            <a:spcAft>
              <a:spcPct val="35000"/>
            </a:spcAft>
          </a:pPr>
          <a:r>
            <a:rPr lang="en-GB" altLang="en-US" sz="2800" kern="1200" dirty="0" smtClean="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CF9E0-F9DA-4B64-AA87-6720EDB6451F}">
      <dsp:nvSpPr>
        <dsp:cNvPr id="0" name=""/>
        <dsp:cNvSpPr/>
      </dsp:nvSpPr>
      <dsp:spPr>
        <a:xfrm>
          <a:off x="1557557" y="-15412"/>
          <a:ext cx="6397192" cy="6397192"/>
        </a:xfrm>
        <a:prstGeom prst="circularArrow">
          <a:avLst>
            <a:gd name="adj1" fmla="val 5544"/>
            <a:gd name="adj2" fmla="val 330680"/>
            <a:gd name="adj3" fmla="val 13748523"/>
            <a:gd name="adj4" fmla="val 17402664"/>
            <a:gd name="adj5" fmla="val 5757"/>
          </a:avLst>
        </a:prstGeom>
        <a:solidFill>
          <a:srgbClr val="0000FF"/>
        </a:solidFill>
        <a:ln>
          <a:noFill/>
        </a:ln>
        <a:effectLst>
          <a:outerShdw blurRad="50800" dist="38100" dir="2700000" algn="tl" rotWithShape="0">
            <a:prstClr val="black">
              <a:alpha val="40000"/>
            </a:prstClr>
          </a:outerShdw>
        </a:effectLst>
      </dsp:spPr>
      <dsp:style>
        <a:lnRef idx="0">
          <a:scrgbClr r="0" g="0" b="0"/>
        </a:lnRef>
        <a:fillRef idx="1">
          <a:scrgbClr r="0" g="0" b="0"/>
        </a:fillRef>
        <a:effectRef idx="0">
          <a:scrgbClr r="0" g="0" b="0"/>
        </a:effectRef>
        <a:fontRef idx="minor"/>
      </dsp:style>
    </dsp:sp>
    <dsp:sp modelId="{1DCF4C0A-8F69-4F12-B3CE-C885DE67E84E}">
      <dsp:nvSpPr>
        <dsp:cNvPr id="0" name=""/>
        <dsp:cNvSpPr/>
      </dsp:nvSpPr>
      <dsp:spPr>
        <a:xfrm>
          <a:off x="3240702" y="26971"/>
          <a:ext cx="3030901" cy="1515450"/>
        </a:xfrm>
        <a:prstGeom prst="roundRect">
          <a:avLst/>
        </a:prstGeom>
        <a:solidFill>
          <a:srgbClr val="FFB7B7"/>
        </a:solidFill>
        <a:ln w="1905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endParaRPr lang="en-GB" altLang="en-US" sz="2800" kern="1200" dirty="0" smtClean="0">
            <a:solidFill>
              <a:schemeClr val="tx1"/>
            </a:solidFill>
          </a:endParaRPr>
        </a:p>
        <a:p>
          <a:pPr lvl="0" algn="ctr" defTabSz="1244600">
            <a:lnSpc>
              <a:spcPct val="90000"/>
            </a:lnSpc>
            <a:spcBef>
              <a:spcPct val="0"/>
            </a:spcBef>
            <a:spcAft>
              <a:spcPct val="35000"/>
            </a:spcAft>
          </a:pPr>
          <a:r>
            <a:rPr lang="en-GB" altLang="en-US" sz="2800" kern="1200" dirty="0" smtClean="0">
              <a:solidFill>
                <a:schemeClr val="tx1"/>
              </a:solidFill>
            </a:rPr>
            <a:t>Gather Information &amp; Intelligence</a:t>
          </a:r>
        </a:p>
        <a:p>
          <a:pPr lvl="0" algn="ctr" defTabSz="1244600">
            <a:lnSpc>
              <a:spcPct val="90000"/>
            </a:lnSpc>
            <a:spcBef>
              <a:spcPct val="0"/>
            </a:spcBef>
            <a:spcAft>
              <a:spcPct val="35000"/>
            </a:spcAft>
          </a:pPr>
          <a:endParaRPr lang="en-GB" sz="2000" b="1" kern="1200" dirty="0">
            <a:solidFill>
              <a:schemeClr val="tx1"/>
            </a:solidFill>
            <a:latin typeface="Arial" pitchFamily="34" charset="0"/>
            <a:cs typeface="Arial" pitchFamily="34" charset="0"/>
          </a:endParaRPr>
        </a:p>
      </dsp:txBody>
      <dsp:txXfrm>
        <a:off x="3314680" y="100949"/>
        <a:ext cx="2882945" cy="1367494"/>
      </dsp:txXfrm>
    </dsp:sp>
    <dsp:sp modelId="{C35A7D6C-EF7E-4761-BF5F-4543A92D3ADF}">
      <dsp:nvSpPr>
        <dsp:cNvPr id="0" name=""/>
        <dsp:cNvSpPr/>
      </dsp:nvSpPr>
      <dsp:spPr>
        <a:xfrm>
          <a:off x="5962229" y="1865294"/>
          <a:ext cx="3030901" cy="1515450"/>
        </a:xfrm>
        <a:prstGeom prst="roundRect">
          <a:avLst/>
        </a:prstGeom>
        <a:solidFill>
          <a:srgbClr val="FFCC99"/>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altLang="en-US" sz="2400" kern="1200" dirty="0" smtClean="0">
              <a:solidFill>
                <a:schemeClr val="tx1"/>
              </a:solidFill>
            </a:rPr>
            <a:t>Assess Threat &amp; Risk and Develop a Working Strategy</a:t>
          </a:r>
          <a:endParaRPr lang="en-GB" sz="2400" b="1" kern="1200" dirty="0">
            <a:solidFill>
              <a:schemeClr val="tx1"/>
            </a:solidFill>
            <a:latin typeface="Arial" pitchFamily="34" charset="0"/>
            <a:cs typeface="Arial" pitchFamily="34" charset="0"/>
          </a:endParaRPr>
        </a:p>
      </dsp:txBody>
      <dsp:txXfrm>
        <a:off x="6036207" y="1939272"/>
        <a:ext cx="2882945" cy="1367494"/>
      </dsp:txXfrm>
    </dsp:sp>
    <dsp:sp modelId="{78FECD65-625B-4ED6-ADFE-40DE2573B68E}">
      <dsp:nvSpPr>
        <dsp:cNvPr id="0" name=""/>
        <dsp:cNvSpPr/>
      </dsp:nvSpPr>
      <dsp:spPr>
        <a:xfrm>
          <a:off x="4819198" y="4936454"/>
          <a:ext cx="3030901" cy="1515450"/>
        </a:xfrm>
        <a:prstGeom prst="roundRect">
          <a:avLst/>
        </a:prstGeom>
        <a:solidFill>
          <a:srgbClr val="33CC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Consider</a:t>
          </a:r>
        </a:p>
        <a:p>
          <a:pPr lvl="0" algn="ctr" defTabSz="1244600">
            <a:lnSpc>
              <a:spcPct val="90000"/>
            </a:lnSpc>
            <a:spcBef>
              <a:spcPct val="0"/>
            </a:spcBef>
            <a:spcAft>
              <a:spcPct val="35000"/>
            </a:spcAft>
          </a:pPr>
          <a:r>
            <a:rPr lang="en-GB" altLang="en-US" sz="2800" kern="1200" dirty="0" smtClean="0">
              <a:solidFill>
                <a:schemeClr val="tx1"/>
              </a:solidFill>
            </a:rPr>
            <a:t>Powers and Policy</a:t>
          </a:r>
          <a:endParaRPr lang="en-GB" sz="2800" b="1" kern="1200" dirty="0">
            <a:solidFill>
              <a:schemeClr val="tx1"/>
            </a:solidFill>
            <a:latin typeface="Arial" pitchFamily="34" charset="0"/>
            <a:cs typeface="Arial" pitchFamily="34" charset="0"/>
          </a:endParaRPr>
        </a:p>
      </dsp:txBody>
      <dsp:txXfrm>
        <a:off x="4893176" y="5010432"/>
        <a:ext cx="2882945" cy="1367494"/>
      </dsp:txXfrm>
    </dsp:sp>
    <dsp:sp modelId="{448ADC9A-CA89-42FB-A638-AE26AF7260B1}">
      <dsp:nvSpPr>
        <dsp:cNvPr id="0" name=""/>
        <dsp:cNvSpPr/>
      </dsp:nvSpPr>
      <dsp:spPr>
        <a:xfrm>
          <a:off x="1612226" y="4936454"/>
          <a:ext cx="3030901" cy="1515450"/>
        </a:xfrm>
        <a:prstGeom prst="roundRect">
          <a:avLst/>
        </a:prstGeom>
        <a:solidFill>
          <a:srgbClr val="66FFFF"/>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Identify Options &amp; Contingencies</a:t>
          </a:r>
          <a:endParaRPr lang="en-GB" sz="2800" b="1" kern="1200" dirty="0">
            <a:solidFill>
              <a:schemeClr val="tx1"/>
            </a:solidFill>
            <a:latin typeface="Arial" pitchFamily="34" charset="0"/>
            <a:cs typeface="Arial" pitchFamily="34" charset="0"/>
          </a:endParaRPr>
        </a:p>
      </dsp:txBody>
      <dsp:txXfrm>
        <a:off x="1686204" y="5010432"/>
        <a:ext cx="2882945" cy="1367494"/>
      </dsp:txXfrm>
    </dsp:sp>
    <dsp:sp modelId="{FA93263F-0F8C-4D6D-B681-780359C8D77A}">
      <dsp:nvSpPr>
        <dsp:cNvPr id="0" name=""/>
        <dsp:cNvSpPr/>
      </dsp:nvSpPr>
      <dsp:spPr>
        <a:xfrm>
          <a:off x="456434" y="1872698"/>
          <a:ext cx="3030901" cy="1655690"/>
        </a:xfrm>
        <a:prstGeom prst="roundRect">
          <a:avLst/>
        </a:prstGeom>
        <a:solidFill>
          <a:schemeClr val="bg2">
            <a:lumMod val="60000"/>
            <a:lumOff val="40000"/>
          </a:schemeClr>
        </a:solidFill>
        <a:ln w="12700" cap="flat" cmpd="sng" algn="ctr">
          <a:solidFill>
            <a:schemeClr val="tx1"/>
          </a:solidFill>
          <a:prstDash val="solid"/>
          <a:miter lim="800000"/>
        </a:ln>
        <a:effectLst>
          <a:outerShdw blurRad="50800" dist="38100" dir="2700000" algn="tl" rotWithShape="0">
            <a:prstClr val="black">
              <a:alpha val="40000"/>
            </a:prstClr>
          </a:outerShdw>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altLang="en-US" sz="2800" kern="1200" dirty="0" smtClean="0">
              <a:solidFill>
                <a:schemeClr val="tx1"/>
              </a:solidFill>
            </a:rPr>
            <a:t>Take Action and Review What Happened</a:t>
          </a:r>
          <a:endParaRPr lang="en-GB" sz="2800" b="1" kern="1200" dirty="0">
            <a:solidFill>
              <a:schemeClr val="tx1"/>
            </a:solidFill>
            <a:latin typeface="Arial" pitchFamily="34" charset="0"/>
            <a:cs typeface="Arial" pitchFamily="34" charset="0"/>
          </a:endParaRPr>
        </a:p>
      </dsp:txBody>
      <dsp:txXfrm>
        <a:off x="537258" y="1953522"/>
        <a:ext cx="2869253" cy="14940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38941" y="3491244"/>
          <a:ext cx="1509064"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Action</a:t>
          </a:r>
          <a:endParaRPr lang="en-GB" sz="3200" b="1" kern="1200" dirty="0">
            <a:solidFill>
              <a:srgbClr val="0000FF"/>
            </a:solidFill>
            <a:latin typeface="Arial" pitchFamily="34" charset="0"/>
            <a:cs typeface="Arial" pitchFamily="34" charset="0"/>
          </a:endParaRPr>
        </a:p>
      </dsp:txBody>
      <dsp:txXfrm>
        <a:off x="1138941" y="3491244"/>
        <a:ext cx="1509064" cy="447739"/>
      </dsp:txXfrm>
    </dsp:sp>
    <dsp:sp modelId="{0B2BC47A-88BE-4021-A78F-F791D8BA6D6B}">
      <dsp:nvSpPr>
        <dsp:cNvPr id="0" name=""/>
        <dsp:cNvSpPr/>
      </dsp:nvSpPr>
      <dsp:spPr>
        <a:xfrm>
          <a:off x="2296960" y="2174790"/>
          <a:ext cx="272380" cy="27238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33150" y="2310981"/>
          <a:ext cx="1429999" cy="19449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2433150" y="2310981"/>
        <a:ext cx="1429999" cy="1944969"/>
      </dsp:txXfrm>
    </dsp:sp>
    <dsp:sp modelId="{AE30B103-B878-4165-9931-B87F32BF643E}">
      <dsp:nvSpPr>
        <dsp:cNvPr id="0" name=""/>
        <dsp:cNvSpPr/>
      </dsp:nvSpPr>
      <dsp:spPr>
        <a:xfrm>
          <a:off x="3709936" y="1445320"/>
          <a:ext cx="360904" cy="360904"/>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890388" y="1625773"/>
          <a:ext cx="1429999" cy="2630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3890388" y="1625773"/>
        <a:ext cx="1429999" cy="2630177"/>
      </dsp:txXfrm>
    </dsp:sp>
    <dsp:sp modelId="{24978128-97E5-4BD6-9DF2-7A62A0BB71F1}">
      <dsp:nvSpPr>
        <dsp:cNvPr id="0" name=""/>
        <dsp:cNvSpPr/>
      </dsp:nvSpPr>
      <dsp:spPr>
        <a:xfrm>
          <a:off x="5248887" y="962696"/>
          <a:ext cx="483476" cy="48347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5490625" y="1204434"/>
        <a:ext cx="1429999" cy="30515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09585" y="3491244"/>
          <a:ext cx="1482701"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Action</a:t>
          </a:r>
          <a:endParaRPr lang="en-GB" sz="3200" b="1" kern="1200" dirty="0">
            <a:solidFill>
              <a:srgbClr val="0000FF"/>
            </a:solidFill>
            <a:latin typeface="Arial" pitchFamily="34" charset="0"/>
            <a:cs typeface="Arial" pitchFamily="34" charset="0"/>
          </a:endParaRPr>
        </a:p>
      </dsp:txBody>
      <dsp:txXfrm>
        <a:off x="1109585" y="3491244"/>
        <a:ext cx="1482701" cy="447739"/>
      </dsp:txXfrm>
    </dsp:sp>
    <dsp:sp modelId="{0B2BC47A-88BE-4021-A78F-F791D8BA6D6B}">
      <dsp:nvSpPr>
        <dsp:cNvPr id="0" name=""/>
        <dsp:cNvSpPr/>
      </dsp:nvSpPr>
      <dsp:spPr>
        <a:xfrm>
          <a:off x="2296960" y="2174790"/>
          <a:ext cx="272380" cy="27238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48273" y="2627145"/>
          <a:ext cx="1768609" cy="703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Record</a:t>
          </a:r>
          <a:endParaRPr lang="en-GB" sz="3200" b="1" kern="1200" dirty="0">
            <a:solidFill>
              <a:srgbClr val="0000FF"/>
            </a:solidFill>
            <a:latin typeface="Arial" pitchFamily="34" charset="0"/>
            <a:cs typeface="Arial" pitchFamily="34" charset="0"/>
          </a:endParaRPr>
        </a:p>
      </dsp:txBody>
      <dsp:txXfrm>
        <a:off x="2448273" y="2627145"/>
        <a:ext cx="1768609" cy="703592"/>
      </dsp:txXfrm>
    </dsp:sp>
    <dsp:sp modelId="{AE30B103-B878-4165-9931-B87F32BF643E}">
      <dsp:nvSpPr>
        <dsp:cNvPr id="0" name=""/>
        <dsp:cNvSpPr/>
      </dsp:nvSpPr>
      <dsp:spPr>
        <a:xfrm>
          <a:off x="3709936" y="1445320"/>
          <a:ext cx="360904" cy="360904"/>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890388" y="1625773"/>
          <a:ext cx="1429999" cy="26301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3890388" y="1625773"/>
        <a:ext cx="1429999" cy="2630177"/>
      </dsp:txXfrm>
    </dsp:sp>
    <dsp:sp modelId="{24978128-97E5-4BD6-9DF2-7A62A0BB71F1}">
      <dsp:nvSpPr>
        <dsp:cNvPr id="0" name=""/>
        <dsp:cNvSpPr/>
      </dsp:nvSpPr>
      <dsp:spPr>
        <a:xfrm>
          <a:off x="5248887" y="962696"/>
          <a:ext cx="483476" cy="48347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5490625" y="1204434"/>
        <a:ext cx="1429999" cy="305151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152128" y="3491244"/>
          <a:ext cx="1509797"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Action</a:t>
          </a:r>
          <a:endParaRPr lang="en-GB" sz="3200" b="1" kern="1200" dirty="0">
            <a:solidFill>
              <a:srgbClr val="0000FF"/>
            </a:solidFill>
            <a:latin typeface="Arial" pitchFamily="34" charset="0"/>
            <a:cs typeface="Arial" pitchFamily="34" charset="0"/>
          </a:endParaRPr>
        </a:p>
      </dsp:txBody>
      <dsp:txXfrm>
        <a:off x="1152128" y="3491244"/>
        <a:ext cx="1509797" cy="447739"/>
      </dsp:txXfrm>
    </dsp:sp>
    <dsp:sp modelId="{0B2BC47A-88BE-4021-A78F-F791D8BA6D6B}">
      <dsp:nvSpPr>
        <dsp:cNvPr id="0" name=""/>
        <dsp:cNvSpPr/>
      </dsp:nvSpPr>
      <dsp:spPr>
        <a:xfrm>
          <a:off x="2296960" y="2174790"/>
          <a:ext cx="272380" cy="27238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514632" y="2627155"/>
          <a:ext cx="1768594" cy="415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Record</a:t>
          </a:r>
          <a:endParaRPr lang="en-GB" sz="3200" b="1" kern="1200" dirty="0">
            <a:solidFill>
              <a:srgbClr val="0000FF"/>
            </a:solidFill>
            <a:latin typeface="Arial" pitchFamily="34" charset="0"/>
            <a:cs typeface="Arial" pitchFamily="34" charset="0"/>
          </a:endParaRPr>
        </a:p>
      </dsp:txBody>
      <dsp:txXfrm>
        <a:off x="2514632" y="2627155"/>
        <a:ext cx="1768594" cy="415562"/>
      </dsp:txXfrm>
    </dsp:sp>
    <dsp:sp modelId="{AE30B103-B878-4165-9931-B87F32BF643E}">
      <dsp:nvSpPr>
        <dsp:cNvPr id="0" name=""/>
        <dsp:cNvSpPr/>
      </dsp:nvSpPr>
      <dsp:spPr>
        <a:xfrm>
          <a:off x="3709936" y="1445320"/>
          <a:ext cx="360904" cy="360904"/>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4032444" y="1979085"/>
          <a:ext cx="2009978" cy="538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itchFamily="34" charset="0"/>
              <a:cs typeface="Arial" pitchFamily="34" charset="0"/>
            </a:rPr>
            <a:t>Monitor</a:t>
          </a:r>
          <a:endParaRPr lang="en-GB" sz="3200" b="1" kern="1200" dirty="0">
            <a:solidFill>
              <a:srgbClr val="0000FF"/>
            </a:solidFill>
            <a:latin typeface="Arial" pitchFamily="34" charset="0"/>
            <a:cs typeface="Arial" pitchFamily="34" charset="0"/>
          </a:endParaRPr>
        </a:p>
      </dsp:txBody>
      <dsp:txXfrm>
        <a:off x="4032444" y="1979085"/>
        <a:ext cx="2009978" cy="538186"/>
      </dsp:txXfrm>
    </dsp:sp>
    <dsp:sp modelId="{24978128-97E5-4BD6-9DF2-7A62A0BB71F1}">
      <dsp:nvSpPr>
        <dsp:cNvPr id="0" name=""/>
        <dsp:cNvSpPr/>
      </dsp:nvSpPr>
      <dsp:spPr>
        <a:xfrm>
          <a:off x="5248887" y="962696"/>
          <a:ext cx="483476" cy="48347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490625" y="1204434"/>
          <a:ext cx="1429999" cy="30515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lvl="0" algn="l" defTabSz="2889250">
            <a:lnSpc>
              <a:spcPct val="90000"/>
            </a:lnSpc>
            <a:spcBef>
              <a:spcPct val="0"/>
            </a:spcBef>
            <a:spcAft>
              <a:spcPct val="35000"/>
            </a:spcAft>
          </a:pPr>
          <a:endParaRPr lang="en-GB" sz="6500" kern="1200" dirty="0"/>
        </a:p>
      </dsp:txBody>
      <dsp:txXfrm>
        <a:off x="5490625" y="1204434"/>
        <a:ext cx="1429999" cy="305151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3D110-78A7-4835-BF21-527E0CCB18BE}">
      <dsp:nvSpPr>
        <dsp:cNvPr id="0" name=""/>
        <dsp:cNvSpPr/>
      </dsp:nvSpPr>
      <dsp:spPr>
        <a:xfrm>
          <a:off x="519675" y="0"/>
          <a:ext cx="6809521" cy="4255951"/>
        </a:xfrm>
        <a:prstGeom prst="swooshArrow">
          <a:avLst>
            <a:gd name="adj1" fmla="val 25000"/>
            <a:gd name="adj2" fmla="val 25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905204C-1634-4875-B214-F1CC98FA1AE0}">
      <dsp:nvSpPr>
        <dsp:cNvPr id="0" name=""/>
        <dsp:cNvSpPr/>
      </dsp:nvSpPr>
      <dsp:spPr>
        <a:xfrm>
          <a:off x="1190413" y="3164725"/>
          <a:ext cx="156618" cy="15661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C5EA2CA-DC0C-4381-9E27-1BAFBAFE9412}">
      <dsp:nvSpPr>
        <dsp:cNvPr id="0" name=""/>
        <dsp:cNvSpPr/>
      </dsp:nvSpPr>
      <dsp:spPr>
        <a:xfrm>
          <a:off x="1224130" y="3491244"/>
          <a:ext cx="1482701" cy="447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8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anose="020B0604020202020204" pitchFamily="34" charset="0"/>
              <a:cs typeface="Arial" panose="020B0604020202020204" pitchFamily="34" charset="0"/>
            </a:rPr>
            <a:t>Action</a:t>
          </a:r>
          <a:endParaRPr lang="en-GB" sz="3200" b="1" kern="1200" dirty="0">
            <a:solidFill>
              <a:srgbClr val="0000FF"/>
            </a:solidFill>
            <a:latin typeface="Arial" panose="020B0604020202020204" pitchFamily="34" charset="0"/>
            <a:cs typeface="Arial" panose="020B0604020202020204" pitchFamily="34" charset="0"/>
          </a:endParaRPr>
        </a:p>
      </dsp:txBody>
      <dsp:txXfrm>
        <a:off x="1224130" y="3491244"/>
        <a:ext cx="1482701" cy="447739"/>
      </dsp:txXfrm>
    </dsp:sp>
    <dsp:sp modelId="{0B2BC47A-88BE-4021-A78F-F791D8BA6D6B}">
      <dsp:nvSpPr>
        <dsp:cNvPr id="0" name=""/>
        <dsp:cNvSpPr/>
      </dsp:nvSpPr>
      <dsp:spPr>
        <a:xfrm>
          <a:off x="2296960" y="2174790"/>
          <a:ext cx="272380" cy="27238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21CB223-9826-46E7-8F7D-970CDA35D74D}">
      <dsp:nvSpPr>
        <dsp:cNvPr id="0" name=""/>
        <dsp:cNvSpPr/>
      </dsp:nvSpPr>
      <dsp:spPr>
        <a:xfrm>
          <a:off x="2448265" y="2627155"/>
          <a:ext cx="1768594" cy="415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329"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anose="020B0604020202020204" pitchFamily="34" charset="0"/>
              <a:cs typeface="Arial" panose="020B0604020202020204" pitchFamily="34" charset="0"/>
            </a:rPr>
            <a:t>Record</a:t>
          </a:r>
          <a:endParaRPr lang="en-GB" sz="3200" b="1" kern="1200" dirty="0">
            <a:solidFill>
              <a:srgbClr val="0000FF"/>
            </a:solidFill>
            <a:latin typeface="Arial" panose="020B0604020202020204" pitchFamily="34" charset="0"/>
            <a:cs typeface="Arial" panose="020B0604020202020204" pitchFamily="34" charset="0"/>
          </a:endParaRPr>
        </a:p>
      </dsp:txBody>
      <dsp:txXfrm>
        <a:off x="2448265" y="2627155"/>
        <a:ext cx="1768594" cy="415562"/>
      </dsp:txXfrm>
    </dsp:sp>
    <dsp:sp modelId="{AE30B103-B878-4165-9931-B87F32BF643E}">
      <dsp:nvSpPr>
        <dsp:cNvPr id="0" name=""/>
        <dsp:cNvSpPr/>
      </dsp:nvSpPr>
      <dsp:spPr>
        <a:xfrm>
          <a:off x="3709936" y="1445320"/>
          <a:ext cx="360904" cy="360904"/>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6714A9F-3D7C-4718-9408-460C5969AC7D}">
      <dsp:nvSpPr>
        <dsp:cNvPr id="0" name=""/>
        <dsp:cNvSpPr/>
      </dsp:nvSpPr>
      <dsp:spPr>
        <a:xfrm>
          <a:off x="3960444" y="1907070"/>
          <a:ext cx="1734446" cy="524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236"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anose="020B0604020202020204" pitchFamily="34" charset="0"/>
              <a:cs typeface="Arial" panose="020B0604020202020204" pitchFamily="34" charset="0"/>
            </a:rPr>
            <a:t>Monitor</a:t>
          </a:r>
          <a:endParaRPr lang="en-GB" sz="3200" b="1" kern="1200" dirty="0">
            <a:solidFill>
              <a:srgbClr val="0000FF"/>
            </a:solidFill>
            <a:latin typeface="Arial" panose="020B0604020202020204" pitchFamily="34" charset="0"/>
            <a:cs typeface="Arial" panose="020B0604020202020204" pitchFamily="34" charset="0"/>
          </a:endParaRPr>
        </a:p>
      </dsp:txBody>
      <dsp:txXfrm>
        <a:off x="3960444" y="1907070"/>
        <a:ext cx="1734446" cy="524720"/>
      </dsp:txXfrm>
    </dsp:sp>
    <dsp:sp modelId="{24978128-97E5-4BD6-9DF2-7A62A0BB71F1}">
      <dsp:nvSpPr>
        <dsp:cNvPr id="0" name=""/>
        <dsp:cNvSpPr/>
      </dsp:nvSpPr>
      <dsp:spPr>
        <a:xfrm>
          <a:off x="5248887" y="962696"/>
          <a:ext cx="483476" cy="48347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D4160C9-2541-464E-A82C-7939AB87AEE0}">
      <dsp:nvSpPr>
        <dsp:cNvPr id="0" name=""/>
        <dsp:cNvSpPr/>
      </dsp:nvSpPr>
      <dsp:spPr>
        <a:xfrm>
          <a:off x="5648474" y="1196225"/>
          <a:ext cx="2200397" cy="4941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184" tIns="0" rIns="0" bIns="0" numCol="1" spcCol="1270" anchor="t" anchorCtr="0">
          <a:noAutofit/>
        </a:bodyPr>
        <a:lstStyle/>
        <a:p>
          <a:pPr lvl="0" algn="l" defTabSz="1422400">
            <a:lnSpc>
              <a:spcPct val="90000"/>
            </a:lnSpc>
            <a:spcBef>
              <a:spcPct val="0"/>
            </a:spcBef>
            <a:spcAft>
              <a:spcPct val="35000"/>
            </a:spcAft>
          </a:pPr>
          <a:r>
            <a:rPr lang="en-GB" sz="3200" b="1" kern="1200" dirty="0" smtClean="0">
              <a:solidFill>
                <a:srgbClr val="0000FF"/>
              </a:solidFill>
              <a:latin typeface="Arial" panose="020B0604020202020204" pitchFamily="34" charset="0"/>
              <a:cs typeface="Arial" panose="020B0604020202020204" pitchFamily="34" charset="0"/>
            </a:rPr>
            <a:t>Review</a:t>
          </a:r>
          <a:endParaRPr lang="en-GB" sz="3200" b="1" kern="1200" dirty="0">
            <a:solidFill>
              <a:srgbClr val="0000FF"/>
            </a:solidFill>
            <a:latin typeface="Arial" panose="020B0604020202020204" pitchFamily="34" charset="0"/>
            <a:cs typeface="Arial" panose="020B0604020202020204" pitchFamily="34" charset="0"/>
          </a:endParaRPr>
        </a:p>
      </dsp:txBody>
      <dsp:txXfrm>
        <a:off x="5648474" y="1196225"/>
        <a:ext cx="2200397" cy="494101"/>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9.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10.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1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27097770-AE6B-45FC-85C5-47066E93B69B}" type="datetimeFigureOut">
              <a:rPr lang="en-GB" smtClean="0"/>
              <a:t>20/02/2019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586E13-6291-42B8-9FB2-3D4366C12C8C}" type="slidenum">
              <a:rPr lang="en-GB" smtClean="0"/>
              <a:t>‹#›</a:t>
            </a:fld>
            <a:endParaRPr lang="en-GB"/>
          </a:p>
        </p:txBody>
      </p:sp>
    </p:spTree>
    <p:extLst>
      <p:ext uri="{BB962C8B-B14F-4D97-AF65-F5344CB8AC3E}">
        <p14:creationId xmlns:p14="http://schemas.microsoft.com/office/powerpoint/2010/main" val="38229958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www.legislation.gov.uk/uksi/2012/2632/schedule/2/made"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www.local.gov.uk/web/workforcelibrary/police-staff-council-circulars"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00000"/>
              </a:lnSpc>
            </a:pPr>
            <a:r>
              <a:rPr lang="en-GB" sz="1200" b="1" u="sng" dirty="0" smtClean="0">
                <a:latin typeface="Arial" panose="020B0604020202020204" pitchFamily="34" charset="0"/>
                <a:cs typeface="Arial" panose="020B0604020202020204" pitchFamily="34" charset="0"/>
              </a:rPr>
              <a:t>Le</a:t>
            </a:r>
            <a:r>
              <a:rPr lang="en-GB" sz="1100" b="1" u="sng" dirty="0" smtClean="0">
                <a:latin typeface="Arial" panose="020B0604020202020204" pitchFamily="34" charset="0"/>
                <a:cs typeface="Arial" panose="020B0604020202020204" pitchFamily="34" charset="0"/>
              </a:rPr>
              <a:t>arning Outcomes</a:t>
            </a:r>
          </a:p>
          <a:p>
            <a:pPr marL="228600" lvl="0" indent="-228600">
              <a:lnSpc>
                <a:spcPct val="100000"/>
              </a:lnSpc>
              <a:buFont typeface="+mj-lt"/>
              <a:buAutoNum type="arabicPeriod"/>
            </a:pPr>
            <a:endParaRPr lang="en-GB" sz="1100" dirty="0" smtClean="0">
              <a:latin typeface="Arial" panose="020B0604020202020204" pitchFamily="34" charset="0"/>
              <a:cs typeface="Arial" panose="020B0604020202020204" pitchFamily="34" charset="0"/>
            </a:endParaRP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List</a:t>
            </a:r>
            <a:r>
              <a:rPr lang="en-GB" sz="1100" kern="1200" dirty="0" smtClean="0">
                <a:solidFill>
                  <a:schemeClr val="tx1"/>
                </a:solidFill>
                <a:effectLst/>
                <a:latin typeface="Arial" panose="020B0604020202020204" pitchFamily="34" charset="0"/>
                <a:ea typeface="+mn-ea"/>
                <a:cs typeface="Arial" panose="020B0604020202020204" pitchFamily="34" charset="0"/>
              </a:rPr>
              <a:t> factors that can affect decision making </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the six elements of NDM and explain the reasons for its inception.</a:t>
            </a:r>
          </a:p>
          <a:p>
            <a:pPr marL="228600" lvl="0" indent="-228600">
              <a:lnSpc>
                <a:spcPct val="100000"/>
              </a:lnSpc>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Explain</a:t>
            </a:r>
            <a:r>
              <a:rPr lang="en-GB" sz="1100" kern="1200" dirty="0" smtClean="0">
                <a:solidFill>
                  <a:schemeClr val="tx1"/>
                </a:solidFill>
                <a:effectLst/>
                <a:latin typeface="Arial" panose="020B0604020202020204" pitchFamily="34" charset="0"/>
                <a:ea typeface="+mn-ea"/>
                <a:cs typeface="Arial" panose="020B0604020202020204" pitchFamily="34" charset="0"/>
              </a:rPr>
              <a:t> the mnemonic JPLANE and its place in policing.</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a:t>
            </a:fld>
            <a:endParaRPr lang="en-GB"/>
          </a:p>
        </p:txBody>
      </p:sp>
    </p:spTree>
    <p:extLst>
      <p:ext uri="{BB962C8B-B14F-4D97-AF65-F5344CB8AC3E}">
        <p14:creationId xmlns:p14="http://schemas.microsoft.com/office/powerpoint/2010/main" val="494640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100" dirty="0" smtClean="0">
                <a:latin typeface="Arial" panose="020B0604020202020204" pitchFamily="34" charset="0"/>
                <a:ea typeface="Verdana" panose="020B0604030504040204" pitchFamily="34" charset="0"/>
                <a:cs typeface="Arial" panose="020B0604020202020204" pitchFamily="34" charset="0"/>
              </a:rPr>
              <a:t>Every day, people are inundated with decisions, big and small. </a:t>
            </a:r>
          </a:p>
          <a:p>
            <a:pPr>
              <a:defRPr/>
            </a:pPr>
            <a:r>
              <a:rPr lang="en-US" sz="1100" dirty="0" smtClean="0">
                <a:latin typeface="Arial" panose="020B0604020202020204" pitchFamily="34" charset="0"/>
                <a:ea typeface="Verdana" panose="020B0604030504040204" pitchFamily="34" charset="0"/>
                <a:cs typeface="Arial" panose="020B0604020202020204" pitchFamily="34" charset="0"/>
              </a:rPr>
              <a:t>Theories have been generated to explain how people make decisions, and what types of factors influence decision making in the present and future. </a:t>
            </a:r>
          </a:p>
          <a:p>
            <a:pPr>
              <a:defRPr/>
            </a:pPr>
            <a:r>
              <a:rPr lang="en-US" sz="1100" dirty="0" smtClean="0">
                <a:latin typeface="Arial" panose="020B0604020202020204" pitchFamily="34" charset="0"/>
                <a:ea typeface="Verdana" panose="020B0604030504040204" pitchFamily="34" charset="0"/>
                <a:cs typeface="Arial" panose="020B0604020202020204" pitchFamily="34" charset="0"/>
              </a:rPr>
              <a:t>Several factors influence decision making. These factors, include:</a:t>
            </a:r>
          </a:p>
          <a:p>
            <a:pPr marL="342900" indent="-342900">
              <a:buFont typeface="Wingdings" panose="05000000000000000000" pitchFamily="2" charset="2"/>
              <a:buChar char="§"/>
              <a:defRPr/>
            </a:pPr>
            <a:r>
              <a:rPr lang="en-US" sz="1100" dirty="0" smtClean="0">
                <a:latin typeface="Arial" panose="020B0604020202020204" pitchFamily="34" charset="0"/>
                <a:ea typeface="Verdana" panose="020B0604030504040204" pitchFamily="34" charset="0"/>
                <a:cs typeface="Arial" panose="020B0604020202020204" pitchFamily="34" charset="0"/>
              </a:rPr>
              <a:t>past experience </a:t>
            </a:r>
          </a:p>
          <a:p>
            <a:pPr marL="342900" indent="-342900">
              <a:buFont typeface="Wingdings" panose="05000000000000000000" pitchFamily="2" charset="2"/>
              <a:buChar char="§"/>
              <a:defRPr/>
            </a:pPr>
            <a:r>
              <a:rPr lang="en-US" sz="1100" dirty="0" smtClean="0">
                <a:latin typeface="Arial" panose="020B0604020202020204" pitchFamily="34" charset="0"/>
                <a:ea typeface="Verdana" panose="020B0604030504040204" pitchFamily="34" charset="0"/>
                <a:cs typeface="Arial" panose="020B0604020202020204" pitchFamily="34" charset="0"/>
              </a:rPr>
              <a:t>cognitive biases </a:t>
            </a:r>
          </a:p>
          <a:p>
            <a:pPr marL="342900" indent="-342900">
              <a:buFont typeface="Wingdings" panose="05000000000000000000" pitchFamily="2" charset="2"/>
              <a:buChar char="§"/>
              <a:defRPr/>
            </a:pPr>
            <a:r>
              <a:rPr lang="en-US" sz="1100" dirty="0" smtClean="0">
                <a:latin typeface="Arial" panose="020B0604020202020204" pitchFamily="34" charset="0"/>
                <a:ea typeface="Verdana" panose="020B0604030504040204" pitchFamily="34" charset="0"/>
                <a:cs typeface="Arial" panose="020B0604020202020204" pitchFamily="34" charset="0"/>
              </a:rPr>
              <a:t>age and individual differences </a:t>
            </a:r>
          </a:p>
          <a:p>
            <a:pPr marL="342900" indent="-342900">
              <a:buFont typeface="Wingdings" panose="05000000000000000000" pitchFamily="2" charset="2"/>
              <a:buChar char="§"/>
              <a:defRPr/>
            </a:pPr>
            <a:r>
              <a:rPr lang="en-US" sz="1100" dirty="0" smtClean="0">
                <a:latin typeface="Arial" panose="020B0604020202020204" pitchFamily="34" charset="0"/>
                <a:ea typeface="Verdana" panose="020B0604030504040204" pitchFamily="34" charset="0"/>
                <a:cs typeface="Arial" panose="020B0604020202020204" pitchFamily="34" charset="0"/>
              </a:rPr>
              <a:t>belief in personal relevance </a:t>
            </a:r>
          </a:p>
          <a:p>
            <a:pPr marL="342900" indent="-342900">
              <a:buFont typeface="Wingdings" panose="05000000000000000000" pitchFamily="2" charset="2"/>
              <a:buChar char="§"/>
              <a:defRPr/>
            </a:pPr>
            <a:r>
              <a:rPr lang="en-US" sz="1100" dirty="0" smtClean="0">
                <a:latin typeface="Arial" panose="020B0604020202020204" pitchFamily="34" charset="0"/>
                <a:ea typeface="Verdana" panose="020B0604030504040204" pitchFamily="34" charset="0"/>
                <a:cs typeface="Arial" panose="020B0604020202020204" pitchFamily="34" charset="0"/>
              </a:rPr>
              <a:t>Personal commitment</a:t>
            </a:r>
          </a:p>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a:t>
            </a:fld>
            <a:endParaRPr lang="en-GB"/>
          </a:p>
        </p:txBody>
      </p:sp>
    </p:spTree>
    <p:extLst>
      <p:ext uri="{BB962C8B-B14F-4D97-AF65-F5344CB8AC3E}">
        <p14:creationId xmlns:p14="http://schemas.microsoft.com/office/powerpoint/2010/main" val="26786098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sz="1100" dirty="0" smtClean="0">
                <a:latin typeface="Arial" panose="020B0604020202020204" pitchFamily="34" charset="0"/>
                <a:cs typeface="Arial" panose="020B0604020202020204" pitchFamily="34" charset="0"/>
              </a:rPr>
              <a:t>1. Impulsive </a:t>
            </a:r>
          </a:p>
          <a:p>
            <a:pPr>
              <a:defRPr/>
            </a:pPr>
            <a:r>
              <a:rPr lang="en-US" sz="1100" dirty="0" smtClean="0">
                <a:latin typeface="Arial" panose="020B0604020202020204" pitchFamily="34" charset="0"/>
                <a:cs typeface="Arial" panose="020B0604020202020204" pitchFamily="34" charset="0"/>
              </a:rPr>
              <a:t>The impulsive threat means you are acting too quickly. You are ignoring the data and the impact on other people. This threat can be a weakness for people with a strong desire to move ahead. </a:t>
            </a:r>
          </a:p>
          <a:p>
            <a:pPr>
              <a:defRPr/>
            </a:pPr>
            <a:r>
              <a:rPr lang="en-US" sz="1100" dirty="0" smtClean="0">
                <a:latin typeface="Arial" panose="020B0604020202020204" pitchFamily="34" charset="0"/>
                <a:cs typeface="Arial" panose="020B0604020202020204" pitchFamily="34" charset="0"/>
              </a:rPr>
              <a:t>2. Risk Avoidance </a:t>
            </a:r>
          </a:p>
          <a:p>
            <a:pPr>
              <a:defRPr/>
            </a:pPr>
            <a:r>
              <a:rPr lang="en-US" sz="1100" dirty="0" smtClean="0">
                <a:latin typeface="Arial" panose="020B0604020202020204" pitchFamily="34" charset="0"/>
                <a:cs typeface="Arial" panose="020B0604020202020204" pitchFamily="34" charset="0"/>
              </a:rPr>
              <a:t>In some organizations, risk is a “four letter word”, a concept to be avoided at all costs. However, risk and uncertainty are all around us. As a police officer it is important to develop and practice the skill of making decisions about risk.</a:t>
            </a:r>
          </a:p>
          <a:p>
            <a:pPr>
              <a:defRPr/>
            </a:pPr>
            <a:r>
              <a:rPr lang="en-US" sz="1100" dirty="0" smtClean="0">
                <a:latin typeface="Arial" panose="020B0604020202020204" pitchFamily="34" charset="0"/>
                <a:cs typeface="Arial" panose="020B0604020202020204" pitchFamily="34" charset="0"/>
              </a:rPr>
              <a:t>3. Ignorance </a:t>
            </a:r>
          </a:p>
          <a:p>
            <a:pPr>
              <a:defRPr/>
            </a:pPr>
            <a:r>
              <a:rPr lang="en-US" sz="1100" dirty="0" smtClean="0">
                <a:latin typeface="Arial" panose="020B0604020202020204" pitchFamily="34" charset="0"/>
                <a:cs typeface="Arial" panose="020B0604020202020204" pitchFamily="34" charset="0"/>
              </a:rPr>
              <a:t>Making decisions without information presents two significant problems. First, you are likely to miss important considerations. Second, deciding without good information may harm your decision making reputation. </a:t>
            </a:r>
          </a:p>
          <a:p>
            <a:pPr>
              <a:defRPr/>
            </a:pPr>
            <a:r>
              <a:rPr lang="en-US" sz="1100" dirty="0" smtClean="0">
                <a:latin typeface="Arial" panose="020B0604020202020204" pitchFamily="34" charset="0"/>
                <a:cs typeface="Arial" panose="020B0604020202020204" pitchFamily="34" charset="0"/>
              </a:rPr>
              <a:t>4. The Halo Effect </a:t>
            </a:r>
          </a:p>
          <a:p>
            <a:pPr>
              <a:defRPr/>
            </a:pPr>
            <a:r>
              <a:rPr lang="en-US" sz="1100" dirty="0" smtClean="0">
                <a:latin typeface="Arial" panose="020B0604020202020204" pitchFamily="34" charset="0"/>
                <a:cs typeface="Arial" panose="020B0604020202020204" pitchFamily="34" charset="0"/>
              </a:rPr>
              <a:t>When you are facing large decisions, it is natural and reasonable to involve other people. However, the halo effect needs to be taken into consideration. This effect states that an overall perception of a person may be impacted by their ability in one area (e.g. a skilled engineer is perceived as universally effective even if he has no knowledge of the decision making arena you are considering entering).</a:t>
            </a:r>
          </a:p>
          <a:p>
            <a:pPr>
              <a:defRPr/>
            </a:pPr>
            <a:r>
              <a:rPr lang="en-US" sz="1100" dirty="0" smtClean="0">
                <a:latin typeface="Arial" panose="020B0604020202020204" pitchFamily="34" charset="0"/>
                <a:cs typeface="Arial" panose="020B0604020202020204" pitchFamily="34" charset="0"/>
              </a:rPr>
              <a:t>5. The Loner Threat</a:t>
            </a:r>
          </a:p>
          <a:p>
            <a:pPr>
              <a:defRPr/>
            </a:pPr>
            <a:r>
              <a:rPr lang="en-US" sz="1100" dirty="0" smtClean="0">
                <a:latin typeface="Arial" panose="020B0604020202020204" pitchFamily="34" charset="0"/>
                <a:cs typeface="Arial" panose="020B0604020202020204" pitchFamily="34" charset="0"/>
              </a:rPr>
              <a:t>While most important decisions are ultimately made by a single person, being a loner is a threat to effective decisions. What is the threat of being a loner in the world of decisions? Being a loner means it will be difficult for you to implement a different decision and obtain all the benefits you foresee.</a:t>
            </a:r>
          </a:p>
          <a:p>
            <a:pPr>
              <a:defRPr/>
            </a:pPr>
            <a:r>
              <a:rPr lang="en-US" sz="1100" dirty="0" smtClean="0">
                <a:latin typeface="Arial" panose="020B0604020202020204" pitchFamily="34" charset="0"/>
                <a:cs typeface="Arial" panose="020B0604020202020204" pitchFamily="34" charset="0"/>
              </a:rPr>
              <a:t>6. The “One Solution” </a:t>
            </a:r>
          </a:p>
          <a:p>
            <a:pPr>
              <a:defRPr/>
            </a:pPr>
            <a:r>
              <a:rPr lang="en-US" sz="1100" dirty="0" smtClean="0">
                <a:latin typeface="Arial" panose="020B0604020202020204" pitchFamily="34" charset="0"/>
                <a:cs typeface="Arial" panose="020B0604020202020204" pitchFamily="34" charset="0"/>
              </a:rPr>
              <a:t>The more important a decision you face, the more options need to be considered.</a:t>
            </a:r>
          </a:p>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a:t>
            </a:fld>
            <a:endParaRPr lang="en-GB"/>
          </a:p>
        </p:txBody>
      </p:sp>
    </p:spTree>
    <p:extLst>
      <p:ext uri="{BB962C8B-B14F-4D97-AF65-F5344CB8AC3E}">
        <p14:creationId xmlns:p14="http://schemas.microsoft.com/office/powerpoint/2010/main" val="722658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The trainer is to reveal each of the above strategies and ask the class to discuss and offer an interpretation of how these strategies could be reflective of police decision making. The point here is that there are many “effective” decision making strategies , however the NDM is an extremely effective way of assisting decision making. </a:t>
            </a:r>
          </a:p>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4</a:t>
            </a:fld>
            <a:endParaRPr lang="en-GB"/>
          </a:p>
        </p:txBody>
      </p:sp>
    </p:spTree>
    <p:extLst>
      <p:ext uri="{BB962C8B-B14F-4D97-AF65-F5344CB8AC3E}">
        <p14:creationId xmlns:p14="http://schemas.microsoft.com/office/powerpoint/2010/main" val="3304714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sz="1100" b="1" dirty="0" smtClean="0">
                <a:latin typeface="Arial" panose="020B0604020202020204" pitchFamily="34" charset="0"/>
                <a:cs typeface="Arial" panose="020B0604020202020204" pitchFamily="34" charset="0"/>
              </a:rPr>
              <a:t>Please note that this is historical data to reflect where the NDM came from and how it was developed.</a:t>
            </a:r>
          </a:p>
          <a:p>
            <a:pPr>
              <a:lnSpc>
                <a:spcPct val="100000"/>
              </a:lnSpc>
              <a:defRPr/>
            </a:pPr>
            <a:endParaRPr lang="en-GB" sz="1100" dirty="0" smtClean="0">
              <a:latin typeface="Arial" panose="020B0604020202020204" pitchFamily="34" charset="0"/>
              <a:cs typeface="Arial" panose="020B0604020202020204" pitchFamily="34" charset="0"/>
            </a:endParaRP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In 2007 the NPIA was commissioned by ACPO, namely Chief Constable Brian Moore of Wiltshire Police to produce national guidance to the Police Service to help them identify, assess and manage operational risks.  More recently, Chief Constable Adrian Lee from Northamptonshire Police is now the co-sponsor.</a:t>
            </a:r>
          </a:p>
          <a:p>
            <a:pPr>
              <a:lnSpc>
                <a:spcPct val="100000"/>
              </a:lnSpc>
              <a:spcBef>
                <a:spcPts val="400"/>
              </a:spcBef>
              <a:spcAft>
                <a:spcPts val="600"/>
              </a:spcAft>
              <a:defRPr/>
            </a:pPr>
            <a:endParaRPr lang="en-NZ" sz="1100" dirty="0" smtClean="0">
              <a:latin typeface="Arial" panose="020B0604020202020204" pitchFamily="34" charset="0"/>
              <a:ea typeface="Times New Roman"/>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The HSE document ‘Striking the balance between operational and health and safety duties in the Police Service’ launched in 2009 created some issues around ‘Risk’ ‘Health and Safety’ and the Police Service. </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kern="1200" dirty="0" smtClean="0">
                <a:solidFill>
                  <a:schemeClr val="tx1"/>
                </a:solidFill>
                <a:effectLst/>
                <a:latin typeface="Arial" panose="020B0604020202020204" pitchFamily="34" charset="0"/>
                <a:ea typeface="+mn-ea"/>
                <a:cs typeface="Arial" panose="020B0604020202020204" pitchFamily="34" charset="0"/>
              </a:rPr>
              <a:t>However these issues have been resolved following legal advice on the introduction of the NDM of which </a:t>
            </a:r>
            <a:r>
              <a:rPr lang="en-NZ" sz="1100" kern="1200" dirty="0" smtClean="0">
                <a:solidFill>
                  <a:schemeClr val="tx1"/>
                </a:solidFill>
                <a:effectLst/>
                <a:latin typeface="Arial" panose="020B0604020202020204" pitchFamily="34" charset="0"/>
                <a:ea typeface="+mn-ea"/>
                <a:cs typeface="Arial" panose="020B0604020202020204" pitchFamily="34" charset="0"/>
              </a:rPr>
              <a:t>John </a:t>
            </a:r>
            <a:r>
              <a:rPr lang="en-NZ" sz="1100" kern="1200" dirty="0" err="1" smtClean="0">
                <a:solidFill>
                  <a:schemeClr val="tx1"/>
                </a:solidFill>
                <a:effectLst/>
                <a:latin typeface="Arial" panose="020B0604020202020204" pitchFamily="34" charset="0"/>
                <a:ea typeface="+mn-ea"/>
                <a:cs typeface="Arial" panose="020B0604020202020204" pitchFamily="34" charset="0"/>
              </a:rPr>
              <a:t>Beggs</a:t>
            </a:r>
            <a:r>
              <a:rPr lang="en-NZ" sz="1100" kern="1200" dirty="0" smtClean="0">
                <a:solidFill>
                  <a:schemeClr val="tx1"/>
                </a:solidFill>
                <a:effectLst/>
                <a:latin typeface="Arial" panose="020B0604020202020204" pitchFamily="34" charset="0"/>
                <a:ea typeface="+mn-ea"/>
                <a:cs typeface="Arial" panose="020B0604020202020204" pitchFamily="34" charset="0"/>
              </a:rPr>
              <a:t> QC stated :</a:t>
            </a:r>
            <a:br>
              <a:rPr lang="en-NZ" sz="1100" kern="1200" dirty="0" smtClean="0">
                <a:solidFill>
                  <a:schemeClr val="tx1"/>
                </a:solidFill>
                <a:effectLst/>
                <a:latin typeface="Arial" panose="020B0604020202020204" pitchFamily="34" charset="0"/>
                <a:ea typeface="+mn-ea"/>
                <a:cs typeface="Arial" panose="020B0604020202020204" pitchFamily="34" charset="0"/>
              </a:rPr>
            </a:br>
            <a:r>
              <a:rPr lang="en-NZ" sz="1100" kern="1200" dirty="0" smtClean="0">
                <a:solidFill>
                  <a:schemeClr val="tx1"/>
                </a:solidFill>
                <a:effectLst/>
                <a:latin typeface="Arial" panose="020B0604020202020204" pitchFamily="34" charset="0"/>
                <a:ea typeface="+mn-ea"/>
                <a:cs typeface="Arial" panose="020B0604020202020204" pitchFamily="34" charset="0"/>
              </a:rPr>
              <a:t>‘I consider that the model will withstand legal and judicial scrutiny - provided, of course, it is never relied upon rigidly or robotically.’</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spcBef>
                <a:spcPts val="400"/>
              </a:spcBef>
              <a:spcAft>
                <a:spcPts val="600"/>
              </a:spcAft>
              <a:defRPr/>
            </a:pPr>
            <a:endParaRPr lang="en-NZ" sz="1100" dirty="0" smtClean="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NZ" sz="1100" dirty="0" smtClean="0">
                <a:latin typeface="Arial" panose="020B0604020202020204" pitchFamily="34" charset="0"/>
                <a:ea typeface="Times New Roman"/>
                <a:cs typeface="Arial" panose="020B0604020202020204" pitchFamily="34" charset="0"/>
              </a:rPr>
              <a:t>June 2010 - Brian Moore and NPIA met with Sue Parkyn (of the Health and Safety Executive) and Joe Stewart (PSNI) re concerns about possible contradictions between the risk principles and HSE legislation and their recently published document “</a:t>
            </a:r>
            <a:r>
              <a:rPr lang="en-NZ" sz="1100" i="1" dirty="0" smtClean="0">
                <a:latin typeface="Arial" panose="020B0604020202020204" pitchFamily="34" charset="0"/>
                <a:ea typeface="Times New Roman"/>
                <a:cs typeface="Arial" panose="020B0604020202020204" pitchFamily="34" charset="0"/>
              </a:rPr>
              <a:t>Striking the Balance between operational and health and safety duties in the Police Service”.</a:t>
            </a:r>
            <a:r>
              <a:rPr lang="en-NZ" sz="1100" dirty="0" smtClean="0">
                <a:latin typeface="Arial" panose="020B0604020202020204" pitchFamily="34" charset="0"/>
                <a:ea typeface="Times New Roman"/>
                <a:cs typeface="Arial" panose="020B0604020202020204" pitchFamily="34" charset="0"/>
              </a:rPr>
              <a:t>  No actual contradictions - more a matter of how we use the term ‘risk’ (HSE see it purely in negative terms).  Negotiated a position where the parties agreed some additional wording about the HSE document to be included within the foreword and body of the Risk Guidance, but the risk principles would remain unchanged.  </a:t>
            </a:r>
            <a:r>
              <a:rPr lang="en-GB" sz="1100" dirty="0" smtClean="0">
                <a:latin typeface="Arial" panose="020B0604020202020204" pitchFamily="34" charset="0"/>
                <a:ea typeface="Times New Roman"/>
                <a:cs typeface="Arial" panose="020B0604020202020204" pitchFamily="34" charset="0"/>
              </a:rPr>
              <a:t>(Managers in the police will be aware of this document as it deals with S2 and 3 of the Health and Safety at work Act 1974 - duty of employers and duty to others.) </a:t>
            </a:r>
          </a:p>
          <a:p>
            <a:pPr>
              <a:lnSpc>
                <a:spcPct val="100000"/>
              </a:lnSpc>
              <a:spcBef>
                <a:spcPts val="400"/>
              </a:spcBef>
              <a:spcAft>
                <a:spcPts val="600"/>
              </a:spcAft>
              <a:defRPr/>
            </a:pPr>
            <a:endParaRPr lang="en-NZ" sz="1100" dirty="0" smtClean="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NZ" sz="1100" dirty="0" smtClean="0">
                <a:latin typeface="Arial" panose="020B0604020202020204" pitchFamily="34" charset="0"/>
                <a:ea typeface="Times New Roman"/>
                <a:cs typeface="Arial" panose="020B0604020202020204" pitchFamily="34" charset="0"/>
              </a:rPr>
              <a:t>Nov 2010 - Legal advice from John </a:t>
            </a:r>
            <a:r>
              <a:rPr lang="en-NZ" sz="1100" dirty="0" err="1" smtClean="0">
                <a:latin typeface="Arial" panose="020B0604020202020204" pitchFamily="34" charset="0"/>
                <a:ea typeface="Times New Roman"/>
                <a:cs typeface="Arial" panose="020B0604020202020204" pitchFamily="34" charset="0"/>
              </a:rPr>
              <a:t>Beggs</a:t>
            </a:r>
            <a:r>
              <a:rPr lang="en-NZ" sz="1100" dirty="0" smtClean="0">
                <a:latin typeface="Arial" panose="020B0604020202020204" pitchFamily="34" charset="0"/>
                <a:ea typeface="Times New Roman"/>
                <a:cs typeface="Arial" panose="020B0604020202020204" pitchFamily="34" charset="0"/>
              </a:rPr>
              <a:t> QC.</a:t>
            </a:r>
            <a:br>
              <a:rPr lang="en-NZ" sz="1100" dirty="0" smtClean="0">
                <a:latin typeface="Arial" panose="020B0604020202020204" pitchFamily="34" charset="0"/>
                <a:ea typeface="Times New Roman"/>
                <a:cs typeface="Arial" panose="020B0604020202020204" pitchFamily="34" charset="0"/>
              </a:rPr>
            </a:br>
            <a:r>
              <a:rPr lang="en-NZ" sz="1100" dirty="0" smtClean="0">
                <a:latin typeface="Arial" panose="020B0604020202020204" pitchFamily="34" charset="0"/>
                <a:ea typeface="Times New Roman"/>
                <a:cs typeface="Arial" panose="020B0604020202020204" pitchFamily="34" charset="0"/>
              </a:rPr>
              <a:t>John </a:t>
            </a:r>
            <a:r>
              <a:rPr lang="en-NZ" sz="1100" dirty="0" err="1" smtClean="0">
                <a:latin typeface="Arial" panose="020B0604020202020204" pitchFamily="34" charset="0"/>
                <a:ea typeface="Times New Roman"/>
                <a:cs typeface="Arial" panose="020B0604020202020204" pitchFamily="34" charset="0"/>
              </a:rPr>
              <a:t>Beggs</a:t>
            </a:r>
            <a:r>
              <a:rPr lang="en-NZ" sz="1100" dirty="0" smtClean="0">
                <a:latin typeface="Arial" panose="020B0604020202020204" pitchFamily="34" charset="0"/>
                <a:ea typeface="Times New Roman"/>
                <a:cs typeface="Arial" panose="020B0604020202020204" pitchFamily="34" charset="0"/>
              </a:rPr>
              <a:t> supported the NDM as an appropriate single decision making model for the Service.  No legal or operational risks in it replacing the CMM.  Suggested it should more logically go in a clockwise direction.  </a:t>
            </a:r>
            <a:br>
              <a:rPr lang="en-NZ" sz="1100" dirty="0" smtClean="0">
                <a:latin typeface="Arial" panose="020B0604020202020204" pitchFamily="34" charset="0"/>
                <a:ea typeface="Times New Roman"/>
                <a:cs typeface="Arial" panose="020B0604020202020204" pitchFamily="34" charset="0"/>
              </a:rPr>
            </a:br>
            <a:r>
              <a:rPr lang="en-NZ" sz="1100" dirty="0" smtClean="0">
                <a:latin typeface="Arial" panose="020B0604020202020204" pitchFamily="34" charset="0"/>
                <a:ea typeface="Times New Roman"/>
                <a:cs typeface="Arial" panose="020B0604020202020204" pitchFamily="34" charset="0"/>
              </a:rPr>
              <a:t>John </a:t>
            </a:r>
            <a:r>
              <a:rPr lang="en-NZ" sz="1100" dirty="0" err="1" smtClean="0">
                <a:latin typeface="Arial" panose="020B0604020202020204" pitchFamily="34" charset="0"/>
                <a:ea typeface="Times New Roman"/>
                <a:cs typeface="Arial" panose="020B0604020202020204" pitchFamily="34" charset="0"/>
              </a:rPr>
              <a:t>Beggs</a:t>
            </a:r>
            <a:r>
              <a:rPr lang="en-NZ" sz="1100" dirty="0" smtClean="0">
                <a:latin typeface="Arial" panose="020B0604020202020204" pitchFamily="34" charset="0"/>
                <a:ea typeface="Times New Roman"/>
                <a:cs typeface="Arial" panose="020B0604020202020204" pitchFamily="34" charset="0"/>
              </a:rPr>
              <a:t> legal advice was written when the wording of Human Rights was still in the pentagon - this advice still applies to the ACPO approved model though.</a:t>
            </a:r>
            <a:endParaRPr lang="en-GB" sz="1100" dirty="0" smtClean="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NZ" sz="1100" dirty="0" smtClean="0">
                <a:latin typeface="Arial" panose="020B0604020202020204" pitchFamily="34" charset="0"/>
                <a:ea typeface="Times New Roman"/>
                <a:cs typeface="Arial" panose="020B0604020202020204" pitchFamily="34" charset="0"/>
              </a:rPr>
              <a:t>John </a:t>
            </a:r>
            <a:r>
              <a:rPr lang="en-NZ" sz="1100" dirty="0" err="1" smtClean="0">
                <a:latin typeface="Arial" panose="020B0604020202020204" pitchFamily="34" charset="0"/>
                <a:ea typeface="Times New Roman"/>
                <a:cs typeface="Arial" panose="020B0604020202020204" pitchFamily="34" charset="0"/>
              </a:rPr>
              <a:t>Beggs</a:t>
            </a:r>
            <a:r>
              <a:rPr lang="en-NZ" sz="1100" dirty="0" smtClean="0">
                <a:latin typeface="Arial" panose="020B0604020202020204" pitchFamily="34" charset="0"/>
                <a:ea typeface="Times New Roman"/>
                <a:cs typeface="Arial" panose="020B0604020202020204" pitchFamily="34" charset="0"/>
              </a:rPr>
              <a:t> QC states ‘I consider that the model will withstand legal and judicial scrutiny - provided, of course, it is never relied upon rigidly or robotically.’</a:t>
            </a:r>
            <a:endParaRPr lang="en-GB" sz="1100" dirty="0" smtClean="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NZ" sz="1100" dirty="0" err="1" smtClean="0">
                <a:latin typeface="Arial" panose="020B0604020202020204" pitchFamily="34" charset="0"/>
                <a:ea typeface="Times New Roman"/>
                <a:cs typeface="Arial" panose="020B0604020202020204" pitchFamily="34" charset="0"/>
              </a:rPr>
              <a:t>Beggs</a:t>
            </a:r>
            <a:r>
              <a:rPr lang="en-NZ" sz="1100" dirty="0" smtClean="0">
                <a:latin typeface="Arial" panose="020B0604020202020204" pitchFamily="34" charset="0"/>
                <a:ea typeface="Times New Roman"/>
                <a:cs typeface="Arial" panose="020B0604020202020204" pitchFamily="34" charset="0"/>
              </a:rPr>
              <a:t> also see no issues with Multi-Agency partners modifying it for their staff. </a:t>
            </a:r>
            <a:endParaRPr lang="en-GB" sz="1100" dirty="0" smtClean="0">
              <a:latin typeface="Arial" panose="020B0604020202020204" pitchFamily="34" charset="0"/>
              <a:ea typeface="Times New Roman"/>
              <a:cs typeface="Arial" panose="020B0604020202020204" pitchFamily="34" charset="0"/>
            </a:endParaRPr>
          </a:p>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5</a:t>
            </a:fld>
            <a:endParaRPr lang="en-GB"/>
          </a:p>
        </p:txBody>
      </p:sp>
    </p:spTree>
    <p:extLst>
      <p:ext uri="{BB962C8B-B14F-4D97-AF65-F5344CB8AC3E}">
        <p14:creationId xmlns:p14="http://schemas.microsoft.com/office/powerpoint/2010/main" val="3847530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smtClean="0">
                <a:latin typeface="Arial" panose="020B0604020202020204" pitchFamily="34" charset="0"/>
                <a:cs typeface="Arial" panose="020B0604020202020204" pitchFamily="34" charset="0"/>
              </a:rPr>
              <a:t>This quote regarding the need for a policing decision model is still relevant to modern policing.</a:t>
            </a:r>
          </a:p>
          <a:p>
            <a:pPr>
              <a:lnSpc>
                <a:spcPct val="100000"/>
              </a:lnSpc>
              <a:spcBef>
                <a:spcPts val="400"/>
              </a:spcBef>
              <a:spcAft>
                <a:spcPts val="600"/>
              </a:spcAft>
            </a:pPr>
            <a:r>
              <a:rPr lang="en-GB" altLang="en-US" sz="1100" dirty="0" smtClean="0">
                <a:latin typeface="Arial" panose="020B0604020202020204" pitchFamily="34" charset="0"/>
                <a:cs typeface="Arial" panose="020B0604020202020204" pitchFamily="34" charset="0"/>
              </a:rPr>
              <a:t>There is a need for the decision makers to support the police officers and staff in their decision making.</a:t>
            </a:r>
          </a:p>
          <a:p>
            <a:pPr>
              <a:lnSpc>
                <a:spcPct val="100000"/>
              </a:lnSpc>
              <a:spcBef>
                <a:spcPts val="400"/>
              </a:spcBef>
              <a:spcAft>
                <a:spcPts val="600"/>
              </a:spcAft>
            </a:pPr>
            <a:r>
              <a:rPr lang="en-GB" altLang="en-US" sz="1100" dirty="0" smtClean="0">
                <a:latin typeface="Arial" panose="020B0604020202020204" pitchFamily="34" charset="0"/>
                <a:cs typeface="Arial" panose="020B0604020202020204" pitchFamily="34" charset="0"/>
              </a:rPr>
              <a:t>In his </a:t>
            </a:r>
            <a:r>
              <a:rPr lang="en-GB" altLang="en-US" sz="1100" i="1" dirty="0" smtClean="0">
                <a:latin typeface="Arial" panose="020B0604020202020204" pitchFamily="34" charset="0"/>
                <a:cs typeface="Arial" panose="020B0604020202020204" pitchFamily="34" charset="0"/>
              </a:rPr>
              <a:t>Review of Policing - </a:t>
            </a:r>
            <a:r>
              <a:rPr lang="en-GB" altLang="en-US" sz="1100" dirty="0" smtClean="0">
                <a:latin typeface="Arial" panose="020B0604020202020204" pitchFamily="34" charset="0"/>
                <a:cs typeface="Arial" panose="020B0604020202020204" pitchFamily="34" charset="0"/>
              </a:rPr>
              <a:t>Feb 2008, Sir Ronnie Flanagan made the point that we can’t eliminate risk by imposing ever-more rules, policies and regulations - all that does is stifle discretion and judgement and you end up with a culture where no-one wants to take any risks.</a:t>
            </a:r>
          </a:p>
          <a:p>
            <a:pPr rtl="0">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spcBef>
                <a:spcPts val="400"/>
              </a:spcBef>
              <a:spcAft>
                <a:spcPts val="600"/>
              </a:spcAft>
              <a:defRPr/>
            </a:pPr>
            <a:r>
              <a:rPr lang="en-GB" sz="1100" b="1" dirty="0" smtClean="0">
                <a:latin typeface="Arial" panose="020B0604020202020204" pitchFamily="34" charset="0"/>
                <a:ea typeface="Times New Roman"/>
                <a:cs typeface="Arial" panose="020B0604020202020204" pitchFamily="34" charset="0"/>
              </a:rPr>
              <a:t>Other key drivers include</a:t>
            </a:r>
            <a:r>
              <a:rPr lang="en-GB" sz="1100" dirty="0" smtClean="0">
                <a:latin typeface="Arial" panose="020B0604020202020204" pitchFamily="34" charset="0"/>
                <a:ea typeface="Times New Roman"/>
                <a:cs typeface="Arial" panose="020B0604020202020204" pitchFamily="34" charset="0"/>
              </a:rPr>
              <a:t>:</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Increasing intolerance of the public and media to accept errors or harmful outcomes of any kind i.e.</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People want someone to blame when things go wrong.</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They are increasingly ready to complain or take legal action.</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In some instances, the perceived failures on the part of the police are large enough for the public to demand a public enquiry.</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
            </a:r>
            <a:br>
              <a:rPr lang="en-GB" sz="1100" dirty="0" smtClean="0">
                <a:latin typeface="Arial" panose="020B0604020202020204" pitchFamily="34" charset="0"/>
                <a:ea typeface="Times New Roman"/>
                <a:cs typeface="Arial" panose="020B0604020202020204" pitchFamily="34" charset="0"/>
              </a:rPr>
            </a:br>
            <a:r>
              <a:rPr lang="en-GB" sz="1100" dirty="0" smtClean="0">
                <a:latin typeface="Arial" panose="020B0604020202020204" pitchFamily="34" charset="0"/>
                <a:ea typeface="Times New Roman"/>
                <a:cs typeface="Arial" panose="020B0604020202020204" pitchFamily="34" charset="0"/>
              </a:rPr>
              <a:t>There were also accusations of the police being risk averse, trying to avoid or eliminate risk i.e.</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A risk averse organisation will always seek the least risky option.</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When things go wrong the focus is on reducing negative outcomes, preserving reputation and limiting liability, rather than improving decision making to achieve greater benefits.</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The way risk is managed has lead to administration overkill, through a growing abundance of heavily prescriptive rules, polices and guidelines which are applied regardless of the situation.</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
            </a:r>
            <a:br>
              <a:rPr lang="en-GB" sz="1100" dirty="0" smtClean="0">
                <a:latin typeface="Arial" panose="020B0604020202020204" pitchFamily="34" charset="0"/>
                <a:ea typeface="Times New Roman"/>
                <a:cs typeface="Arial" panose="020B0604020202020204" pitchFamily="34" charset="0"/>
              </a:rPr>
            </a:br>
            <a:r>
              <a:rPr lang="en-GB" sz="1100" dirty="0" smtClean="0">
                <a:latin typeface="Arial" panose="020B0604020202020204" pitchFamily="34" charset="0"/>
                <a:ea typeface="Times New Roman"/>
                <a:cs typeface="Arial" panose="020B0604020202020204" pitchFamily="34" charset="0"/>
              </a:rPr>
              <a:t>The police avoiding risk, or having decision inertia.</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This relates to a decision maker’s reluctance to make the decision or to act as quickly as the situation demands.</a:t>
            </a:r>
          </a:p>
          <a:p>
            <a:pPr>
              <a:lnSpc>
                <a:spcPct val="100000"/>
              </a:lnSpc>
              <a:spcBef>
                <a:spcPts val="400"/>
              </a:spcBef>
              <a:spcAft>
                <a:spcPts val="600"/>
              </a:spcAft>
              <a:defRPr/>
            </a:pPr>
            <a:r>
              <a:rPr lang="en-GB" sz="1100" b="1" dirty="0" smtClean="0">
                <a:latin typeface="Arial" panose="020B0604020202020204" pitchFamily="34" charset="0"/>
                <a:ea typeface="Times New Roman"/>
                <a:cs typeface="Arial" panose="020B0604020202020204" pitchFamily="34" charset="0"/>
              </a:rPr>
              <a:t>Note:</a:t>
            </a:r>
            <a:r>
              <a:rPr lang="en-GB" sz="1100" dirty="0" smtClean="0">
                <a:latin typeface="Arial" panose="020B0604020202020204" pitchFamily="34" charset="0"/>
                <a:ea typeface="Times New Roman"/>
                <a:cs typeface="Arial" panose="020B0604020202020204" pitchFamily="34" charset="0"/>
              </a:rPr>
              <a:t> ‘Risk Aversion’ covers the organisational response whereas ‘Risk Avoidance’ covers the individual response.</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6</a:t>
            </a:fld>
            <a:endParaRPr lang="en-GB"/>
          </a:p>
        </p:txBody>
      </p:sp>
    </p:spTree>
    <p:extLst>
      <p:ext uri="{BB962C8B-B14F-4D97-AF65-F5344CB8AC3E}">
        <p14:creationId xmlns:p14="http://schemas.microsoft.com/office/powerpoint/2010/main" val="16330461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b="1" dirty="0" smtClean="0">
                <a:latin typeface="Arial" panose="020B0604020202020204" pitchFamily="34" charset="0"/>
                <a:ea typeface="Times New Roman"/>
                <a:cs typeface="Arial" panose="020B0604020202020204" pitchFamily="34" charset="0"/>
              </a:rPr>
              <a:t>Other key drivers include</a:t>
            </a:r>
            <a:r>
              <a:rPr lang="en-GB" sz="1100" dirty="0" smtClean="0">
                <a:latin typeface="Arial" panose="020B0604020202020204" pitchFamily="34" charset="0"/>
                <a:ea typeface="Times New Roman"/>
                <a:cs typeface="Arial" panose="020B0604020202020204" pitchFamily="34" charset="0"/>
              </a:rPr>
              <a:t>:</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Increasing intolerance of the public and media to accept errors or harmful outcomes of any kind i.e.</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People want someone to blame when things go wrong.</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They are increasingly ready to complain or take legal action.</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In some instances, the perceived failures on the part of the police are large enough for the public to demand a public enquiry.</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
            </a:r>
            <a:br>
              <a:rPr lang="en-GB" sz="1100" dirty="0" smtClean="0">
                <a:latin typeface="Arial" panose="020B0604020202020204" pitchFamily="34" charset="0"/>
                <a:ea typeface="Times New Roman"/>
                <a:cs typeface="Arial" panose="020B0604020202020204" pitchFamily="34" charset="0"/>
              </a:rPr>
            </a:br>
            <a:r>
              <a:rPr lang="en-GB" sz="1100" dirty="0" smtClean="0">
                <a:latin typeface="Arial" panose="020B0604020202020204" pitchFamily="34" charset="0"/>
                <a:ea typeface="Times New Roman"/>
                <a:cs typeface="Arial" panose="020B0604020202020204" pitchFamily="34" charset="0"/>
              </a:rPr>
              <a:t>There were also accusations of the police being risk averse, trying to avoid or eliminate risk i.e.</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A risk averse organisation will always seek the least risky option.</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When things go wrong the focus is on reducing negative outcomes, preserving reputation and limiting liability, rather than improving decision making to achieve greater benefits.</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The way risk is managed has lead to administration overkill, through a growing abundance of heavily prescriptive rules, polices and guidelines which are applied regardless of the situation.</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
            </a:r>
            <a:br>
              <a:rPr lang="en-GB" sz="1100" dirty="0" smtClean="0">
                <a:latin typeface="Arial" panose="020B0604020202020204" pitchFamily="34" charset="0"/>
                <a:ea typeface="Times New Roman"/>
                <a:cs typeface="Arial" panose="020B0604020202020204" pitchFamily="34" charset="0"/>
              </a:rPr>
            </a:br>
            <a:r>
              <a:rPr lang="en-GB" sz="1100" dirty="0" smtClean="0">
                <a:latin typeface="Arial" panose="020B0604020202020204" pitchFamily="34" charset="0"/>
                <a:ea typeface="Times New Roman"/>
                <a:cs typeface="Arial" panose="020B0604020202020204" pitchFamily="34" charset="0"/>
              </a:rPr>
              <a:t>The police avoiding risk, or having decision inertia.</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This relates to a decision maker’s reluctance to make the decision or to act as quickly as the situation demands.</a:t>
            </a:r>
          </a:p>
          <a:p>
            <a:pPr>
              <a:lnSpc>
                <a:spcPct val="100000"/>
              </a:lnSpc>
              <a:spcBef>
                <a:spcPts val="400"/>
              </a:spcBef>
              <a:spcAft>
                <a:spcPts val="600"/>
              </a:spcAft>
              <a:defRPr/>
            </a:pPr>
            <a:r>
              <a:rPr lang="en-GB" sz="1100" b="1" dirty="0" smtClean="0">
                <a:latin typeface="Arial" panose="020B0604020202020204" pitchFamily="34" charset="0"/>
                <a:ea typeface="Times New Roman"/>
                <a:cs typeface="Arial" panose="020B0604020202020204" pitchFamily="34" charset="0"/>
              </a:rPr>
              <a:t>Note:</a:t>
            </a:r>
            <a:r>
              <a:rPr lang="en-GB" sz="1100" dirty="0" smtClean="0">
                <a:latin typeface="Arial" panose="020B0604020202020204" pitchFamily="34" charset="0"/>
                <a:ea typeface="Times New Roman"/>
                <a:cs typeface="Arial" panose="020B0604020202020204" pitchFamily="34" charset="0"/>
              </a:rPr>
              <a:t> ‘Risk Aversion’ covers the organisational response whereas ‘Risk Avoidance’ covers the individual response.</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7</a:t>
            </a:fld>
            <a:endParaRPr lang="en-GB"/>
          </a:p>
        </p:txBody>
      </p:sp>
    </p:spTree>
    <p:extLst>
      <p:ext uri="{BB962C8B-B14F-4D97-AF65-F5344CB8AC3E}">
        <p14:creationId xmlns:p14="http://schemas.microsoft.com/office/powerpoint/2010/main" val="24143524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It was clear there needed to be a cultural change in the Police Service surrounding decision making and risk taking.  Sir Ronnie Flanagan emphasised that to achieve the highest levels of trust and confidence in policing requires the police to:</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use professional judgement</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take greater risks in decision making</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use their discretion.</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
            </a:r>
            <a:br>
              <a:rPr lang="en-GB" sz="1100" dirty="0" smtClean="0">
                <a:latin typeface="Arial" panose="020B0604020202020204" pitchFamily="34" charset="0"/>
                <a:ea typeface="Times New Roman"/>
                <a:cs typeface="Arial" panose="020B0604020202020204" pitchFamily="34" charset="0"/>
              </a:rPr>
            </a:br>
            <a:r>
              <a:rPr lang="en-GB" sz="1100" dirty="0" smtClean="0">
                <a:latin typeface="Arial" panose="020B0604020202020204" pitchFamily="34" charset="0"/>
                <a:ea typeface="Times New Roman"/>
                <a:cs typeface="Arial" panose="020B0604020202020204" pitchFamily="34" charset="0"/>
              </a:rPr>
              <a:t>He also goes further to say that decision making has to: </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be supported by force</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be backed up by clear and consistent standards against which decisions can be judged.</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
            </a:r>
            <a:br>
              <a:rPr lang="en-GB" sz="1100" dirty="0" smtClean="0">
                <a:latin typeface="Arial" panose="020B0604020202020204" pitchFamily="34" charset="0"/>
                <a:ea typeface="Times New Roman"/>
                <a:cs typeface="Arial" panose="020B0604020202020204" pitchFamily="34" charset="0"/>
              </a:rPr>
            </a:br>
            <a:r>
              <a:rPr lang="en-GB" sz="1100" dirty="0" smtClean="0">
                <a:latin typeface="Arial" panose="020B0604020202020204" pitchFamily="34" charset="0"/>
                <a:ea typeface="Times New Roman"/>
                <a:cs typeface="Arial" panose="020B0604020202020204" pitchFamily="34" charset="0"/>
              </a:rPr>
              <a:t>The police service needs to have a more positive and professional attitude towards risk, decision makers need to be alert to risk not averse to it.  Decision making and risk taking needs to be viewed as an inevitable, necessary and positive aspect of policing.</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ACPO decided to introduce two initiatives - a set of ten risk principles and a value based decision making model.</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Consider the Manchester bombings in 2018</a:t>
            </a: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Question: The Fire</a:t>
            </a:r>
            <a:r>
              <a:rPr lang="en-GB" sz="1100" b="1" baseline="0" dirty="0" smtClean="0">
                <a:latin typeface="Arial" panose="020B0604020202020204" pitchFamily="34" charset="0"/>
                <a:cs typeface="Arial" panose="020B0604020202020204" pitchFamily="34" charset="0"/>
              </a:rPr>
              <a:t> service waited to attend the scene of the bombing. Risk Alert or Risk Aversion? Discuss… </a:t>
            </a:r>
            <a:endParaRPr lang="en-GB" sz="11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8</a:t>
            </a:fld>
            <a:endParaRPr lang="en-GB"/>
          </a:p>
        </p:txBody>
      </p:sp>
    </p:spTree>
    <p:extLst>
      <p:ext uri="{BB962C8B-B14F-4D97-AF65-F5344CB8AC3E}">
        <p14:creationId xmlns:p14="http://schemas.microsoft.com/office/powerpoint/2010/main" val="1994534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The ten ACPO Risk Principles were approved in October 2009.  The principles help us to think about, and to analyse, professional risk taking.  They are not prescriptive; they encourage people to use their professional judgement.</a:t>
            </a:r>
          </a:p>
          <a:p>
            <a:pPr>
              <a:lnSpc>
                <a:spcPct val="100000"/>
              </a:lnSpc>
              <a:spcBef>
                <a:spcPts val="400"/>
              </a:spcBef>
              <a:spcAft>
                <a:spcPts val="600"/>
              </a:spcAft>
              <a:defRPr/>
            </a:pPr>
            <a:r>
              <a:rPr lang="en-GB" sz="1100" dirty="0" smtClean="0">
                <a:latin typeface="Arial" panose="020B0604020202020204" pitchFamily="34" charset="0"/>
                <a:ea typeface="Batang"/>
                <a:cs typeface="Arial" panose="020B0604020202020204" pitchFamily="34" charset="0"/>
              </a:rPr>
              <a:t>The Risk Principles aren’t a magic formula which if followed would </a:t>
            </a:r>
            <a:r>
              <a:rPr lang="en-GB" sz="1100" dirty="0" smtClean="0">
                <a:latin typeface="Arial" panose="020B0604020202020204" pitchFamily="34" charset="0"/>
                <a:ea typeface="Times New Roman"/>
                <a:cs typeface="Arial" panose="020B0604020202020204" pitchFamily="34" charset="0"/>
              </a:rPr>
              <a:t>guarantee a successful outcomes.  That would be impossible in the policing environment.</a:t>
            </a:r>
          </a:p>
          <a:p>
            <a:pPr>
              <a:lnSpc>
                <a:spcPct val="100000"/>
              </a:lnSpc>
              <a:spcBef>
                <a:spcPts val="400"/>
              </a:spcBef>
              <a:spcAft>
                <a:spcPts val="600"/>
              </a:spcAft>
              <a:defRPr/>
            </a:pPr>
            <a:endParaRPr lang="en-GB" sz="1100" dirty="0" smtClean="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The Risk Principles underpin the NDM and reinforce the key aspects.  For example, the risk principles make it clear that risk-taking has both positive and negative aspects.  It involves balancing potential harms, and is not just about avoiding harm.</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Principle 6 gives general advice on the standard required.  It provides protection for decision makers, especially when decisions that have had an unfortunate outcome are being judged.  Not a matter of saying ‘Was that a good decision’ but ‘Was that a good decision for someone of that rank, or with that level of experience’ and so on. </a:t>
            </a:r>
          </a:p>
          <a:p>
            <a:pPr>
              <a:lnSpc>
                <a:spcPct val="100000"/>
              </a:lnSpc>
              <a:spcBef>
                <a:spcPts val="400"/>
              </a:spcBef>
              <a:spcAft>
                <a:spcPts val="600"/>
              </a:spcAft>
              <a:defRPr/>
            </a:pPr>
            <a:endParaRPr lang="en-GB" sz="1100" dirty="0" smtClean="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Some people may believe that if they learn the ten risk principles off by heart, they can just state them when asked to explain what they did, and why.  But we must not replace sloppy thinking, which has led to so much risk aversion, with a simple parroting of principles.  For example, if a decision we make results in harm, it is not enough to declare that the principles say that not all harm can be prevented and this was one of those unfortunate times, or expect to be supported just because the principles say you will be.  The decision making will still be examined - to see if it was reasonable in the circumstances, reasonable for someone of that level of experience and so on.  </a:t>
            </a:r>
          </a:p>
          <a:p>
            <a:pPr>
              <a:lnSpc>
                <a:spcPct val="100000"/>
              </a:lnSpc>
              <a:spcBef>
                <a:spcPts val="400"/>
              </a:spcBef>
              <a:spcAft>
                <a:spcPts val="600"/>
              </a:spcAft>
              <a:defRPr/>
            </a:pPr>
            <a:endParaRPr lang="en-GB" sz="1100" dirty="0" smtClean="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Consultation with IPCC and HMIC indicates they accept the risk principles and will take them into consideration. </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Trainer is to give the delegates Handout 7, ‘The IPCC Position Statement’ - Risk in police decision making and accountability in operational policing.  The IPCC where consulted during the development of the NDM about both the model and the </a:t>
            </a:r>
          </a:p>
          <a:p>
            <a:pPr>
              <a:lnSpc>
                <a:spcPct val="100000"/>
              </a:lnSpc>
              <a:spcBef>
                <a:spcPts val="400"/>
              </a:spcBef>
              <a:spcAft>
                <a:spcPts val="600"/>
              </a:spcAft>
              <a:defRPr/>
            </a:pPr>
            <a:endParaRPr lang="en-GB" sz="1100" dirty="0" smtClean="0">
              <a:latin typeface="Arial" panose="020B0604020202020204" pitchFamily="34" charset="0"/>
              <a:ea typeface="Times New Roman"/>
              <a:cs typeface="Arial" panose="020B0604020202020204" pitchFamily="34" charset="0"/>
            </a:endParaRP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Risk Principles.  The IPCC wrote their Position Statement as a visible support of what the Police Service was doing.</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This quote is from the/foreword of the position statement:</a:t>
            </a:r>
          </a:p>
          <a:p>
            <a:pPr>
              <a:lnSpc>
                <a:spcPct val="100000"/>
              </a:lnSpc>
              <a:spcBef>
                <a:spcPts val="400"/>
              </a:spcBef>
              <a:spcAft>
                <a:spcPts val="600"/>
              </a:spcAft>
              <a:defRPr/>
            </a:pPr>
            <a:r>
              <a:rPr lang="en-GB" sz="1100" dirty="0" smtClean="0">
                <a:latin typeface="Arial" panose="020B0604020202020204" pitchFamily="34" charset="0"/>
                <a:ea typeface="Batang"/>
                <a:cs typeface="Arial" panose="020B0604020202020204" pitchFamily="34" charset="0"/>
              </a:rPr>
              <a:t>‘So as an organisation we have been asking ourselves whether we contribute to risk averse policing, and how we can challenge </a:t>
            </a:r>
            <a:r>
              <a:rPr lang="en-GB" sz="1100" dirty="0" smtClean="0">
                <a:latin typeface="Arial" panose="020B0604020202020204" pitchFamily="34" charset="0"/>
                <a:ea typeface="Times New Roman"/>
                <a:cs typeface="Arial" panose="020B0604020202020204" pitchFamily="34" charset="0"/>
              </a:rPr>
              <a:t>misconceptions about our approach to investigations.  As a result we have developed a simple, understandable position that sets out our expectations of police officers when they make decisions and therefore the way in which we reach our conclusions.  It is illustrated with a number of case studies from our own investigations that show both where officers have been held to account for poor decision-making, and where we have concluded that decisions and actions were reasonable.’</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Deborah Glass, IPCC Deputy Chair, June 2011</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9</a:t>
            </a:fld>
            <a:endParaRPr lang="en-GB"/>
          </a:p>
        </p:txBody>
      </p:sp>
    </p:spTree>
    <p:extLst>
      <p:ext uri="{BB962C8B-B14F-4D97-AF65-F5344CB8AC3E}">
        <p14:creationId xmlns:p14="http://schemas.microsoft.com/office/powerpoint/2010/main" val="16768379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5000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The trainer is to emphasise that the NDM is a model to assist with decision making. The officers use of discretion is still to be encouraged and expected. Trainer to inform students that the session on discretion follows this input and will assist in their understanding of the link between the NDM and discretion.</a:t>
            </a:r>
          </a:p>
          <a:p>
            <a:pPr>
              <a:lnSpc>
                <a:spcPct val="100000"/>
              </a:lnSpc>
              <a:spcBef>
                <a:spcPct val="50000"/>
              </a:spcBef>
              <a:defRPr/>
            </a:pPr>
            <a:endParaRPr lang="en-GB" altLang="en-US" sz="1100" kern="0" dirty="0" smtClean="0">
              <a:latin typeface="Arial" panose="020B0604020202020204" pitchFamily="34" charset="0"/>
              <a:ea typeface="Verdana" panose="020B0604030504040204" pitchFamily="34" charset="0"/>
              <a:cs typeface="Arial" panose="020B0604020202020204" pitchFamily="34" charset="0"/>
            </a:endParaRPr>
          </a:p>
          <a:p>
            <a:pPr marL="171450" indent="-171450">
              <a:lnSpc>
                <a:spcPct val="100000"/>
              </a:lnSpc>
              <a:spcBef>
                <a:spcPct val="50000"/>
              </a:spcBef>
              <a:buFont typeface="Arial" panose="020B0604020202020204" pitchFamily="34" charset="0"/>
              <a:buChar char="•"/>
              <a:defRPr/>
            </a:pPr>
            <a:r>
              <a:rPr lang="en-GB" altLang="en-US" sz="1100" kern="0" dirty="0" smtClean="0">
                <a:latin typeface="Arial" panose="020B0604020202020204" pitchFamily="34" charset="0"/>
                <a:ea typeface="Verdana" panose="020B0604030504040204" pitchFamily="34" charset="0"/>
                <a:cs typeface="Arial" panose="020B0604020202020204" pitchFamily="34" charset="0"/>
              </a:rPr>
              <a:t>It is important to remember that the NDM is a model to assist with decision making.</a:t>
            </a:r>
          </a:p>
          <a:p>
            <a:pPr marL="171450" indent="-171450">
              <a:lnSpc>
                <a:spcPct val="100000"/>
              </a:lnSpc>
              <a:spcBef>
                <a:spcPct val="50000"/>
              </a:spcBef>
              <a:buFont typeface="Arial" panose="020B0604020202020204" pitchFamily="34" charset="0"/>
              <a:buChar char="•"/>
              <a:defRPr/>
            </a:pPr>
            <a:r>
              <a:rPr lang="en-GB" altLang="en-US" sz="1100" kern="0" dirty="0" smtClean="0">
                <a:latin typeface="Arial" panose="020B0604020202020204" pitchFamily="34" charset="0"/>
                <a:ea typeface="Verdana" panose="020B0604030504040204" pitchFamily="34" charset="0"/>
                <a:cs typeface="Arial" panose="020B0604020202020204" pitchFamily="34" charset="0"/>
              </a:rPr>
              <a:t>Officers are still expected to consider their use of discretion whilst using the NDN.</a:t>
            </a:r>
          </a:p>
          <a:p>
            <a:pPr marL="171450" indent="-171450">
              <a:lnSpc>
                <a:spcPct val="100000"/>
              </a:lnSpc>
              <a:spcBef>
                <a:spcPct val="50000"/>
              </a:spcBef>
              <a:buFont typeface="Arial" panose="020B0604020202020204" pitchFamily="34" charset="0"/>
              <a:buChar char="•"/>
              <a:defRPr/>
            </a:pPr>
            <a:r>
              <a:rPr lang="en-GB" altLang="en-US" sz="1100" kern="0" dirty="0" smtClean="0">
                <a:latin typeface="Arial" panose="020B0604020202020204" pitchFamily="34" charset="0"/>
                <a:ea typeface="Verdana" panose="020B0604030504040204" pitchFamily="34" charset="0"/>
                <a:cs typeface="Arial" panose="020B0604020202020204" pitchFamily="34" charset="0"/>
              </a:rPr>
              <a:t>There is a separate input that covers discretion in detail to follow this session.</a:t>
            </a:r>
          </a:p>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10</a:t>
            </a:fld>
            <a:endParaRPr lang="en-GB"/>
          </a:p>
        </p:txBody>
      </p:sp>
    </p:spTree>
    <p:extLst>
      <p:ext uri="{BB962C8B-B14F-4D97-AF65-F5344CB8AC3E}">
        <p14:creationId xmlns:p14="http://schemas.microsoft.com/office/powerpoint/2010/main" val="1588944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While there will always be policies and procedures that set out the national standards to be followed, it will never be possible to provide guidance that covers every eventuality.</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The NDM is a values-based tool to provide a simple, logical and evidence-based approach to policing decisions. </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The model can be:</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used by police officers and staff </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used by individuals or teams of people</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applied equally to spontaneous incidents or pre-planned operations</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used in both operational and non-operational situations</a:t>
            </a:r>
          </a:p>
          <a:p>
            <a:pPr marL="342900" indent="-342900">
              <a:lnSpc>
                <a:spcPct val="100000"/>
              </a:lnSpc>
              <a:spcBef>
                <a:spcPts val="300"/>
              </a:spcBef>
              <a:spcAft>
                <a:spcPts val="500"/>
              </a:spcAft>
              <a:buSzPts val="1100"/>
              <a:buFont typeface="Symbol"/>
              <a:buChar char=""/>
              <a:tabLst>
                <a:tab pos="365760" algn="l"/>
              </a:tabLst>
              <a:defRPr/>
            </a:pPr>
            <a:r>
              <a:rPr lang="en-GB" sz="1100" dirty="0" smtClean="0">
                <a:latin typeface="Arial" panose="020B0604020202020204" pitchFamily="34" charset="0"/>
                <a:ea typeface="Times New Roman"/>
                <a:cs typeface="Arial" panose="020B0604020202020204" pitchFamily="34" charset="0"/>
              </a:rPr>
              <a:t>it can be used by everyone in the organisation and in most situations.</a:t>
            </a:r>
          </a:p>
          <a:p>
            <a:pPr indent="-914400">
              <a:lnSpc>
                <a:spcPct val="100000"/>
              </a:lnSpc>
              <a:spcAft>
                <a:spcPts val="0"/>
              </a:spcAft>
              <a:tabLst>
                <a:tab pos="180340" algn="l"/>
              </a:tabLst>
              <a:defRPr/>
            </a:pPr>
            <a:r>
              <a:rPr lang="en-GB" sz="1100" dirty="0" smtClean="0">
                <a:latin typeface="Arial" panose="020B0604020202020204" pitchFamily="34" charset="0"/>
                <a:ea typeface="Batang"/>
                <a:cs typeface="Arial" panose="020B0604020202020204" pitchFamily="34" charset="0"/>
              </a:rPr>
              <a:t> </a:t>
            </a:r>
          </a:p>
          <a:p>
            <a:pPr>
              <a:lnSpc>
                <a:spcPct val="100000"/>
              </a:lnSpc>
              <a:spcBef>
                <a:spcPts val="400"/>
              </a:spcBef>
              <a:spcAft>
                <a:spcPts val="600"/>
              </a:spcAft>
              <a:defRPr/>
            </a:pPr>
            <a:r>
              <a:rPr lang="en-GB" sz="1100" dirty="0" smtClean="0">
                <a:latin typeface="Arial" panose="020B0604020202020204" pitchFamily="34" charset="0"/>
                <a:ea typeface="Times New Roman"/>
                <a:cs typeface="Arial" panose="020B0604020202020204" pitchFamily="34" charset="0"/>
              </a:rPr>
              <a:t>Being taught this model from the moment they start in policing will mean that officers and staff will have a practical tool to help them do their job properly and improve their chances of getting a good outcome.  The NDM will empower staff in their decision making giving them greater confidence, making them more questioning of the situations confronting them, more challenging of themselves and more customer focused. </a:t>
            </a:r>
          </a:p>
          <a:p>
            <a:pPr>
              <a:lnSpc>
                <a:spcPct val="100000"/>
              </a:lnSpc>
              <a:defRPr/>
            </a:pPr>
            <a:r>
              <a:rPr lang="en-GB" sz="1100" dirty="0" smtClean="0">
                <a:latin typeface="Arial" panose="020B0604020202020204" pitchFamily="34" charset="0"/>
                <a:ea typeface="Batang"/>
                <a:cs typeface="Arial" panose="020B0604020202020204" pitchFamily="34" charset="0"/>
              </a:rPr>
              <a:t>The NDM provides a consistent and legally correct means of thinking through a situation and making a decision that stands up to scrutiny.  It replaced </a:t>
            </a:r>
            <a:r>
              <a:rPr lang="en-GB" sz="1100" b="1" dirty="0" smtClean="0">
                <a:latin typeface="Arial" panose="020B0604020202020204" pitchFamily="34" charset="0"/>
                <a:ea typeface="Batang"/>
                <a:cs typeface="Arial" panose="020B0604020202020204" pitchFamily="34" charset="0"/>
              </a:rPr>
              <a:t>all </a:t>
            </a:r>
            <a:r>
              <a:rPr lang="en-GB" sz="1100" dirty="0" smtClean="0">
                <a:latin typeface="Arial" panose="020B0604020202020204" pitchFamily="34" charset="0"/>
                <a:ea typeface="Batang"/>
                <a:cs typeface="Arial" panose="020B0604020202020204" pitchFamily="34" charset="0"/>
              </a:rPr>
              <a:t>existing models which have been used by the Police Service, including the Conflict Management Model.</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11</a:t>
            </a:fld>
            <a:endParaRPr lang="en-GB"/>
          </a:p>
        </p:txBody>
      </p:sp>
    </p:spTree>
    <p:extLst>
      <p:ext uri="{BB962C8B-B14F-4D97-AF65-F5344CB8AC3E}">
        <p14:creationId xmlns:p14="http://schemas.microsoft.com/office/powerpoint/2010/main" val="34033555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57200">
              <a:defRPr/>
            </a:pP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NDM is a cyclical process whereby we constantly reassess all aspects of the model and our decision making from answering the call, responding to incidents and beyond.</a:t>
            </a:r>
          </a:p>
          <a:p>
            <a:pPr defTabSz="457200">
              <a:defRPr/>
            </a:pP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College of Policing Code of ethics, North Wales Police and Crime plan and the policing mission statement is at the heart of the decision making process.</a:t>
            </a:r>
          </a:p>
          <a:p>
            <a:pPr defTabSz="457200">
              <a:defRPr/>
            </a:pPr>
            <a:endPar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defTabSz="457200" eaLnBrk="1" hangingPunct="1">
              <a:buFontTx/>
              <a:buChar char="•"/>
              <a:defRPr/>
            </a:pP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National Decision Making Model is a police framework to make the decision making process easier and more uniform.</a:t>
            </a:r>
          </a:p>
          <a:p>
            <a:pPr defTabSz="457200" eaLnBrk="1" hangingPunct="1">
              <a:buFontTx/>
              <a:buChar char="•"/>
              <a:defRPr/>
            </a:pP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National Decision Model (NDM) is suitable for all decisions and should be used by everyone in policing.</a:t>
            </a:r>
          </a:p>
          <a:p>
            <a:pPr defTabSz="457200" eaLnBrk="1" hangingPunct="1">
              <a:buFontTx/>
              <a:buChar char="•"/>
              <a:defRPr/>
            </a:pP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Decision makers can use the NDM to structure a rationale of what they did during an incident and why. </a:t>
            </a:r>
          </a:p>
          <a:p>
            <a:pPr defTabSz="457200" eaLnBrk="1" hangingPunct="1">
              <a:buFontTx/>
              <a:buChar char="•"/>
              <a:defRPr/>
            </a:pP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Managers and others can use it to review decisions and actions, and promote learning. </a:t>
            </a:r>
          </a:p>
          <a:p>
            <a:pPr defTabSz="457200" eaLnBrk="1" hangingPunct="1">
              <a:buFontTx/>
              <a:buChar char="•"/>
              <a:defRPr/>
            </a:pP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NDM puts the Code of Ethics at the heart of all police decision making.</a:t>
            </a:r>
          </a:p>
          <a:p>
            <a:pPr defTabSz="457200" eaLnBrk="1" hangingPunct="1">
              <a:buFontTx/>
              <a:buChar char="•"/>
              <a:defRPr/>
            </a:pP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mission of policing is to prevent crime and protect the public</a:t>
            </a:r>
            <a:endParaRPr lang="en-US"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algn="just" defTabSz="457200" eaLnBrk="1" hangingPunct="1">
              <a:spcBef>
                <a:spcPct val="0"/>
              </a:spcBef>
              <a:spcAft>
                <a:spcPts val="2400"/>
              </a:spcAft>
              <a:defRPr/>
            </a:pP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NDM has six key elements. </a:t>
            </a:r>
          </a:p>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12</a:t>
            </a:fld>
            <a:endParaRPr lang="en-GB"/>
          </a:p>
        </p:txBody>
      </p:sp>
    </p:spTree>
    <p:extLst>
      <p:ext uri="{BB962C8B-B14F-4D97-AF65-F5344CB8AC3E}">
        <p14:creationId xmlns:p14="http://schemas.microsoft.com/office/powerpoint/2010/main" val="32457859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457200" eaLnBrk="1" hangingPunct="1">
              <a:lnSpc>
                <a:spcPct val="100000"/>
              </a:lnSpc>
              <a:spcBef>
                <a:spcPct val="0"/>
              </a:spcBef>
              <a:spcAft>
                <a:spcPts val="2400"/>
              </a:spcAft>
              <a:defRPr/>
            </a:pPr>
            <a:r>
              <a:rPr lang="en-GB" altLang="en-US" sz="2000" dirty="0" smtClean="0">
                <a:solidFill>
                  <a:srgbClr val="000000"/>
                </a:solidFill>
                <a:latin typeface="Arial" panose="020B0604020202020204" pitchFamily="34" charset="0"/>
                <a:ea typeface="ＭＳ Ｐゴシック" panose="020B0600070205080204" pitchFamily="34" charset="-128"/>
              </a:rPr>
              <a:t> </a:t>
            </a:r>
            <a:endParaRPr lang="en-GB" altLang="en-US" sz="1100" dirty="0" smtClean="0">
              <a:solidFill>
                <a:srgbClr val="000000"/>
              </a:solidFill>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baseline="0" dirty="0" smtClean="0">
                <a:latin typeface="Arial" panose="020B0604020202020204" pitchFamily="34" charset="0"/>
                <a:cs typeface="Arial" panose="020B0604020202020204" pitchFamily="34" charset="0"/>
              </a:rPr>
              <a:t>The mnemonic </a:t>
            </a:r>
            <a:r>
              <a:rPr lang="en-GB" sz="1100" b="1" i="0" u="none" strike="noStrike" baseline="0" dirty="0" smtClean="0">
                <a:latin typeface="Arial" panose="020B0604020202020204" pitchFamily="34" charset="0"/>
                <a:cs typeface="Arial" panose="020B0604020202020204" pitchFamily="34" charset="0"/>
              </a:rPr>
              <a:t>CIAPOAR</a:t>
            </a:r>
            <a:r>
              <a:rPr lang="en-GB" sz="1100" b="0" i="0" u="none" strike="noStrike" baseline="0" dirty="0" smtClean="0">
                <a:latin typeface="Arial" panose="020B0604020202020204" pitchFamily="34" charset="0"/>
                <a:cs typeface="Arial" panose="020B0604020202020204" pitchFamily="34" charset="0"/>
              </a:rPr>
              <a:t> can help users to remember the six key elements of the NDM. It also acts as an aide-memoire in aspects of decision making</a:t>
            </a: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13</a:t>
            </a:fld>
            <a:endParaRPr lang="en-GB"/>
          </a:p>
        </p:txBody>
      </p:sp>
    </p:spTree>
    <p:extLst>
      <p:ext uri="{BB962C8B-B14F-4D97-AF65-F5344CB8AC3E}">
        <p14:creationId xmlns:p14="http://schemas.microsoft.com/office/powerpoint/2010/main" val="32229398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baseline="0" dirty="0" smtClean="0">
                <a:latin typeface="Arial" panose="020B0604020202020204" pitchFamily="34" charset="0"/>
                <a:cs typeface="Arial" panose="020B0604020202020204" pitchFamily="34" charset="0"/>
              </a:rPr>
              <a:t>The NDM puts the Code of Ethics at the heart of all police decision making. This distinguishes the NDM from other decision-making models and recognises the need for all police decisions to be consistent with the police principles and standards of behaviour set out in the Code.</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b="0" i="0" u="none" strike="noStrike" baseline="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a:t>
            </a:r>
            <a:r>
              <a:rPr lang="en-GB" sz="1100" b="1" dirty="0" smtClean="0">
                <a:latin typeface="Arial" panose="020B0604020202020204" pitchFamily="34" charset="0"/>
                <a:cs typeface="Arial" panose="020B0604020202020204" pitchFamily="34" charset="0"/>
              </a:rPr>
              <a:t>Policing Principles </a:t>
            </a:r>
            <a:r>
              <a:rPr lang="en-GB" sz="1100" dirty="0" smtClean="0">
                <a:latin typeface="Arial" panose="020B0604020202020204" pitchFamily="34" charset="0"/>
                <a:cs typeface="Arial" panose="020B0604020202020204" pitchFamily="34" charset="0"/>
              </a:rPr>
              <a:t>are</a:t>
            </a:r>
            <a:r>
              <a:rPr lang="en-GB" sz="1100" baseline="0" dirty="0" smtClean="0">
                <a:latin typeface="Arial" panose="020B0604020202020204" pitchFamily="34" charset="0"/>
                <a:cs typeface="Arial" panose="020B0604020202020204" pitchFamily="34" charset="0"/>
              </a:rPr>
              <a:t> contained within the Code of Ethics</a:t>
            </a:r>
          </a:p>
          <a:p>
            <a:pPr>
              <a:lnSpc>
                <a:spcPct val="100000"/>
              </a:lnSpc>
            </a:pPr>
            <a:r>
              <a:rPr lang="en-GB" sz="1100" b="1" i="0" u="none" strike="noStrike" baseline="0" dirty="0" smtClean="0">
                <a:latin typeface="Arial" panose="020B0604020202020204" pitchFamily="34" charset="0"/>
                <a:cs typeface="Arial" panose="020B0604020202020204" pitchFamily="34" charset="0"/>
              </a:rPr>
              <a:t>Accountability</a:t>
            </a:r>
            <a:r>
              <a:rPr lang="en-GB" sz="1100" b="0" i="0" u="none" strike="noStrike" baseline="0" dirty="0" smtClean="0">
                <a:latin typeface="Arial" panose="020B0604020202020204" pitchFamily="34" charset="0"/>
                <a:cs typeface="Arial" panose="020B0604020202020204" pitchFamily="34" charset="0"/>
              </a:rPr>
              <a:t> – You are answerable for your decisions, actions and omissions</a:t>
            </a:r>
          </a:p>
          <a:p>
            <a:pPr>
              <a:lnSpc>
                <a:spcPct val="100000"/>
              </a:lnSpc>
            </a:pPr>
            <a:r>
              <a:rPr lang="en-GB" sz="1100" b="1" i="0" u="none" strike="noStrike" baseline="0" dirty="0" smtClean="0">
                <a:latin typeface="Arial" panose="020B0604020202020204" pitchFamily="34" charset="0"/>
                <a:cs typeface="Arial" panose="020B0604020202020204" pitchFamily="34" charset="0"/>
              </a:rPr>
              <a:t>Fairness</a:t>
            </a:r>
            <a:r>
              <a:rPr lang="en-GB" sz="1100" b="0" i="0" u="none" strike="noStrike" baseline="0" dirty="0" smtClean="0">
                <a:latin typeface="Arial" panose="020B0604020202020204" pitchFamily="34" charset="0"/>
                <a:cs typeface="Arial" panose="020B0604020202020204" pitchFamily="34" charset="0"/>
              </a:rPr>
              <a:t> – You treat people fairly</a:t>
            </a:r>
          </a:p>
          <a:p>
            <a:pPr>
              <a:lnSpc>
                <a:spcPct val="100000"/>
              </a:lnSpc>
            </a:pPr>
            <a:r>
              <a:rPr lang="en-GB" sz="1100" b="1" i="0" u="none" strike="noStrike" baseline="0" dirty="0" smtClean="0">
                <a:latin typeface="Arial" panose="020B0604020202020204" pitchFamily="34" charset="0"/>
                <a:cs typeface="Arial" panose="020B0604020202020204" pitchFamily="34" charset="0"/>
              </a:rPr>
              <a:t>Honesty</a:t>
            </a:r>
            <a:r>
              <a:rPr lang="en-GB" sz="1100" b="0" i="0" u="none" strike="noStrike" baseline="0" dirty="0" smtClean="0">
                <a:latin typeface="Arial" panose="020B0604020202020204" pitchFamily="34" charset="0"/>
                <a:cs typeface="Arial" panose="020B0604020202020204" pitchFamily="34" charset="0"/>
              </a:rPr>
              <a:t> – You are truthful and trustworthy</a:t>
            </a:r>
          </a:p>
          <a:p>
            <a:pPr>
              <a:lnSpc>
                <a:spcPct val="100000"/>
              </a:lnSpc>
            </a:pPr>
            <a:r>
              <a:rPr lang="en-GB" sz="1100" b="1" i="0" u="none" strike="noStrike" baseline="0" dirty="0" smtClean="0">
                <a:latin typeface="Arial" panose="020B0604020202020204" pitchFamily="34" charset="0"/>
                <a:cs typeface="Arial" panose="020B0604020202020204" pitchFamily="34" charset="0"/>
              </a:rPr>
              <a:t>Integrity</a:t>
            </a:r>
            <a:r>
              <a:rPr lang="en-GB" sz="1100" b="0" i="0" u="none" strike="noStrike" baseline="0" dirty="0" smtClean="0">
                <a:latin typeface="Arial" panose="020B0604020202020204" pitchFamily="34" charset="0"/>
                <a:cs typeface="Arial" panose="020B0604020202020204" pitchFamily="34" charset="0"/>
              </a:rPr>
              <a:t> – You always do the right thing</a:t>
            </a:r>
          </a:p>
          <a:p>
            <a:pPr>
              <a:lnSpc>
                <a:spcPct val="100000"/>
              </a:lnSpc>
            </a:pPr>
            <a:r>
              <a:rPr lang="en-GB" sz="1100" b="1" i="0" u="none" strike="noStrike" baseline="0" dirty="0" smtClean="0">
                <a:latin typeface="Arial" panose="020B0604020202020204" pitchFamily="34" charset="0"/>
                <a:cs typeface="Arial" panose="020B0604020202020204" pitchFamily="34" charset="0"/>
              </a:rPr>
              <a:t>Leadership</a:t>
            </a:r>
            <a:r>
              <a:rPr lang="en-GB" sz="1100" b="0" i="0" u="none" strike="noStrike" baseline="0" dirty="0" smtClean="0">
                <a:latin typeface="Arial" panose="020B0604020202020204" pitchFamily="34" charset="0"/>
                <a:cs typeface="Arial" panose="020B0604020202020204" pitchFamily="34" charset="0"/>
              </a:rPr>
              <a:t> – You lead by good example</a:t>
            </a:r>
          </a:p>
          <a:p>
            <a:pPr>
              <a:lnSpc>
                <a:spcPct val="100000"/>
              </a:lnSpc>
            </a:pPr>
            <a:r>
              <a:rPr lang="en-GB" sz="1100" b="1" i="0" u="none" strike="noStrike" baseline="0" dirty="0" smtClean="0">
                <a:latin typeface="Arial" panose="020B0604020202020204" pitchFamily="34" charset="0"/>
                <a:cs typeface="Arial" panose="020B0604020202020204" pitchFamily="34" charset="0"/>
              </a:rPr>
              <a:t>Objectivity</a:t>
            </a:r>
            <a:r>
              <a:rPr lang="en-GB" sz="1100" b="0" i="0" u="none" strike="noStrike" baseline="0" dirty="0" smtClean="0">
                <a:latin typeface="Arial" panose="020B0604020202020204" pitchFamily="34" charset="0"/>
                <a:cs typeface="Arial" panose="020B0604020202020204" pitchFamily="34" charset="0"/>
              </a:rPr>
              <a:t> – You make choices on evidence and your best professional judgement</a:t>
            </a:r>
          </a:p>
          <a:p>
            <a:pPr>
              <a:lnSpc>
                <a:spcPct val="100000"/>
              </a:lnSpc>
            </a:pPr>
            <a:r>
              <a:rPr lang="en-GB" sz="1100" b="1" i="0" u="none" strike="noStrike" baseline="0" dirty="0" smtClean="0">
                <a:latin typeface="Arial" panose="020B0604020202020204" pitchFamily="34" charset="0"/>
                <a:cs typeface="Arial" panose="020B0604020202020204" pitchFamily="34" charset="0"/>
              </a:rPr>
              <a:t>Openness</a:t>
            </a:r>
            <a:r>
              <a:rPr lang="en-GB" sz="1100" b="0" i="0" u="none" strike="noStrike" baseline="0" dirty="0" smtClean="0">
                <a:latin typeface="Arial" panose="020B0604020202020204" pitchFamily="34" charset="0"/>
                <a:cs typeface="Arial" panose="020B0604020202020204" pitchFamily="34" charset="0"/>
              </a:rPr>
              <a:t> – You are open and transparent in your actions and decisions</a:t>
            </a:r>
          </a:p>
          <a:p>
            <a:pPr>
              <a:lnSpc>
                <a:spcPct val="100000"/>
              </a:lnSpc>
            </a:pPr>
            <a:r>
              <a:rPr lang="en-GB" sz="1100" b="1" i="0" u="none" strike="noStrike" baseline="0" dirty="0" smtClean="0">
                <a:latin typeface="Arial" panose="020B0604020202020204" pitchFamily="34" charset="0"/>
                <a:cs typeface="Arial" panose="020B0604020202020204" pitchFamily="34" charset="0"/>
              </a:rPr>
              <a:t>Respect</a:t>
            </a:r>
            <a:r>
              <a:rPr lang="en-GB" sz="1100" b="0" i="0" u="none" strike="noStrike" baseline="0" dirty="0" smtClean="0">
                <a:latin typeface="Arial" panose="020B0604020202020204" pitchFamily="34" charset="0"/>
                <a:cs typeface="Arial" panose="020B0604020202020204" pitchFamily="34" charset="0"/>
              </a:rPr>
              <a:t> – You treat everyone with respect</a:t>
            </a:r>
          </a:p>
          <a:p>
            <a:pPr>
              <a:lnSpc>
                <a:spcPct val="100000"/>
              </a:lnSpc>
            </a:pPr>
            <a:r>
              <a:rPr lang="en-GB" sz="1100" b="1" i="0" u="none" strike="noStrike" baseline="0" dirty="0" smtClean="0">
                <a:latin typeface="Arial" panose="020B0604020202020204" pitchFamily="34" charset="0"/>
                <a:cs typeface="Arial" panose="020B0604020202020204" pitchFamily="34" charset="0"/>
              </a:rPr>
              <a:t>Selflessness</a:t>
            </a:r>
            <a:r>
              <a:rPr lang="en-GB" sz="1100" b="0" i="0" u="none" strike="noStrike" baseline="0" dirty="0" smtClean="0">
                <a:latin typeface="Arial" panose="020B0604020202020204" pitchFamily="34" charset="0"/>
                <a:cs typeface="Arial" panose="020B0604020202020204" pitchFamily="34" charset="0"/>
              </a:rPr>
              <a:t> – You act in the public interest</a:t>
            </a:r>
          </a:p>
          <a:p>
            <a:pPr rtl="0">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gn="l">
              <a:lnSpc>
                <a:spcPct val="100000"/>
              </a:lnSpc>
              <a:defRPr/>
            </a:pPr>
            <a:r>
              <a:rPr lang="en-GB" sz="1100" b="1" u="sng" dirty="0" smtClean="0">
                <a:latin typeface="Arial" panose="020B0604020202020204" pitchFamily="34" charset="0"/>
                <a:cs typeface="Arial" panose="020B0604020202020204" pitchFamily="34" charset="0"/>
              </a:rPr>
              <a:t>Standards of Professional Behaviour</a:t>
            </a:r>
          </a:p>
          <a:p>
            <a:pPr algn="l">
              <a:lnSpc>
                <a:spcPct val="100000"/>
              </a:lnSpc>
              <a:defRPr/>
            </a:pPr>
            <a:endParaRPr lang="en-GB" sz="1100" b="1" dirty="0" smtClean="0">
              <a:latin typeface="Arial" panose="020B0604020202020204" pitchFamily="34" charset="0"/>
              <a:cs typeface="Arial" panose="020B0604020202020204" pitchFamily="34" charset="0"/>
            </a:endParaRPr>
          </a:p>
          <a:p>
            <a:pPr algn="l">
              <a:lnSpc>
                <a:spcPct val="100000"/>
              </a:lnSpc>
              <a:defRPr/>
            </a:pPr>
            <a:r>
              <a:rPr lang="en-US" sz="1100" dirty="0" smtClean="0">
                <a:latin typeface="Arial" panose="020B0604020202020204" pitchFamily="34" charset="0"/>
                <a:ea typeface="Verdana" panose="020B0604030504040204" pitchFamily="34" charset="0"/>
                <a:cs typeface="Arial" panose="020B0604020202020204" pitchFamily="34" charset="0"/>
              </a:rPr>
              <a:t>These standards originate from the </a:t>
            </a:r>
            <a:r>
              <a:rPr lang="en-US" sz="1100" dirty="0" smtClean="0">
                <a:latin typeface="Arial" panose="020B0604020202020204" pitchFamily="34" charset="0"/>
                <a:ea typeface="Verdana" panose="020B0604030504040204" pitchFamily="34" charset="0"/>
                <a:cs typeface="Arial" panose="020B0604020202020204" pitchFamily="34" charset="0"/>
                <a:hlinkClick r:id="rId3" tooltip="Police (Conduct) Regulations 2012"/>
              </a:rPr>
              <a:t>Police (Conduct) Regulations 2012</a:t>
            </a:r>
            <a:r>
              <a:rPr lang="en-US" sz="1100" dirty="0" smtClean="0">
                <a:latin typeface="Arial" panose="020B0604020202020204" pitchFamily="34" charset="0"/>
                <a:ea typeface="Verdana" panose="020B0604030504040204" pitchFamily="34" charset="0"/>
                <a:cs typeface="Arial" panose="020B0604020202020204" pitchFamily="34" charset="0"/>
              </a:rPr>
              <a:t> (for police officers) and the </a:t>
            </a:r>
            <a:r>
              <a:rPr lang="en-US" sz="1100" dirty="0" smtClean="0">
                <a:latin typeface="Arial" panose="020B0604020202020204" pitchFamily="34" charset="0"/>
                <a:ea typeface="Verdana" panose="020B0604030504040204" pitchFamily="34" charset="0"/>
                <a:cs typeface="Arial" panose="020B0604020202020204" pitchFamily="34" charset="0"/>
                <a:hlinkClick r:id="rId4" tooltip="Police Staff Council Joint Circular 54"/>
              </a:rPr>
              <a:t>Police Staff Council Joint Circular 54</a:t>
            </a:r>
            <a:r>
              <a:rPr lang="en-US" sz="1100" dirty="0" smtClean="0">
                <a:latin typeface="Arial" panose="020B0604020202020204" pitchFamily="34" charset="0"/>
                <a:ea typeface="Verdana" panose="020B0604030504040204" pitchFamily="34" charset="0"/>
                <a:cs typeface="Arial" panose="020B0604020202020204" pitchFamily="34" charset="0"/>
              </a:rPr>
              <a:t> (for police staff). They reflect the expectations that the College of Policing and the public have of the </a:t>
            </a:r>
            <a:r>
              <a:rPr lang="en-US" sz="1100" dirty="0" err="1" smtClean="0">
                <a:latin typeface="Arial" panose="020B0604020202020204" pitchFamily="34" charset="0"/>
                <a:ea typeface="Verdana" panose="020B0604030504040204" pitchFamily="34" charset="0"/>
                <a:cs typeface="Arial" panose="020B0604020202020204" pitchFamily="34" charset="0"/>
              </a:rPr>
              <a:t>behaviour</a:t>
            </a:r>
            <a:r>
              <a:rPr lang="en-US" sz="1100" dirty="0" smtClean="0">
                <a:latin typeface="Arial" panose="020B0604020202020204" pitchFamily="34" charset="0"/>
                <a:ea typeface="Verdana" panose="020B0604030504040204" pitchFamily="34" charset="0"/>
                <a:cs typeface="Arial" panose="020B0604020202020204" pitchFamily="34" charset="0"/>
              </a:rPr>
              <a:t> of those working in policing.</a:t>
            </a:r>
          </a:p>
          <a:p>
            <a:pPr algn="l">
              <a:lnSpc>
                <a:spcPct val="100000"/>
              </a:lnSpc>
              <a:defRPr/>
            </a:pPr>
            <a:endParaRPr lang="en-US" sz="1100" dirty="0" smtClean="0">
              <a:latin typeface="Arial" panose="020B0604020202020204" pitchFamily="34" charset="0"/>
              <a:cs typeface="Arial" panose="020B0604020202020204" pitchFamily="34" charset="0"/>
            </a:endParaRPr>
          </a:p>
          <a:p>
            <a:pPr marL="342900" indent="-342900" algn="l">
              <a:lnSpc>
                <a:spcPct val="100000"/>
              </a:lnSpc>
              <a:buFont typeface="Arial" panose="020B0604020202020204" pitchFamily="34" charset="0"/>
              <a:buChar char="•"/>
              <a:defRPr/>
            </a:pPr>
            <a:r>
              <a:rPr lang="en-US" sz="1100" b="1" dirty="0" smtClean="0">
                <a:latin typeface="Arial" panose="020B0604020202020204" pitchFamily="34" charset="0"/>
                <a:ea typeface="Verdana" panose="020B0604030504040204" pitchFamily="34" charset="0"/>
                <a:cs typeface="Arial" panose="020B0604020202020204" pitchFamily="34" charset="0"/>
              </a:rPr>
              <a:t>Honesty and integrity</a:t>
            </a:r>
            <a:r>
              <a:rPr lang="en-US" sz="1100" dirty="0" smtClean="0">
                <a:latin typeface="Arial" panose="020B0604020202020204" pitchFamily="34" charset="0"/>
                <a:ea typeface="Verdana" panose="020B0604030504040204" pitchFamily="34" charset="0"/>
                <a:cs typeface="Arial" panose="020B0604020202020204" pitchFamily="34" charset="0"/>
              </a:rPr>
              <a:t> — I will be honest and act with integrity at all times, and will not compromise or abuse my position.</a:t>
            </a:r>
          </a:p>
          <a:p>
            <a:pPr marL="342900" indent="-342900" algn="l">
              <a:lnSpc>
                <a:spcPct val="100000"/>
              </a:lnSpc>
              <a:buFont typeface="Arial" panose="020B0604020202020204" pitchFamily="34" charset="0"/>
              <a:buChar char="•"/>
              <a:defRPr/>
            </a:pPr>
            <a:r>
              <a:rPr lang="en-US" sz="1100" b="1" dirty="0" smtClean="0">
                <a:latin typeface="Arial" panose="020B0604020202020204" pitchFamily="34" charset="0"/>
                <a:ea typeface="Verdana" panose="020B0604030504040204" pitchFamily="34" charset="0"/>
                <a:cs typeface="Arial" panose="020B0604020202020204" pitchFamily="34" charset="0"/>
              </a:rPr>
              <a:t>Authority, respect and courtesy</a:t>
            </a:r>
            <a:r>
              <a:rPr lang="en-US" sz="1100" dirty="0" smtClean="0">
                <a:latin typeface="Arial" panose="020B0604020202020204" pitchFamily="34" charset="0"/>
                <a:ea typeface="Verdana" panose="020B0604030504040204" pitchFamily="34" charset="0"/>
                <a:cs typeface="Arial" panose="020B0604020202020204" pitchFamily="34" charset="0"/>
              </a:rPr>
              <a:t> — I will act with self-control and tolerance, treating members of the public and colleagues with respect and courtesy. I will use my powers and authority lawfully and proportionately, and will respect the rights of all individuals.</a:t>
            </a:r>
          </a:p>
          <a:p>
            <a:pPr marL="342900" indent="-342900">
              <a:lnSpc>
                <a:spcPct val="100000"/>
              </a:lnSpc>
              <a:buFont typeface="Arial" panose="020B0604020202020204" pitchFamily="34" charset="0"/>
              <a:buChar char="•"/>
              <a:defRPr/>
            </a:pPr>
            <a:r>
              <a:rPr lang="en-US" sz="1100" b="1" dirty="0" smtClean="0">
                <a:latin typeface="Arial" panose="020B0604020202020204" pitchFamily="34" charset="0"/>
                <a:ea typeface="Verdana" panose="020B0604030504040204" pitchFamily="34" charset="0"/>
                <a:cs typeface="Arial" panose="020B0604020202020204" pitchFamily="34" charset="0"/>
              </a:rPr>
              <a:t>Equality and diversity</a:t>
            </a:r>
            <a:r>
              <a:rPr lang="en-US" sz="1100" dirty="0" smtClean="0">
                <a:latin typeface="Arial" panose="020B0604020202020204" pitchFamily="34" charset="0"/>
                <a:ea typeface="Verdana" panose="020B0604030504040204" pitchFamily="34" charset="0"/>
                <a:cs typeface="Arial" panose="020B0604020202020204" pitchFamily="34" charset="0"/>
              </a:rPr>
              <a:t> — I will act with fairness and impartiality. I will not discriminate unlawfully or unfairly.</a:t>
            </a:r>
          </a:p>
          <a:p>
            <a:pPr marL="342900" indent="-342900">
              <a:lnSpc>
                <a:spcPct val="100000"/>
              </a:lnSpc>
              <a:buFont typeface="Arial" panose="020B0604020202020204" pitchFamily="34" charset="0"/>
              <a:buChar char="•"/>
              <a:defRPr/>
            </a:pPr>
            <a:r>
              <a:rPr lang="en-US" sz="1100" b="1" dirty="0" smtClean="0">
                <a:latin typeface="Arial" panose="020B0604020202020204" pitchFamily="34" charset="0"/>
                <a:ea typeface="Verdana" panose="020B0604030504040204" pitchFamily="34" charset="0"/>
                <a:cs typeface="Arial" panose="020B0604020202020204" pitchFamily="34" charset="0"/>
              </a:rPr>
              <a:t>Use of force</a:t>
            </a:r>
            <a:r>
              <a:rPr lang="en-US" sz="1100" dirty="0" smtClean="0">
                <a:latin typeface="Arial" panose="020B0604020202020204" pitchFamily="34" charset="0"/>
                <a:ea typeface="Verdana" panose="020B0604030504040204" pitchFamily="34" charset="0"/>
                <a:cs typeface="Arial" panose="020B0604020202020204" pitchFamily="34" charset="0"/>
              </a:rPr>
              <a:t> — I will only use force as part of my role and responsibilities, and only to the extent that it is necessary, proportionate and reasonable in all the circumstances.</a:t>
            </a:r>
            <a:endParaRPr lang="en-US" sz="1100" b="1" dirty="0" smtClean="0">
              <a:latin typeface="Arial" panose="020B0604020202020204" pitchFamily="34" charset="0"/>
              <a:ea typeface="Verdana" panose="020B0604030504040204" pitchFamily="34" charset="0"/>
              <a:cs typeface="Arial" panose="020B0604020202020204" pitchFamily="34" charset="0"/>
            </a:endParaRPr>
          </a:p>
          <a:p>
            <a:pPr marL="342900" indent="-342900">
              <a:lnSpc>
                <a:spcPct val="100000"/>
              </a:lnSpc>
              <a:buFont typeface="Arial" panose="020B0604020202020204" pitchFamily="34" charset="0"/>
              <a:buChar char="•"/>
              <a:defRPr/>
            </a:pPr>
            <a:r>
              <a:rPr lang="en-US" sz="1100" b="1" dirty="0" smtClean="0">
                <a:latin typeface="Arial" panose="020B0604020202020204" pitchFamily="34" charset="0"/>
                <a:ea typeface="Verdana" panose="020B0604030504040204" pitchFamily="34" charset="0"/>
                <a:cs typeface="Arial" panose="020B0604020202020204" pitchFamily="34" charset="0"/>
              </a:rPr>
              <a:t>Orders and instructions</a:t>
            </a:r>
            <a:r>
              <a:rPr lang="en-US" sz="1100" dirty="0" smtClean="0">
                <a:latin typeface="Arial" panose="020B0604020202020204" pitchFamily="34" charset="0"/>
                <a:ea typeface="Verdana" panose="020B0604030504040204" pitchFamily="34" charset="0"/>
                <a:cs typeface="Arial" panose="020B0604020202020204" pitchFamily="34" charset="0"/>
              </a:rPr>
              <a:t> — I will, as a police officer, give and carry out lawful orders only, and will abide by police regulations. I will give reasonable instructions only, and will follow all reasonable instructions.</a:t>
            </a:r>
            <a:endParaRPr lang="en-US" sz="1100" b="1" dirty="0" smtClean="0">
              <a:latin typeface="Arial" panose="020B0604020202020204" pitchFamily="34" charset="0"/>
              <a:ea typeface="Verdana" panose="020B0604030504040204" pitchFamily="34" charset="0"/>
              <a:cs typeface="Arial" panose="020B0604020202020204" pitchFamily="34" charset="0"/>
            </a:endParaRPr>
          </a:p>
          <a:p>
            <a:pPr marL="342900" indent="-342900">
              <a:lnSpc>
                <a:spcPct val="100000"/>
              </a:lnSpc>
              <a:buFont typeface="Arial" panose="020B0604020202020204" pitchFamily="34" charset="0"/>
              <a:buChar char="•"/>
              <a:defRPr/>
            </a:pPr>
            <a:r>
              <a:rPr lang="en-US" sz="1100" b="1" dirty="0" smtClean="0">
                <a:latin typeface="Arial" panose="020B0604020202020204" pitchFamily="34" charset="0"/>
                <a:ea typeface="Verdana" panose="020B0604030504040204" pitchFamily="34" charset="0"/>
                <a:cs typeface="Arial" panose="020B0604020202020204" pitchFamily="34" charset="0"/>
              </a:rPr>
              <a:t>Duties and responsibilities</a:t>
            </a:r>
            <a:r>
              <a:rPr lang="en-US" sz="1100" dirty="0" smtClean="0">
                <a:latin typeface="Arial" panose="020B0604020202020204" pitchFamily="34" charset="0"/>
                <a:ea typeface="Verdana" panose="020B0604030504040204" pitchFamily="34" charset="0"/>
                <a:cs typeface="Arial" panose="020B0604020202020204" pitchFamily="34" charset="0"/>
              </a:rPr>
              <a:t> — I will be diligent in the exercise of my duties and responsibilities.</a:t>
            </a:r>
          </a:p>
          <a:p>
            <a:pPr marL="342900" indent="-342900">
              <a:lnSpc>
                <a:spcPct val="100000"/>
              </a:lnSpc>
              <a:buFont typeface="Arial" panose="020B0604020202020204" pitchFamily="34" charset="0"/>
              <a:buChar char="•"/>
              <a:defRPr/>
            </a:pPr>
            <a:r>
              <a:rPr lang="en-US" sz="1100" b="1" dirty="0" smtClean="0">
                <a:latin typeface="Arial" panose="020B0604020202020204" pitchFamily="34" charset="0"/>
                <a:ea typeface="Verdana" panose="020B0604030504040204" pitchFamily="34" charset="0"/>
                <a:cs typeface="Arial" panose="020B0604020202020204" pitchFamily="34" charset="0"/>
              </a:rPr>
              <a:t>Confidentiality</a:t>
            </a:r>
            <a:r>
              <a:rPr lang="en-US" sz="1100" dirty="0" smtClean="0">
                <a:latin typeface="Arial" panose="020B0604020202020204" pitchFamily="34" charset="0"/>
                <a:ea typeface="Verdana" panose="020B0604030504040204" pitchFamily="34" charset="0"/>
                <a:cs typeface="Arial" panose="020B0604020202020204" pitchFamily="34" charset="0"/>
              </a:rPr>
              <a:t> — I will treat information with respect, and access or disclose it only in the proper course of my duties.</a:t>
            </a:r>
            <a:endParaRPr lang="en-US" sz="1100" b="1" dirty="0" smtClean="0">
              <a:latin typeface="Arial" panose="020B0604020202020204" pitchFamily="34" charset="0"/>
              <a:ea typeface="Verdana" panose="020B0604030504040204" pitchFamily="34" charset="0"/>
              <a:cs typeface="Arial" panose="020B0604020202020204" pitchFamily="34" charset="0"/>
            </a:endParaRPr>
          </a:p>
          <a:p>
            <a:pPr marL="342900" indent="-342900">
              <a:lnSpc>
                <a:spcPct val="100000"/>
              </a:lnSpc>
              <a:buFont typeface="Arial" panose="020B0604020202020204" pitchFamily="34" charset="0"/>
              <a:buChar char="•"/>
              <a:defRPr/>
            </a:pPr>
            <a:r>
              <a:rPr lang="en-US" sz="1100" b="1" dirty="0" smtClean="0">
                <a:latin typeface="Arial" panose="020B0604020202020204" pitchFamily="34" charset="0"/>
                <a:ea typeface="Verdana" panose="020B0604030504040204" pitchFamily="34" charset="0"/>
                <a:cs typeface="Arial" panose="020B0604020202020204" pitchFamily="34" charset="0"/>
              </a:rPr>
              <a:t>Fitness for work</a:t>
            </a:r>
            <a:r>
              <a:rPr lang="en-US" sz="1100" dirty="0" smtClean="0">
                <a:latin typeface="Arial" panose="020B0604020202020204" pitchFamily="34" charset="0"/>
                <a:ea typeface="Verdana" panose="020B0604030504040204" pitchFamily="34" charset="0"/>
                <a:cs typeface="Arial" panose="020B0604020202020204" pitchFamily="34" charset="0"/>
              </a:rPr>
              <a:t> — I will ensure, when on duty or at work, that I am fit to carry out my responsibilities.</a:t>
            </a:r>
            <a:endParaRPr lang="en-US" sz="1100" b="1" dirty="0" smtClean="0">
              <a:latin typeface="Arial" panose="020B0604020202020204" pitchFamily="34" charset="0"/>
              <a:ea typeface="Verdana" panose="020B0604030504040204" pitchFamily="34" charset="0"/>
              <a:cs typeface="Arial" panose="020B0604020202020204" pitchFamily="34" charset="0"/>
            </a:endParaRPr>
          </a:p>
          <a:p>
            <a:pPr marL="342900" indent="-342900">
              <a:lnSpc>
                <a:spcPct val="100000"/>
              </a:lnSpc>
              <a:buFont typeface="Arial" panose="020B0604020202020204" pitchFamily="34" charset="0"/>
              <a:buChar char="•"/>
              <a:defRPr/>
            </a:pPr>
            <a:r>
              <a:rPr lang="en-US" sz="1100" b="1" dirty="0" smtClean="0">
                <a:latin typeface="Arial" panose="020B0604020202020204" pitchFamily="34" charset="0"/>
                <a:ea typeface="Verdana" panose="020B0604030504040204" pitchFamily="34" charset="0"/>
                <a:cs typeface="Arial" panose="020B0604020202020204" pitchFamily="34" charset="0"/>
              </a:rPr>
              <a:t>Conduct</a:t>
            </a:r>
            <a:r>
              <a:rPr lang="en-US" sz="1100" dirty="0" smtClean="0">
                <a:latin typeface="Arial" panose="020B0604020202020204" pitchFamily="34" charset="0"/>
                <a:ea typeface="Verdana" panose="020B0604030504040204" pitchFamily="34" charset="0"/>
                <a:cs typeface="Arial" panose="020B0604020202020204" pitchFamily="34" charset="0"/>
              </a:rPr>
              <a:t> — I will behave in a manner, whether on or off duty, which does not bring discredit on the police service or undermine public confidence in policing.</a:t>
            </a:r>
            <a:endParaRPr lang="en-US" sz="1100" b="1" dirty="0" smtClean="0">
              <a:latin typeface="Arial" panose="020B0604020202020204" pitchFamily="34" charset="0"/>
              <a:ea typeface="Verdana" panose="020B0604030504040204" pitchFamily="34" charset="0"/>
              <a:cs typeface="Arial" panose="020B0604020202020204" pitchFamily="34" charset="0"/>
            </a:endParaRPr>
          </a:p>
          <a:p>
            <a:pPr marL="342900" indent="-342900">
              <a:lnSpc>
                <a:spcPct val="100000"/>
              </a:lnSpc>
              <a:buFont typeface="Arial" panose="020B0604020202020204" pitchFamily="34" charset="0"/>
              <a:buChar char="•"/>
              <a:defRPr/>
            </a:pPr>
            <a:r>
              <a:rPr lang="en-US" sz="1100" b="1" dirty="0" smtClean="0">
                <a:latin typeface="Arial" panose="020B0604020202020204" pitchFamily="34" charset="0"/>
                <a:ea typeface="Verdana" panose="020B0604030504040204" pitchFamily="34" charset="0"/>
                <a:cs typeface="Arial" panose="020B0604020202020204" pitchFamily="34" charset="0"/>
              </a:rPr>
              <a:t>Challenging and reporting improper behavior</a:t>
            </a:r>
            <a:r>
              <a:rPr lang="en-US" sz="1100" dirty="0" smtClean="0">
                <a:latin typeface="Arial" panose="020B0604020202020204" pitchFamily="34" charset="0"/>
                <a:ea typeface="Verdana" panose="020B0604030504040204" pitchFamily="34" charset="0"/>
                <a:cs typeface="Arial" panose="020B0604020202020204" pitchFamily="34" charset="0"/>
              </a:rPr>
              <a:t> — I will report, challenge or take action against the conduct of colleagues which has fallen below the standards of professional behavior.</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14</a:t>
            </a:fld>
            <a:endParaRPr lang="en-GB"/>
          </a:p>
        </p:txBody>
      </p:sp>
    </p:spTree>
    <p:extLst>
      <p:ext uri="{BB962C8B-B14F-4D97-AF65-F5344CB8AC3E}">
        <p14:creationId xmlns:p14="http://schemas.microsoft.com/office/powerpoint/2010/main" val="16602290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b="0" dirty="0" smtClean="0">
                <a:solidFill>
                  <a:srgbClr val="000000"/>
                </a:solidFill>
                <a:latin typeface="Arial" panose="020B0604020202020204" pitchFamily="34" charset="0"/>
                <a:cs typeface="Arial" panose="020B0604020202020204" pitchFamily="34" charset="0"/>
              </a:rPr>
              <a:t>Trainer to keep stressing to the students the importance of the gathering info/intel as this feeds into their threat assessment -  a poor effort at this stage will give a skewed threat assessment and may put them and their colleagues at risk!</a:t>
            </a:r>
          </a:p>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15</a:t>
            </a:fld>
            <a:endParaRPr lang="en-GB"/>
          </a:p>
        </p:txBody>
      </p:sp>
    </p:spTree>
    <p:extLst>
      <p:ext uri="{BB962C8B-B14F-4D97-AF65-F5344CB8AC3E}">
        <p14:creationId xmlns:p14="http://schemas.microsoft.com/office/powerpoint/2010/main" val="19570853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16</a:t>
            </a:fld>
            <a:endParaRPr lang="en-GB"/>
          </a:p>
        </p:txBody>
      </p:sp>
    </p:spTree>
    <p:extLst>
      <p:ext uri="{BB962C8B-B14F-4D97-AF65-F5344CB8AC3E}">
        <p14:creationId xmlns:p14="http://schemas.microsoft.com/office/powerpoint/2010/main" val="20548801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eaLnBrk="1" fontAlgn="auto" hangingPunct="1">
              <a:spcBef>
                <a:spcPts val="0"/>
              </a:spcBef>
              <a:spcAft>
                <a:spcPts val="0"/>
              </a:spcAft>
              <a:defRPr/>
            </a:pPr>
            <a:r>
              <a:rPr lang="en-GB" sz="1100" dirty="0" smtClean="0">
                <a:solidFill>
                  <a:prstClr val="black"/>
                </a:solidFill>
                <a:latin typeface="Arial" panose="020B0604020202020204" pitchFamily="34" charset="0"/>
                <a:ea typeface="ＭＳ Ｐゴシック"/>
                <a:cs typeface="Arial" panose="020B0604020202020204" pitchFamily="34" charset="0"/>
              </a:rPr>
              <a:t>As police officers, incidents become apparent in a number of ways.</a:t>
            </a:r>
          </a:p>
          <a:p>
            <a:pPr algn="just" eaLnBrk="1" fontAlgn="auto" hangingPunct="1">
              <a:spcBef>
                <a:spcPts val="0"/>
              </a:spcBef>
              <a:spcAft>
                <a:spcPts val="0"/>
              </a:spcAft>
              <a:defRPr/>
            </a:pPr>
            <a:endParaRPr lang="en-GB" sz="1100" dirty="0" smtClean="0">
              <a:solidFill>
                <a:prstClr val="black"/>
              </a:solidFill>
              <a:latin typeface="Arial" panose="020B0604020202020204" pitchFamily="34" charset="0"/>
              <a:ea typeface="ＭＳ Ｐゴシック"/>
              <a:cs typeface="Arial" panose="020B0604020202020204" pitchFamily="34" charset="0"/>
            </a:endParaRPr>
          </a:p>
          <a:p>
            <a:pPr algn="just" eaLnBrk="1" fontAlgn="auto" hangingPunct="1">
              <a:spcBef>
                <a:spcPts val="0"/>
              </a:spcBef>
              <a:spcAft>
                <a:spcPts val="0"/>
              </a:spcAft>
              <a:defRPr/>
            </a:pPr>
            <a:r>
              <a:rPr lang="en-GB" sz="1100" dirty="0" smtClean="0">
                <a:solidFill>
                  <a:prstClr val="black"/>
                </a:solidFill>
                <a:latin typeface="Arial" panose="020B0604020202020204" pitchFamily="34" charset="0"/>
                <a:ea typeface="ＭＳ Ｐゴシック"/>
                <a:cs typeface="Arial" panose="020B0604020202020204" pitchFamily="34" charset="0"/>
              </a:rPr>
              <a:t>1. Where a spontaneous incident occurs, that is, when an officer sees something happen or comes across the incident whilst on patrol, information is likely to come from what an officer </a:t>
            </a:r>
            <a:r>
              <a:rPr lang="en-GB" sz="1100" dirty="0" smtClean="0">
                <a:solidFill>
                  <a:prstClr val="black"/>
                </a:solidFill>
                <a:latin typeface="Arial" panose="020B0604020202020204" pitchFamily="34" charset="0"/>
                <a:cs typeface="Arial" panose="020B0604020202020204" pitchFamily="34" charset="0"/>
              </a:rPr>
              <a:t>sees, smells, hears or even feels for themselves. </a:t>
            </a:r>
          </a:p>
          <a:p>
            <a:pPr algn="just" eaLnBrk="1" fontAlgn="auto" hangingPunct="1">
              <a:spcBef>
                <a:spcPts val="0"/>
              </a:spcBef>
              <a:spcAft>
                <a:spcPts val="0"/>
              </a:spcAft>
              <a:defRPr/>
            </a:pPr>
            <a:r>
              <a:rPr lang="en-GB" sz="1100" dirty="0" smtClean="0">
                <a:solidFill>
                  <a:prstClr val="black"/>
                </a:solidFill>
                <a:latin typeface="Arial" panose="020B0604020202020204" pitchFamily="34" charset="0"/>
                <a:cs typeface="Arial" panose="020B0604020202020204" pitchFamily="34" charset="0"/>
              </a:rPr>
              <a:t>Information and intelligence may have been gathered from another person. </a:t>
            </a:r>
          </a:p>
          <a:p>
            <a:pPr algn="just" eaLnBrk="1" fontAlgn="auto" hangingPunct="1">
              <a:spcBef>
                <a:spcPts val="0"/>
              </a:spcBef>
              <a:spcAft>
                <a:spcPts val="0"/>
              </a:spcAft>
              <a:defRPr/>
            </a:pPr>
            <a:r>
              <a:rPr lang="en-GB" sz="1100" b="1" u="sng" dirty="0" smtClean="0">
                <a:solidFill>
                  <a:prstClr val="black"/>
                </a:solidFill>
                <a:latin typeface="Arial" panose="020B0604020202020204" pitchFamily="34" charset="0"/>
                <a:ea typeface="ＭＳ Ｐゴシック"/>
                <a:cs typeface="Arial" panose="020B0604020202020204" pitchFamily="34" charset="0"/>
              </a:rPr>
              <a:t>For example</a:t>
            </a:r>
            <a:r>
              <a:rPr lang="en-GB" sz="1100" u="sng" dirty="0" smtClean="0">
                <a:solidFill>
                  <a:prstClr val="black"/>
                </a:solidFill>
                <a:latin typeface="Arial" panose="020B0604020202020204" pitchFamily="34" charset="0"/>
                <a:ea typeface="ＭＳ Ｐゴシック"/>
                <a:cs typeface="Arial" panose="020B0604020202020204" pitchFamily="34" charset="0"/>
              </a:rPr>
              <a:t> </a:t>
            </a:r>
            <a:r>
              <a:rPr lang="en-GB" sz="1100" dirty="0" smtClean="0">
                <a:solidFill>
                  <a:prstClr val="black"/>
                </a:solidFill>
                <a:latin typeface="Arial" panose="020B0604020202020204" pitchFamily="34" charset="0"/>
                <a:ea typeface="ＭＳ Ｐゴシック"/>
                <a:cs typeface="Arial" panose="020B0604020202020204" pitchFamily="34" charset="0"/>
              </a:rPr>
              <a:t>- you may be on patrol on an housing estate when you are approached by a young women who says she has just been assaulted by her drunken boyfriend who is now alone in the house with their young baby.  </a:t>
            </a:r>
          </a:p>
          <a:p>
            <a:pPr algn="just" eaLnBrk="1" fontAlgn="auto" hangingPunct="1">
              <a:spcBef>
                <a:spcPts val="0"/>
              </a:spcBef>
              <a:spcAft>
                <a:spcPts val="0"/>
              </a:spcAft>
              <a:defRPr/>
            </a:pPr>
            <a:r>
              <a:rPr lang="en-GB" sz="1100" dirty="0" smtClean="0">
                <a:solidFill>
                  <a:prstClr val="black"/>
                </a:solidFill>
                <a:latin typeface="Arial" panose="020B0604020202020204" pitchFamily="34" charset="0"/>
                <a:ea typeface="ＭＳ Ｐゴシック"/>
                <a:cs typeface="Arial" panose="020B0604020202020204" pitchFamily="34" charset="0"/>
              </a:rPr>
              <a:t>You must balance the real possibility that the male might injure or harm the baby against the time taken to gain his personal details in order to check his history via the PNC.</a:t>
            </a:r>
          </a:p>
          <a:p>
            <a:pPr algn="just" eaLnBrk="1" fontAlgn="auto" hangingPunct="1">
              <a:spcBef>
                <a:spcPts val="0"/>
              </a:spcBef>
              <a:spcAft>
                <a:spcPts val="0"/>
              </a:spcAft>
              <a:defRPr/>
            </a:pPr>
            <a:endParaRPr lang="en-GB" sz="1100" dirty="0" smtClean="0">
              <a:solidFill>
                <a:prstClr val="black"/>
              </a:solidFill>
              <a:latin typeface="Arial" panose="020B0604020202020204" pitchFamily="34" charset="0"/>
              <a:ea typeface="ＭＳ Ｐゴシック"/>
              <a:cs typeface="Arial" panose="020B0604020202020204" pitchFamily="34" charset="0"/>
            </a:endParaRPr>
          </a:p>
          <a:p>
            <a:pPr marL="0" indent="0">
              <a:buFont typeface="Arial" panose="020B0604020202020204" pitchFamily="34" charset="0"/>
              <a:buNone/>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Information is likely to come from what an officer </a:t>
            </a:r>
            <a:r>
              <a:rPr lang="en-GB" altLang="en-US" sz="1100" b="1" dirty="0" smtClean="0">
                <a:latin typeface="Arial" panose="020B0604020202020204" pitchFamily="34" charset="0"/>
                <a:ea typeface="+mn-ea"/>
                <a:cs typeface="Arial" panose="020B0604020202020204" pitchFamily="34" charset="0"/>
              </a:rPr>
              <a:t>S</a:t>
            </a:r>
            <a:r>
              <a:rPr lang="en-GB" altLang="en-US" sz="1100" dirty="0" smtClean="0">
                <a:latin typeface="Arial" panose="020B0604020202020204" pitchFamily="34" charset="0"/>
                <a:cs typeface="Arial" panose="020B0604020202020204" pitchFamily="34" charset="0"/>
              </a:rPr>
              <a:t>ees, </a:t>
            </a:r>
            <a:r>
              <a:rPr lang="en-GB" altLang="en-US" sz="1100" b="1" dirty="0" smtClean="0">
                <a:latin typeface="Arial" panose="020B0604020202020204" pitchFamily="34" charset="0"/>
                <a:cs typeface="Arial" panose="020B0604020202020204" pitchFamily="34" charset="0"/>
              </a:rPr>
              <a:t>H</a:t>
            </a:r>
            <a:r>
              <a:rPr lang="en-GB" altLang="en-US" sz="1100" dirty="0" smtClean="0">
                <a:latin typeface="Arial" panose="020B0604020202020204" pitchFamily="34" charset="0"/>
                <a:cs typeface="Arial" panose="020B0604020202020204" pitchFamily="34" charset="0"/>
              </a:rPr>
              <a:t>ears, </a:t>
            </a:r>
            <a:r>
              <a:rPr lang="en-GB" altLang="en-US" sz="1100" b="1" dirty="0" smtClean="0">
                <a:latin typeface="Arial" panose="020B0604020202020204" pitchFamily="34" charset="0"/>
                <a:cs typeface="Arial" panose="020B0604020202020204" pitchFamily="34" charset="0"/>
              </a:rPr>
              <a:t>A</a:t>
            </a:r>
            <a:r>
              <a:rPr lang="en-GB" altLang="en-US" sz="1100" dirty="0" smtClean="0">
                <a:latin typeface="Arial" panose="020B0604020202020204" pitchFamily="34" charset="0"/>
                <a:cs typeface="Arial" panose="020B0604020202020204" pitchFamily="34" charset="0"/>
              </a:rPr>
              <a:t>ctions,</a:t>
            </a:r>
            <a:r>
              <a:rPr lang="en-GB" altLang="en-US" sz="1100" baseline="0" dirty="0" smtClean="0">
                <a:latin typeface="Arial" panose="020B0604020202020204" pitchFamily="34" charset="0"/>
                <a:cs typeface="Arial" panose="020B0604020202020204" pitchFamily="34" charset="0"/>
              </a:rPr>
              <a:t> </a:t>
            </a:r>
            <a:r>
              <a:rPr lang="en-GB" altLang="en-US" sz="1100" b="1" baseline="0" dirty="0" smtClean="0">
                <a:latin typeface="Arial" panose="020B0604020202020204" pitchFamily="34" charset="0"/>
                <a:cs typeface="Arial" panose="020B0604020202020204" pitchFamily="34" charset="0"/>
              </a:rPr>
              <a:t>C</a:t>
            </a:r>
            <a:r>
              <a:rPr lang="en-GB" altLang="en-US" sz="1100" dirty="0" smtClean="0">
                <a:latin typeface="Arial" panose="020B0604020202020204" pitchFamily="34" charset="0"/>
                <a:cs typeface="Arial" panose="020B0604020202020204" pitchFamily="34" charset="0"/>
              </a:rPr>
              <a:t>onversation, </a:t>
            </a:r>
            <a:r>
              <a:rPr lang="en-GB" altLang="en-US" sz="1100" b="1" dirty="0" smtClean="0">
                <a:latin typeface="Arial" panose="020B0604020202020204" pitchFamily="34" charset="0"/>
                <a:cs typeface="Arial" panose="020B0604020202020204" pitchFamily="34" charset="0"/>
              </a:rPr>
              <a:t>K</a:t>
            </a:r>
            <a:r>
              <a:rPr lang="en-GB" altLang="en-US" sz="1100" dirty="0" smtClean="0">
                <a:latin typeface="Arial" panose="020B0604020202020204" pitchFamily="34" charset="0"/>
                <a:cs typeface="Arial" panose="020B0604020202020204" pitchFamily="34" charset="0"/>
              </a:rPr>
              <a:t>nowledge,</a:t>
            </a:r>
            <a:r>
              <a:rPr lang="en-GB" altLang="en-US" sz="1100" baseline="0" dirty="0" smtClean="0">
                <a:latin typeface="Arial" panose="020B0604020202020204" pitchFamily="34" charset="0"/>
                <a:cs typeface="Arial" panose="020B0604020202020204" pitchFamily="34" charset="0"/>
              </a:rPr>
              <a:t> </a:t>
            </a:r>
            <a:r>
              <a:rPr lang="en-GB" altLang="en-US" sz="1100" b="1" baseline="0" dirty="0" smtClean="0">
                <a:latin typeface="Arial" panose="020B0604020202020204" pitchFamily="34" charset="0"/>
                <a:cs typeface="Arial" panose="020B0604020202020204" pitchFamily="34" charset="0"/>
              </a:rPr>
              <a:t>S</a:t>
            </a:r>
            <a:r>
              <a:rPr lang="en-GB" altLang="en-US" sz="1100" baseline="0" dirty="0" smtClean="0">
                <a:latin typeface="Arial" panose="020B0604020202020204" pitchFamily="34" charset="0"/>
                <a:cs typeface="Arial" panose="020B0604020202020204" pitchFamily="34" charset="0"/>
              </a:rPr>
              <a:t>mells</a:t>
            </a:r>
            <a:r>
              <a:rPr lang="en-GB" altLang="en-US" sz="1100" dirty="0" smtClean="0">
                <a:latin typeface="Arial" panose="020B0604020202020204" pitchFamily="34" charset="0"/>
                <a:cs typeface="Arial" panose="020B0604020202020204" pitchFamily="34" charset="0"/>
              </a:rPr>
              <a:t>, or even feels for themselves. Feelings may also be important and it is worth noting here that it is not wrong for an officer to feel frightened.</a:t>
            </a:r>
            <a:r>
              <a:rPr lang="en-GB" altLang="en-US" sz="1100" baseline="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Generally, you will not see officers admitting fear, however, imagine the impact that this admission might have in a statement.</a:t>
            </a:r>
          </a:p>
          <a:p>
            <a:pPr marL="0" indent="0">
              <a:buFont typeface="Arial" panose="020B0604020202020204" pitchFamily="34" charset="0"/>
              <a:buNone/>
            </a:pPr>
            <a:r>
              <a:rPr lang="en-GB" altLang="en-US" sz="1100" dirty="0" smtClean="0">
                <a:latin typeface="Arial" panose="020B0604020202020204" pitchFamily="34" charset="0"/>
                <a:cs typeface="Arial" panose="020B0604020202020204" pitchFamily="34" charset="0"/>
              </a:rPr>
              <a:t>Information and intelligence may have been gathered from another persons</a:t>
            </a:r>
            <a:r>
              <a:rPr lang="en-GB" altLang="en-US" sz="1100" baseline="0" dirty="0" smtClean="0">
                <a:latin typeface="Arial" panose="020B0604020202020204" pitchFamily="34" charset="0"/>
                <a:cs typeface="Arial" panose="020B0604020202020204" pitchFamily="34" charset="0"/>
              </a:rPr>
              <a:t> SHACKS</a:t>
            </a:r>
            <a:endParaRPr lang="en-GB" altLang="en-US" sz="1100" dirty="0" smtClean="0">
              <a:latin typeface="Arial" panose="020B0604020202020204" pitchFamily="34" charset="0"/>
              <a:cs typeface="Arial" panose="020B0604020202020204" pitchFamily="34" charset="0"/>
            </a:endParaRPr>
          </a:p>
          <a:p>
            <a:endParaRPr lang="en-GB" sz="1100" dirty="0" smtClean="0">
              <a:effectLst/>
              <a:latin typeface="Arial" panose="020B0604020202020204" pitchFamily="34" charset="0"/>
              <a:cs typeface="Arial" panose="020B0604020202020204" pitchFamily="34" charset="0"/>
            </a:endParaRPr>
          </a:p>
          <a:p>
            <a:pPr algn="just" eaLnBrk="1" fontAlgn="auto" hangingPunct="1">
              <a:spcBef>
                <a:spcPts val="0"/>
              </a:spcBef>
              <a:spcAft>
                <a:spcPts val="0"/>
              </a:spcAft>
              <a:defRPr/>
            </a:pPr>
            <a:r>
              <a:rPr lang="en-GB" sz="1100" dirty="0" smtClean="0">
                <a:solidFill>
                  <a:prstClr val="black"/>
                </a:solidFill>
                <a:latin typeface="Arial" panose="020B0604020202020204" pitchFamily="34" charset="0"/>
                <a:ea typeface="ＭＳ Ｐゴシック"/>
                <a:cs typeface="Arial" panose="020B0604020202020204" pitchFamily="34" charset="0"/>
              </a:rPr>
              <a:t>2. You might be responding to a call from the communications centre (Control Room). </a:t>
            </a:r>
          </a:p>
          <a:p>
            <a:pPr algn="just" eaLnBrk="1" fontAlgn="auto" hangingPunct="1">
              <a:spcBef>
                <a:spcPts val="0"/>
              </a:spcBef>
              <a:spcAft>
                <a:spcPts val="0"/>
              </a:spcAft>
              <a:defRPr/>
            </a:pPr>
            <a:r>
              <a:rPr lang="en-GB" sz="1100" dirty="0" smtClean="0">
                <a:solidFill>
                  <a:prstClr val="black"/>
                </a:solidFill>
                <a:latin typeface="Arial" panose="020B0604020202020204" pitchFamily="34" charset="0"/>
                <a:ea typeface="ＭＳ Ｐゴシック"/>
                <a:cs typeface="Arial" panose="020B0604020202020204" pitchFamily="34" charset="0"/>
              </a:rPr>
              <a:t>S</a:t>
            </a:r>
            <a:r>
              <a:rPr lang="en-GB" sz="1100" dirty="0" smtClean="0">
                <a:solidFill>
                  <a:prstClr val="black"/>
                </a:solidFill>
                <a:latin typeface="Arial" panose="020B0604020202020204" pitchFamily="34" charset="0"/>
                <a:cs typeface="Arial" panose="020B0604020202020204" pitchFamily="34" charset="0"/>
              </a:rPr>
              <a:t>taff will support this by obtaining as much information as possible from persons requesting police attendance or other available sources.</a:t>
            </a:r>
          </a:p>
          <a:p>
            <a:pPr algn="just" eaLnBrk="1" fontAlgn="auto" hangingPunct="1">
              <a:spcBef>
                <a:spcPts val="0"/>
              </a:spcBef>
              <a:spcAft>
                <a:spcPts val="0"/>
              </a:spcAft>
              <a:defRPr/>
            </a:pPr>
            <a:r>
              <a:rPr lang="en-GB" sz="1100" dirty="0" smtClean="0">
                <a:solidFill>
                  <a:prstClr val="black"/>
                </a:solidFill>
                <a:latin typeface="Arial" panose="020B0604020202020204" pitchFamily="34" charset="0"/>
                <a:cs typeface="Arial" panose="020B0604020202020204" pitchFamily="34" charset="0"/>
              </a:rPr>
              <a:t>The information or intelligence given to an officer will all be valuable, for example, information surrounding the reason for attending, any previous dealings with the person/suspect, and any information on the location or similar incidents. </a:t>
            </a:r>
          </a:p>
          <a:p>
            <a:endParaRPr lang="en-GB" dirty="0" smtClean="0">
              <a:effectLst/>
            </a:endParaRPr>
          </a:p>
          <a:p>
            <a:endParaRPr lang="en-GB" dirty="0" smtClean="0">
              <a:effectLst/>
            </a:endParaRPr>
          </a:p>
        </p:txBody>
      </p:sp>
      <p:sp>
        <p:nvSpPr>
          <p:cNvPr id="4" name="Slide Number Placeholder 3"/>
          <p:cNvSpPr>
            <a:spLocks noGrp="1"/>
          </p:cNvSpPr>
          <p:nvPr>
            <p:ph type="sldNum" sz="quarter" idx="10"/>
          </p:nvPr>
        </p:nvSpPr>
        <p:spPr/>
        <p:txBody>
          <a:bodyPr/>
          <a:lstStyle/>
          <a:p>
            <a:fld id="{83586E13-6291-42B8-9FB2-3D4366C12C8C}" type="slidenum">
              <a:rPr lang="en-GB" smtClean="0"/>
              <a:t>17</a:t>
            </a:fld>
            <a:endParaRPr lang="en-GB"/>
          </a:p>
        </p:txBody>
      </p:sp>
    </p:spTree>
    <p:extLst>
      <p:ext uri="{BB962C8B-B14F-4D97-AF65-F5344CB8AC3E}">
        <p14:creationId xmlns:p14="http://schemas.microsoft.com/office/powerpoint/2010/main" val="23250391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18</a:t>
            </a:fld>
            <a:endParaRPr lang="en-GB"/>
          </a:p>
        </p:txBody>
      </p:sp>
    </p:spTree>
    <p:extLst>
      <p:ext uri="{BB962C8B-B14F-4D97-AF65-F5344CB8AC3E}">
        <p14:creationId xmlns:p14="http://schemas.microsoft.com/office/powerpoint/2010/main" val="3697600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eaLnBrk="1" hangingPunct="1">
              <a:spcBef>
                <a:spcPct val="0"/>
              </a:spcBef>
              <a:spcAft>
                <a:spcPts val="2400"/>
              </a:spcAft>
            </a:pPr>
            <a:r>
              <a:rPr lang="en-GB" altLang="en-US" sz="1100" b="1"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Gather Information and Intelligence</a:t>
            </a:r>
          </a:p>
          <a:p>
            <a:pPr algn="just" eaLnBrk="1" hangingPunct="1">
              <a:spcBef>
                <a:spcPct val="0"/>
              </a:spcBef>
              <a:spcAft>
                <a:spcPts val="2400"/>
              </a:spcAft>
            </a:pP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The situation is much different when, for example, planning the arrest of a possibly violent suspect, as there is, generally, time available to check the PNC </a:t>
            </a:r>
            <a:r>
              <a:rPr lang="en-GB" altLang="en-US" sz="1100" b="1"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(Click) </a:t>
            </a: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and Local intelligence systems </a:t>
            </a:r>
            <a:r>
              <a:rPr lang="en-GB" altLang="en-US" sz="1100" b="1"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(Click)</a:t>
            </a:r>
            <a:r>
              <a:rPr lang="en-GB" altLang="en-US" sz="1100" dirty="0" smtClean="0">
                <a:solidFill>
                  <a:srgbClr val="000000"/>
                </a:solidFill>
                <a:latin typeface="Arial" panose="020B0604020202020204" pitchFamily="34" charset="0"/>
                <a:ea typeface="ＭＳ Ｐゴシック" panose="020B0600070205080204" pitchFamily="34" charset="-128"/>
                <a:cs typeface="Arial" panose="020B0604020202020204" pitchFamily="34" charset="0"/>
              </a:rPr>
              <a:t> to assess the risks posed and to have sufficient resources available to deal with any likely conflict.</a:t>
            </a:r>
          </a:p>
          <a:p>
            <a:endParaRPr lang="en-GB" sz="1100" dirty="0" smtClean="0">
              <a:effectLst/>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Trainer to emphasise that there are many sources of info/intel when approaching an incident/operation or tasking from control room. There may be existing intelligence or investigative products that can assist with your development of info/intel. </a:t>
            </a:r>
          </a:p>
          <a:p>
            <a:r>
              <a:rPr lang="en-GB" altLang="en-US" sz="1100" dirty="0" smtClean="0">
                <a:latin typeface="Arial" panose="020B0604020202020204" pitchFamily="34" charset="0"/>
                <a:cs typeface="Arial" panose="020B0604020202020204" pitchFamily="34" charset="0"/>
              </a:rPr>
              <a:t>Also it is vitally important that </a:t>
            </a:r>
            <a:r>
              <a:rPr lang="en-GB" altLang="en-US" sz="1100" b="1" dirty="0" smtClean="0">
                <a:latin typeface="Arial" panose="020B0604020202020204" pitchFamily="34" charset="0"/>
                <a:cs typeface="Arial" panose="020B0604020202020204" pitchFamily="34" charset="0"/>
              </a:rPr>
              <a:t>feedback from the scene </a:t>
            </a:r>
            <a:r>
              <a:rPr lang="en-GB" altLang="en-US" sz="1100" dirty="0" smtClean="0">
                <a:latin typeface="Arial" panose="020B0604020202020204" pitchFamily="34" charset="0"/>
                <a:cs typeface="Arial" panose="020B0604020202020204" pitchFamily="34" charset="0"/>
              </a:rPr>
              <a:t>is taken into consideration, especially from “professional eyes” (police family colleagues). Trainer can give example of public report of a large scale disturbance outside a nightclub, with lots of police resources being sent. First patrol at scene reports that there is no disturbance. The biggest risk now is to other officers attending the incident on blue lights! Feedback from the scene can be fresh info/intel. Obviously trainer to stress that this could work the other way with a low level incident being reported as more serious due to feedback from officers at the scene.</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19</a:t>
            </a:fld>
            <a:endParaRPr lang="en-GB"/>
          </a:p>
        </p:txBody>
      </p:sp>
    </p:spTree>
    <p:extLst>
      <p:ext uri="{BB962C8B-B14F-4D97-AF65-F5344CB8AC3E}">
        <p14:creationId xmlns:p14="http://schemas.microsoft.com/office/powerpoint/2010/main" val="110693776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sz="1100" kern="0" dirty="0" smtClean="0">
                <a:solidFill>
                  <a:srgbClr val="000000"/>
                </a:solidFill>
                <a:latin typeface="Arial" panose="020B0604020202020204" pitchFamily="34" charset="0"/>
                <a:cs typeface="Arial" panose="020B0604020202020204" pitchFamily="34" charset="0"/>
              </a:rPr>
              <a:t>During the INFORMATION stage the decision maker defines the situation.</a:t>
            </a:r>
          </a:p>
          <a:p>
            <a:pPr eaLnBrk="1" fontAlgn="auto" hangingPunct="1">
              <a:spcBef>
                <a:spcPts val="0"/>
              </a:spcBef>
              <a:spcAft>
                <a:spcPts val="0"/>
              </a:spcAft>
              <a:defRPr/>
            </a:pPr>
            <a:endParaRPr lang="en-GB" sz="1100" kern="0" dirty="0" smtClean="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buFont typeface="Arial" pitchFamily="34" charset="0"/>
              <a:buChar char="•"/>
              <a:defRPr/>
            </a:pPr>
            <a:r>
              <a:rPr lang="en-GB" sz="1100" kern="0" dirty="0" smtClean="0">
                <a:solidFill>
                  <a:srgbClr val="000000"/>
                </a:solidFill>
                <a:latin typeface="Arial" panose="020B0604020202020204" pitchFamily="34" charset="0"/>
                <a:cs typeface="Arial" panose="020B0604020202020204" pitchFamily="34" charset="0"/>
              </a:rPr>
              <a:t>What is happening?</a:t>
            </a:r>
          </a:p>
          <a:p>
            <a:pPr eaLnBrk="1" fontAlgn="auto" hangingPunct="1">
              <a:spcBef>
                <a:spcPts val="0"/>
              </a:spcBef>
              <a:spcAft>
                <a:spcPts val="0"/>
              </a:spcAft>
              <a:defRPr/>
            </a:pPr>
            <a:endParaRPr lang="en-GB" sz="1100" kern="0" dirty="0" smtClean="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buFont typeface="Arial" pitchFamily="34" charset="0"/>
              <a:buChar char="•"/>
              <a:defRPr/>
            </a:pPr>
            <a:r>
              <a:rPr lang="en-GB" sz="1100" kern="0" dirty="0" smtClean="0">
                <a:solidFill>
                  <a:srgbClr val="000000"/>
                </a:solidFill>
                <a:latin typeface="Arial" panose="020B0604020202020204" pitchFamily="34" charset="0"/>
                <a:cs typeface="Arial" panose="020B0604020202020204" pitchFamily="34" charset="0"/>
              </a:rPr>
              <a:t>What has happened?</a:t>
            </a:r>
          </a:p>
          <a:p>
            <a:pPr eaLnBrk="1" fontAlgn="auto" hangingPunct="1">
              <a:spcBef>
                <a:spcPts val="0"/>
              </a:spcBef>
              <a:spcAft>
                <a:spcPts val="0"/>
              </a:spcAft>
              <a:defRPr/>
            </a:pPr>
            <a:endParaRPr lang="en-GB" sz="1100" kern="0" dirty="0" smtClean="0">
              <a:solidFill>
                <a:srgbClr val="000000"/>
              </a:solidFill>
              <a:latin typeface="Arial" panose="020B0604020202020204" pitchFamily="34" charset="0"/>
              <a:cs typeface="Arial" panose="020B0604020202020204" pitchFamily="34" charset="0"/>
            </a:endParaRPr>
          </a:p>
          <a:p>
            <a:pPr eaLnBrk="1" fontAlgn="auto" hangingPunct="1">
              <a:spcBef>
                <a:spcPts val="0"/>
              </a:spcBef>
              <a:spcAft>
                <a:spcPts val="0"/>
              </a:spcAft>
              <a:buFont typeface="Arial" pitchFamily="34" charset="0"/>
              <a:buChar char="•"/>
              <a:defRPr/>
            </a:pPr>
            <a:r>
              <a:rPr lang="en-GB" sz="1100" kern="0" dirty="0" smtClean="0">
                <a:solidFill>
                  <a:srgbClr val="000000"/>
                </a:solidFill>
                <a:latin typeface="Arial" panose="020B0604020202020204" pitchFamily="34" charset="0"/>
                <a:cs typeface="Arial" panose="020B0604020202020204" pitchFamily="34" charset="0"/>
              </a:rPr>
              <a:t>Can I clarify matters relating to information and intelligence?</a:t>
            </a:r>
          </a:p>
          <a:p>
            <a:endParaRPr lang="en-GB" sz="1100" dirty="0" smtClean="0">
              <a:latin typeface="Arial" panose="020B0604020202020204" pitchFamily="34" charset="0"/>
              <a:cs typeface="Arial" panose="020B0604020202020204" pitchFamily="34" charset="0"/>
            </a:endParaRPr>
          </a:p>
          <a:p>
            <a:pPr defTabSz="457200" eaLnBrk="1" hangingPunct="1">
              <a:spcBef>
                <a:spcPct val="50000"/>
              </a:spcBef>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How do we gather information and intelligence by asking questions? </a:t>
            </a:r>
          </a:p>
          <a:p>
            <a:pPr defTabSz="457200" eaLnBrk="1" hangingPunct="1">
              <a:spcBef>
                <a:spcPct val="50000"/>
              </a:spcBef>
              <a:defRPr/>
            </a:pPr>
            <a:endParaRPr lang="en-GB" altLang="en-US" sz="1100" dirty="0" smtClean="0">
              <a:solidFill>
                <a:srgbClr val="000000"/>
              </a:solidFill>
              <a:latin typeface="Arial" panose="020B0604020202020204" pitchFamily="34" charset="0"/>
              <a:ea typeface="MS PGothic" pitchFamily="34" charset="-128"/>
              <a:cs typeface="Arial" panose="020B0604020202020204" pitchFamily="34" charset="0"/>
            </a:endParaRPr>
          </a:p>
          <a:p>
            <a:pPr defTabSz="457200" eaLnBrk="1" hangingPunct="1">
              <a:spcBef>
                <a:spcPct val="50000"/>
              </a:spcBef>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Keep an open mind, ask questions and interrogate computer system to build a picture of the situation. </a:t>
            </a:r>
          </a:p>
          <a:p>
            <a:pPr defTabSz="457200" eaLnBrk="1" hangingPunct="1">
              <a:spcBef>
                <a:spcPct val="50000"/>
              </a:spcBef>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Open questions are often better to gather information but some incidents e.g. Domestic Violence incidents where the offender is still present, may need different questioning styles to gather information.</a:t>
            </a:r>
          </a:p>
          <a:p>
            <a:pPr defTabSz="457200" eaLnBrk="1" hangingPunct="1">
              <a:spcBef>
                <a:spcPct val="50000"/>
              </a:spcBef>
              <a:defRPr/>
            </a:pPr>
            <a:endParaRPr lang="en-GB" altLang="en-US" sz="1100" dirty="0" smtClean="0">
              <a:solidFill>
                <a:srgbClr val="000000"/>
              </a:solidFill>
              <a:latin typeface="Arial" panose="020B0604020202020204" pitchFamily="34" charset="0"/>
              <a:ea typeface="MS PGothic" pitchFamily="34" charset="-128"/>
              <a:cs typeface="Arial" panose="020B0604020202020204" pitchFamily="34" charset="0"/>
            </a:endParaRPr>
          </a:p>
          <a:p>
            <a:pPr defTabSz="457200" eaLnBrk="1" hangingPunct="1">
              <a:spcBef>
                <a:spcPct val="50000"/>
              </a:spcBef>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What is an </a:t>
            </a: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open question</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 what is a </a:t>
            </a: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closed question </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and what is a lea</a:t>
            </a: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ding question</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a:t>
            </a:r>
          </a:p>
          <a:p>
            <a:pPr defTabSz="457200" eaLnBrk="1" hangingPunct="1">
              <a:spcBef>
                <a:spcPct val="50000"/>
              </a:spcBef>
              <a:defRPr/>
            </a:pPr>
            <a:endParaRPr lang="en-GB" altLang="en-US" sz="1100" dirty="0" smtClean="0">
              <a:solidFill>
                <a:srgbClr val="000000"/>
              </a:solidFill>
              <a:latin typeface="Arial" panose="020B0604020202020204" pitchFamily="34" charset="0"/>
              <a:ea typeface="MS PGothic" pitchFamily="34" charset="-128"/>
              <a:cs typeface="Arial" panose="020B0604020202020204" pitchFamily="34" charset="0"/>
            </a:endParaRPr>
          </a:p>
          <a:p>
            <a:pPr defTabSz="457200" eaLnBrk="1" hangingPunct="1">
              <a:spcBef>
                <a:spcPct val="50000"/>
              </a:spcBef>
              <a:defRPr/>
            </a:pP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Open question </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allows the responder to provide knowledge and insight – Who What Where How When </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This is known as the </a:t>
            </a: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5W</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 </a:t>
            </a: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and H</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 and will fit with any set of circumstances. </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It always ensures that you will have covered everything that is needed to help investigations should the caller be reporting a crime related incident.</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Imagine someone calls to report a burglary. Using the 5W &amp; H tell me what would you ask them?  BOARD BLAST </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	</a:t>
            </a:r>
          </a:p>
          <a:p>
            <a:pPr defTabSz="457200">
              <a:defRPr/>
            </a:pP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W</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ho? 	who are you? do you know who did it?</a:t>
            </a:r>
          </a:p>
          <a:p>
            <a:pPr defTabSz="457200">
              <a:defRPr/>
            </a:pP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W</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hat?	was stolen? What happened?</a:t>
            </a:r>
          </a:p>
          <a:p>
            <a:pPr defTabSz="457200">
              <a:defRPr/>
            </a:pP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W</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here?</a:t>
            </a:r>
            <a:r>
              <a:rPr lang="en-GB" altLang="en-US" sz="1100" baseline="0" dirty="0" smtClean="0">
                <a:solidFill>
                  <a:srgbClr val="000000"/>
                </a:solidFill>
                <a:latin typeface="Arial" panose="020B0604020202020204" pitchFamily="34" charset="0"/>
                <a:ea typeface="MS PGothic" pitchFamily="34" charset="-128"/>
                <a:cs typeface="Arial" panose="020B0604020202020204" pitchFamily="34" charset="0"/>
              </a:rPr>
              <a:t> </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did it happen?</a:t>
            </a:r>
          </a:p>
          <a:p>
            <a:pPr defTabSz="457200">
              <a:defRPr/>
            </a:pP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W</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hen?	did it happen?</a:t>
            </a:r>
          </a:p>
          <a:p>
            <a:pPr defTabSz="457200">
              <a:defRPr/>
            </a:pP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W</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hy?	do you know why it happened? (open window?) relevant if the caller names an offender or thinks someone responsible. </a:t>
            </a:r>
          </a:p>
          <a:p>
            <a:pPr defTabSz="457200">
              <a:defRPr/>
            </a:pP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H</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ow?	how did it happen?</a:t>
            </a:r>
          </a:p>
          <a:p>
            <a:pPr defTabSz="457200">
              <a:defRPr/>
            </a:pPr>
            <a:endParaRPr lang="en-GB" altLang="en-US" sz="1100" dirty="0" smtClean="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Be careful using the ‘Why’. </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This can intrusive and you are then getting into the area of ‘disclosure’ </a:t>
            </a:r>
          </a:p>
          <a:p>
            <a:pPr defTabSz="457200">
              <a:defRPr/>
            </a:pPr>
            <a:endParaRPr lang="en-GB" altLang="en-US" sz="1100" dirty="0" smtClean="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There may be times when we also need to ask “</a:t>
            </a: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What </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response do you need or expect from the police as a result of your call?”</a:t>
            </a:r>
          </a:p>
          <a:p>
            <a:pPr defTabSz="457200">
              <a:defRPr/>
            </a:pPr>
            <a:endPar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endPar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Closed Questions </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looks for specific facts and often only requires one word answers and doesn’t facilitate a flow of information.</a:t>
            </a: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 </a:t>
            </a:r>
            <a:endParaRPr lang="en-GB" altLang="en-US" sz="1100" dirty="0" smtClean="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These are questions which really only allow a ‘Yes’ or ‘No’ answers so allow no clarification. </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For example:</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Did you see anyone? </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Did you hear anything?</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Have you got a mobile phone?</a:t>
            </a:r>
          </a:p>
          <a:p>
            <a:pPr marL="0" indent="0" defTabSz="457200">
              <a:buFont typeface="Arial" panose="020B0604020202020204" pitchFamily="34" charset="0"/>
              <a:buNone/>
              <a:defRPr/>
            </a:pPr>
            <a:endParaRPr lang="en-GB" altLang="en-US" sz="1100" dirty="0" smtClean="0">
              <a:solidFill>
                <a:srgbClr val="000000"/>
              </a:solidFill>
              <a:latin typeface="Arial" panose="020B0604020202020204" pitchFamily="34" charset="0"/>
              <a:ea typeface="MS PGothic" pitchFamily="34" charset="-128"/>
              <a:cs typeface="Arial" panose="020B0604020202020204" pitchFamily="34" charset="0"/>
            </a:endParaRPr>
          </a:p>
          <a:p>
            <a:pPr marL="0" indent="0" defTabSz="457200">
              <a:buFont typeface="Arial" panose="020B0604020202020204" pitchFamily="34" charset="0"/>
              <a:buNone/>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A </a:t>
            </a: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leading question </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influences how a person will answer based on assumptions of fact e.g. How much rain will fall tomorrow? includes an assumption it will rain tomorrow.  This can be detrimental to investigations if we use leading questions e.g. a caller reports a fight on-going, if we ask “who is punching who?” we are assuming that a punch is the means of the assault. If caller hasn’t seen offence taking place ask “what do you think is the most likely cause” e.g. damage criminal, RTC, accidental (don’t feed caller this information)</a:t>
            </a:r>
          </a:p>
          <a:p>
            <a:pPr marL="0" indent="0" defTabSz="457200">
              <a:buFont typeface="Arial" panose="020B0604020202020204" pitchFamily="34" charset="0"/>
              <a:buNone/>
              <a:defRPr/>
            </a:pPr>
            <a:endParaRPr lang="en-GB" altLang="en-US" sz="1100" dirty="0" smtClean="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Normal Q’s</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 	</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Name, Address, Telephone number, DOB </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 </a:t>
            </a:r>
          </a:p>
          <a:p>
            <a:pPr defTabSz="457200">
              <a:defRPr/>
            </a:pP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Special Q’s		</a:t>
            </a:r>
            <a:endParaRPr lang="en-GB" altLang="en-US" sz="1100" dirty="0" smtClean="0">
              <a:solidFill>
                <a:srgbClr val="000000"/>
              </a:solidFill>
              <a:latin typeface="Arial" panose="020B0604020202020204" pitchFamily="34" charset="0"/>
              <a:ea typeface="MS PGothic" pitchFamily="34" charset="-128"/>
              <a:cs typeface="Arial" panose="020B0604020202020204" pitchFamily="34" charset="0"/>
            </a:endParaRP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Solely for the incident the call relates to, i.e.; exact location (now, direction of travel), vehicle details (</a:t>
            </a:r>
            <a:r>
              <a:rPr lang="en-GB" altLang="en-US" sz="1100" dirty="0" err="1" smtClean="0">
                <a:solidFill>
                  <a:srgbClr val="000000"/>
                </a:solidFill>
                <a:latin typeface="Arial" panose="020B0604020202020204" pitchFamily="34" charset="0"/>
                <a:ea typeface="MS PGothic" pitchFamily="34" charset="-128"/>
                <a:cs typeface="Arial" panose="020B0604020202020204" pitchFamily="34" charset="0"/>
              </a:rPr>
              <a:t>inc</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 correct VRM, colour, make and model), offender / victim (description, name, age, address, in company with anyone), Description of weapons, what knowledge does the caller have that may be relevant </a:t>
            </a:r>
            <a:r>
              <a:rPr lang="en-GB" altLang="en-US" sz="1100" dirty="0" err="1" smtClean="0">
                <a:solidFill>
                  <a:srgbClr val="000000"/>
                </a:solidFill>
                <a:latin typeface="Arial" panose="020B0604020202020204" pitchFamily="34" charset="0"/>
                <a:ea typeface="MS PGothic" pitchFamily="34" charset="-128"/>
                <a:cs typeface="Arial" panose="020B0604020202020204" pitchFamily="34" charset="0"/>
              </a:rPr>
              <a:t>e.g</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 firearms experience, what has the caller ACTUALLY seen?</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 </a:t>
            </a:r>
          </a:p>
          <a:p>
            <a:pPr defTabSz="457200">
              <a:defRPr/>
            </a:pPr>
            <a:r>
              <a:rPr lang="en-GB" altLang="en-US" sz="1100" b="1" dirty="0" smtClean="0">
                <a:solidFill>
                  <a:srgbClr val="000000"/>
                </a:solidFill>
                <a:latin typeface="Arial" panose="020B0604020202020204" pitchFamily="34" charset="0"/>
                <a:ea typeface="MS PGothic" pitchFamily="34" charset="-128"/>
                <a:cs typeface="Arial" panose="020B0604020202020204" pitchFamily="34" charset="0"/>
              </a:rPr>
              <a:t>Extra Special Q’s</a:t>
            </a: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 	</a:t>
            </a:r>
          </a:p>
          <a:p>
            <a:pPr defTabSz="457200">
              <a:defRPr/>
            </a:pPr>
            <a:r>
              <a:rPr lang="en-GB" altLang="en-US" sz="1100" dirty="0" smtClean="0">
                <a:solidFill>
                  <a:srgbClr val="000000"/>
                </a:solidFill>
                <a:latin typeface="Arial" panose="020B0604020202020204" pitchFamily="34" charset="0"/>
                <a:ea typeface="MS PGothic" pitchFamily="34" charset="-128"/>
                <a:cs typeface="Arial" panose="020B0604020202020204" pitchFamily="34" charset="0"/>
              </a:rPr>
              <a:t>Question	Is there anything else that I haven’t asked you which may help us”? </a:t>
            </a:r>
          </a:p>
          <a:p>
            <a:pPr marL="0" indent="0" defTabSz="457200">
              <a:buFont typeface="Arial" panose="020B0604020202020204" pitchFamily="34" charset="0"/>
              <a:buNone/>
              <a:defRPr/>
            </a:pPr>
            <a:endParaRPr lang="en-GB" altLang="en-US" dirty="0" smtClean="0">
              <a:solidFill>
                <a:srgbClr val="000000"/>
              </a:solidFill>
              <a:ea typeface="MS PGothic" pitchFamily="34" charset="-128"/>
            </a:endParaRP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20</a:t>
            </a:fld>
            <a:endParaRPr lang="en-GB"/>
          </a:p>
        </p:txBody>
      </p:sp>
    </p:spTree>
    <p:extLst>
      <p:ext uri="{BB962C8B-B14F-4D97-AF65-F5344CB8AC3E}">
        <p14:creationId xmlns:p14="http://schemas.microsoft.com/office/powerpoint/2010/main" val="9739324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21</a:t>
            </a:fld>
            <a:endParaRPr lang="en-GB"/>
          </a:p>
        </p:txBody>
      </p:sp>
    </p:spTree>
    <p:extLst>
      <p:ext uri="{BB962C8B-B14F-4D97-AF65-F5344CB8AC3E}">
        <p14:creationId xmlns:p14="http://schemas.microsoft.com/office/powerpoint/2010/main" val="40076489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Trainer to make clear to students that we are now moving to the second part of the model, based on what we have gleaned from the info/intel stage, we now need to create a threat assessment. </a:t>
            </a:r>
          </a:p>
          <a:p>
            <a:r>
              <a:rPr lang="en-GB" altLang="en-US" sz="1100" dirty="0" smtClean="0">
                <a:latin typeface="Arial" panose="020B0604020202020204" pitchFamily="34" charset="0"/>
                <a:cs typeface="Arial" panose="020B0604020202020204" pitchFamily="34" charset="0"/>
              </a:rPr>
              <a:t>Whilst this definition from NPCC looks complex on first view it can be broken down into three parts </a:t>
            </a:r>
            <a:r>
              <a:rPr lang="en-GB" altLang="en-US" sz="1100" b="1" dirty="0" smtClean="0">
                <a:latin typeface="Arial" panose="020B0604020202020204" pitchFamily="34" charset="0"/>
                <a:cs typeface="Arial" panose="020B0604020202020204" pitchFamily="34" charset="0"/>
              </a:rPr>
              <a:t>“POTENTIAL OR ACTUAL HARM – PROBABLITY OF IT HAPPENING – CONSEQUENCES/IMPACT IF IT DOES HAPPEN</a:t>
            </a:r>
            <a:r>
              <a:rPr lang="en-GB" altLang="en-US" sz="1100" dirty="0" smtClean="0">
                <a:latin typeface="Arial" panose="020B0604020202020204" pitchFamily="34" charset="0"/>
                <a:cs typeface="Arial" panose="020B0604020202020204" pitchFamily="34" charset="0"/>
              </a:rPr>
              <a:t>”</a:t>
            </a:r>
          </a:p>
          <a:p>
            <a:r>
              <a:rPr lang="en-GB" altLang="en-US" sz="1100" dirty="0" smtClean="0">
                <a:latin typeface="Arial" panose="020B0604020202020204" pitchFamily="34" charset="0"/>
                <a:cs typeface="Arial" panose="020B0604020202020204" pitchFamily="34" charset="0"/>
              </a:rPr>
              <a:t>Trainer can give a low level operational example, perhaps a </a:t>
            </a:r>
            <a:r>
              <a:rPr lang="en-GB" altLang="en-US" sz="1100" dirty="0" err="1" smtClean="0">
                <a:latin typeface="Arial" panose="020B0604020202020204" pitchFamily="34" charset="0"/>
                <a:cs typeface="Arial" panose="020B0604020202020204" pitchFamily="34" charset="0"/>
              </a:rPr>
              <a:t>facebook</a:t>
            </a:r>
            <a:r>
              <a:rPr lang="en-GB" altLang="en-US" sz="1100" dirty="0" smtClean="0">
                <a:latin typeface="Arial" panose="020B0604020202020204" pitchFamily="34" charset="0"/>
                <a:cs typeface="Arial" panose="020B0604020202020204" pitchFamily="34" charset="0"/>
              </a:rPr>
              <a:t> complaint from a 14 year old child – what is the potential harm? How probable is this threat? What is the impact if it happens? Trainer to steer the </a:t>
            </a:r>
            <a:r>
              <a:rPr lang="en-GB" altLang="en-US" sz="1100" dirty="0" err="1" smtClean="0">
                <a:latin typeface="Arial" panose="020B0604020202020204" pitchFamily="34" charset="0"/>
                <a:cs typeface="Arial" panose="020B0604020202020204" pitchFamily="34" charset="0"/>
              </a:rPr>
              <a:t>scenrio</a:t>
            </a:r>
            <a:r>
              <a:rPr lang="en-GB" altLang="en-US" sz="1100" dirty="0" smtClean="0">
                <a:latin typeface="Arial" panose="020B0604020202020204" pitchFamily="34" charset="0"/>
                <a:cs typeface="Arial" panose="020B0604020202020204" pitchFamily="34" charset="0"/>
              </a:rPr>
              <a:t> to a low level threat outcome.</a:t>
            </a:r>
          </a:p>
          <a:p>
            <a:r>
              <a:rPr lang="en-GB" altLang="en-US" sz="1100" dirty="0" smtClean="0">
                <a:latin typeface="Arial" panose="020B0604020202020204" pitchFamily="34" charset="0"/>
                <a:cs typeface="Arial" panose="020B0604020202020204" pitchFamily="34" charset="0"/>
              </a:rPr>
              <a:t>Trainer to then repeat the exercise but with a high risk domestic violence scenario – trainer to steer this towards a high level threat outcome.</a:t>
            </a:r>
          </a:p>
          <a:p>
            <a:endParaRPr lang="en-GB" sz="1100" dirty="0" smtClean="0">
              <a:effectLst/>
              <a:latin typeface="Arial" panose="020B0604020202020204" pitchFamily="34" charset="0"/>
              <a:cs typeface="Arial" panose="020B0604020202020204" pitchFamily="34" charset="0"/>
            </a:endParaRP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A threat assessment is based on fact, information and intelligence which will vary over time.</a:t>
            </a:r>
          </a:p>
          <a:p>
            <a:pPr eaLnBrk="1" hangingPunct="1">
              <a:buFontTx/>
              <a:buNone/>
              <a:defRPr/>
            </a:pPr>
            <a:endParaRPr lang="en-GB" altLang="en-US" sz="1100" kern="0" dirty="0" smtClean="0">
              <a:solidFill>
                <a:srgbClr val="000000"/>
              </a:solidFill>
              <a:latin typeface="Arial" panose="020B0604020202020204" pitchFamily="34" charset="0"/>
              <a:cs typeface="Arial" panose="020B0604020202020204" pitchFamily="34" charset="0"/>
            </a:endParaRP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A Threat Assessment is </a:t>
            </a:r>
            <a:r>
              <a:rPr lang="en-GB" altLang="en-US" sz="1100" b="1" kern="0" dirty="0" smtClean="0">
                <a:solidFill>
                  <a:srgbClr val="000000"/>
                </a:solidFill>
                <a:latin typeface="Arial" panose="020B0604020202020204" pitchFamily="34" charset="0"/>
                <a:cs typeface="Arial" panose="020B0604020202020204" pitchFamily="34" charset="0"/>
              </a:rPr>
              <a:t>only as effective</a:t>
            </a:r>
            <a:r>
              <a:rPr lang="en-GB" altLang="en-US" sz="1100" kern="0" dirty="0" smtClean="0">
                <a:solidFill>
                  <a:srgbClr val="000000"/>
                </a:solidFill>
                <a:latin typeface="Arial" panose="020B0604020202020204" pitchFamily="34" charset="0"/>
                <a:cs typeface="Arial" panose="020B0604020202020204" pitchFamily="34" charset="0"/>
              </a:rPr>
              <a:t> as the </a:t>
            </a:r>
            <a:r>
              <a:rPr lang="en-GB" altLang="en-US" sz="1100" b="1" kern="0" dirty="0" smtClean="0">
                <a:solidFill>
                  <a:srgbClr val="000000"/>
                </a:solidFill>
                <a:latin typeface="Arial" panose="020B0604020202020204" pitchFamily="34" charset="0"/>
                <a:cs typeface="Arial" panose="020B0604020202020204" pitchFamily="34" charset="0"/>
              </a:rPr>
              <a:t>information</a:t>
            </a:r>
            <a:r>
              <a:rPr lang="en-GB" altLang="en-US" sz="1100" kern="0" dirty="0" smtClean="0">
                <a:solidFill>
                  <a:srgbClr val="000000"/>
                </a:solidFill>
                <a:latin typeface="Arial" panose="020B0604020202020204" pitchFamily="34" charset="0"/>
                <a:cs typeface="Arial" panose="020B0604020202020204" pitchFamily="34" charset="0"/>
              </a:rPr>
              <a:t> and </a:t>
            </a:r>
            <a:r>
              <a:rPr lang="en-GB" altLang="en-US" sz="1100" b="1" kern="0" dirty="0" smtClean="0">
                <a:solidFill>
                  <a:srgbClr val="000000"/>
                </a:solidFill>
                <a:latin typeface="Arial" panose="020B0604020202020204" pitchFamily="34" charset="0"/>
                <a:cs typeface="Arial" panose="020B0604020202020204" pitchFamily="34" charset="0"/>
              </a:rPr>
              <a:t>intelligence</a:t>
            </a:r>
            <a:r>
              <a:rPr lang="en-GB" altLang="en-US" sz="1100" kern="0" dirty="0" smtClean="0">
                <a:solidFill>
                  <a:srgbClr val="000000"/>
                </a:solidFill>
                <a:latin typeface="Arial" panose="020B0604020202020204" pitchFamily="34" charset="0"/>
                <a:cs typeface="Arial" panose="020B0604020202020204" pitchFamily="34" charset="0"/>
              </a:rPr>
              <a:t> that is available to base it on and the </a:t>
            </a:r>
            <a:r>
              <a:rPr lang="en-GB" altLang="en-US" sz="1100" b="1" kern="0" dirty="0" smtClean="0">
                <a:solidFill>
                  <a:srgbClr val="000000"/>
                </a:solidFill>
                <a:latin typeface="Arial" panose="020B0604020202020204" pitchFamily="34" charset="0"/>
                <a:cs typeface="Arial" panose="020B0604020202020204" pitchFamily="34" charset="0"/>
              </a:rPr>
              <a:t>capability</a:t>
            </a:r>
            <a:r>
              <a:rPr lang="en-GB" altLang="en-US" sz="1100" kern="0" dirty="0" smtClean="0">
                <a:solidFill>
                  <a:srgbClr val="000000"/>
                </a:solidFill>
                <a:latin typeface="Arial" panose="020B0604020202020204" pitchFamily="34" charset="0"/>
                <a:cs typeface="Arial" panose="020B0604020202020204" pitchFamily="34" charset="0"/>
              </a:rPr>
              <a:t> and </a:t>
            </a:r>
            <a:r>
              <a:rPr lang="en-GB" altLang="en-US" sz="1100" b="1" kern="0" dirty="0" smtClean="0">
                <a:solidFill>
                  <a:srgbClr val="000000"/>
                </a:solidFill>
                <a:latin typeface="Arial" panose="020B0604020202020204" pitchFamily="34" charset="0"/>
                <a:cs typeface="Arial" panose="020B0604020202020204" pitchFamily="34" charset="0"/>
              </a:rPr>
              <a:t>competency</a:t>
            </a:r>
            <a:r>
              <a:rPr lang="en-GB" altLang="en-US" sz="1100" kern="0" dirty="0" smtClean="0">
                <a:solidFill>
                  <a:srgbClr val="000000"/>
                </a:solidFill>
                <a:latin typeface="Arial" panose="020B0604020202020204" pitchFamily="34" charset="0"/>
                <a:cs typeface="Arial" panose="020B0604020202020204" pitchFamily="34" charset="0"/>
              </a:rPr>
              <a:t> of staff to analyse it in an </a:t>
            </a:r>
            <a:r>
              <a:rPr lang="en-GB" altLang="en-US" sz="1100" b="1" kern="0" dirty="0" smtClean="0">
                <a:solidFill>
                  <a:srgbClr val="000000"/>
                </a:solidFill>
                <a:latin typeface="Arial" panose="020B0604020202020204" pitchFamily="34" charset="0"/>
                <a:cs typeface="Arial" panose="020B0604020202020204" pitchFamily="34" charset="0"/>
              </a:rPr>
              <a:t>accurate</a:t>
            </a:r>
            <a:r>
              <a:rPr lang="en-GB" altLang="en-US" sz="1100" kern="0" dirty="0" smtClean="0">
                <a:solidFill>
                  <a:srgbClr val="000000"/>
                </a:solidFill>
                <a:latin typeface="Arial" panose="020B0604020202020204" pitchFamily="34" charset="0"/>
                <a:cs typeface="Arial" panose="020B0604020202020204" pitchFamily="34" charset="0"/>
              </a:rPr>
              <a:t> and </a:t>
            </a:r>
            <a:r>
              <a:rPr lang="en-GB" altLang="en-US" sz="1100" b="1" kern="0" dirty="0" smtClean="0">
                <a:solidFill>
                  <a:srgbClr val="000000"/>
                </a:solidFill>
                <a:latin typeface="Arial" panose="020B0604020202020204" pitchFamily="34" charset="0"/>
                <a:cs typeface="Arial" panose="020B0604020202020204" pitchFamily="34" charset="0"/>
              </a:rPr>
              <a:t>timely</a:t>
            </a:r>
            <a:r>
              <a:rPr lang="en-GB" altLang="en-US" sz="1100" kern="0" dirty="0" smtClean="0">
                <a:solidFill>
                  <a:srgbClr val="000000"/>
                </a:solidFill>
                <a:latin typeface="Arial" panose="020B0604020202020204" pitchFamily="34" charset="0"/>
                <a:cs typeface="Arial" panose="020B0604020202020204" pitchFamily="34" charset="0"/>
              </a:rPr>
              <a:t> manner.</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22</a:t>
            </a:fld>
            <a:endParaRPr lang="en-GB"/>
          </a:p>
        </p:txBody>
      </p:sp>
    </p:spTree>
    <p:extLst>
      <p:ext uri="{BB962C8B-B14F-4D97-AF65-F5344CB8AC3E}">
        <p14:creationId xmlns:p14="http://schemas.microsoft.com/office/powerpoint/2010/main" val="19596226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Trainer to stress that these are good questions to ask yourself when deciding upon a level of threat and risk – HIGH MEDIUM OR LOW.</a:t>
            </a: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23</a:t>
            </a:fld>
            <a:endParaRPr lang="en-GB"/>
          </a:p>
        </p:txBody>
      </p:sp>
    </p:spTree>
    <p:extLst>
      <p:ext uri="{BB962C8B-B14F-4D97-AF65-F5344CB8AC3E}">
        <p14:creationId xmlns:p14="http://schemas.microsoft.com/office/powerpoint/2010/main" val="18067567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Students to be told to keep their threat assessment simple and to the levels of LOW MEDIUM OR HIGH. This will assist colleagues and supervisors to respond to the event </a:t>
            </a:r>
            <a:r>
              <a:rPr lang="en-GB" altLang="en-US" sz="1100" dirty="0" err="1" smtClean="0">
                <a:latin typeface="Arial" panose="020B0604020202020204" pitchFamily="34" charset="0"/>
                <a:cs typeface="Arial" panose="020B0604020202020204" pitchFamily="34" charset="0"/>
              </a:rPr>
              <a:t>appropriatley</a:t>
            </a:r>
            <a:r>
              <a:rPr lang="en-GB" altLang="en-US" sz="1100" dirty="0" smtClean="0">
                <a:latin typeface="Arial" panose="020B0604020202020204" pitchFamily="34" charset="0"/>
                <a:cs typeface="Arial" panose="020B0604020202020204" pitchFamily="34" charset="0"/>
              </a:rPr>
              <a:t>. </a:t>
            </a:r>
          </a:p>
          <a:p>
            <a:pPr>
              <a:lnSpc>
                <a:spcPct val="100000"/>
              </a:lnSpc>
            </a:pPr>
            <a:endParaRPr lang="en-GB" sz="1100" dirty="0" smtClean="0">
              <a:effectLst/>
              <a:latin typeface="Arial" panose="020B0604020202020204" pitchFamily="34" charset="0"/>
              <a:cs typeface="Arial" panose="020B0604020202020204" pitchFamily="34" charset="0"/>
            </a:endParaRPr>
          </a:p>
          <a:p>
            <a:pPr>
              <a:lnSpc>
                <a:spcPct val="100000"/>
              </a:lnSpc>
            </a:pPr>
            <a:r>
              <a:rPr lang="en-GB" altLang="en-US" sz="1100" b="1" dirty="0" smtClean="0">
                <a:latin typeface="Arial" panose="020B0604020202020204" pitchFamily="34" charset="0"/>
                <a:cs typeface="Arial" panose="020B0604020202020204" pitchFamily="34" charset="0"/>
              </a:rPr>
              <a:t>Levels of Threat / Risk</a:t>
            </a:r>
          </a:p>
          <a:p>
            <a:pPr>
              <a:lnSpc>
                <a:spcPct val="100000"/>
              </a:lnSpc>
            </a:pPr>
            <a:r>
              <a:rPr lang="en-GB" altLang="en-US" sz="1100" dirty="0" smtClean="0">
                <a:latin typeface="Arial" panose="020B0604020202020204" pitchFamily="34" charset="0"/>
                <a:cs typeface="Arial" panose="020B0604020202020204" pitchFamily="34" charset="0"/>
              </a:rPr>
              <a:t>The threat faced can generally be categorised as a </a:t>
            </a:r>
            <a:r>
              <a:rPr lang="en-GB" altLang="en-US" sz="1100" b="1" dirty="0" smtClean="0">
                <a:latin typeface="Arial" panose="020B0604020202020204" pitchFamily="34" charset="0"/>
                <a:cs typeface="Arial" panose="020B0604020202020204" pitchFamily="34" charset="0"/>
              </a:rPr>
              <a:t>high risk </a:t>
            </a:r>
            <a:r>
              <a:rPr lang="en-GB" altLang="en-US" sz="1100" dirty="0" smtClean="0">
                <a:latin typeface="Arial" panose="020B0604020202020204" pitchFamily="34" charset="0"/>
                <a:cs typeface="Arial" panose="020B0604020202020204" pitchFamily="34" charset="0"/>
              </a:rPr>
              <a:t>or </a:t>
            </a:r>
            <a:r>
              <a:rPr lang="en-GB" altLang="en-US" sz="1100" b="1" dirty="0" smtClean="0">
                <a:latin typeface="Arial" panose="020B0604020202020204" pitchFamily="34" charset="0"/>
                <a:cs typeface="Arial" panose="020B0604020202020204" pitchFamily="34" charset="0"/>
              </a:rPr>
              <a:t>unknown risk</a:t>
            </a:r>
            <a:r>
              <a:rPr lang="en-GB" altLang="en-US" sz="1100" dirty="0" smtClean="0">
                <a:latin typeface="Arial" panose="020B0604020202020204" pitchFamily="34" charset="0"/>
                <a:cs typeface="Arial" panose="020B0604020202020204" pitchFamily="34" charset="0"/>
              </a:rPr>
              <a:t>. This doesn’t mean a situation will never present a low risk; such an assessment can however lead to complacency.</a:t>
            </a:r>
          </a:p>
          <a:p>
            <a:pPr>
              <a:lnSpc>
                <a:spcPct val="100000"/>
              </a:lnSpc>
            </a:pPr>
            <a:r>
              <a:rPr lang="en-GB" altLang="en-US" sz="1100" dirty="0" smtClean="0">
                <a:latin typeface="Arial" panose="020B0604020202020204" pitchFamily="34" charset="0"/>
                <a:cs typeface="Arial" panose="020B0604020202020204" pitchFamily="34" charset="0"/>
              </a:rPr>
              <a:t>What is important is that where no immediate obvious risk or threat is identified, officers must still remain aware of the need to maintain safety.</a:t>
            </a:r>
          </a:p>
          <a:p>
            <a:pPr>
              <a:lnSpc>
                <a:spcPct val="100000"/>
              </a:lnSpc>
            </a:pPr>
            <a:r>
              <a:rPr lang="en-GB" altLang="en-US" sz="1100" b="1" dirty="0" smtClean="0">
                <a:solidFill>
                  <a:srgbClr val="FF0000"/>
                </a:solidFill>
                <a:latin typeface="Arial" panose="020B0604020202020204" pitchFamily="34" charset="0"/>
                <a:cs typeface="Arial" panose="020B0604020202020204" pitchFamily="34" charset="0"/>
              </a:rPr>
              <a:t>• High Risk - </a:t>
            </a:r>
            <a:r>
              <a:rPr lang="en-GB" altLang="en-US" sz="1100" dirty="0" smtClean="0">
                <a:solidFill>
                  <a:srgbClr val="FF0000"/>
                </a:solidFill>
                <a:latin typeface="Arial" panose="020B0604020202020204" pitchFamily="34" charset="0"/>
                <a:cs typeface="Arial" panose="020B0604020202020204" pitchFamily="34" charset="0"/>
              </a:rPr>
              <a:t>a</a:t>
            </a:r>
            <a:r>
              <a:rPr lang="en-GB" altLang="en-US" sz="1100" dirty="0" smtClean="0">
                <a:latin typeface="Arial" panose="020B0604020202020204" pitchFamily="34" charset="0"/>
                <a:cs typeface="Arial" panose="020B0604020202020204" pitchFamily="34" charset="0"/>
              </a:rPr>
              <a:t>n obvious risk, e.g. a person waving a knife</a:t>
            </a:r>
          </a:p>
          <a:p>
            <a:pPr>
              <a:lnSpc>
                <a:spcPct val="100000"/>
              </a:lnSpc>
            </a:pPr>
            <a:r>
              <a:rPr lang="en-GB" altLang="en-US" sz="1100" b="1" dirty="0" smtClean="0">
                <a:solidFill>
                  <a:srgbClr val="FF0000"/>
                </a:solidFill>
                <a:latin typeface="Arial" panose="020B0604020202020204" pitchFamily="34" charset="0"/>
                <a:cs typeface="Arial" panose="020B0604020202020204" pitchFamily="34" charset="0"/>
              </a:rPr>
              <a:t>• Unknown Risk - </a:t>
            </a:r>
            <a:r>
              <a:rPr lang="en-GB" altLang="en-US" sz="1100" dirty="0" smtClean="0">
                <a:solidFill>
                  <a:srgbClr val="FF0000"/>
                </a:solidFill>
                <a:latin typeface="Arial" panose="020B0604020202020204" pitchFamily="34" charset="0"/>
                <a:cs typeface="Arial" panose="020B0604020202020204" pitchFamily="34" charset="0"/>
              </a:rPr>
              <a:t>e</a:t>
            </a:r>
            <a:r>
              <a:rPr lang="en-GB" altLang="en-US" sz="1100" dirty="0" smtClean="0">
                <a:latin typeface="Arial" panose="020B0604020202020204" pitchFamily="34" charset="0"/>
                <a:cs typeface="Arial" panose="020B0604020202020204" pitchFamily="34" charset="0"/>
              </a:rPr>
              <a:t>verything else</a:t>
            </a:r>
          </a:p>
          <a:p>
            <a:pPr>
              <a:lnSpc>
                <a:spcPct val="100000"/>
              </a:lnSpc>
            </a:pPr>
            <a:r>
              <a:rPr lang="en-GB" altLang="en-US" sz="1100" dirty="0" smtClean="0">
                <a:latin typeface="Arial" panose="020B0604020202020204" pitchFamily="34" charset="0"/>
                <a:cs typeface="Arial" panose="020B0604020202020204" pitchFamily="34" charset="0"/>
              </a:rPr>
              <a:t>The assessment of a threat and risk is not something to be done once per incident. It should be a continuous process as threat and risk levels rise and fall throughout an incident; for example, moving closer to a subject to conduct a search or make an arrest may trigger a reaction from the subject. It is essential that those at an incident continuously reassess the threat and risk and develop a working strategy. When approaching any incident, officers should be scanning the location to identify areas where danger may arise. </a:t>
            </a: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spcAft>
                <a:spcPts val="896"/>
              </a:spcAft>
              <a:defRPr/>
            </a:pPr>
            <a:r>
              <a:rPr lang="en-GB" altLang="en-US" sz="1100" b="1" dirty="0" smtClean="0">
                <a:solidFill>
                  <a:srgbClr val="FF0000"/>
                </a:solidFill>
                <a:latin typeface="Arial" panose="020B0604020202020204" pitchFamily="34" charset="0"/>
                <a:ea typeface="ＭＳ Ｐゴシック"/>
                <a:cs typeface="Arial" panose="020B0604020202020204" pitchFamily="34" charset="0"/>
              </a:rPr>
              <a:t>Static Risk Assessment. </a:t>
            </a:r>
            <a:r>
              <a:rPr lang="en-GB" altLang="en-US" sz="1100" b="0" dirty="0" smtClean="0">
                <a:solidFill>
                  <a:srgbClr val="FF0000"/>
                </a:solidFill>
                <a:latin typeface="Arial" panose="020B0604020202020204" pitchFamily="34" charset="0"/>
                <a:ea typeface="ＭＳ Ｐゴシック"/>
                <a:cs typeface="Arial" panose="020B0604020202020204" pitchFamily="34" charset="0"/>
              </a:rPr>
              <a:t>(slow time)</a:t>
            </a:r>
          </a:p>
          <a:p>
            <a:pPr>
              <a:lnSpc>
                <a:spcPct val="100000"/>
              </a:lnSpc>
              <a:spcAft>
                <a:spcPts val="896"/>
              </a:spcAft>
              <a:defRPr/>
            </a:pPr>
            <a:r>
              <a:rPr lang="en-GB" altLang="en-US" sz="1100" dirty="0" smtClean="0">
                <a:latin typeface="Arial" panose="020B0604020202020204" pitchFamily="34" charset="0"/>
                <a:ea typeface="ＭＳ Ｐゴシック"/>
                <a:cs typeface="Arial" panose="020B0604020202020204" pitchFamily="34" charset="0"/>
              </a:rPr>
              <a:t>Static information is, as the name suggests, risk factors that do not change, e.g. the person’s age, marital status, the individual’s past history, and any background information like warning markers</a:t>
            </a:r>
          </a:p>
          <a:p>
            <a:pPr>
              <a:lnSpc>
                <a:spcPct val="100000"/>
              </a:lnSpc>
              <a:spcAft>
                <a:spcPts val="896"/>
              </a:spcAft>
              <a:defRPr/>
            </a:pPr>
            <a:endParaRPr lang="en-GB" altLang="en-US" sz="1100" dirty="0" smtClean="0">
              <a:latin typeface="Arial" panose="020B0604020202020204" pitchFamily="34" charset="0"/>
              <a:ea typeface="ＭＳ Ｐゴシック"/>
              <a:cs typeface="Arial" panose="020B0604020202020204" pitchFamily="34" charset="0"/>
            </a:endParaRPr>
          </a:p>
          <a:p>
            <a:pPr>
              <a:lnSpc>
                <a:spcPct val="100000"/>
              </a:lnSpc>
              <a:spcAft>
                <a:spcPts val="896"/>
              </a:spcAft>
              <a:defRPr/>
            </a:pPr>
            <a:r>
              <a:rPr lang="en-GB" altLang="en-US" sz="1100" b="1" dirty="0" smtClean="0">
                <a:solidFill>
                  <a:srgbClr val="FF0000"/>
                </a:solidFill>
                <a:latin typeface="Arial" panose="020B0604020202020204" pitchFamily="34" charset="0"/>
                <a:ea typeface="ＭＳ Ｐゴシック"/>
                <a:cs typeface="Arial" panose="020B0604020202020204" pitchFamily="34" charset="0"/>
              </a:rPr>
              <a:t>Dynamic </a:t>
            </a:r>
            <a:r>
              <a:rPr lang="en-GB" altLang="en-US" sz="1100" b="1" dirty="0" smtClean="0">
                <a:solidFill>
                  <a:schemeClr val="tx1"/>
                </a:solidFill>
                <a:latin typeface="Arial" panose="020B0604020202020204" pitchFamily="34" charset="0"/>
                <a:ea typeface="ＭＳ Ｐゴシック"/>
                <a:cs typeface="Arial" panose="020B0604020202020204" pitchFamily="34" charset="0"/>
              </a:rPr>
              <a:t>R</a:t>
            </a:r>
            <a:r>
              <a:rPr lang="en-GB" altLang="en-US" sz="1100" b="1" dirty="0" smtClean="0">
                <a:latin typeface="Arial" panose="020B0604020202020204" pitchFamily="34" charset="0"/>
                <a:ea typeface="ＭＳ Ｐゴシック"/>
                <a:cs typeface="Arial" panose="020B0604020202020204" pitchFamily="34" charset="0"/>
              </a:rPr>
              <a:t>isk Assessment</a:t>
            </a:r>
            <a:r>
              <a:rPr lang="en-GB" altLang="en-US" sz="1100" b="1" baseline="0" dirty="0" smtClean="0">
                <a:latin typeface="Arial" panose="020B0604020202020204" pitchFamily="34" charset="0"/>
                <a:ea typeface="ＭＳ Ｐゴシック"/>
                <a:cs typeface="Arial" panose="020B0604020202020204" pitchFamily="34" charset="0"/>
              </a:rPr>
              <a:t> </a:t>
            </a:r>
            <a:r>
              <a:rPr lang="en-GB" altLang="en-US" sz="1100" baseline="0" dirty="0" smtClean="0">
                <a:latin typeface="Arial" panose="020B0604020202020204" pitchFamily="34" charset="0"/>
                <a:ea typeface="ＭＳ Ｐゴシック"/>
                <a:cs typeface="Arial" panose="020B0604020202020204" pitchFamily="34" charset="0"/>
              </a:rPr>
              <a:t>(</a:t>
            </a:r>
            <a:r>
              <a:rPr lang="en-GB" altLang="en-US" sz="1100" dirty="0" smtClean="0">
                <a:latin typeface="Arial" panose="020B0604020202020204" pitchFamily="34" charset="0"/>
                <a:ea typeface="ＭＳ Ｐゴシック"/>
                <a:cs typeface="Arial" panose="020B0604020202020204" pitchFamily="34" charset="0"/>
              </a:rPr>
              <a:t>fast time)</a:t>
            </a:r>
            <a:endParaRPr lang="en-GB" altLang="en-US" sz="1100" b="1" dirty="0" smtClean="0">
              <a:solidFill>
                <a:srgbClr val="FF0000"/>
              </a:solidFill>
              <a:latin typeface="Arial" panose="020B0604020202020204" pitchFamily="34" charset="0"/>
              <a:ea typeface="ＭＳ Ｐゴシック"/>
              <a:cs typeface="Arial" panose="020B0604020202020204" pitchFamily="34" charset="0"/>
            </a:endParaRPr>
          </a:p>
          <a:p>
            <a:pPr>
              <a:lnSpc>
                <a:spcPct val="100000"/>
              </a:lnSpc>
              <a:spcAft>
                <a:spcPts val="896"/>
              </a:spcAft>
              <a:defRPr/>
            </a:pPr>
            <a:r>
              <a:rPr lang="en-GB" altLang="en-US" sz="1100" dirty="0" smtClean="0">
                <a:latin typeface="Arial" panose="020B0604020202020204" pitchFamily="34" charset="0"/>
                <a:ea typeface="ＭＳ Ｐゴシック"/>
                <a:cs typeface="Arial" panose="020B0604020202020204" pitchFamily="34" charset="0"/>
              </a:rPr>
              <a:t>This means that as you go to an incident, you start to take in the information you’ve been given and as you arrive closer to the incident the information becomes updated. Your risk assessment will change – it will become fluid. </a:t>
            </a:r>
          </a:p>
          <a:p>
            <a:pPr>
              <a:lnSpc>
                <a:spcPct val="100000"/>
              </a:lnSpc>
              <a:spcAft>
                <a:spcPts val="896"/>
              </a:spcAft>
              <a:defRPr/>
            </a:pPr>
            <a:r>
              <a:rPr lang="en-GB" altLang="en-US" sz="1100" dirty="0" smtClean="0">
                <a:latin typeface="Arial" panose="020B0604020202020204" pitchFamily="34" charset="0"/>
                <a:ea typeface="ＭＳ Ｐゴシック"/>
                <a:cs typeface="Arial" panose="020B0604020202020204" pitchFamily="34" charset="0"/>
              </a:rPr>
              <a:t>The ability of an officer to deal with a fluid incident by using dynamic risk assessment is absolutely vital.</a:t>
            </a:r>
          </a:p>
          <a:p>
            <a:pPr>
              <a:lnSpc>
                <a:spcPct val="100000"/>
              </a:lnSpc>
              <a:spcAft>
                <a:spcPts val="896"/>
              </a:spcAft>
              <a:defRPr/>
            </a:pPr>
            <a:r>
              <a:rPr lang="en-GB" sz="1100" dirty="0" smtClean="0">
                <a:latin typeface="Arial" panose="020B0604020202020204" pitchFamily="34" charset="0"/>
                <a:cs typeface="Arial" panose="020B0604020202020204" pitchFamily="34" charset="0"/>
              </a:rPr>
              <a:t>Having identified the number of potential risks, officers will be able to make an assessment of possible high or unknown risks and develop a working strategy to guide subsequent stages.</a:t>
            </a:r>
            <a:r>
              <a:rPr lang="en-GB" sz="1100" baseline="0" dirty="0" smtClean="0">
                <a:latin typeface="Arial" panose="020B0604020202020204" pitchFamily="34" charset="0"/>
                <a:cs typeface="Arial" panose="020B0604020202020204" pitchFamily="34" charset="0"/>
              </a:rPr>
              <a:t>  Under the </a:t>
            </a:r>
            <a:r>
              <a:rPr lang="en-GB" altLang="en-US" sz="1100" dirty="0" smtClean="0">
                <a:latin typeface="Arial" panose="020B0604020202020204" pitchFamily="34" charset="0"/>
                <a:ea typeface="ＭＳ Ｐゴシック"/>
                <a:cs typeface="Arial" panose="020B0604020202020204" pitchFamily="34" charset="0"/>
              </a:rPr>
              <a:t>Health and Safety at Work Act 1974 you are responsible for taking reasonable care of your own safety and the safety of others.  This means that you must consider</a:t>
            </a:r>
            <a:r>
              <a:rPr lang="en-GB" altLang="en-US" sz="1100" baseline="0" dirty="0" smtClean="0">
                <a:latin typeface="Arial" panose="020B0604020202020204" pitchFamily="34" charset="0"/>
                <a:ea typeface="ＭＳ Ｐゴシック"/>
                <a:cs typeface="Arial" panose="020B0604020202020204" pitchFamily="34" charset="0"/>
              </a:rPr>
              <a:t> the safety of </a:t>
            </a:r>
            <a:r>
              <a:rPr lang="en-GB" altLang="en-US" sz="1100" dirty="0" smtClean="0">
                <a:latin typeface="Arial" panose="020B0604020202020204" pitchFamily="34" charset="0"/>
                <a:ea typeface="ＭＳ Ｐゴシック"/>
                <a:cs typeface="Arial" panose="020B0604020202020204" pitchFamily="34" charset="0"/>
              </a:rPr>
              <a:t>members of the public, others attending the scene to assist and , if at the scene, the offender or offenders.</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24</a:t>
            </a:fld>
            <a:endParaRPr lang="en-GB"/>
          </a:p>
        </p:txBody>
      </p:sp>
    </p:spTree>
    <p:extLst>
      <p:ext uri="{BB962C8B-B14F-4D97-AF65-F5344CB8AC3E}">
        <p14:creationId xmlns:p14="http://schemas.microsoft.com/office/powerpoint/2010/main" val="17189720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smtClean="0">
              <a:effectLst/>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Whilst we have a positive duty to uphold every person’s right to life and when responding to calls for assistance must not unduly place any person’s life at risk, there remains a requirement for all officers to conduct a dynamic risk assessment concerning the activity they are undertaking to ensure that they do not endanger the lives of themselves first. </a:t>
            </a:r>
          </a:p>
          <a:p>
            <a:pPr>
              <a:lnSpc>
                <a:spcPct val="100000"/>
              </a:lnSpc>
            </a:pPr>
            <a:r>
              <a:rPr lang="en-US" altLang="en-US" sz="1100" dirty="0" smtClean="0">
                <a:latin typeface="Arial" panose="020B0604020202020204" pitchFamily="34" charset="0"/>
                <a:cs typeface="Arial" panose="020B0604020202020204" pitchFamily="34" charset="0"/>
              </a:rPr>
              <a:t>Remember you should not go into an unsafe situation,  there is no point in becoming a casualty yourself.</a:t>
            </a:r>
          </a:p>
          <a:p>
            <a:pPr>
              <a:lnSpc>
                <a:spcPct val="100000"/>
              </a:lnSpc>
              <a:spcBef>
                <a:spcPct val="0"/>
              </a:spcBef>
              <a:spcAft>
                <a:spcPts val="1813"/>
              </a:spcAft>
            </a:pPr>
            <a:endParaRPr lang="en-GB" altLang="en-US" sz="1100" b="1" dirty="0" smtClean="0">
              <a:latin typeface="Arial" panose="020B0604020202020204" pitchFamily="34" charset="0"/>
              <a:cs typeface="Arial" panose="020B0604020202020204" pitchFamily="34" charset="0"/>
            </a:endParaRPr>
          </a:p>
          <a:p>
            <a:pPr>
              <a:lnSpc>
                <a:spcPct val="100000"/>
              </a:lnSpc>
              <a:spcBef>
                <a:spcPct val="0"/>
              </a:spcBef>
              <a:spcAft>
                <a:spcPts val="1813"/>
              </a:spcAft>
            </a:pPr>
            <a:r>
              <a:rPr lang="en-GB" altLang="en-US" sz="1100" b="1" dirty="0" smtClean="0">
                <a:latin typeface="Arial" panose="020B0604020202020204" pitchFamily="34" charset="0"/>
                <a:cs typeface="Arial" panose="020B0604020202020204" pitchFamily="34" charset="0"/>
              </a:rPr>
              <a:t>But in reality, how easy is it to do this?</a:t>
            </a:r>
          </a:p>
          <a:p>
            <a:pPr>
              <a:lnSpc>
                <a:spcPct val="100000"/>
              </a:lnSpc>
              <a:spcBef>
                <a:spcPct val="0"/>
              </a:spcBef>
              <a:spcAft>
                <a:spcPts val="1813"/>
              </a:spcAft>
            </a:pPr>
            <a:r>
              <a:rPr lang="en-GB" altLang="en-US" sz="1100" b="1" dirty="0" smtClean="0">
                <a:latin typeface="Arial" panose="020B0604020202020204" pitchFamily="34" charset="0"/>
                <a:cs typeface="Arial" panose="020B0604020202020204" pitchFamily="34" charset="0"/>
              </a:rPr>
              <a:t>How easy is it not to get caught up in the events that are ongoing?</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25</a:t>
            </a:fld>
            <a:endParaRPr lang="en-GB"/>
          </a:p>
        </p:txBody>
      </p:sp>
    </p:spTree>
    <p:extLst>
      <p:ext uri="{BB962C8B-B14F-4D97-AF65-F5344CB8AC3E}">
        <p14:creationId xmlns:p14="http://schemas.microsoft.com/office/powerpoint/2010/main" val="37086044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Consider powers and policy</a:t>
            </a:r>
            <a:endPar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One of the key issues that all officers must be thoroughly familiar with before they commence operational patrol type policing is to have a thorough understanding of the law relating to the use of force, together with the Police Officers Standards of Professional Behaviour, particularly in respect of authority, respect and courtesy, and the use of force.</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Part of your considerations must also include Data Protection.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As Police Officers you will have access to a large amount of information regarding person/vehicles/addresses through a variety of systems including the Police National Computer (PNC) and local intelligence.  </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You must bear in mind that this information is </a:t>
            </a:r>
            <a:r>
              <a:rPr lang="en-GB" altLang="en-US" sz="1100" b="1" dirty="0" smtClean="0">
                <a:solidFill>
                  <a:srgbClr val="FF0000"/>
                </a:solidFill>
                <a:latin typeface="Arial" panose="020B0604020202020204" pitchFamily="34" charset="0"/>
                <a:ea typeface="ＭＳ Ｐゴシック" panose="020B0600070205080204" pitchFamily="34" charset="-128"/>
                <a:cs typeface="Arial" panose="020B0604020202020204" pitchFamily="34" charset="0"/>
              </a:rPr>
              <a:t>Restricted</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and </a:t>
            </a: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must not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be disclosed to anyone other than those who have a right to know/see it.</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26</a:t>
            </a:fld>
            <a:endParaRPr lang="en-GB"/>
          </a:p>
        </p:txBody>
      </p:sp>
    </p:spTree>
    <p:extLst>
      <p:ext uri="{BB962C8B-B14F-4D97-AF65-F5344CB8AC3E}">
        <p14:creationId xmlns:p14="http://schemas.microsoft.com/office/powerpoint/2010/main" val="27912628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This stage involves considering what powers, policies and legislation might be applicable in this particular situation.</a:t>
            </a: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What police powers might be required?</a:t>
            </a: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Is there any national guidance covering this type of situation?</a:t>
            </a: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Do any local organisational policies or guidelines apply?</a:t>
            </a: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What legislation might apply?</a:t>
            </a: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27</a:t>
            </a:fld>
            <a:endParaRPr lang="en-GB"/>
          </a:p>
        </p:txBody>
      </p:sp>
    </p:spTree>
    <p:extLst>
      <p:ext uri="{BB962C8B-B14F-4D97-AF65-F5344CB8AC3E}">
        <p14:creationId xmlns:p14="http://schemas.microsoft.com/office/powerpoint/2010/main" val="39772005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defRPr/>
            </a:pPr>
            <a:r>
              <a:rPr lang="en-GB" sz="1100" dirty="0" smtClean="0">
                <a:latin typeface="Arial" panose="020B0604020202020204" pitchFamily="34" charset="0"/>
                <a:ea typeface="Verdana" panose="020B0604030504040204" pitchFamily="34" charset="0"/>
                <a:cs typeface="Arial" panose="020B0604020202020204" pitchFamily="34" charset="0"/>
              </a:rPr>
              <a:t>Considerations should include:</a:t>
            </a:r>
          </a:p>
          <a:p>
            <a:pPr marL="0" indent="0">
              <a:buFontTx/>
              <a:buNone/>
              <a:defRPr/>
            </a:pPr>
            <a:endParaRPr lang="en-GB" sz="1100" dirty="0" smtClean="0">
              <a:latin typeface="Arial" panose="020B0604020202020204" pitchFamily="34" charset="0"/>
              <a:ea typeface="Verdana" panose="020B0604030504040204" pitchFamily="34" charset="0"/>
              <a:cs typeface="Arial" panose="020B0604020202020204" pitchFamily="34" charset="0"/>
            </a:endParaRPr>
          </a:p>
          <a:p>
            <a:pPr>
              <a:defRPr/>
            </a:pPr>
            <a:r>
              <a:rPr lang="en-GB" sz="1100" dirty="0" smtClean="0">
                <a:latin typeface="Arial" panose="020B0604020202020204" pitchFamily="34" charset="0"/>
                <a:ea typeface="Verdana" panose="020B0604030504040204" pitchFamily="34" charset="0"/>
                <a:cs typeface="Arial" panose="020B0604020202020204" pitchFamily="34" charset="0"/>
              </a:rPr>
              <a:t>Under which common law or statutory provision the proposed action is being taken?</a:t>
            </a:r>
          </a:p>
          <a:p>
            <a:pPr>
              <a:defRPr/>
            </a:pPr>
            <a:endParaRPr lang="en-GB" sz="1100" dirty="0" smtClean="0">
              <a:latin typeface="Arial" panose="020B0604020202020204" pitchFamily="34" charset="0"/>
              <a:ea typeface="Verdana" panose="020B0604030504040204" pitchFamily="34" charset="0"/>
              <a:cs typeface="Arial" panose="020B0604020202020204" pitchFamily="34" charset="0"/>
            </a:endParaRPr>
          </a:p>
          <a:p>
            <a:pPr>
              <a:defRPr/>
            </a:pPr>
            <a:r>
              <a:rPr lang="en-GB" sz="1100" dirty="0" smtClean="0">
                <a:latin typeface="Arial" panose="020B0604020202020204" pitchFamily="34" charset="0"/>
                <a:ea typeface="Verdana" panose="020B0604030504040204" pitchFamily="34" charset="0"/>
                <a:cs typeface="Arial" panose="020B0604020202020204" pitchFamily="34" charset="0"/>
              </a:rPr>
              <a:t>Implications of any action under the Human Rights Act 1998 and potential infringement of the European Convention on Human Rights articles </a:t>
            </a:r>
          </a:p>
          <a:p>
            <a:pPr>
              <a:defRPr/>
            </a:pPr>
            <a:endParaRPr lang="en-GB" sz="1100" dirty="0" smtClean="0">
              <a:latin typeface="Arial" panose="020B0604020202020204" pitchFamily="34" charset="0"/>
              <a:ea typeface="Verdana" panose="020B0604030504040204" pitchFamily="34" charset="0"/>
              <a:cs typeface="Arial" panose="020B0604020202020204" pitchFamily="34" charset="0"/>
            </a:endParaRPr>
          </a:p>
          <a:p>
            <a:pPr>
              <a:defRPr/>
            </a:pPr>
            <a:r>
              <a:rPr lang="en-GB" sz="1100" dirty="0" smtClean="0">
                <a:latin typeface="Arial" panose="020B0604020202020204" pitchFamily="34" charset="0"/>
                <a:ea typeface="Verdana" panose="020B0604030504040204" pitchFamily="34" charset="0"/>
                <a:cs typeface="Arial" panose="020B0604020202020204" pitchFamily="34" charset="0"/>
              </a:rPr>
              <a:t>Are the powers to be actioned proportionate, legal, accountable and necessary?</a:t>
            </a:r>
          </a:p>
          <a:p>
            <a:pPr>
              <a:defRPr/>
            </a:pPr>
            <a:endParaRPr lang="en-GB" sz="1100" dirty="0" smtClean="0">
              <a:latin typeface="Arial" panose="020B0604020202020204" pitchFamily="34" charset="0"/>
              <a:ea typeface="Verdana" panose="020B0604030504040204" pitchFamily="34" charset="0"/>
              <a:cs typeface="Arial" panose="020B0604020202020204" pitchFamily="34" charset="0"/>
            </a:endParaRPr>
          </a:p>
          <a:p>
            <a:pPr>
              <a:defRPr/>
            </a:pPr>
            <a:r>
              <a:rPr lang="en-GB" sz="1100" dirty="0" smtClean="0">
                <a:latin typeface="Arial" panose="020B0604020202020204" pitchFamily="34" charset="0"/>
                <a:ea typeface="Verdana" panose="020B0604030504040204" pitchFamily="34" charset="0"/>
                <a:cs typeface="Arial" panose="020B0604020202020204" pitchFamily="34" charset="0"/>
              </a:rPr>
              <a:t>Whether a warrant is required?</a:t>
            </a: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28</a:t>
            </a:fld>
            <a:endParaRPr lang="en-GB"/>
          </a:p>
        </p:txBody>
      </p:sp>
    </p:spTree>
    <p:extLst>
      <p:ext uri="{BB962C8B-B14F-4D97-AF65-F5344CB8AC3E}">
        <p14:creationId xmlns:p14="http://schemas.microsoft.com/office/powerpoint/2010/main" val="229480702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solidFill>
                  <a:srgbClr val="000000"/>
                </a:solidFill>
                <a:latin typeface="Arial" panose="020B0604020202020204" pitchFamily="34" charset="0"/>
                <a:cs typeface="Arial" panose="020B0604020202020204" pitchFamily="34" charset="0"/>
              </a:rPr>
              <a:t>If you have to account for your decision, will you be able to say it was:</a:t>
            </a:r>
          </a:p>
          <a:p>
            <a:pPr eaLnBrk="1" hangingPunct="1">
              <a:buFont typeface="Arial" panose="020B0604020202020204" pitchFamily="34" charset="0"/>
              <a:buChar char="•"/>
            </a:pPr>
            <a:r>
              <a:rPr lang="en-GB" altLang="en-US" sz="1100" dirty="0" smtClean="0">
                <a:solidFill>
                  <a:srgbClr val="000000"/>
                </a:solidFill>
                <a:latin typeface="Arial" panose="020B0604020202020204" pitchFamily="34" charset="0"/>
                <a:cs typeface="Arial" panose="020B0604020202020204" pitchFamily="34" charset="0"/>
              </a:rPr>
              <a:t>Proportionate, legitimate, necessary and ethical?</a:t>
            </a:r>
          </a:p>
          <a:p>
            <a:pPr eaLnBrk="1" hangingPunct="1">
              <a:buFont typeface="Arial" panose="020B0604020202020204" pitchFamily="34" charset="0"/>
              <a:buChar char="•"/>
            </a:pPr>
            <a:r>
              <a:rPr lang="en-GB" altLang="en-US" sz="1100" dirty="0" smtClean="0">
                <a:solidFill>
                  <a:srgbClr val="000000"/>
                </a:solidFill>
                <a:latin typeface="Arial" panose="020B0604020202020204" pitchFamily="34" charset="0"/>
                <a:cs typeface="Arial" panose="020B0604020202020204" pitchFamily="34" charset="0"/>
              </a:rPr>
              <a:t>Reasonable in the circumstances facing you at the time?</a:t>
            </a:r>
          </a:p>
          <a:p>
            <a:pPr eaLnBrk="1" hangingPunct="1">
              <a:buFont typeface="Arial" panose="020B0604020202020204" pitchFamily="34" charset="0"/>
              <a:buChar char="•"/>
            </a:pPr>
            <a:endParaRPr lang="en-GB" altLang="en-US" sz="1100" dirty="0" smtClean="0">
              <a:solidFill>
                <a:srgbClr val="000000"/>
              </a:solidFill>
              <a:latin typeface="Arial" panose="020B0604020202020204" pitchFamily="34" charset="0"/>
              <a:cs typeface="Arial" panose="020B0604020202020204" pitchFamily="34" charset="0"/>
            </a:endParaRPr>
          </a:p>
          <a:p>
            <a:pPr eaLnBrk="1" hangingPunct="1"/>
            <a:r>
              <a:rPr lang="en-GB" altLang="en-US" sz="1100" dirty="0" smtClean="0">
                <a:solidFill>
                  <a:srgbClr val="000000"/>
                </a:solidFill>
                <a:latin typeface="Arial" panose="020B0604020202020204" pitchFamily="34" charset="0"/>
                <a:cs typeface="Arial" panose="020B0604020202020204" pitchFamily="34" charset="0"/>
              </a:rPr>
              <a:t>Contingencies:</a:t>
            </a:r>
          </a:p>
          <a:p>
            <a:pPr eaLnBrk="1" hangingPunct="1">
              <a:buFont typeface="Arial" panose="020B0604020202020204" pitchFamily="34" charset="0"/>
              <a:buChar char="•"/>
            </a:pPr>
            <a:r>
              <a:rPr lang="en-GB" altLang="en-US" sz="1100" dirty="0" smtClean="0">
                <a:solidFill>
                  <a:srgbClr val="000000"/>
                </a:solidFill>
                <a:latin typeface="Arial" panose="020B0604020202020204" pitchFamily="34" charset="0"/>
                <a:cs typeface="Arial" panose="020B0604020202020204" pitchFamily="34" charset="0"/>
              </a:rPr>
              <a:t>What will I do if things don’t happen as I anticipate?</a:t>
            </a: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29</a:t>
            </a:fld>
            <a:endParaRPr lang="en-GB"/>
          </a:p>
        </p:txBody>
      </p:sp>
    </p:spTree>
    <p:extLst>
      <p:ext uri="{BB962C8B-B14F-4D97-AF65-F5344CB8AC3E}">
        <p14:creationId xmlns:p14="http://schemas.microsoft.com/office/powerpoint/2010/main" val="331437728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30</a:t>
            </a:fld>
            <a:endParaRPr lang="en-GB"/>
          </a:p>
        </p:txBody>
      </p:sp>
    </p:spTree>
    <p:extLst>
      <p:ext uri="{BB962C8B-B14F-4D97-AF65-F5344CB8AC3E}">
        <p14:creationId xmlns:p14="http://schemas.microsoft.com/office/powerpoint/2010/main" val="1040831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None/>
              <a:defRPr/>
            </a:pPr>
            <a:r>
              <a:rPr lang="en-GB" altLang="en-US" sz="1100" kern="0" dirty="0" smtClean="0">
                <a:solidFill>
                  <a:srgbClr val="000000"/>
                </a:solidFill>
                <a:latin typeface="Arial" panose="020B0604020202020204" pitchFamily="34" charset="0"/>
                <a:cs typeface="Arial" panose="020B0604020202020204" pitchFamily="34" charset="0"/>
              </a:rPr>
              <a:t>This stage involves considering the different ways in which a particular decision can be made (or situation resolved) with the least risk of harm.</a:t>
            </a:r>
          </a:p>
          <a:p>
            <a:pPr eaLnBrk="1" hangingPunct="1">
              <a:buFontTx/>
              <a:buNone/>
              <a:defRPr/>
            </a:pPr>
            <a:endParaRPr lang="en-GB" altLang="en-US" sz="1100" kern="0" dirty="0" smtClean="0">
              <a:solidFill>
                <a:srgbClr val="000000"/>
              </a:solidFill>
              <a:latin typeface="Arial" panose="020B0604020202020204" pitchFamily="34" charset="0"/>
              <a:cs typeface="Arial" panose="020B0604020202020204" pitchFamily="34" charset="0"/>
            </a:endParaRP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What options are open to me?</a:t>
            </a:r>
          </a:p>
          <a:p>
            <a:pPr eaLnBrk="1" hangingPunct="1">
              <a:defRPr/>
            </a:pPr>
            <a:endParaRPr lang="en-GB" altLang="en-US" sz="1100" kern="0" dirty="0" smtClean="0">
              <a:solidFill>
                <a:srgbClr val="000000"/>
              </a:solidFill>
              <a:latin typeface="Arial" panose="020B0604020202020204" pitchFamily="34" charset="0"/>
              <a:cs typeface="Arial" panose="020B0604020202020204" pitchFamily="34" charset="0"/>
            </a:endParaRPr>
          </a:p>
          <a:p>
            <a:pPr eaLnBrk="1" hangingPunct="1">
              <a:buFontTx/>
              <a:buNone/>
              <a:defRPr/>
            </a:pPr>
            <a:r>
              <a:rPr lang="en-GB" altLang="en-US" sz="1100" kern="0" dirty="0" smtClean="0">
                <a:solidFill>
                  <a:srgbClr val="000000"/>
                </a:solidFill>
                <a:latin typeface="Arial" panose="020B0604020202020204" pitchFamily="34" charset="0"/>
                <a:cs typeface="Arial" panose="020B0604020202020204" pitchFamily="34" charset="0"/>
              </a:rPr>
              <a:t>Identify suitable responses, taking into consideration:</a:t>
            </a: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The immediacy of any threat</a:t>
            </a: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Limits of information to hand</a:t>
            </a: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Amount of time available</a:t>
            </a: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Available resources and support</a:t>
            </a: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Your own knowledge, experience and skill levels</a:t>
            </a:r>
          </a:p>
          <a:p>
            <a:pPr eaLnBrk="1" hangingPunct="1">
              <a:defRPr/>
            </a:pPr>
            <a:r>
              <a:rPr lang="en-GB" altLang="en-US" sz="1100" kern="0" dirty="0" smtClean="0">
                <a:solidFill>
                  <a:srgbClr val="000000"/>
                </a:solidFill>
                <a:latin typeface="Arial" panose="020B0604020202020204" pitchFamily="34" charset="0"/>
                <a:cs typeface="Arial" panose="020B0604020202020204" pitchFamily="34" charset="0"/>
              </a:rPr>
              <a:t>The impact of potential actions on the situation and the public</a:t>
            </a: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31</a:t>
            </a:fld>
            <a:endParaRPr lang="en-GB"/>
          </a:p>
        </p:txBody>
      </p:sp>
    </p:spTree>
    <p:extLst>
      <p:ext uri="{BB962C8B-B14F-4D97-AF65-F5344CB8AC3E}">
        <p14:creationId xmlns:p14="http://schemas.microsoft.com/office/powerpoint/2010/main" val="19549230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32</a:t>
            </a:fld>
            <a:endParaRPr lang="en-GB"/>
          </a:p>
        </p:txBody>
      </p:sp>
    </p:spTree>
    <p:extLst>
      <p:ext uri="{BB962C8B-B14F-4D97-AF65-F5344CB8AC3E}">
        <p14:creationId xmlns:p14="http://schemas.microsoft.com/office/powerpoint/2010/main" val="357635224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33</a:t>
            </a:fld>
            <a:endParaRPr lang="en-GB"/>
          </a:p>
        </p:txBody>
      </p:sp>
    </p:spTree>
    <p:extLst>
      <p:ext uri="{BB962C8B-B14F-4D97-AF65-F5344CB8AC3E}">
        <p14:creationId xmlns:p14="http://schemas.microsoft.com/office/powerpoint/2010/main" val="23935990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5000"/>
              </a:spcBef>
            </a:pPr>
            <a:r>
              <a:rPr lang="en-GB" altLang="en-US" sz="1100" dirty="0" smtClean="0">
                <a:latin typeface="Arial" panose="020B0604020202020204" pitchFamily="34" charset="0"/>
                <a:ea typeface="ＭＳ Ｐゴシック" panose="020B0600070205080204" pitchFamily="34" charset="-128"/>
              </a:rPr>
              <a:t>It is only at this stage that you are ready to implement the option you have selected.  </a:t>
            </a:r>
          </a:p>
          <a:p>
            <a:pPr>
              <a:spcBef>
                <a:spcPct val="25000"/>
              </a:spcBef>
            </a:pPr>
            <a:endParaRPr lang="en-GB" altLang="en-US" sz="1100" dirty="0" smtClean="0">
              <a:latin typeface="Arial" panose="020B0604020202020204" pitchFamily="34" charset="0"/>
              <a:ea typeface="ＭＳ Ｐゴシック" panose="020B0600070205080204" pitchFamily="34" charset="-128"/>
            </a:endParaRPr>
          </a:p>
          <a:p>
            <a:pPr>
              <a:spcBef>
                <a:spcPct val="25000"/>
              </a:spcBef>
            </a:pPr>
            <a:r>
              <a:rPr lang="en-GB" altLang="en-US" sz="1100" dirty="0" smtClean="0">
                <a:latin typeface="Arial" panose="020B0604020202020204" pitchFamily="34" charset="0"/>
                <a:ea typeface="ＭＳ Ｐゴシック" panose="020B0600070205080204" pitchFamily="34" charset="-128"/>
              </a:rPr>
              <a:t>Is there anyone else that need to know what you have decided?   This may be the victim of a crime, it may be your supervisor or another police department.  It may be the communications centre.  Make sure that everyone that needs to know does know.</a:t>
            </a: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34</a:t>
            </a:fld>
            <a:endParaRPr lang="en-GB"/>
          </a:p>
        </p:txBody>
      </p:sp>
    </p:spTree>
    <p:extLst>
      <p:ext uri="{BB962C8B-B14F-4D97-AF65-F5344CB8AC3E}">
        <p14:creationId xmlns:p14="http://schemas.microsoft.com/office/powerpoint/2010/main" val="404991735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Aft>
                <a:spcPts val="1800"/>
              </a:spcAft>
            </a:pPr>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Recording What Was Done and Why</a:t>
            </a:r>
          </a:p>
          <a:p>
            <a:pPr>
              <a:lnSpc>
                <a:spcPct val="100000"/>
              </a:lnSpc>
              <a:spcAft>
                <a:spcPts val="18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some circumstances the need to document decisions is prescribed by statute, required by organisational strategies, policies or local practices, or left to the officers discretion.</a:t>
            </a:r>
          </a:p>
          <a:p>
            <a:pPr>
              <a:lnSpc>
                <a:spcPct val="100000"/>
              </a:lnSpc>
              <a:spcAft>
                <a:spcPts val="1800"/>
              </a:spcAft>
            </a:pPr>
            <a:r>
              <a:rPr lang="en-GB" altLang="en-US" sz="1100" dirty="0" smtClean="0">
                <a:latin typeface="Arial" panose="020B0604020202020204" pitchFamily="34" charset="0"/>
                <a:cs typeface="Arial" panose="020B0604020202020204" pitchFamily="34" charset="0"/>
              </a:rPr>
              <a:t>Whatever the circumstances, the Police Service recognises that it is impossible to record every single decision and that not all decisions need to be recorded. </a:t>
            </a:r>
          </a:p>
          <a:p>
            <a:pPr>
              <a:lnSpc>
                <a:spcPct val="100000"/>
              </a:lnSpc>
              <a:spcAft>
                <a:spcPts val="1800"/>
              </a:spcAft>
            </a:pPr>
            <a:r>
              <a:rPr lang="en-GB" altLang="en-US" sz="1100" dirty="0" smtClean="0">
                <a:latin typeface="Arial" panose="020B0604020202020204" pitchFamily="34" charset="0"/>
                <a:cs typeface="Arial" panose="020B0604020202020204" pitchFamily="34" charset="0"/>
              </a:rPr>
              <a:t>In most instances professional judgement should guide whether or not to record the rationale, as well as the nature and extent of any explanation. </a:t>
            </a:r>
          </a:p>
          <a:p>
            <a:pPr>
              <a:lnSpc>
                <a:spcPct val="100000"/>
              </a:lnSpc>
              <a:spcAft>
                <a:spcPts val="1800"/>
              </a:spcAft>
            </a:pPr>
            <a:r>
              <a:rPr lang="en-GB" altLang="en-US" sz="1100" dirty="0" smtClean="0">
                <a:latin typeface="Arial" panose="020B0604020202020204" pitchFamily="34" charset="0"/>
                <a:cs typeface="Arial" panose="020B0604020202020204" pitchFamily="34" charset="0"/>
              </a:rPr>
              <a:t>The record should be proportionate to the seriousness of the situation or incident, particularly if this involves a risk of harm to a person.</a:t>
            </a:r>
          </a:p>
          <a:p>
            <a:pPr>
              <a:lnSpc>
                <a:spcPct val="100000"/>
              </a:lnSpc>
              <a:spcAft>
                <a:spcPts val="18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 addition to using the NDM to determine their actions, officers may also find it useful for structuring the rationale behind their decisions.</a:t>
            </a:r>
          </a:p>
          <a:p>
            <a:pPr>
              <a:lnSpc>
                <a:spcPct val="100000"/>
              </a:lnSpc>
              <a:spcAft>
                <a:spcPts val="1800"/>
              </a:spcAft>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The decisions can be recorded in the officers PNB / Force control room log / Witness statement / Other method, occurrence log, crime record, MFH report etc.</a:t>
            </a: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35</a:t>
            </a:fld>
            <a:endParaRPr lang="en-GB"/>
          </a:p>
        </p:txBody>
      </p:sp>
    </p:spTree>
    <p:extLst>
      <p:ext uri="{BB962C8B-B14F-4D97-AF65-F5344CB8AC3E}">
        <p14:creationId xmlns:p14="http://schemas.microsoft.com/office/powerpoint/2010/main" val="285154486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smtClean="0">
                <a:latin typeface="Arial" charset="0"/>
                <a:ea typeface="ＭＳ Ｐゴシック"/>
                <a:cs typeface="ＭＳ Ｐゴシック"/>
              </a:rPr>
              <a:t>When an officer has used force to establish and maintain control at an incident, it is important that the officer has the necessary knowledge to prepare their evidence to justify the action that was taken.</a:t>
            </a:r>
          </a:p>
          <a:p>
            <a:pPr>
              <a:defRPr/>
            </a:pPr>
            <a:endParaRPr lang="en-GB" altLang="en-US" sz="1100" dirty="0" smtClean="0">
              <a:latin typeface="Arial" charset="0"/>
              <a:ea typeface="ＭＳ Ｐゴシック"/>
              <a:cs typeface="ＭＳ Ｐゴシック"/>
            </a:endParaRPr>
          </a:p>
          <a:p>
            <a:pPr>
              <a:defRPr/>
            </a:pPr>
            <a:r>
              <a:rPr lang="en-GB" altLang="en-US" sz="1100" dirty="0" smtClean="0">
                <a:latin typeface="Arial" charset="0"/>
                <a:ea typeface="ＭＳ Ｐゴシック"/>
                <a:cs typeface="ＭＳ Ｐゴシック"/>
              </a:rPr>
              <a:t>You must remember that when you write your notebook entry or make a statement, you are painting a picture of an incident for another person who was not at the scene.</a:t>
            </a:r>
          </a:p>
          <a:p>
            <a:pPr>
              <a:defRPr/>
            </a:pPr>
            <a:endParaRPr lang="en-GB" altLang="en-US" sz="1100" dirty="0" smtClean="0">
              <a:latin typeface="Arial" charset="0"/>
              <a:ea typeface="ＭＳ Ｐゴシック"/>
              <a:cs typeface="ＭＳ Ｐゴシック"/>
            </a:endParaRPr>
          </a:p>
          <a:p>
            <a:pPr>
              <a:defRPr/>
            </a:pPr>
            <a:r>
              <a:rPr lang="en-GB" altLang="en-US" sz="1100" dirty="0" smtClean="0">
                <a:latin typeface="Arial" charset="0"/>
                <a:ea typeface="ＭＳ Ｐゴシック"/>
                <a:cs typeface="ＭＳ Ｐゴシック"/>
              </a:rPr>
              <a:t>That person's only perception of the incident will be based on: </a:t>
            </a:r>
          </a:p>
          <a:p>
            <a:pPr>
              <a:defRPr/>
            </a:pPr>
            <a:endParaRPr lang="en-GB" altLang="en-US" sz="1100" dirty="0" smtClean="0">
              <a:latin typeface="Arial" charset="0"/>
              <a:ea typeface="ＭＳ Ｐゴシック"/>
              <a:cs typeface="ＭＳ Ｐゴシック"/>
            </a:endParaRPr>
          </a:p>
          <a:p>
            <a:pPr marL="171399" indent="-171399">
              <a:buFont typeface="Arial" panose="020B0604020202020204" pitchFamily="34" charset="0"/>
              <a:buChar char="•"/>
              <a:defRPr/>
            </a:pPr>
            <a:r>
              <a:rPr lang="en-GB" altLang="en-US" sz="1100" dirty="0" smtClean="0">
                <a:latin typeface="Arial" charset="0"/>
                <a:ea typeface="ＭＳ Ｐゴシック"/>
                <a:cs typeface="ＭＳ Ｐゴシック"/>
              </a:rPr>
              <a:t>what they read in your statement; </a:t>
            </a:r>
            <a:r>
              <a:rPr lang="en-GB" altLang="en-US" sz="1100" b="1" dirty="0" smtClean="0">
                <a:latin typeface="Arial" charset="0"/>
                <a:ea typeface="ＭＳ Ｐゴシック"/>
                <a:cs typeface="ＭＳ Ｐゴシック"/>
              </a:rPr>
              <a:t>and</a:t>
            </a:r>
            <a:r>
              <a:rPr lang="en-GB" altLang="en-US" sz="1100" dirty="0" smtClean="0">
                <a:latin typeface="Arial" charset="0"/>
                <a:ea typeface="ＭＳ Ｐゴシック"/>
                <a:cs typeface="ＭＳ Ｐゴシック"/>
              </a:rPr>
              <a:t> </a:t>
            </a:r>
          </a:p>
          <a:p>
            <a:pPr>
              <a:defRPr/>
            </a:pPr>
            <a:endParaRPr lang="en-GB" altLang="en-US" sz="1100" dirty="0" smtClean="0">
              <a:latin typeface="Arial" charset="0"/>
              <a:ea typeface="ＭＳ Ｐゴシック"/>
              <a:cs typeface="ＭＳ Ｐゴシック"/>
            </a:endParaRPr>
          </a:p>
          <a:p>
            <a:pPr marL="171399" indent="-171399">
              <a:buFont typeface="Arial" panose="020B0604020202020204" pitchFamily="34" charset="0"/>
              <a:buChar char="•"/>
              <a:defRPr/>
            </a:pPr>
            <a:r>
              <a:rPr lang="en-GB" altLang="en-US" sz="1100" dirty="0" smtClean="0">
                <a:latin typeface="Arial" charset="0"/>
                <a:ea typeface="ＭＳ Ｐゴシック"/>
                <a:cs typeface="ＭＳ Ｐゴシック"/>
              </a:rPr>
              <a:t>the offenders explanation which will be presented by their solicitor or barrister at court. </a:t>
            </a:r>
          </a:p>
          <a:p>
            <a:pPr>
              <a:defRPr/>
            </a:pPr>
            <a:endParaRPr lang="en-GB" altLang="en-US" sz="1100" dirty="0" smtClean="0">
              <a:latin typeface="Arial" charset="0"/>
              <a:ea typeface="ＭＳ Ｐゴシック"/>
              <a:cs typeface="ＭＳ Ｐゴシック"/>
            </a:endParaRPr>
          </a:p>
          <a:p>
            <a:pPr>
              <a:defRPr/>
            </a:pPr>
            <a:r>
              <a:rPr lang="en-GB" altLang="en-US" sz="1100" dirty="0" smtClean="0">
                <a:latin typeface="Arial" charset="0"/>
                <a:ea typeface="ＭＳ Ｐゴシック"/>
                <a:cs typeface="ＭＳ Ｐゴシック"/>
              </a:rPr>
              <a:t>Where thorough and correct reporting procedures are used for a use of force incident, complaints and civil litigation against officers are reduced dramatically.</a:t>
            </a: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36</a:t>
            </a:fld>
            <a:endParaRPr lang="en-GB"/>
          </a:p>
        </p:txBody>
      </p:sp>
    </p:spTree>
    <p:extLst>
      <p:ext uri="{BB962C8B-B14F-4D97-AF65-F5344CB8AC3E}">
        <p14:creationId xmlns:p14="http://schemas.microsoft.com/office/powerpoint/2010/main" val="12097941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Quite often when dealing with an incident you will make many decisions and each one will generally have consequences.</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You must monitor the situation and </a:t>
            </a:r>
            <a:r>
              <a:rPr lang="en-GB" altLang="en-US" sz="1100" dirty="0" smtClean="0">
                <a:latin typeface="Arial" panose="020B0604020202020204" pitchFamily="34" charset="0"/>
                <a:ea typeface="ＭＳ Ｐゴシック" panose="020B0600070205080204" pitchFamily="34" charset="-128"/>
              </a:rPr>
              <a:t>be prepared to go through the NDM again as implementing one decision might lead to further changes to the situation.</a:t>
            </a: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37</a:t>
            </a:fld>
            <a:endParaRPr lang="en-GB"/>
          </a:p>
        </p:txBody>
      </p:sp>
    </p:spTree>
    <p:extLst>
      <p:ext uri="{BB962C8B-B14F-4D97-AF65-F5344CB8AC3E}">
        <p14:creationId xmlns:p14="http://schemas.microsoft.com/office/powerpoint/2010/main" val="242749828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Aft>
                <a:spcPts val="1200"/>
              </a:spcAft>
            </a:pPr>
            <a:r>
              <a:rPr lang="en-GB" altLang="en-US" sz="1100" dirty="0" smtClean="0">
                <a:latin typeface="Arial" panose="020B0604020202020204" pitchFamily="34" charset="0"/>
                <a:ea typeface="ＭＳ Ｐゴシック" panose="020B0600070205080204" pitchFamily="34" charset="-128"/>
              </a:rPr>
              <a:t>Once the incident is over the officer should review their decisions using the NDM. </a:t>
            </a:r>
          </a:p>
          <a:p>
            <a:pPr>
              <a:spcAft>
                <a:spcPts val="1200"/>
              </a:spcAft>
            </a:pPr>
            <a:r>
              <a:rPr lang="en-GB" altLang="en-US" sz="1100" b="1" dirty="0" smtClean="0">
                <a:solidFill>
                  <a:srgbClr val="FF0000"/>
                </a:solidFill>
                <a:latin typeface="Arial" panose="020B0604020202020204" pitchFamily="34" charset="0"/>
                <a:ea typeface="ＭＳ Ｐゴシック" panose="020B0600070205080204" pitchFamily="34" charset="-128"/>
              </a:rPr>
              <a:t>V</a:t>
            </a:r>
            <a:r>
              <a:rPr lang="en-GB" altLang="en-US" sz="1100" b="1" dirty="0" smtClean="0">
                <a:latin typeface="Arial" panose="020B0604020202020204" pitchFamily="34" charset="0"/>
                <a:ea typeface="ＭＳ Ｐゴシック" panose="020B0600070205080204" pitchFamily="34" charset="-128"/>
              </a:rPr>
              <a:t>alues:</a:t>
            </a:r>
            <a:r>
              <a:rPr lang="en-GB" altLang="en-US" sz="1100" dirty="0" smtClean="0">
                <a:latin typeface="Arial" panose="020B0604020202020204" pitchFamily="34" charset="0"/>
                <a:ea typeface="ＭＳ Ｐゴシック" panose="020B0600070205080204" pitchFamily="34" charset="-128"/>
              </a:rPr>
              <a:t> How were the police mission and values, risk, and the protection of human rights kept in mind during the situation? </a:t>
            </a:r>
          </a:p>
          <a:p>
            <a:pPr>
              <a:spcAft>
                <a:spcPts val="1200"/>
              </a:spcAft>
            </a:pPr>
            <a:r>
              <a:rPr lang="en-GB" altLang="en-US" sz="1100" b="1" dirty="0" smtClean="0">
                <a:solidFill>
                  <a:srgbClr val="FF0000"/>
                </a:solidFill>
                <a:latin typeface="Arial" panose="020B0604020202020204" pitchFamily="34" charset="0"/>
                <a:ea typeface="ＭＳ Ｐゴシック" panose="020B0600070205080204" pitchFamily="34" charset="-128"/>
              </a:rPr>
              <a:t>I</a:t>
            </a:r>
            <a:r>
              <a:rPr lang="en-GB" altLang="en-US" sz="1100" b="1" dirty="0" smtClean="0">
                <a:latin typeface="Arial" panose="020B0604020202020204" pitchFamily="34" charset="0"/>
                <a:ea typeface="ＭＳ Ｐゴシック" panose="020B0600070205080204" pitchFamily="34" charset="-128"/>
              </a:rPr>
              <a:t>nformation:</a:t>
            </a:r>
            <a:r>
              <a:rPr lang="en-GB" altLang="en-US" sz="1100" dirty="0" smtClean="0">
                <a:latin typeface="Arial" panose="020B0604020202020204" pitchFamily="34" charset="0"/>
                <a:ea typeface="ＭＳ Ｐゴシック" panose="020B0600070205080204" pitchFamily="34" charset="-128"/>
              </a:rPr>
              <a:t> What information/intelligence was available? </a:t>
            </a:r>
          </a:p>
          <a:p>
            <a:pPr>
              <a:spcAft>
                <a:spcPts val="1200"/>
              </a:spcAft>
            </a:pPr>
            <a:r>
              <a:rPr lang="en-GB" altLang="en-US" sz="1100" b="1" dirty="0" smtClean="0">
                <a:solidFill>
                  <a:srgbClr val="FF0000"/>
                </a:solidFill>
                <a:latin typeface="Arial" panose="020B0604020202020204" pitchFamily="34" charset="0"/>
                <a:ea typeface="ＭＳ Ｐゴシック" panose="020B0600070205080204" pitchFamily="34" charset="-128"/>
              </a:rPr>
              <a:t>A</a:t>
            </a:r>
            <a:r>
              <a:rPr lang="en-GB" altLang="en-US" sz="1100" b="1" dirty="0" smtClean="0">
                <a:latin typeface="Arial" panose="020B0604020202020204" pitchFamily="34" charset="0"/>
                <a:ea typeface="ＭＳ Ｐゴシック" panose="020B0600070205080204" pitchFamily="34" charset="-128"/>
              </a:rPr>
              <a:t>ssessment:</a:t>
            </a:r>
            <a:r>
              <a:rPr lang="en-GB" altLang="en-US" sz="1100" dirty="0" smtClean="0">
                <a:latin typeface="Arial" panose="020B0604020202020204" pitchFamily="34" charset="0"/>
                <a:ea typeface="ＭＳ Ｐゴシック" panose="020B0600070205080204" pitchFamily="34" charset="-128"/>
              </a:rPr>
              <a:t> What factors (potential benefits and harms) were assessed?  What threat assessment methods were used (if any)?   Was a working strategy implemented? Was it appropriate? </a:t>
            </a:r>
          </a:p>
          <a:p>
            <a:pPr>
              <a:spcAft>
                <a:spcPts val="1200"/>
              </a:spcAft>
            </a:pPr>
            <a:r>
              <a:rPr lang="en-GB" altLang="en-US" sz="1100" b="1" dirty="0" smtClean="0">
                <a:solidFill>
                  <a:srgbClr val="FF0000"/>
                </a:solidFill>
                <a:latin typeface="Arial" panose="020B0604020202020204" pitchFamily="34" charset="0"/>
                <a:ea typeface="ＭＳ Ｐゴシック" panose="020B0600070205080204" pitchFamily="34" charset="-128"/>
              </a:rPr>
              <a:t>P</a:t>
            </a:r>
            <a:r>
              <a:rPr lang="en-GB" altLang="en-US" sz="1100" b="1" dirty="0" smtClean="0">
                <a:latin typeface="Arial" panose="020B0604020202020204" pitchFamily="34" charset="0"/>
                <a:ea typeface="ＭＳ Ｐゴシック" panose="020B0600070205080204" pitchFamily="34" charset="-128"/>
              </a:rPr>
              <a:t>owers and policy:</a:t>
            </a:r>
            <a:r>
              <a:rPr lang="en-GB" altLang="en-US" sz="1100" dirty="0" smtClean="0">
                <a:latin typeface="Arial" panose="020B0604020202020204" pitchFamily="34" charset="0"/>
                <a:ea typeface="ＭＳ Ｐゴシック" panose="020B0600070205080204" pitchFamily="34" charset="-128"/>
              </a:rPr>
              <a:t> Were there any powers, policies and legislation that should have been considered?  If policy was not followed, was this reasonable in the circumstances? </a:t>
            </a:r>
          </a:p>
          <a:p>
            <a:pPr>
              <a:spcAft>
                <a:spcPts val="1200"/>
              </a:spcAft>
            </a:pPr>
            <a:r>
              <a:rPr lang="en-GB" altLang="en-US" sz="1100" b="1" dirty="0" smtClean="0">
                <a:solidFill>
                  <a:srgbClr val="FF0000"/>
                </a:solidFill>
                <a:latin typeface="Arial" panose="020B0604020202020204" pitchFamily="34" charset="0"/>
                <a:ea typeface="ＭＳ Ｐゴシック" panose="020B0600070205080204" pitchFamily="34" charset="-128"/>
              </a:rPr>
              <a:t>O</a:t>
            </a:r>
            <a:r>
              <a:rPr lang="en-GB" altLang="en-US" sz="1100" b="1" dirty="0" smtClean="0">
                <a:latin typeface="Arial" panose="020B0604020202020204" pitchFamily="34" charset="0"/>
                <a:ea typeface="ＭＳ Ｐゴシック" panose="020B0600070205080204" pitchFamily="34" charset="-128"/>
              </a:rPr>
              <a:t>ptions:</a:t>
            </a:r>
            <a:r>
              <a:rPr lang="en-GB" altLang="en-US" sz="1100" dirty="0" smtClean="0">
                <a:latin typeface="Arial" panose="020B0604020202020204" pitchFamily="34" charset="0"/>
                <a:ea typeface="ＭＳ Ｐゴシック" panose="020B0600070205080204" pitchFamily="34" charset="-128"/>
              </a:rPr>
              <a:t> How were feasible options identified and assessed?</a:t>
            </a: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38</a:t>
            </a:fld>
            <a:endParaRPr lang="en-GB"/>
          </a:p>
        </p:txBody>
      </p:sp>
    </p:spTree>
    <p:extLst>
      <p:ext uri="{BB962C8B-B14F-4D97-AF65-F5344CB8AC3E}">
        <p14:creationId xmlns:p14="http://schemas.microsoft.com/office/powerpoint/2010/main" val="260827052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39</a:t>
            </a:fld>
            <a:endParaRPr lang="en-GB"/>
          </a:p>
        </p:txBody>
      </p:sp>
    </p:spTree>
    <p:extLst>
      <p:ext uri="{BB962C8B-B14F-4D97-AF65-F5344CB8AC3E}">
        <p14:creationId xmlns:p14="http://schemas.microsoft.com/office/powerpoint/2010/main" val="299671269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83586E13-6291-42B8-9FB2-3D4366C12C8C}" type="slidenum">
              <a:rPr lang="en-GB" smtClean="0"/>
              <a:t>40</a:t>
            </a:fld>
            <a:endParaRPr lang="en-GB"/>
          </a:p>
        </p:txBody>
      </p:sp>
    </p:spTree>
    <p:extLst>
      <p:ext uri="{BB962C8B-B14F-4D97-AF65-F5344CB8AC3E}">
        <p14:creationId xmlns:p14="http://schemas.microsoft.com/office/powerpoint/2010/main" val="33819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diagramLayout" Target="../diagrams/layout1.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diagramData" Target="../diagrams/data1.xml"/><Relationship Id="rId2" Type="http://schemas.openxmlformats.org/officeDocument/2006/relationships/tags" Target="../tags/tag2.xml"/><Relationship Id="rId16" Type="http://schemas.microsoft.com/office/2007/relationships/diagramDrawing" Target="../diagrams/drawing1.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image" Target="../media/image3.jpg"/><Relationship Id="rId5" Type="http://schemas.openxmlformats.org/officeDocument/2006/relationships/tags" Target="../tags/tag5.xml"/><Relationship Id="rId15" Type="http://schemas.openxmlformats.org/officeDocument/2006/relationships/diagramColors" Target="../diagrams/colors1.xml"/><Relationship Id="rId10" Type="http://schemas.openxmlformats.org/officeDocument/2006/relationships/notesSlide" Target="../notesSlides/notesSlide12.xml"/><Relationship Id="rId4" Type="http://schemas.openxmlformats.org/officeDocument/2006/relationships/tags" Target="../tags/tag4.xml"/><Relationship Id="rId9" Type="http://schemas.openxmlformats.org/officeDocument/2006/relationships/slideLayout" Target="../slideLayouts/slideLayout7.xml"/><Relationship Id="rId1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tags" Target="../tags/tag16.xml"/><Relationship Id="rId13" Type="http://schemas.openxmlformats.org/officeDocument/2006/relationships/diagramLayout" Target="../diagrams/layout2.xml"/><Relationship Id="rId3" Type="http://schemas.openxmlformats.org/officeDocument/2006/relationships/tags" Target="../tags/tag11.xml"/><Relationship Id="rId7" Type="http://schemas.openxmlformats.org/officeDocument/2006/relationships/tags" Target="../tags/tag15.xml"/><Relationship Id="rId12" Type="http://schemas.openxmlformats.org/officeDocument/2006/relationships/diagramData" Target="../diagrams/data2.xml"/><Relationship Id="rId2" Type="http://schemas.openxmlformats.org/officeDocument/2006/relationships/tags" Target="../tags/tag10.xml"/><Relationship Id="rId16" Type="http://schemas.microsoft.com/office/2007/relationships/diagramDrawing" Target="../diagrams/drawing2.xml"/><Relationship Id="rId1" Type="http://schemas.openxmlformats.org/officeDocument/2006/relationships/tags" Target="../tags/tag9.xml"/><Relationship Id="rId6" Type="http://schemas.openxmlformats.org/officeDocument/2006/relationships/tags" Target="../tags/tag14.xml"/><Relationship Id="rId11" Type="http://schemas.openxmlformats.org/officeDocument/2006/relationships/image" Target="../media/image3.jpg"/><Relationship Id="rId5" Type="http://schemas.openxmlformats.org/officeDocument/2006/relationships/tags" Target="../tags/tag13.xml"/><Relationship Id="rId15" Type="http://schemas.openxmlformats.org/officeDocument/2006/relationships/diagramColors" Target="../diagrams/colors2.xml"/><Relationship Id="rId10" Type="http://schemas.openxmlformats.org/officeDocument/2006/relationships/notesSlide" Target="../notesSlides/notesSlide14.xml"/><Relationship Id="rId4" Type="http://schemas.openxmlformats.org/officeDocument/2006/relationships/tags" Target="../tags/tag12.xml"/><Relationship Id="rId9" Type="http://schemas.openxmlformats.org/officeDocument/2006/relationships/slideLayout" Target="../slideLayouts/slideLayout7.xml"/><Relationship Id="rId1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8" Type="http://schemas.openxmlformats.org/officeDocument/2006/relationships/tags" Target="../tags/tag24.xml"/><Relationship Id="rId13" Type="http://schemas.openxmlformats.org/officeDocument/2006/relationships/diagramLayout" Target="../diagrams/layout3.xml"/><Relationship Id="rId3" Type="http://schemas.openxmlformats.org/officeDocument/2006/relationships/tags" Target="../tags/tag19.xml"/><Relationship Id="rId7" Type="http://schemas.openxmlformats.org/officeDocument/2006/relationships/tags" Target="../tags/tag23.xml"/><Relationship Id="rId12" Type="http://schemas.openxmlformats.org/officeDocument/2006/relationships/diagramData" Target="../diagrams/data3.xml"/><Relationship Id="rId2" Type="http://schemas.openxmlformats.org/officeDocument/2006/relationships/tags" Target="../tags/tag18.xml"/><Relationship Id="rId16" Type="http://schemas.microsoft.com/office/2007/relationships/diagramDrawing" Target="../diagrams/drawing3.xml"/><Relationship Id="rId1" Type="http://schemas.openxmlformats.org/officeDocument/2006/relationships/tags" Target="../tags/tag17.xml"/><Relationship Id="rId6" Type="http://schemas.openxmlformats.org/officeDocument/2006/relationships/tags" Target="../tags/tag22.xml"/><Relationship Id="rId11" Type="http://schemas.openxmlformats.org/officeDocument/2006/relationships/image" Target="../media/image3.jpg"/><Relationship Id="rId5" Type="http://schemas.openxmlformats.org/officeDocument/2006/relationships/tags" Target="../tags/tag21.xml"/><Relationship Id="rId15" Type="http://schemas.openxmlformats.org/officeDocument/2006/relationships/diagramColors" Target="../diagrams/colors3.xml"/><Relationship Id="rId10" Type="http://schemas.openxmlformats.org/officeDocument/2006/relationships/notesSlide" Target="../notesSlides/notesSlide15.xml"/><Relationship Id="rId4" Type="http://schemas.openxmlformats.org/officeDocument/2006/relationships/tags" Target="../tags/tag20.xml"/><Relationship Id="rId9" Type="http://schemas.openxmlformats.org/officeDocument/2006/relationships/slideLayout" Target="../slideLayouts/slideLayout7.xml"/><Relationship Id="rId1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jpeg"/></Relationships>
</file>

<file path=ppt/slides/_rels/slide21.xml.rels><?xml version="1.0" encoding="UTF-8" standalone="yes"?>
<Relationships xmlns="http://schemas.openxmlformats.org/package/2006/relationships"><Relationship Id="rId8" Type="http://schemas.openxmlformats.org/officeDocument/2006/relationships/tags" Target="../tags/tag32.xml"/><Relationship Id="rId13" Type="http://schemas.openxmlformats.org/officeDocument/2006/relationships/diagramLayout" Target="../diagrams/layout4.xml"/><Relationship Id="rId3" Type="http://schemas.openxmlformats.org/officeDocument/2006/relationships/tags" Target="../tags/tag27.xml"/><Relationship Id="rId7" Type="http://schemas.openxmlformats.org/officeDocument/2006/relationships/tags" Target="../tags/tag31.xml"/><Relationship Id="rId12" Type="http://schemas.openxmlformats.org/officeDocument/2006/relationships/diagramData" Target="../diagrams/data4.xml"/><Relationship Id="rId2" Type="http://schemas.openxmlformats.org/officeDocument/2006/relationships/tags" Target="../tags/tag26.xml"/><Relationship Id="rId16" Type="http://schemas.microsoft.com/office/2007/relationships/diagramDrawing" Target="../diagrams/drawing4.xml"/><Relationship Id="rId1" Type="http://schemas.openxmlformats.org/officeDocument/2006/relationships/tags" Target="../tags/tag25.xml"/><Relationship Id="rId6" Type="http://schemas.openxmlformats.org/officeDocument/2006/relationships/tags" Target="../tags/tag30.xml"/><Relationship Id="rId11" Type="http://schemas.openxmlformats.org/officeDocument/2006/relationships/image" Target="../media/image3.jpg"/><Relationship Id="rId5" Type="http://schemas.openxmlformats.org/officeDocument/2006/relationships/tags" Target="../tags/tag29.xml"/><Relationship Id="rId15" Type="http://schemas.openxmlformats.org/officeDocument/2006/relationships/diagramColors" Target="../diagrams/colors4.xml"/><Relationship Id="rId10" Type="http://schemas.openxmlformats.org/officeDocument/2006/relationships/notesSlide" Target="../notesSlides/notesSlide21.xml"/><Relationship Id="rId4" Type="http://schemas.openxmlformats.org/officeDocument/2006/relationships/tags" Target="../tags/tag28.xml"/><Relationship Id="rId9" Type="http://schemas.openxmlformats.org/officeDocument/2006/relationships/slideLayout" Target="../slideLayouts/slideLayout7.xml"/><Relationship Id="rId1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26.xml.rels><?xml version="1.0" encoding="UTF-8" standalone="yes"?>
<Relationships xmlns="http://schemas.openxmlformats.org/package/2006/relationships"><Relationship Id="rId8" Type="http://schemas.openxmlformats.org/officeDocument/2006/relationships/tags" Target="../tags/tag40.xml"/><Relationship Id="rId13" Type="http://schemas.openxmlformats.org/officeDocument/2006/relationships/diagramLayout" Target="../diagrams/layout5.xml"/><Relationship Id="rId3" Type="http://schemas.openxmlformats.org/officeDocument/2006/relationships/tags" Target="../tags/tag35.xml"/><Relationship Id="rId7" Type="http://schemas.openxmlformats.org/officeDocument/2006/relationships/tags" Target="../tags/tag39.xml"/><Relationship Id="rId12" Type="http://schemas.openxmlformats.org/officeDocument/2006/relationships/diagramData" Target="../diagrams/data5.xml"/><Relationship Id="rId2" Type="http://schemas.openxmlformats.org/officeDocument/2006/relationships/tags" Target="../tags/tag34.xml"/><Relationship Id="rId16" Type="http://schemas.microsoft.com/office/2007/relationships/diagramDrawing" Target="../diagrams/drawing5.xml"/><Relationship Id="rId1" Type="http://schemas.openxmlformats.org/officeDocument/2006/relationships/tags" Target="../tags/tag33.xml"/><Relationship Id="rId6" Type="http://schemas.openxmlformats.org/officeDocument/2006/relationships/tags" Target="../tags/tag38.xml"/><Relationship Id="rId11" Type="http://schemas.openxmlformats.org/officeDocument/2006/relationships/image" Target="../media/image3.jpg"/><Relationship Id="rId5" Type="http://schemas.openxmlformats.org/officeDocument/2006/relationships/tags" Target="../tags/tag37.xml"/><Relationship Id="rId15" Type="http://schemas.openxmlformats.org/officeDocument/2006/relationships/diagramColors" Target="../diagrams/colors5.xml"/><Relationship Id="rId10" Type="http://schemas.openxmlformats.org/officeDocument/2006/relationships/notesSlide" Target="../notesSlides/notesSlide26.xml"/><Relationship Id="rId4" Type="http://schemas.openxmlformats.org/officeDocument/2006/relationships/tags" Target="../tags/tag36.xml"/><Relationship Id="rId9" Type="http://schemas.openxmlformats.org/officeDocument/2006/relationships/slideLayout" Target="../slideLayouts/slideLayout7.xml"/><Relationship Id="rId1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tags" Target="../tags/tag43.xml"/><Relationship Id="rId7" Type="http://schemas.openxmlformats.org/officeDocument/2006/relationships/notesSlide" Target="../notesSlides/notesSlide27.xml"/><Relationship Id="rId2" Type="http://schemas.openxmlformats.org/officeDocument/2006/relationships/tags" Target="../tags/tag42.xml"/><Relationship Id="rId1" Type="http://schemas.openxmlformats.org/officeDocument/2006/relationships/tags" Target="../tags/tag41.xml"/><Relationship Id="rId6" Type="http://schemas.openxmlformats.org/officeDocument/2006/relationships/slideLayout" Target="../slideLayouts/slideLayout7.xml"/><Relationship Id="rId5" Type="http://schemas.openxmlformats.org/officeDocument/2006/relationships/tags" Target="../tags/tag45.xml"/><Relationship Id="rId4" Type="http://schemas.openxmlformats.org/officeDocument/2006/relationships/tags" Target="../tags/tag44.xml"/><Relationship Id="rId9" Type="http://schemas.openxmlformats.org/officeDocument/2006/relationships/image" Target="../media/image14.jpeg"/></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30.xml.rels><?xml version="1.0" encoding="UTF-8" standalone="yes"?>
<Relationships xmlns="http://schemas.openxmlformats.org/package/2006/relationships"><Relationship Id="rId8" Type="http://schemas.openxmlformats.org/officeDocument/2006/relationships/tags" Target="../tags/tag53.xml"/><Relationship Id="rId13" Type="http://schemas.openxmlformats.org/officeDocument/2006/relationships/diagramLayout" Target="../diagrams/layout6.xml"/><Relationship Id="rId3" Type="http://schemas.openxmlformats.org/officeDocument/2006/relationships/tags" Target="../tags/tag48.xml"/><Relationship Id="rId7" Type="http://schemas.openxmlformats.org/officeDocument/2006/relationships/tags" Target="../tags/tag52.xml"/><Relationship Id="rId12" Type="http://schemas.openxmlformats.org/officeDocument/2006/relationships/diagramData" Target="../diagrams/data6.xml"/><Relationship Id="rId2" Type="http://schemas.openxmlformats.org/officeDocument/2006/relationships/tags" Target="../tags/tag47.xml"/><Relationship Id="rId16" Type="http://schemas.microsoft.com/office/2007/relationships/diagramDrawing" Target="../diagrams/drawing6.xml"/><Relationship Id="rId1" Type="http://schemas.openxmlformats.org/officeDocument/2006/relationships/tags" Target="../tags/tag46.xml"/><Relationship Id="rId6" Type="http://schemas.openxmlformats.org/officeDocument/2006/relationships/tags" Target="../tags/tag51.xml"/><Relationship Id="rId11" Type="http://schemas.openxmlformats.org/officeDocument/2006/relationships/image" Target="../media/image3.jpg"/><Relationship Id="rId5" Type="http://schemas.openxmlformats.org/officeDocument/2006/relationships/tags" Target="../tags/tag50.xml"/><Relationship Id="rId15" Type="http://schemas.openxmlformats.org/officeDocument/2006/relationships/diagramColors" Target="../diagrams/colors6.xml"/><Relationship Id="rId10" Type="http://schemas.openxmlformats.org/officeDocument/2006/relationships/notesSlide" Target="../notesSlides/notesSlide30.xml"/><Relationship Id="rId4" Type="http://schemas.openxmlformats.org/officeDocument/2006/relationships/tags" Target="../tags/tag49.xml"/><Relationship Id="rId9" Type="http://schemas.openxmlformats.org/officeDocument/2006/relationships/slideLayout" Target="../slideLayouts/slideLayout7.xml"/><Relationship Id="rId14" Type="http://schemas.openxmlformats.org/officeDocument/2006/relationships/diagramQuickStyle" Target="../diagrams/quickStyle6.xml"/></Relationships>
</file>

<file path=ppt/slides/_rels/slide31.xml.rels><?xml version="1.0" encoding="UTF-8" standalone="yes"?>
<Relationships xmlns="http://schemas.openxmlformats.org/package/2006/relationships"><Relationship Id="rId8" Type="http://schemas.openxmlformats.org/officeDocument/2006/relationships/hyperlink" Target="http://www.bankruptcy-toronto.ca/wp-content/uploads/2014/02/shutterstock_which-will-you-choose.jpg" TargetMode="External"/><Relationship Id="rId3" Type="http://schemas.openxmlformats.org/officeDocument/2006/relationships/image" Target="../media/image3.jpg"/><Relationship Id="rId7" Type="http://schemas.openxmlformats.org/officeDocument/2006/relationships/image" Target="../media/image18.jpe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hyperlink" Target="http://www.d-toolsblog.com/wp-content/uploads/2015/06/You-Decide-SuperShuttle-Options.jpg" TargetMode="External"/><Relationship Id="rId5" Type="http://schemas.openxmlformats.org/officeDocument/2006/relationships/image" Target="../media/image17.jpeg"/><Relationship Id="rId4" Type="http://schemas.openxmlformats.org/officeDocument/2006/relationships/hyperlink" Target="https://chosenwwm.com/wp-content/uploads/2012/03/options-green-road-sign.jpg" TargetMode="External"/><Relationship Id="rId9" Type="http://schemas.openxmlformats.org/officeDocument/2006/relationships/image" Target="../media/image19.jpeg"/></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tags" Target="../tags/tag61.xml"/><Relationship Id="rId13" Type="http://schemas.openxmlformats.org/officeDocument/2006/relationships/diagramLayout" Target="../diagrams/layout7.xml"/><Relationship Id="rId3" Type="http://schemas.openxmlformats.org/officeDocument/2006/relationships/tags" Target="../tags/tag56.xml"/><Relationship Id="rId7" Type="http://schemas.openxmlformats.org/officeDocument/2006/relationships/tags" Target="../tags/tag60.xml"/><Relationship Id="rId12" Type="http://schemas.openxmlformats.org/officeDocument/2006/relationships/diagramData" Target="../diagrams/data7.xml"/><Relationship Id="rId2" Type="http://schemas.openxmlformats.org/officeDocument/2006/relationships/tags" Target="../tags/tag55.xml"/><Relationship Id="rId16" Type="http://schemas.microsoft.com/office/2007/relationships/diagramDrawing" Target="../diagrams/drawing7.xml"/><Relationship Id="rId1" Type="http://schemas.openxmlformats.org/officeDocument/2006/relationships/tags" Target="../tags/tag54.xml"/><Relationship Id="rId6" Type="http://schemas.openxmlformats.org/officeDocument/2006/relationships/tags" Target="../tags/tag59.xml"/><Relationship Id="rId11" Type="http://schemas.openxmlformats.org/officeDocument/2006/relationships/image" Target="../media/image3.jpg"/><Relationship Id="rId5" Type="http://schemas.openxmlformats.org/officeDocument/2006/relationships/tags" Target="../tags/tag58.xml"/><Relationship Id="rId15" Type="http://schemas.openxmlformats.org/officeDocument/2006/relationships/diagramColors" Target="../diagrams/colors7.xml"/><Relationship Id="rId10" Type="http://schemas.openxmlformats.org/officeDocument/2006/relationships/notesSlide" Target="../notesSlides/notesSlide33.xml"/><Relationship Id="rId4" Type="http://schemas.openxmlformats.org/officeDocument/2006/relationships/tags" Target="../tags/tag57.xml"/><Relationship Id="rId9" Type="http://schemas.openxmlformats.org/officeDocument/2006/relationships/slideLayout" Target="../slideLayouts/slideLayout7.xml"/><Relationship Id="rId1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slideLayout" Target="../slideLayouts/slideLayout7.xml"/><Relationship Id="rId7" Type="http://schemas.openxmlformats.org/officeDocument/2006/relationships/diagramLayout" Target="../diagrams/layout8.xml"/><Relationship Id="rId2" Type="http://schemas.openxmlformats.org/officeDocument/2006/relationships/tags" Target="../tags/tag63.xml"/><Relationship Id="rId1" Type="http://schemas.openxmlformats.org/officeDocument/2006/relationships/tags" Target="../tags/tag62.xml"/><Relationship Id="rId6" Type="http://schemas.openxmlformats.org/officeDocument/2006/relationships/diagramData" Target="../diagrams/data8.xml"/><Relationship Id="rId11" Type="http://schemas.openxmlformats.org/officeDocument/2006/relationships/image" Target="../media/image20.jpeg"/><Relationship Id="rId5" Type="http://schemas.openxmlformats.org/officeDocument/2006/relationships/image" Target="../media/image3.jpg"/><Relationship Id="rId10" Type="http://schemas.microsoft.com/office/2007/relationships/diagramDrawing" Target="../diagrams/drawing8.xml"/><Relationship Id="rId4" Type="http://schemas.openxmlformats.org/officeDocument/2006/relationships/notesSlide" Target="../notesSlides/notesSlide34.xml"/><Relationship Id="rId9" Type="http://schemas.openxmlformats.org/officeDocument/2006/relationships/diagramColors" Target="../diagrams/colors8.xml"/></Relationships>
</file>

<file path=ppt/slides/_rels/slide35.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notesSlide" Target="../notesSlides/notesSlide35.xml"/><Relationship Id="rId7" Type="http://schemas.openxmlformats.org/officeDocument/2006/relationships/diagramQuickStyle" Target="../diagrams/quickStyle9.xml"/><Relationship Id="rId2" Type="http://schemas.openxmlformats.org/officeDocument/2006/relationships/slideLayout" Target="../slideLayouts/slideLayout7.xml"/><Relationship Id="rId1" Type="http://schemas.openxmlformats.org/officeDocument/2006/relationships/tags" Target="../tags/tag64.xml"/><Relationship Id="rId6" Type="http://schemas.openxmlformats.org/officeDocument/2006/relationships/diagramLayout" Target="../diagrams/layout9.xml"/><Relationship Id="rId5" Type="http://schemas.openxmlformats.org/officeDocument/2006/relationships/diagramData" Target="../diagrams/data9.xml"/><Relationship Id="rId10" Type="http://schemas.openxmlformats.org/officeDocument/2006/relationships/image" Target="../media/image21.png"/><Relationship Id="rId4" Type="http://schemas.openxmlformats.org/officeDocument/2006/relationships/image" Target="../media/image3.jpg"/><Relationship Id="rId9" Type="http://schemas.microsoft.com/office/2007/relationships/diagramDrawing" Target="../diagrams/drawing9.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tags" Target="../tags/tag65.xml"/><Relationship Id="rId4" Type="http://schemas.openxmlformats.org/officeDocument/2006/relationships/image" Target="../media/image3.jpg"/></Relationships>
</file>

<file path=ppt/slides/_rels/slide37.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slideLayout" Target="../slideLayouts/slideLayout7.xml"/><Relationship Id="rId7" Type="http://schemas.openxmlformats.org/officeDocument/2006/relationships/diagramLayout" Target="../diagrams/layout10.xml"/><Relationship Id="rId2" Type="http://schemas.openxmlformats.org/officeDocument/2006/relationships/tags" Target="../tags/tag67.xml"/><Relationship Id="rId1" Type="http://schemas.openxmlformats.org/officeDocument/2006/relationships/tags" Target="../tags/tag66.xml"/><Relationship Id="rId6" Type="http://schemas.openxmlformats.org/officeDocument/2006/relationships/diagramData" Target="../diagrams/data10.xml"/><Relationship Id="rId11" Type="http://schemas.openxmlformats.org/officeDocument/2006/relationships/image" Target="../media/image22.jpeg"/><Relationship Id="rId5" Type="http://schemas.openxmlformats.org/officeDocument/2006/relationships/image" Target="../media/image3.jpg"/><Relationship Id="rId10" Type="http://schemas.microsoft.com/office/2007/relationships/diagramDrawing" Target="../diagrams/drawing10.xml"/><Relationship Id="rId4" Type="http://schemas.openxmlformats.org/officeDocument/2006/relationships/notesSlide" Target="../notesSlides/notesSlide37.xml"/><Relationship Id="rId9" Type="http://schemas.openxmlformats.org/officeDocument/2006/relationships/diagramColors" Target="../diagrams/colors10.xml"/></Relationships>
</file>

<file path=ppt/slides/_rels/slide38.xml.rels><?xml version="1.0" encoding="UTF-8" standalone="yes"?>
<Relationships xmlns="http://schemas.openxmlformats.org/package/2006/relationships"><Relationship Id="rId8" Type="http://schemas.openxmlformats.org/officeDocument/2006/relationships/diagramQuickStyle" Target="../diagrams/quickStyle11.xml"/><Relationship Id="rId3" Type="http://schemas.openxmlformats.org/officeDocument/2006/relationships/slideLayout" Target="../slideLayouts/slideLayout7.xml"/><Relationship Id="rId7" Type="http://schemas.openxmlformats.org/officeDocument/2006/relationships/diagramLayout" Target="../diagrams/layout11.xml"/><Relationship Id="rId2" Type="http://schemas.openxmlformats.org/officeDocument/2006/relationships/tags" Target="../tags/tag69.xml"/><Relationship Id="rId1" Type="http://schemas.openxmlformats.org/officeDocument/2006/relationships/tags" Target="../tags/tag68.xml"/><Relationship Id="rId6" Type="http://schemas.openxmlformats.org/officeDocument/2006/relationships/diagramData" Target="../diagrams/data11.xml"/><Relationship Id="rId5" Type="http://schemas.openxmlformats.org/officeDocument/2006/relationships/image" Target="../media/image3.jpg"/><Relationship Id="rId10" Type="http://schemas.microsoft.com/office/2007/relationships/diagramDrawing" Target="../diagrams/drawing11.xml"/><Relationship Id="rId4" Type="http://schemas.openxmlformats.org/officeDocument/2006/relationships/notesSlide" Target="../notesSlides/notesSlide38.xml"/><Relationship Id="rId9" Type="http://schemas.openxmlformats.org/officeDocument/2006/relationships/diagramColors" Target="../diagrams/colors11.xml"/></Relationships>
</file>

<file path=ppt/slides/_rels/slide3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412478" y="2526010"/>
            <a:ext cx="4263039" cy="163121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chemeClr val="bg1"/>
                </a:solidFill>
                <a:latin typeface="Tahoma" panose="020B0604030504040204" pitchFamily="34" charset="0"/>
                <a:ea typeface="Tahoma" panose="020B0604030504040204" pitchFamily="34" charset="0"/>
                <a:cs typeface="Tahoma" panose="020B0604030504040204" pitchFamily="34" charset="0"/>
              </a:rPr>
              <a:t>The National Decision Model </a:t>
            </a:r>
            <a:endParaRPr kumimoji="0" lang="en-GB" sz="4000" b="1" i="0" u="none" strike="noStrike" kern="1200" cap="none" spc="0" normalizeH="0" baseline="0" noProof="0" dirty="0" smtClean="0">
              <a:ln>
                <a:noFill/>
              </a:ln>
              <a:solidFill>
                <a:schemeClr val="bg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2409148" y="5818067"/>
            <a:ext cx="666204" cy="804569"/>
          </a:xfrm>
          <a:prstGeom prst="rect">
            <a:avLst/>
          </a:prstGeom>
        </p:spPr>
      </p:pic>
    </p:spTree>
    <p:extLst>
      <p:ext uri="{BB962C8B-B14F-4D97-AF65-F5344CB8AC3E}">
        <p14:creationId xmlns:p14="http://schemas.microsoft.com/office/powerpoint/2010/main" val="382899143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7" y="111211"/>
            <a:ext cx="12189023" cy="685800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070319" y="1901931"/>
            <a:ext cx="6048375" cy="3744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289294" y="579563"/>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Key Influences on the Decision Making Process</a:t>
            </a:r>
            <a:endParaRPr lang="en-GB" sz="3200" b="1" dirty="0">
              <a:solidFill>
                <a:schemeClr val="bg1"/>
              </a:solidFill>
            </a:endParaRPr>
          </a:p>
        </p:txBody>
      </p:sp>
    </p:spTree>
    <p:extLst>
      <p:ext uri="{BB962C8B-B14F-4D97-AF65-F5344CB8AC3E}">
        <p14:creationId xmlns:p14="http://schemas.microsoft.com/office/powerpoint/2010/main" val="40145558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7" y="0"/>
            <a:ext cx="12189023" cy="6858000"/>
          </a:xfrm>
          <a:prstGeom prst="rect">
            <a:avLst/>
          </a:prstGeom>
        </p:spPr>
      </p:pic>
      <p:sp>
        <p:nvSpPr>
          <p:cNvPr id="4" name="TextBox 3"/>
          <p:cNvSpPr txBox="1">
            <a:spLocks noChangeArrowheads="1"/>
          </p:cNvSpPr>
          <p:nvPr/>
        </p:nvSpPr>
        <p:spPr bwMode="auto">
          <a:xfrm>
            <a:off x="1237908" y="2063579"/>
            <a:ext cx="10008972" cy="3970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marL="457200" indent="-457200">
              <a:buFont typeface="Arial" panose="020B0604020202020204" pitchFamily="34" charset="0"/>
              <a:buChar char="•"/>
            </a:pPr>
            <a:r>
              <a:rPr lang="en-GB" altLang="en-US" sz="2800" dirty="0">
                <a:latin typeface="Calibri" panose="020F0502020204030204" pitchFamily="34" charset="0"/>
                <a:ea typeface="Verdana" panose="020B0604030504040204" pitchFamily="34" charset="0"/>
                <a:cs typeface="Calibri" panose="020F0502020204030204" pitchFamily="34" charset="0"/>
              </a:rPr>
              <a:t>Acting on impulse (too quickly)</a:t>
            </a:r>
          </a:p>
          <a:p>
            <a:pPr marL="457200" indent="-457200">
              <a:buFont typeface="Arial" panose="020B0604020202020204" pitchFamily="34" charset="0"/>
              <a:buChar char="•"/>
            </a:pPr>
            <a:r>
              <a:rPr lang="en-GB" altLang="en-US" sz="2800" dirty="0">
                <a:latin typeface="Calibri" panose="020F0502020204030204" pitchFamily="34" charset="0"/>
                <a:ea typeface="Verdana" panose="020B0604030504040204" pitchFamily="34" charset="0"/>
                <a:cs typeface="Calibri" panose="020F0502020204030204" pitchFamily="34" charset="0"/>
              </a:rPr>
              <a:t>Risk avoidance</a:t>
            </a:r>
          </a:p>
          <a:p>
            <a:pPr marL="457200" indent="-457200">
              <a:buFont typeface="Arial" panose="020B0604020202020204" pitchFamily="34" charset="0"/>
              <a:buChar char="•"/>
            </a:pPr>
            <a:r>
              <a:rPr lang="en-GB" altLang="en-US" sz="2800" dirty="0">
                <a:latin typeface="Calibri" panose="020F0502020204030204" pitchFamily="34" charset="0"/>
                <a:ea typeface="Verdana" panose="020B0604030504040204" pitchFamily="34" charset="0"/>
                <a:cs typeface="Calibri" panose="020F0502020204030204" pitchFamily="34" charset="0"/>
              </a:rPr>
              <a:t>Ignorance</a:t>
            </a:r>
          </a:p>
          <a:p>
            <a:pPr marL="457200" indent="-457200">
              <a:buFont typeface="Arial" panose="020B0604020202020204" pitchFamily="34" charset="0"/>
              <a:buChar char="•"/>
            </a:pPr>
            <a:r>
              <a:rPr lang="en-GB" altLang="en-US" sz="2800" dirty="0">
                <a:latin typeface="Calibri" panose="020F0502020204030204" pitchFamily="34" charset="0"/>
                <a:ea typeface="Verdana" panose="020B0604030504040204" pitchFamily="34" charset="0"/>
                <a:cs typeface="Calibri" panose="020F0502020204030204" pitchFamily="34" charset="0"/>
              </a:rPr>
              <a:t>Halo effect – decision maker is an expert in one field and so therefore “good at everything”</a:t>
            </a:r>
          </a:p>
          <a:p>
            <a:pPr marL="457200" indent="-457200">
              <a:buFont typeface="Arial" panose="020B0604020202020204" pitchFamily="34" charset="0"/>
              <a:buChar char="•"/>
            </a:pPr>
            <a:r>
              <a:rPr lang="en-GB" altLang="en-US" sz="2800" dirty="0">
                <a:latin typeface="Calibri" panose="020F0502020204030204" pitchFamily="34" charset="0"/>
                <a:ea typeface="Verdana" panose="020B0604030504040204" pitchFamily="34" charset="0"/>
                <a:cs typeface="Calibri" panose="020F0502020204030204" pitchFamily="34" charset="0"/>
              </a:rPr>
              <a:t>Being a decision making loner</a:t>
            </a:r>
          </a:p>
          <a:p>
            <a:pPr marL="457200" indent="-457200">
              <a:buFont typeface="Arial" panose="020B0604020202020204" pitchFamily="34" charset="0"/>
              <a:buChar char="•"/>
            </a:pPr>
            <a:r>
              <a:rPr lang="en-GB" altLang="en-US" sz="2800" dirty="0">
                <a:latin typeface="Calibri" panose="020F0502020204030204" pitchFamily="34" charset="0"/>
                <a:ea typeface="Verdana" panose="020B0604030504040204" pitchFamily="34" charset="0"/>
                <a:cs typeface="Calibri" panose="020F0502020204030204" pitchFamily="34" charset="0"/>
              </a:rPr>
              <a:t>A “one solution” decision </a:t>
            </a:r>
            <a:r>
              <a:rPr lang="en-GB" altLang="en-US" sz="2800" dirty="0" smtClean="0">
                <a:latin typeface="Calibri" panose="020F0502020204030204" pitchFamily="34" charset="0"/>
                <a:ea typeface="Verdana" panose="020B0604030504040204" pitchFamily="34" charset="0"/>
                <a:cs typeface="Calibri" panose="020F0502020204030204" pitchFamily="34" charset="0"/>
              </a:rPr>
              <a:t>maker</a:t>
            </a:r>
          </a:p>
          <a:p>
            <a:pPr marL="457200" indent="-457200">
              <a:buFont typeface="Arial" panose="020B0604020202020204" pitchFamily="34" charset="0"/>
              <a:buChar char="•"/>
            </a:pPr>
            <a:endParaRPr lang="en-GB" altLang="en-US" sz="2800" dirty="0">
              <a:latin typeface="Verdana" panose="020B0604030504040204" pitchFamily="34" charset="0"/>
              <a:ea typeface="Verdana" panose="020B0604030504040204" pitchFamily="34" charset="0"/>
              <a:cs typeface="Verdana" panose="020B0604030504040204" pitchFamily="34" charset="0"/>
            </a:endParaRPr>
          </a:p>
          <a:p>
            <a:pPr marL="0" indent="0"/>
            <a:endParaRPr lang="en-GB" altLang="en-US" sz="2800" dirty="0">
              <a:latin typeface="Verdana" panose="020B0604030504040204" pitchFamily="34" charset="0"/>
              <a:ea typeface="Verdana" panose="020B0604030504040204" pitchFamily="34" charset="0"/>
              <a:cs typeface="Verdana" panose="020B0604030504040204" pitchFamily="34" charset="0"/>
            </a:endParaRPr>
          </a:p>
        </p:txBody>
      </p:sp>
      <p:sp>
        <p:nvSpPr>
          <p:cNvPr id="7" name="TextBox 6"/>
          <p:cNvSpPr txBox="1"/>
          <p:nvPr/>
        </p:nvSpPr>
        <p:spPr>
          <a:xfrm>
            <a:off x="1237908" y="708624"/>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Some Obstacles that Affect Decision Making</a:t>
            </a:r>
            <a:endParaRPr lang="en-GB" sz="3200" b="1" dirty="0">
              <a:solidFill>
                <a:schemeClr val="bg1"/>
              </a:solidFill>
            </a:endParaRPr>
          </a:p>
        </p:txBody>
      </p:sp>
    </p:spTree>
    <p:extLst>
      <p:ext uri="{BB962C8B-B14F-4D97-AF65-F5344CB8AC3E}">
        <p14:creationId xmlns:p14="http://schemas.microsoft.com/office/powerpoint/2010/main" val="225161265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 y="0"/>
            <a:ext cx="12189023" cy="6858000"/>
          </a:xfrm>
          <a:prstGeom prst="rect">
            <a:avLst/>
          </a:prstGeom>
        </p:spPr>
      </p:pic>
      <p:sp>
        <p:nvSpPr>
          <p:cNvPr id="3" name="TextBox 2"/>
          <p:cNvSpPr txBox="1">
            <a:spLocks noChangeArrowheads="1"/>
          </p:cNvSpPr>
          <p:nvPr/>
        </p:nvSpPr>
        <p:spPr bwMode="auto">
          <a:xfrm>
            <a:off x="2330394" y="1986946"/>
            <a:ext cx="8569325"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marL="457200" indent="-457200">
              <a:buFont typeface="Arial" panose="020B0604020202020204" pitchFamily="34" charset="0"/>
              <a:buChar char="•"/>
            </a:pPr>
            <a:r>
              <a:rPr lang="en-GB" altLang="en-US" sz="2800" dirty="0">
                <a:solidFill>
                  <a:srgbClr val="000000"/>
                </a:solidFill>
                <a:latin typeface="Calibri" panose="020F0502020204030204" pitchFamily="34" charset="0"/>
                <a:ea typeface="Verdana" panose="020B0604030504040204" pitchFamily="34" charset="0"/>
                <a:cs typeface="Calibri" panose="020F0502020204030204" pitchFamily="34" charset="0"/>
              </a:rPr>
              <a:t>Define the decision</a:t>
            </a:r>
          </a:p>
          <a:p>
            <a:pPr marL="457200" indent="-457200">
              <a:buFont typeface="Arial" panose="020B0604020202020204" pitchFamily="34" charset="0"/>
              <a:buChar char="•"/>
            </a:pPr>
            <a:r>
              <a:rPr lang="en-GB" altLang="en-US" sz="2800" dirty="0">
                <a:solidFill>
                  <a:srgbClr val="000000"/>
                </a:solidFill>
                <a:latin typeface="Calibri" panose="020F0502020204030204" pitchFamily="34" charset="0"/>
                <a:ea typeface="Verdana" panose="020B0604030504040204" pitchFamily="34" charset="0"/>
                <a:cs typeface="Calibri" panose="020F0502020204030204" pitchFamily="34" charset="0"/>
              </a:rPr>
              <a:t>Is this your decision to make?</a:t>
            </a:r>
          </a:p>
          <a:p>
            <a:pPr marL="457200" indent="-457200">
              <a:buFont typeface="Arial" panose="020B0604020202020204" pitchFamily="34" charset="0"/>
              <a:buChar char="•"/>
            </a:pPr>
            <a:r>
              <a:rPr lang="en-GB" altLang="en-US" sz="2800" dirty="0">
                <a:solidFill>
                  <a:srgbClr val="000000"/>
                </a:solidFill>
                <a:latin typeface="Calibri" panose="020F0502020204030204" pitchFamily="34" charset="0"/>
                <a:ea typeface="Verdana" panose="020B0604030504040204" pitchFamily="34" charset="0"/>
                <a:cs typeface="Calibri" panose="020F0502020204030204" pitchFamily="34" charset="0"/>
              </a:rPr>
              <a:t>Is there a deadline for making the decision?</a:t>
            </a:r>
          </a:p>
          <a:p>
            <a:pPr marL="457200" indent="-457200">
              <a:buFont typeface="Arial" panose="020B0604020202020204" pitchFamily="34" charset="0"/>
              <a:buChar char="•"/>
            </a:pPr>
            <a:r>
              <a:rPr lang="en-GB" altLang="en-US" sz="2800" dirty="0">
                <a:solidFill>
                  <a:srgbClr val="000000"/>
                </a:solidFill>
                <a:latin typeface="Calibri" panose="020F0502020204030204" pitchFamily="34" charset="0"/>
                <a:ea typeface="Verdana" panose="020B0604030504040204" pitchFamily="34" charset="0"/>
                <a:cs typeface="Calibri" panose="020F0502020204030204" pitchFamily="34" charset="0"/>
              </a:rPr>
              <a:t>Why is this decision important?</a:t>
            </a:r>
          </a:p>
          <a:p>
            <a:pPr marL="457200" indent="-457200">
              <a:buFont typeface="Arial" panose="020B0604020202020204" pitchFamily="34" charset="0"/>
              <a:buChar char="•"/>
            </a:pPr>
            <a:r>
              <a:rPr lang="en-GB" altLang="en-US" sz="2800" dirty="0">
                <a:solidFill>
                  <a:srgbClr val="000000"/>
                </a:solidFill>
                <a:latin typeface="Calibri" panose="020F0502020204030204" pitchFamily="34" charset="0"/>
                <a:ea typeface="Verdana" panose="020B0604030504040204" pitchFamily="34" charset="0"/>
                <a:cs typeface="Calibri" panose="020F0502020204030204" pitchFamily="34" charset="0"/>
              </a:rPr>
              <a:t>Who will be affected by this decision</a:t>
            </a:r>
          </a:p>
          <a:p>
            <a:pPr marL="457200" indent="-457200">
              <a:buFont typeface="Arial" panose="020B0604020202020204" pitchFamily="34" charset="0"/>
              <a:buChar char="•"/>
            </a:pPr>
            <a:r>
              <a:rPr lang="en-GB" altLang="en-US" sz="2800" dirty="0">
                <a:solidFill>
                  <a:srgbClr val="000000"/>
                </a:solidFill>
                <a:latin typeface="Calibri" panose="020F0502020204030204" pitchFamily="34" charset="0"/>
                <a:ea typeface="Verdana" panose="020B0604030504040204" pitchFamily="34" charset="0"/>
                <a:cs typeface="Calibri" panose="020F0502020204030204" pitchFamily="34" charset="0"/>
              </a:rPr>
              <a:t>Research the background to the decision</a:t>
            </a:r>
          </a:p>
          <a:p>
            <a:pPr marL="457200" indent="-457200">
              <a:buFont typeface="Arial" panose="020B0604020202020204" pitchFamily="34" charset="0"/>
              <a:buChar char="•"/>
            </a:pPr>
            <a:r>
              <a:rPr lang="en-GB" altLang="en-US" sz="2800" dirty="0">
                <a:solidFill>
                  <a:srgbClr val="000000"/>
                </a:solidFill>
                <a:latin typeface="Calibri" panose="020F0502020204030204" pitchFamily="34" charset="0"/>
                <a:ea typeface="Verdana" panose="020B0604030504040204" pitchFamily="34" charset="0"/>
                <a:cs typeface="Calibri" panose="020F0502020204030204" pitchFamily="34" charset="0"/>
              </a:rPr>
              <a:t>Review your decision making</a:t>
            </a:r>
          </a:p>
          <a:p>
            <a:pPr>
              <a:buFont typeface="Wingdings" panose="05000000000000000000" pitchFamily="2" charset="2"/>
              <a:buChar char="Ø"/>
            </a:pPr>
            <a:endParaRPr lang="en-GB" altLang="en-US" sz="2800" dirty="0">
              <a:solidFill>
                <a:srgbClr val="000000"/>
              </a:solidFill>
              <a:latin typeface="Verdana" panose="020B0604030504040204" pitchFamily="34" charset="0"/>
              <a:ea typeface="Verdana" panose="020B0604030504040204" pitchFamily="34" charset="0"/>
              <a:cs typeface="Verdana" panose="020B0604030504040204" pitchFamily="34" charset="0"/>
            </a:endParaRPr>
          </a:p>
        </p:txBody>
      </p:sp>
      <p:sp>
        <p:nvSpPr>
          <p:cNvPr id="6" name="TextBox 5"/>
          <p:cNvSpPr txBox="1"/>
          <p:nvPr/>
        </p:nvSpPr>
        <p:spPr>
          <a:xfrm>
            <a:off x="1289296" y="488969"/>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Some Strategies for Effective Decision Making</a:t>
            </a:r>
            <a:endParaRPr lang="en-GB" sz="3200" b="1" dirty="0">
              <a:solidFill>
                <a:schemeClr val="bg1"/>
              </a:solidFill>
            </a:endParaRPr>
          </a:p>
        </p:txBody>
      </p:sp>
    </p:spTree>
    <p:extLst>
      <p:ext uri="{BB962C8B-B14F-4D97-AF65-F5344CB8AC3E}">
        <p14:creationId xmlns:p14="http://schemas.microsoft.com/office/powerpoint/2010/main" val="4288888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8900"/>
            <a:ext cx="12189023" cy="6858000"/>
          </a:xfrm>
          <a:prstGeom prst="rect">
            <a:avLst/>
          </a:prstGeom>
        </p:spPr>
      </p:pic>
      <p:sp>
        <p:nvSpPr>
          <p:cNvPr id="4" name="TextBox 3"/>
          <p:cNvSpPr txBox="1"/>
          <p:nvPr/>
        </p:nvSpPr>
        <p:spPr>
          <a:xfrm>
            <a:off x="1289294" y="678050"/>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National Decision Model</a:t>
            </a:r>
            <a:endParaRPr lang="en-GB" sz="3200" b="1" dirty="0">
              <a:solidFill>
                <a:schemeClr val="bg1"/>
              </a:solidFill>
            </a:endParaRPr>
          </a:p>
        </p:txBody>
      </p:sp>
      <p:pic>
        <p:nvPicPr>
          <p:cNvPr id="5" name="Picture 4" descr="C:\Users\wjones\Pictures\h&amp;s.PNG"/>
          <p:cNvPicPr/>
          <p:nvPr/>
        </p:nvPicPr>
        <p:blipFill>
          <a:blip r:embed="rId4">
            <a:extLst>
              <a:ext uri="{28A0092B-C50C-407E-A947-70E740481C1C}">
                <a14:useLocalDpi xmlns:a14="http://schemas.microsoft.com/office/drawing/2010/main" val="0"/>
              </a:ext>
            </a:extLst>
          </a:blip>
          <a:srcRect/>
          <a:stretch>
            <a:fillRect/>
          </a:stretch>
        </p:blipFill>
        <p:spPr bwMode="auto">
          <a:xfrm>
            <a:off x="2592094" y="2017301"/>
            <a:ext cx="7004824" cy="3346435"/>
          </a:xfrm>
          <a:prstGeom prst="rect">
            <a:avLst/>
          </a:prstGeom>
          <a:noFill/>
          <a:ln>
            <a:solidFill>
              <a:schemeClr val="tx1"/>
            </a:solidFill>
          </a:ln>
        </p:spPr>
      </p:pic>
    </p:spTree>
    <p:extLst>
      <p:ext uri="{BB962C8B-B14F-4D97-AF65-F5344CB8AC3E}">
        <p14:creationId xmlns:p14="http://schemas.microsoft.com/office/powerpoint/2010/main" val="342600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7" y="0"/>
            <a:ext cx="12189023" cy="6858000"/>
          </a:xfrm>
          <a:prstGeom prst="rect">
            <a:avLst/>
          </a:prstGeom>
        </p:spPr>
      </p:pic>
      <p:sp>
        <p:nvSpPr>
          <p:cNvPr id="3" name="Rectangle 2"/>
          <p:cNvSpPr txBox="1">
            <a:spLocks noChangeArrowheads="1"/>
          </p:cNvSpPr>
          <p:nvPr/>
        </p:nvSpPr>
        <p:spPr bwMode="auto">
          <a:xfrm>
            <a:off x="549476" y="714562"/>
            <a:ext cx="11096024" cy="51159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ＭＳ Ｐゴシック" pitchFamily="-107" charset="-128"/>
                <a:cs typeface="ＭＳ Ｐゴシック" pitchFamily="-107"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a:solidFill>
                  <a:schemeClr val="tx1"/>
                </a:solidFill>
                <a:latin typeface="+mn-lt"/>
                <a:ea typeface="ＭＳ Ｐゴシック" pitchFamily="-107" charset="-128"/>
              </a:defRPr>
            </a:lvl9pPr>
          </a:lstStyle>
          <a:p>
            <a:pPr algn="ctr">
              <a:buFontTx/>
              <a:buNone/>
              <a:defRPr/>
            </a:pPr>
            <a:r>
              <a:rPr lang="en-GB" altLang="en-US" kern="0" dirty="0" smtClean="0">
                <a:solidFill>
                  <a:srgbClr val="000000"/>
                </a:solidFill>
                <a:latin typeface="Verdana"/>
              </a:rPr>
              <a:t>	</a:t>
            </a:r>
            <a:r>
              <a:rPr lang="en-GB" altLang="en-US" kern="0" dirty="0" smtClean="0">
                <a:solidFill>
                  <a:srgbClr val="000000"/>
                </a:solidFill>
                <a:latin typeface="Calibri" panose="020F0502020204030204" pitchFamily="34" charset="0"/>
                <a:cs typeface="Calibri" panose="020F0502020204030204" pitchFamily="34" charset="0"/>
              </a:rPr>
              <a:t>Police officers and police staff will have to use </a:t>
            </a:r>
            <a:r>
              <a:rPr lang="en-GB" altLang="en-US" b="1" kern="0" dirty="0" smtClean="0">
                <a:solidFill>
                  <a:srgbClr val="000000"/>
                </a:solidFill>
                <a:latin typeface="Calibri" panose="020F0502020204030204" pitchFamily="34" charset="0"/>
                <a:cs typeface="Calibri" panose="020F0502020204030204" pitchFamily="34" charset="0"/>
              </a:rPr>
              <a:t>greater professional judgement</a:t>
            </a:r>
            <a:r>
              <a:rPr lang="en-GB" altLang="en-US" kern="0" dirty="0" smtClean="0">
                <a:solidFill>
                  <a:srgbClr val="000000"/>
                </a:solidFill>
                <a:latin typeface="Calibri" panose="020F0502020204030204" pitchFamily="34" charset="0"/>
                <a:cs typeface="Calibri" panose="020F0502020204030204" pitchFamily="34" charset="0"/>
              </a:rPr>
              <a:t>, </a:t>
            </a:r>
            <a:r>
              <a:rPr lang="en-GB" altLang="en-US" b="1" kern="0" dirty="0" smtClean="0">
                <a:solidFill>
                  <a:srgbClr val="000000"/>
                </a:solidFill>
                <a:latin typeface="Calibri" panose="020F0502020204030204" pitchFamily="34" charset="0"/>
                <a:cs typeface="Calibri" panose="020F0502020204030204" pitchFamily="34" charset="0"/>
              </a:rPr>
              <a:t>take greater risks in their decision making</a:t>
            </a:r>
            <a:r>
              <a:rPr lang="en-GB" altLang="en-US" kern="0" dirty="0" smtClean="0">
                <a:solidFill>
                  <a:srgbClr val="000000"/>
                </a:solidFill>
                <a:latin typeface="Calibri" panose="020F0502020204030204" pitchFamily="34" charset="0"/>
                <a:cs typeface="Calibri" panose="020F0502020204030204" pitchFamily="34" charset="0"/>
              </a:rPr>
              <a:t> and </a:t>
            </a:r>
            <a:r>
              <a:rPr lang="en-GB" altLang="en-US" b="1" kern="0" dirty="0" smtClean="0">
                <a:solidFill>
                  <a:srgbClr val="000000"/>
                </a:solidFill>
                <a:latin typeface="Calibri" panose="020F0502020204030204" pitchFamily="34" charset="0"/>
                <a:cs typeface="Calibri" panose="020F0502020204030204" pitchFamily="34" charset="0"/>
              </a:rPr>
              <a:t>use their discretion</a:t>
            </a:r>
            <a:r>
              <a:rPr lang="en-GB" altLang="en-US" kern="0" dirty="0" smtClean="0">
                <a:solidFill>
                  <a:srgbClr val="000000"/>
                </a:solidFill>
                <a:latin typeface="Calibri" panose="020F0502020204030204" pitchFamily="34" charset="0"/>
                <a:cs typeface="Calibri" panose="020F0502020204030204" pitchFamily="34" charset="0"/>
              </a:rPr>
              <a:t> in order to achieve the highest levels of trust and confidence in policing. </a:t>
            </a:r>
          </a:p>
          <a:p>
            <a:pPr algn="ctr">
              <a:spcBef>
                <a:spcPct val="50000"/>
              </a:spcBef>
              <a:buFontTx/>
              <a:buNone/>
              <a:defRPr/>
            </a:pPr>
            <a:r>
              <a:rPr lang="en-GB" altLang="en-US" kern="0" dirty="0" smtClean="0">
                <a:solidFill>
                  <a:srgbClr val="000000"/>
                </a:solidFill>
                <a:latin typeface="Calibri" panose="020F0502020204030204" pitchFamily="34" charset="0"/>
                <a:cs typeface="Calibri" panose="020F0502020204030204" pitchFamily="34" charset="0"/>
              </a:rPr>
              <a:t>	In doing so they will need to know that they have the </a:t>
            </a:r>
            <a:r>
              <a:rPr lang="en-GB" altLang="en-US" b="1" kern="0" dirty="0" smtClean="0">
                <a:solidFill>
                  <a:srgbClr val="000000"/>
                </a:solidFill>
                <a:latin typeface="Calibri" panose="020F0502020204030204" pitchFamily="34" charset="0"/>
                <a:cs typeface="Calibri" panose="020F0502020204030204" pitchFamily="34" charset="0"/>
              </a:rPr>
              <a:t>support of their force</a:t>
            </a:r>
            <a:r>
              <a:rPr lang="en-GB" altLang="en-US" kern="0" dirty="0" smtClean="0">
                <a:solidFill>
                  <a:srgbClr val="000000"/>
                </a:solidFill>
                <a:latin typeface="Calibri" panose="020F0502020204030204" pitchFamily="34" charset="0"/>
                <a:cs typeface="Calibri" panose="020F0502020204030204" pitchFamily="34" charset="0"/>
              </a:rPr>
              <a:t> and that there are </a:t>
            </a:r>
            <a:r>
              <a:rPr lang="en-GB" altLang="en-US" b="1" kern="0" dirty="0" smtClean="0">
                <a:solidFill>
                  <a:srgbClr val="000000"/>
                </a:solidFill>
                <a:latin typeface="Calibri" panose="020F0502020204030204" pitchFamily="34" charset="0"/>
                <a:cs typeface="Calibri" panose="020F0502020204030204" pitchFamily="34" charset="0"/>
              </a:rPr>
              <a:t>clear and consistent standards</a:t>
            </a:r>
            <a:r>
              <a:rPr lang="en-GB" altLang="en-US" kern="0" dirty="0" smtClean="0">
                <a:solidFill>
                  <a:srgbClr val="000000"/>
                </a:solidFill>
                <a:latin typeface="Calibri" panose="020F0502020204030204" pitchFamily="34" charset="0"/>
                <a:cs typeface="Calibri" panose="020F0502020204030204" pitchFamily="34" charset="0"/>
              </a:rPr>
              <a:t> against which their behaviour will be judged. </a:t>
            </a:r>
          </a:p>
          <a:p>
            <a:pPr>
              <a:spcBef>
                <a:spcPct val="50000"/>
              </a:spcBef>
              <a:buFontTx/>
              <a:buNone/>
              <a:defRPr/>
            </a:pPr>
            <a:endParaRPr lang="en-GB" altLang="en-US" sz="2400" kern="0" dirty="0" smtClean="0">
              <a:solidFill>
                <a:srgbClr val="000000"/>
              </a:solidFill>
              <a:latin typeface="Calibri" panose="020F0502020204030204" pitchFamily="34" charset="0"/>
              <a:cs typeface="Calibri" panose="020F0502020204030204" pitchFamily="34" charset="0"/>
            </a:endParaRPr>
          </a:p>
          <a:p>
            <a:pPr lvl="1" algn="ctr">
              <a:spcBef>
                <a:spcPct val="50000"/>
              </a:spcBef>
              <a:buFontTx/>
              <a:buNone/>
              <a:defRPr/>
            </a:pPr>
            <a:r>
              <a:rPr lang="en-GB" altLang="en-US" sz="2000" kern="0" dirty="0" smtClean="0">
                <a:solidFill>
                  <a:srgbClr val="000000"/>
                </a:solidFill>
                <a:latin typeface="Calibri" panose="020F0502020204030204" pitchFamily="34" charset="0"/>
                <a:cs typeface="Calibri" panose="020F0502020204030204" pitchFamily="34" charset="0"/>
              </a:rPr>
              <a:t>   </a:t>
            </a:r>
            <a:r>
              <a:rPr lang="en-GB" altLang="en-US" sz="2000" b="1" kern="0" dirty="0" smtClean="0">
                <a:solidFill>
                  <a:srgbClr val="000000"/>
                </a:solidFill>
                <a:latin typeface="Calibri" panose="020F0502020204030204" pitchFamily="34" charset="0"/>
                <a:cs typeface="Calibri" panose="020F0502020204030204" pitchFamily="34" charset="0"/>
              </a:rPr>
              <a:t>Sir Ronnie Flanagan, </a:t>
            </a:r>
            <a:r>
              <a:rPr lang="en-GB" altLang="en-US" sz="2000" b="1" i="1" kern="0" dirty="0" smtClean="0">
                <a:solidFill>
                  <a:srgbClr val="000000"/>
                </a:solidFill>
                <a:latin typeface="Calibri" panose="020F0502020204030204" pitchFamily="34" charset="0"/>
                <a:cs typeface="Calibri" panose="020F0502020204030204" pitchFamily="34" charset="0"/>
              </a:rPr>
              <a:t>Review of Policing – Final Report.  </a:t>
            </a:r>
          </a:p>
          <a:p>
            <a:pPr lvl="1" algn="ctr">
              <a:spcBef>
                <a:spcPct val="50000"/>
              </a:spcBef>
              <a:buFontTx/>
              <a:buNone/>
              <a:defRPr/>
            </a:pPr>
            <a:r>
              <a:rPr lang="en-GB" altLang="en-US" sz="2000" b="1" kern="0" dirty="0" smtClean="0">
                <a:solidFill>
                  <a:srgbClr val="000000"/>
                </a:solidFill>
                <a:latin typeface="Calibri" panose="020F0502020204030204" pitchFamily="34" charset="0"/>
                <a:cs typeface="Calibri" panose="020F0502020204030204" pitchFamily="34" charset="0"/>
              </a:rPr>
              <a:t>(Feb 2008, paragraph 5.18)</a:t>
            </a:r>
            <a:r>
              <a:rPr lang="en-GB" altLang="en-US" sz="2000" b="1" kern="0" dirty="0" smtClean="0">
                <a:solidFill>
                  <a:srgbClr val="FF0000"/>
                </a:solidFill>
                <a:latin typeface="Calibri" panose="020F0502020204030204" pitchFamily="34" charset="0"/>
                <a:cs typeface="Calibri" panose="020F0502020204030204" pitchFamily="34" charset="0"/>
              </a:rPr>
              <a:t>   </a:t>
            </a:r>
            <a:endParaRPr lang="en-US" altLang="en-US" sz="2000" b="1" kern="0" dirty="0" smtClean="0">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37112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sp>
        <p:nvSpPr>
          <p:cNvPr id="3" name="Rectangle 3"/>
          <p:cNvSpPr txBox="1">
            <a:spLocks noChangeArrowheads="1"/>
          </p:cNvSpPr>
          <p:nvPr/>
        </p:nvSpPr>
        <p:spPr bwMode="auto">
          <a:xfrm>
            <a:off x="850154" y="1134612"/>
            <a:ext cx="10488706" cy="5161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ＭＳ Ｐゴシック" pitchFamily="-107" charset="-128"/>
                <a:cs typeface="ＭＳ Ｐゴシック" pitchFamily="-107"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a:solidFill>
                  <a:schemeClr val="tx1"/>
                </a:solidFill>
                <a:latin typeface="+mn-lt"/>
                <a:ea typeface="ＭＳ Ｐゴシック" pitchFamily="-107" charset="-128"/>
              </a:defRPr>
            </a:lvl9pPr>
          </a:lstStyle>
          <a:p>
            <a:pPr>
              <a:defRPr/>
            </a:pPr>
            <a:r>
              <a:rPr lang="en-US" altLang="en-US" sz="2600" kern="0" dirty="0" smtClean="0">
                <a:solidFill>
                  <a:srgbClr val="000000"/>
                </a:solidFill>
                <a:latin typeface="Calibri" panose="020F0502020204030204" pitchFamily="34" charset="0"/>
                <a:cs typeface="Calibri" panose="020F0502020204030204" pitchFamily="34" charset="0"/>
              </a:rPr>
              <a:t>Increasing public intolerance of error</a:t>
            </a:r>
          </a:p>
          <a:p>
            <a:pPr>
              <a:defRPr/>
            </a:pPr>
            <a:r>
              <a:rPr lang="en-US" altLang="en-US" sz="2600" kern="0" dirty="0" smtClean="0">
                <a:solidFill>
                  <a:srgbClr val="000000"/>
                </a:solidFill>
                <a:latin typeface="Calibri" panose="020F0502020204030204" pitchFamily="34" charset="0"/>
                <a:cs typeface="Calibri" panose="020F0502020204030204" pitchFamily="34" charset="0"/>
              </a:rPr>
              <a:t>Complaints, legal action, public enquiries</a:t>
            </a:r>
          </a:p>
          <a:p>
            <a:pPr>
              <a:defRPr/>
            </a:pPr>
            <a:r>
              <a:rPr lang="en-GB" altLang="en-US" sz="2600" kern="0" dirty="0" smtClean="0">
                <a:solidFill>
                  <a:srgbClr val="000000"/>
                </a:solidFill>
                <a:latin typeface="Calibri" panose="020F0502020204030204" pitchFamily="34" charset="0"/>
                <a:cs typeface="Calibri" panose="020F0502020204030204" pitchFamily="34" charset="0"/>
              </a:rPr>
              <a:t>Accusations of:</a:t>
            </a:r>
          </a:p>
          <a:p>
            <a:pPr lvl="2">
              <a:defRPr/>
            </a:pPr>
            <a:r>
              <a:rPr lang="en-GB" altLang="en-US" sz="2600" kern="0" dirty="0" smtClean="0">
                <a:solidFill>
                  <a:srgbClr val="000000"/>
                </a:solidFill>
                <a:latin typeface="Calibri" panose="020F0502020204030204" pitchFamily="34" charset="0"/>
                <a:cs typeface="Calibri" panose="020F0502020204030204" pitchFamily="34" charset="0"/>
              </a:rPr>
              <a:t>risk aversion</a:t>
            </a:r>
          </a:p>
          <a:p>
            <a:pPr lvl="3">
              <a:defRPr/>
            </a:pPr>
            <a:r>
              <a:rPr lang="en-US" altLang="en-US" sz="2600" kern="0" dirty="0" smtClean="0">
                <a:solidFill>
                  <a:srgbClr val="000000"/>
                </a:solidFill>
                <a:latin typeface="Calibri" panose="020F0502020204030204" pitchFamily="34" charset="0"/>
                <a:cs typeface="Calibri" panose="020F0502020204030204" pitchFamily="34" charset="0"/>
              </a:rPr>
              <a:t>reduce negative outcomes, preserve reputation and limit liability</a:t>
            </a:r>
            <a:r>
              <a:rPr lang="en-GB" altLang="en-US" sz="2600" kern="0" dirty="0" smtClean="0">
                <a:solidFill>
                  <a:srgbClr val="000000"/>
                </a:solidFill>
                <a:latin typeface="Calibri" panose="020F0502020204030204" pitchFamily="34" charset="0"/>
                <a:cs typeface="Calibri" panose="020F0502020204030204" pitchFamily="34" charset="0"/>
              </a:rPr>
              <a:t> </a:t>
            </a:r>
          </a:p>
          <a:p>
            <a:pPr lvl="3">
              <a:defRPr/>
            </a:pPr>
            <a:r>
              <a:rPr lang="en-US" altLang="en-US" sz="2600" kern="0" dirty="0" smtClean="0">
                <a:solidFill>
                  <a:srgbClr val="000000"/>
                </a:solidFill>
                <a:latin typeface="Calibri" panose="020F0502020204030204" pitchFamily="34" charset="0"/>
                <a:cs typeface="Calibri" panose="020F0502020204030204" pitchFamily="34" charset="0"/>
              </a:rPr>
              <a:t>defensive and disproportionate approach to risk, and administrative overkill</a:t>
            </a:r>
            <a:endParaRPr lang="en-GB" altLang="en-US" sz="2600" kern="0" dirty="0" smtClean="0">
              <a:solidFill>
                <a:srgbClr val="000000"/>
              </a:solidFill>
              <a:latin typeface="Calibri" panose="020F0502020204030204" pitchFamily="34" charset="0"/>
              <a:cs typeface="Calibri" panose="020F0502020204030204" pitchFamily="34" charset="0"/>
            </a:endParaRPr>
          </a:p>
          <a:p>
            <a:pPr lvl="2">
              <a:defRPr/>
            </a:pPr>
            <a:r>
              <a:rPr lang="en-GB" altLang="en-US" sz="2600" kern="0" dirty="0" smtClean="0">
                <a:solidFill>
                  <a:srgbClr val="000000"/>
                </a:solidFill>
                <a:latin typeface="Calibri" panose="020F0502020204030204" pitchFamily="34" charset="0"/>
                <a:cs typeface="Calibri" panose="020F0502020204030204" pitchFamily="34" charset="0"/>
              </a:rPr>
              <a:t>risk avoidance/decision inertia</a:t>
            </a:r>
          </a:p>
          <a:p>
            <a:pPr lvl="3">
              <a:defRPr/>
            </a:pPr>
            <a:r>
              <a:rPr lang="en-US" altLang="en-US" sz="2600" kern="0" dirty="0" smtClean="0">
                <a:solidFill>
                  <a:srgbClr val="000000"/>
                </a:solidFill>
                <a:latin typeface="Calibri" panose="020F0502020204030204" pitchFamily="34" charset="0"/>
                <a:cs typeface="Calibri" panose="020F0502020204030204" pitchFamily="34" charset="0"/>
              </a:rPr>
              <a:t>decision-maker’s reluctance to make a decision or to act as quickly as the situation demands</a:t>
            </a:r>
            <a:endParaRPr lang="en-GB" altLang="en-US" sz="2600" kern="0" dirty="0" smtClean="0">
              <a:solidFill>
                <a:srgbClr val="000000"/>
              </a:solidFill>
              <a:latin typeface="Calibri" panose="020F0502020204030204" pitchFamily="34" charset="0"/>
              <a:cs typeface="Calibri" panose="020F0502020204030204" pitchFamily="34" charset="0"/>
            </a:endParaRPr>
          </a:p>
          <a:p>
            <a:pPr>
              <a:defRPr/>
            </a:pPr>
            <a:endParaRPr lang="en-GB" altLang="en-US" sz="1800" kern="0" dirty="0" smtClean="0">
              <a:solidFill>
                <a:srgbClr val="000000"/>
              </a:solidFill>
              <a:latin typeface="Verdana"/>
            </a:endParaRPr>
          </a:p>
        </p:txBody>
      </p:sp>
      <p:sp>
        <p:nvSpPr>
          <p:cNvPr id="5" name="TextBox 4"/>
          <p:cNvSpPr txBox="1"/>
          <p:nvPr/>
        </p:nvSpPr>
        <p:spPr>
          <a:xfrm>
            <a:off x="1289296" y="243152"/>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Key Drivers</a:t>
            </a:r>
            <a:endParaRPr lang="en-GB" sz="3200" b="1" dirty="0">
              <a:solidFill>
                <a:schemeClr val="bg1"/>
              </a:solidFill>
            </a:endParaRPr>
          </a:p>
        </p:txBody>
      </p:sp>
    </p:spTree>
    <p:extLst>
      <p:ext uri="{BB962C8B-B14F-4D97-AF65-F5344CB8AC3E}">
        <p14:creationId xmlns:p14="http://schemas.microsoft.com/office/powerpoint/2010/main" val="4284985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sp>
        <p:nvSpPr>
          <p:cNvPr id="3" name="Rectangle 3"/>
          <p:cNvSpPr txBox="1">
            <a:spLocks noChangeArrowheads="1"/>
          </p:cNvSpPr>
          <p:nvPr/>
        </p:nvSpPr>
        <p:spPr bwMode="auto">
          <a:xfrm>
            <a:off x="978814" y="1516190"/>
            <a:ext cx="10231394" cy="4094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ＭＳ Ｐゴシック" pitchFamily="-107" charset="-128"/>
                <a:cs typeface="ＭＳ Ｐゴシック" pitchFamily="-107"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a:solidFill>
                  <a:schemeClr val="tx1"/>
                </a:solidFill>
                <a:latin typeface="+mn-lt"/>
                <a:ea typeface="ＭＳ Ｐゴシック" pitchFamily="-107" charset="-128"/>
              </a:defRPr>
            </a:lvl9pPr>
          </a:lstStyle>
          <a:p>
            <a:pPr marL="0" indent="0">
              <a:buNone/>
              <a:defRPr/>
            </a:pPr>
            <a:endParaRPr lang="en-GB" altLang="en-US" sz="3200" kern="0" dirty="0" smtClean="0">
              <a:solidFill>
                <a:srgbClr val="000000"/>
              </a:solidFill>
              <a:latin typeface="Calibri" panose="020F0502020204030204" pitchFamily="34" charset="0"/>
              <a:cs typeface="Calibri" panose="020F0502020204030204" pitchFamily="34" charset="0"/>
            </a:endParaRPr>
          </a:p>
          <a:p>
            <a:pPr marL="0" indent="0" algn="ctr">
              <a:buNone/>
              <a:defRPr/>
            </a:pPr>
            <a:r>
              <a:rPr lang="en-GB" altLang="en-US" sz="6000" b="1" kern="0" dirty="0" smtClean="0">
                <a:solidFill>
                  <a:srgbClr val="FF0000"/>
                </a:solidFill>
                <a:latin typeface="Calibri" panose="020F0502020204030204" pitchFamily="34" charset="0"/>
                <a:cs typeface="Calibri" panose="020F0502020204030204" pitchFamily="34" charset="0"/>
              </a:rPr>
              <a:t>Risk alert</a:t>
            </a:r>
            <a:r>
              <a:rPr lang="en-GB" altLang="en-US" sz="6000" kern="0" dirty="0" smtClean="0">
                <a:solidFill>
                  <a:srgbClr val="FF0000"/>
                </a:solidFill>
                <a:latin typeface="Calibri" panose="020F0502020204030204" pitchFamily="34" charset="0"/>
                <a:cs typeface="Calibri" panose="020F0502020204030204" pitchFamily="34" charset="0"/>
              </a:rPr>
              <a:t> </a:t>
            </a:r>
            <a:r>
              <a:rPr lang="en-GB" altLang="en-US" sz="6000" b="1" u="sng" kern="0" dirty="0" smtClean="0">
                <a:solidFill>
                  <a:srgbClr val="000000"/>
                </a:solidFill>
                <a:latin typeface="Calibri" panose="020F0502020204030204" pitchFamily="34" charset="0"/>
                <a:cs typeface="Calibri" panose="020F0502020204030204" pitchFamily="34" charset="0"/>
              </a:rPr>
              <a:t>NOT</a:t>
            </a:r>
            <a:r>
              <a:rPr lang="en-GB" altLang="en-US" sz="6000" kern="0" dirty="0" smtClean="0">
                <a:solidFill>
                  <a:srgbClr val="000000"/>
                </a:solidFill>
                <a:latin typeface="Calibri" panose="020F0502020204030204" pitchFamily="34" charset="0"/>
                <a:cs typeface="Calibri" panose="020F0502020204030204" pitchFamily="34" charset="0"/>
              </a:rPr>
              <a:t> </a:t>
            </a:r>
            <a:r>
              <a:rPr lang="en-GB" altLang="en-US" sz="6000" b="1" kern="0" dirty="0">
                <a:solidFill>
                  <a:srgbClr val="FF0000"/>
                </a:solidFill>
                <a:latin typeface="Calibri" panose="020F0502020204030204" pitchFamily="34" charset="0"/>
                <a:cs typeface="Calibri" panose="020F0502020204030204" pitchFamily="34" charset="0"/>
              </a:rPr>
              <a:t>R</a:t>
            </a:r>
            <a:r>
              <a:rPr lang="en-GB" altLang="en-US" sz="6000" b="1" kern="0" dirty="0" smtClean="0">
                <a:solidFill>
                  <a:srgbClr val="FF0000"/>
                </a:solidFill>
                <a:latin typeface="Calibri" panose="020F0502020204030204" pitchFamily="34" charset="0"/>
                <a:cs typeface="Calibri" panose="020F0502020204030204" pitchFamily="34" charset="0"/>
              </a:rPr>
              <a:t>isk averse</a:t>
            </a:r>
          </a:p>
          <a:p>
            <a:pPr marL="0" indent="0">
              <a:buNone/>
              <a:defRPr/>
            </a:pPr>
            <a:endParaRPr lang="en-GB" altLang="en-US" sz="3200" b="1" kern="0" dirty="0" smtClean="0">
              <a:solidFill>
                <a:srgbClr val="000000"/>
              </a:solidFill>
              <a:latin typeface="Calibri" panose="020F0502020204030204" pitchFamily="34" charset="0"/>
              <a:cs typeface="Calibri" panose="020F0502020204030204" pitchFamily="34" charset="0"/>
            </a:endParaRPr>
          </a:p>
          <a:p>
            <a:pPr marL="0" indent="0">
              <a:buNone/>
              <a:defRPr/>
            </a:pPr>
            <a:endParaRPr lang="en-GB" altLang="en-US" kern="0" dirty="0" smtClean="0">
              <a:solidFill>
                <a:srgbClr val="000000"/>
              </a:solidFill>
              <a:latin typeface="Verdana"/>
            </a:endParaRPr>
          </a:p>
        </p:txBody>
      </p:sp>
    </p:spTree>
    <p:extLst>
      <p:ext uri="{BB962C8B-B14F-4D97-AF65-F5344CB8AC3E}">
        <p14:creationId xmlns:p14="http://schemas.microsoft.com/office/powerpoint/2010/main" val="3896212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sp>
        <p:nvSpPr>
          <p:cNvPr id="3" name="Rectangle 3"/>
          <p:cNvSpPr txBox="1">
            <a:spLocks noChangeArrowheads="1"/>
          </p:cNvSpPr>
          <p:nvPr/>
        </p:nvSpPr>
        <p:spPr bwMode="auto">
          <a:xfrm>
            <a:off x="1383957" y="1626973"/>
            <a:ext cx="9774195" cy="445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ＭＳ Ｐゴシック" pitchFamily="-107" charset="-128"/>
                <a:cs typeface="ＭＳ Ｐゴシック" pitchFamily="-107"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a:solidFill>
                  <a:schemeClr val="tx1"/>
                </a:solidFill>
                <a:latin typeface="+mn-lt"/>
                <a:ea typeface="ＭＳ Ｐゴシック" pitchFamily="-107" charset="-128"/>
              </a:defRPr>
            </a:lvl9pPr>
          </a:lstStyle>
          <a:p>
            <a:pPr>
              <a:lnSpc>
                <a:spcPct val="90000"/>
              </a:lnSpc>
              <a:spcBef>
                <a:spcPct val="0"/>
              </a:spcBef>
              <a:defRPr/>
            </a:pPr>
            <a:r>
              <a:rPr lang="en-GB" altLang="en-US" kern="0" dirty="0" smtClean="0">
                <a:solidFill>
                  <a:srgbClr val="000000"/>
                </a:solidFill>
                <a:latin typeface="Calibri" panose="020F0502020204030204" pitchFamily="34" charset="0"/>
                <a:cs typeface="Calibri" panose="020F0502020204030204" pitchFamily="34" charset="0"/>
              </a:rPr>
              <a:t>The 10 Risk Principles where approved by ACPO (Now NPCC) in October 2009</a:t>
            </a:r>
          </a:p>
          <a:p>
            <a:pPr>
              <a:lnSpc>
                <a:spcPct val="90000"/>
              </a:lnSpc>
              <a:spcBef>
                <a:spcPct val="0"/>
              </a:spcBef>
              <a:defRPr/>
            </a:pPr>
            <a:endParaRPr lang="en-GB" altLang="en-US" kern="0" dirty="0" smtClean="0">
              <a:solidFill>
                <a:srgbClr val="000000"/>
              </a:solidFill>
              <a:latin typeface="Calibri" panose="020F0502020204030204" pitchFamily="34" charset="0"/>
              <a:cs typeface="Calibri" panose="020F0502020204030204" pitchFamily="34" charset="0"/>
            </a:endParaRPr>
          </a:p>
          <a:p>
            <a:pPr>
              <a:lnSpc>
                <a:spcPct val="90000"/>
              </a:lnSpc>
              <a:spcBef>
                <a:spcPct val="0"/>
              </a:spcBef>
              <a:defRPr/>
            </a:pPr>
            <a:r>
              <a:rPr lang="en-GB" altLang="en-US" kern="0" dirty="0" smtClean="0">
                <a:solidFill>
                  <a:srgbClr val="000000"/>
                </a:solidFill>
                <a:latin typeface="Calibri" panose="020F0502020204030204" pitchFamily="34" charset="0"/>
                <a:cs typeface="Calibri" panose="020F0502020204030204" pitchFamily="34" charset="0"/>
              </a:rPr>
              <a:t>Help us think about and to analyse professional risk taking</a:t>
            </a:r>
          </a:p>
          <a:p>
            <a:pPr>
              <a:lnSpc>
                <a:spcPct val="90000"/>
              </a:lnSpc>
              <a:spcBef>
                <a:spcPct val="0"/>
              </a:spcBef>
              <a:defRPr/>
            </a:pPr>
            <a:endParaRPr lang="en-GB" altLang="en-US" kern="0" dirty="0" smtClean="0">
              <a:solidFill>
                <a:srgbClr val="000000"/>
              </a:solidFill>
              <a:latin typeface="Calibri" panose="020F0502020204030204" pitchFamily="34" charset="0"/>
              <a:cs typeface="Calibri" panose="020F0502020204030204" pitchFamily="34" charset="0"/>
            </a:endParaRPr>
          </a:p>
          <a:p>
            <a:pPr>
              <a:lnSpc>
                <a:spcPct val="90000"/>
              </a:lnSpc>
              <a:spcBef>
                <a:spcPct val="0"/>
              </a:spcBef>
              <a:defRPr/>
            </a:pPr>
            <a:r>
              <a:rPr lang="en-GB" altLang="en-US" kern="0" dirty="0" smtClean="0">
                <a:solidFill>
                  <a:srgbClr val="000000"/>
                </a:solidFill>
                <a:latin typeface="Calibri" panose="020F0502020204030204" pitchFamily="34" charset="0"/>
                <a:cs typeface="Calibri" panose="020F0502020204030204" pitchFamily="34" charset="0"/>
              </a:rPr>
              <a:t>Not prescriptive; they encourage people to use their professional judgement </a:t>
            </a:r>
          </a:p>
          <a:p>
            <a:pPr>
              <a:lnSpc>
                <a:spcPct val="90000"/>
              </a:lnSpc>
              <a:spcBef>
                <a:spcPct val="0"/>
              </a:spcBef>
              <a:defRPr/>
            </a:pPr>
            <a:endParaRPr lang="en-GB" altLang="en-US" kern="0" dirty="0" smtClean="0">
              <a:solidFill>
                <a:srgbClr val="000000"/>
              </a:solidFill>
              <a:latin typeface="Calibri" panose="020F0502020204030204" pitchFamily="34" charset="0"/>
              <a:cs typeface="Calibri" panose="020F0502020204030204" pitchFamily="34" charset="0"/>
            </a:endParaRPr>
          </a:p>
          <a:p>
            <a:pPr>
              <a:lnSpc>
                <a:spcPct val="90000"/>
              </a:lnSpc>
              <a:spcBef>
                <a:spcPct val="0"/>
              </a:spcBef>
              <a:defRPr/>
            </a:pPr>
            <a:r>
              <a:rPr lang="en-GB" altLang="en-US" kern="0" dirty="0" smtClean="0">
                <a:solidFill>
                  <a:srgbClr val="000000"/>
                </a:solidFill>
                <a:latin typeface="Calibri" panose="020F0502020204030204" pitchFamily="34" charset="0"/>
                <a:cs typeface="Calibri" panose="020F0502020204030204" pitchFamily="34" charset="0"/>
              </a:rPr>
              <a:t>The Risk Principles underpin the NDM and reinforce the key aspects of it</a:t>
            </a:r>
          </a:p>
          <a:p>
            <a:pPr>
              <a:lnSpc>
                <a:spcPct val="90000"/>
              </a:lnSpc>
              <a:spcBef>
                <a:spcPct val="0"/>
              </a:spcBef>
              <a:buFontTx/>
              <a:buNone/>
              <a:defRPr/>
            </a:pPr>
            <a:r>
              <a:rPr lang="en-GB" altLang="en-US" sz="2400" kern="0" dirty="0" smtClean="0">
                <a:solidFill>
                  <a:srgbClr val="000000"/>
                </a:solidFill>
                <a:latin typeface="Verdana"/>
              </a:rPr>
              <a:t> </a:t>
            </a:r>
          </a:p>
          <a:p>
            <a:pPr>
              <a:lnSpc>
                <a:spcPct val="90000"/>
              </a:lnSpc>
              <a:spcBef>
                <a:spcPct val="0"/>
              </a:spcBef>
              <a:defRPr/>
            </a:pPr>
            <a:endParaRPr lang="en-GB" altLang="en-US" sz="2400" kern="0" dirty="0" smtClean="0">
              <a:solidFill>
                <a:srgbClr val="000000"/>
              </a:solidFill>
              <a:latin typeface="Verdana"/>
            </a:endParaRPr>
          </a:p>
          <a:p>
            <a:pPr>
              <a:lnSpc>
                <a:spcPct val="90000"/>
              </a:lnSpc>
              <a:spcBef>
                <a:spcPct val="0"/>
              </a:spcBef>
              <a:defRPr/>
            </a:pPr>
            <a:endParaRPr lang="en-GB" altLang="en-US" sz="2400" kern="0" dirty="0" smtClean="0">
              <a:solidFill>
                <a:srgbClr val="000000"/>
              </a:solidFill>
              <a:latin typeface="Verdana"/>
            </a:endParaRPr>
          </a:p>
        </p:txBody>
      </p:sp>
      <p:sp>
        <p:nvSpPr>
          <p:cNvPr id="5" name="TextBox 4"/>
          <p:cNvSpPr txBox="1"/>
          <p:nvPr/>
        </p:nvSpPr>
        <p:spPr>
          <a:xfrm>
            <a:off x="1289299" y="388118"/>
            <a:ext cx="9610423" cy="646331"/>
          </a:xfrm>
          <a:prstGeom prst="rect">
            <a:avLst/>
          </a:prstGeom>
          <a:solidFill>
            <a:srgbClr val="002060"/>
          </a:solidFill>
        </p:spPr>
        <p:txBody>
          <a:bodyPr wrap="square" rtlCol="0">
            <a:spAutoFit/>
          </a:bodyPr>
          <a:lstStyle/>
          <a:p>
            <a:pPr algn="ctr"/>
            <a:r>
              <a:rPr lang="en-GB" sz="3200" b="1" dirty="0" smtClean="0">
                <a:solidFill>
                  <a:schemeClr val="bg1"/>
                </a:solidFill>
              </a:rPr>
              <a:t>ACPO</a:t>
            </a:r>
            <a:r>
              <a:rPr lang="en-GB" sz="3600" b="1" dirty="0" smtClean="0">
                <a:solidFill>
                  <a:schemeClr val="bg1"/>
                </a:solidFill>
              </a:rPr>
              <a:t> Risk Principles</a:t>
            </a:r>
            <a:endParaRPr lang="en-GB" sz="3600" b="1" dirty="0">
              <a:solidFill>
                <a:schemeClr val="bg1"/>
              </a:solidFill>
            </a:endParaRPr>
          </a:p>
        </p:txBody>
      </p:sp>
    </p:spTree>
    <p:extLst>
      <p:ext uri="{BB962C8B-B14F-4D97-AF65-F5344CB8AC3E}">
        <p14:creationId xmlns:p14="http://schemas.microsoft.com/office/powerpoint/2010/main" val="3321680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7" y="0"/>
            <a:ext cx="12189023" cy="6858000"/>
          </a:xfrm>
          <a:prstGeom prst="rect">
            <a:avLst/>
          </a:prstGeom>
        </p:spPr>
      </p:pic>
      <p:sp>
        <p:nvSpPr>
          <p:cNvPr id="4" name="TextBox 3"/>
          <p:cNvSpPr txBox="1"/>
          <p:nvPr/>
        </p:nvSpPr>
        <p:spPr>
          <a:xfrm>
            <a:off x="1292276" y="2413337"/>
            <a:ext cx="9610423" cy="1015663"/>
          </a:xfrm>
          <a:prstGeom prst="rect">
            <a:avLst/>
          </a:prstGeom>
          <a:solidFill>
            <a:srgbClr val="002060"/>
          </a:solidFill>
        </p:spPr>
        <p:txBody>
          <a:bodyPr wrap="square" rtlCol="0">
            <a:spAutoFit/>
          </a:bodyPr>
          <a:lstStyle/>
          <a:p>
            <a:pPr algn="ctr"/>
            <a:r>
              <a:rPr lang="en-GB" sz="6000" b="1" dirty="0" smtClean="0">
                <a:solidFill>
                  <a:schemeClr val="bg1"/>
                </a:solidFill>
              </a:rPr>
              <a:t>Discretion within the NDM</a:t>
            </a:r>
            <a:endParaRPr lang="en-GB" sz="6000" b="1" dirty="0">
              <a:solidFill>
                <a:schemeClr val="bg1"/>
              </a:solidFill>
            </a:endParaRPr>
          </a:p>
        </p:txBody>
      </p:sp>
    </p:spTree>
    <p:extLst>
      <p:ext uri="{BB962C8B-B14F-4D97-AF65-F5344CB8AC3E}">
        <p14:creationId xmlns:p14="http://schemas.microsoft.com/office/powerpoint/2010/main" val="352394672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sp>
        <p:nvSpPr>
          <p:cNvPr id="4" name="Rectangle 3"/>
          <p:cNvSpPr txBox="1">
            <a:spLocks noChangeArrowheads="1"/>
          </p:cNvSpPr>
          <p:nvPr/>
        </p:nvSpPr>
        <p:spPr bwMode="auto">
          <a:xfrm>
            <a:off x="1289296" y="1646479"/>
            <a:ext cx="9811265" cy="445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ＭＳ Ｐゴシック" pitchFamily="-107" charset="-128"/>
                <a:cs typeface="ＭＳ Ｐゴシック" pitchFamily="-107" charset="-128"/>
              </a:defRPr>
            </a:lvl1pPr>
            <a:lvl2pPr marL="742950" indent="-285750" algn="l" rtl="0" eaLnBrk="0" fontAlgn="base" hangingPunct="0">
              <a:spcBef>
                <a:spcPct val="20000"/>
              </a:spcBef>
              <a:spcAft>
                <a:spcPct val="0"/>
              </a:spcAft>
              <a:buChar char="–"/>
              <a:defRPr sz="2400">
                <a:solidFill>
                  <a:schemeClr val="tx1"/>
                </a:solidFill>
                <a:latin typeface="+mn-lt"/>
                <a:ea typeface="ＭＳ Ｐゴシック" pitchFamily="-107" charset="-128"/>
              </a:defRPr>
            </a:lvl2pPr>
            <a:lvl3pPr marL="1143000" indent="-228600" algn="l" rtl="0" eaLnBrk="0" fontAlgn="base" hangingPunct="0">
              <a:spcBef>
                <a:spcPct val="20000"/>
              </a:spcBef>
              <a:spcAft>
                <a:spcPct val="0"/>
              </a:spcAft>
              <a:buChar char="•"/>
              <a:defRPr sz="2000">
                <a:solidFill>
                  <a:schemeClr val="tx1"/>
                </a:solidFill>
                <a:latin typeface="+mn-lt"/>
                <a:ea typeface="ＭＳ Ｐゴシック" pitchFamily="-107" charset="-128"/>
              </a:defRPr>
            </a:lvl3pPr>
            <a:lvl4pPr marL="1600200" indent="-228600" algn="l" rtl="0" eaLnBrk="0" fontAlgn="base" hangingPunct="0">
              <a:spcBef>
                <a:spcPct val="20000"/>
              </a:spcBef>
              <a:spcAft>
                <a:spcPct val="0"/>
              </a:spcAft>
              <a:buChar char="–"/>
              <a:defRPr>
                <a:solidFill>
                  <a:schemeClr val="tx1"/>
                </a:solidFill>
                <a:latin typeface="+mn-lt"/>
                <a:ea typeface="ＭＳ Ｐゴシック" pitchFamily="-107" charset="-128"/>
              </a:defRPr>
            </a:lvl4pPr>
            <a:lvl5pPr marL="2057400" indent="-228600" algn="l" rtl="0" eaLnBrk="0" fontAlgn="base" hangingPunct="0">
              <a:spcBef>
                <a:spcPct val="20000"/>
              </a:spcBef>
              <a:spcAft>
                <a:spcPct val="0"/>
              </a:spcAft>
              <a:buChar char="»"/>
              <a:defRPr>
                <a:solidFill>
                  <a:schemeClr val="tx1"/>
                </a:solidFill>
                <a:latin typeface="+mn-lt"/>
                <a:ea typeface="ＭＳ Ｐゴシック" pitchFamily="-107" charset="-128"/>
              </a:defRPr>
            </a:lvl5pPr>
            <a:lvl6pPr marL="2514600" indent="-228600" algn="l" rtl="0" fontAlgn="base">
              <a:spcBef>
                <a:spcPct val="20000"/>
              </a:spcBef>
              <a:spcAft>
                <a:spcPct val="0"/>
              </a:spcAft>
              <a:buChar char="»"/>
              <a:defRPr>
                <a:solidFill>
                  <a:schemeClr val="tx1"/>
                </a:solidFill>
                <a:latin typeface="+mn-lt"/>
                <a:ea typeface="ＭＳ Ｐゴシック" pitchFamily="-107" charset="-128"/>
              </a:defRPr>
            </a:lvl6pPr>
            <a:lvl7pPr marL="2971800" indent="-228600" algn="l" rtl="0" fontAlgn="base">
              <a:spcBef>
                <a:spcPct val="20000"/>
              </a:spcBef>
              <a:spcAft>
                <a:spcPct val="0"/>
              </a:spcAft>
              <a:buChar char="»"/>
              <a:defRPr>
                <a:solidFill>
                  <a:schemeClr val="tx1"/>
                </a:solidFill>
                <a:latin typeface="+mn-lt"/>
                <a:ea typeface="ＭＳ Ｐゴシック" pitchFamily="-107" charset="-128"/>
              </a:defRPr>
            </a:lvl7pPr>
            <a:lvl8pPr marL="3429000" indent="-228600" algn="l" rtl="0" fontAlgn="base">
              <a:spcBef>
                <a:spcPct val="20000"/>
              </a:spcBef>
              <a:spcAft>
                <a:spcPct val="0"/>
              </a:spcAft>
              <a:buChar char="»"/>
              <a:defRPr>
                <a:solidFill>
                  <a:schemeClr val="tx1"/>
                </a:solidFill>
                <a:latin typeface="+mn-lt"/>
                <a:ea typeface="ＭＳ Ｐゴシック" pitchFamily="-107" charset="-128"/>
              </a:defRPr>
            </a:lvl8pPr>
            <a:lvl9pPr marL="3886200" indent="-228600" algn="l" rtl="0" fontAlgn="base">
              <a:spcBef>
                <a:spcPct val="20000"/>
              </a:spcBef>
              <a:spcAft>
                <a:spcPct val="0"/>
              </a:spcAft>
              <a:buChar char="»"/>
              <a:defRPr>
                <a:solidFill>
                  <a:schemeClr val="tx1"/>
                </a:solidFill>
                <a:latin typeface="+mn-lt"/>
                <a:ea typeface="ＭＳ Ｐゴシック" pitchFamily="-107" charset="-128"/>
              </a:defRPr>
            </a:lvl9pPr>
          </a:lstStyle>
          <a:p>
            <a:pPr>
              <a:spcBef>
                <a:spcPct val="50000"/>
              </a:spcBef>
              <a:defRPr/>
            </a:pPr>
            <a:r>
              <a:rPr lang="en-GB" altLang="en-US" kern="0" dirty="0" smtClean="0">
                <a:latin typeface="Calibri" panose="020F0502020204030204" pitchFamily="34" charset="0"/>
                <a:ea typeface="Verdana" panose="020B0604030504040204" pitchFamily="34" charset="0"/>
                <a:cs typeface="Calibri" panose="020F0502020204030204" pitchFamily="34" charset="0"/>
              </a:rPr>
              <a:t>Values based tool to provide a simple, logical and evidence based approach to policing decisions</a:t>
            </a:r>
          </a:p>
          <a:p>
            <a:pPr>
              <a:spcBef>
                <a:spcPct val="50000"/>
              </a:spcBef>
              <a:defRPr/>
            </a:pPr>
            <a:r>
              <a:rPr lang="en-GB" altLang="en-US" kern="0" dirty="0" smtClean="0">
                <a:latin typeface="Calibri" panose="020F0502020204030204" pitchFamily="34" charset="0"/>
                <a:ea typeface="Verdana" panose="020B0604030504040204" pitchFamily="34" charset="0"/>
                <a:cs typeface="Calibri" panose="020F0502020204030204" pitchFamily="34" charset="0"/>
              </a:rPr>
              <a:t>Empowers staff in their decision making giving them greater confidence</a:t>
            </a:r>
          </a:p>
          <a:p>
            <a:pPr>
              <a:spcBef>
                <a:spcPct val="50000"/>
              </a:spcBef>
              <a:defRPr/>
            </a:pPr>
            <a:r>
              <a:rPr lang="en-GB" altLang="en-US" kern="0" dirty="0" smtClean="0">
                <a:latin typeface="Calibri" panose="020F0502020204030204" pitchFamily="34" charset="0"/>
                <a:ea typeface="Verdana" panose="020B0604030504040204" pitchFamily="34" charset="0"/>
                <a:cs typeface="Calibri" panose="020F0502020204030204" pitchFamily="34" charset="0"/>
              </a:rPr>
              <a:t>Makes staff question the situations confronting them, more challenging of themselves and more customer focused.</a:t>
            </a:r>
          </a:p>
        </p:txBody>
      </p:sp>
      <p:sp>
        <p:nvSpPr>
          <p:cNvPr id="5" name="TextBox 4"/>
          <p:cNvSpPr txBox="1"/>
          <p:nvPr/>
        </p:nvSpPr>
        <p:spPr>
          <a:xfrm>
            <a:off x="1289296" y="399269"/>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Purpose and Benefits of the NDM</a:t>
            </a:r>
            <a:endParaRPr lang="en-GB" sz="3200" b="1" dirty="0">
              <a:solidFill>
                <a:schemeClr val="bg1"/>
              </a:solidFill>
            </a:endParaRPr>
          </a:p>
        </p:txBody>
      </p:sp>
    </p:spTree>
    <p:extLst>
      <p:ext uri="{BB962C8B-B14F-4D97-AF65-F5344CB8AC3E}">
        <p14:creationId xmlns:p14="http://schemas.microsoft.com/office/powerpoint/2010/main" val="1303895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graphicFrame>
        <p:nvGraphicFramePr>
          <p:cNvPr id="10" name="Diagram 9"/>
          <p:cNvGraphicFramePr/>
          <p:nvPr>
            <p:custDataLst>
              <p:tags r:id="rId1"/>
            </p:custDataLst>
            <p:extLst>
              <p:ext uri="{D42A27DB-BD31-4B8C-83A1-F6EECF244321}">
                <p14:modId xmlns:p14="http://schemas.microsoft.com/office/powerpoint/2010/main" val="4035475145"/>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71849" y="365726"/>
            <a:ext cx="3398108"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smtClean="0">
                <a:solidFill>
                  <a:srgbClr val="0000FF"/>
                </a:solidFill>
              </a:rPr>
              <a:t>National Decision</a:t>
            </a:r>
          </a:p>
          <a:p>
            <a:pPr>
              <a:lnSpc>
                <a:spcPct val="90000"/>
              </a:lnSpc>
              <a:defRPr/>
            </a:pPr>
            <a:r>
              <a:rPr lang="en-GB" altLang="en-US" sz="3600" b="1" kern="0" dirty="0" smtClean="0">
                <a:solidFill>
                  <a:srgbClr val="0000FF"/>
                </a:solidFill>
              </a:rPr>
              <a:t>Model for Policing</a:t>
            </a:r>
          </a:p>
        </p:txBody>
      </p:sp>
    </p:spTree>
    <p:extLst>
      <p:ext uri="{BB962C8B-B14F-4D97-AF65-F5344CB8AC3E}">
        <p14:creationId xmlns:p14="http://schemas.microsoft.com/office/powerpoint/2010/main" val="18154935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3" name="Title 3"/>
          <p:cNvSpPr txBox="1">
            <a:spLocks/>
          </p:cNvSpPr>
          <p:nvPr/>
        </p:nvSpPr>
        <p:spPr>
          <a:xfrm>
            <a:off x="1066799" y="2297565"/>
            <a:ext cx="10058400" cy="1474335"/>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US" sz="8800" b="1" dirty="0"/>
          </a:p>
        </p:txBody>
      </p:sp>
      <p:sp>
        <p:nvSpPr>
          <p:cNvPr id="4" name="TextBox 3"/>
          <p:cNvSpPr txBox="1"/>
          <p:nvPr/>
        </p:nvSpPr>
        <p:spPr>
          <a:xfrm>
            <a:off x="3900151" y="80077"/>
            <a:ext cx="7488832" cy="5909310"/>
          </a:xfrm>
          <a:prstGeom prst="rect">
            <a:avLst/>
          </a:prstGeom>
          <a:noFill/>
        </p:spPr>
        <p:txBody>
          <a:bodyPr wrap="square" rtlCol="0">
            <a:spAutoFit/>
          </a:bodyPr>
          <a:lstStyle/>
          <a:p>
            <a:r>
              <a:rPr lang="en-GB" sz="5400" b="1" dirty="0" smtClean="0">
                <a:solidFill>
                  <a:srgbClr val="FF0000"/>
                </a:solidFill>
              </a:rPr>
              <a:t>C</a:t>
            </a:r>
            <a:r>
              <a:rPr lang="en-GB" sz="5400" b="1" dirty="0" smtClean="0"/>
              <a:t>ode of Ethics</a:t>
            </a:r>
          </a:p>
          <a:p>
            <a:r>
              <a:rPr lang="en-GB" sz="5400" b="1" dirty="0" smtClean="0">
                <a:solidFill>
                  <a:srgbClr val="FF0000"/>
                </a:solidFill>
              </a:rPr>
              <a:t>I</a:t>
            </a:r>
            <a:r>
              <a:rPr lang="en-GB" sz="5400" b="1" dirty="0" smtClean="0"/>
              <a:t>nformation</a:t>
            </a:r>
          </a:p>
          <a:p>
            <a:r>
              <a:rPr lang="en-GB" sz="5400" b="1" dirty="0" smtClean="0">
                <a:solidFill>
                  <a:srgbClr val="FF0000"/>
                </a:solidFill>
              </a:rPr>
              <a:t>A</a:t>
            </a:r>
            <a:r>
              <a:rPr lang="en-GB" sz="5400" b="1" dirty="0" smtClean="0"/>
              <a:t>ssessment</a:t>
            </a:r>
          </a:p>
          <a:p>
            <a:r>
              <a:rPr lang="en-GB" sz="5400" b="1" dirty="0" smtClean="0">
                <a:solidFill>
                  <a:srgbClr val="FF0000"/>
                </a:solidFill>
              </a:rPr>
              <a:t>P</a:t>
            </a:r>
            <a:r>
              <a:rPr lang="en-GB" sz="5400" b="1" dirty="0" smtClean="0"/>
              <a:t>owers &amp; Policy</a:t>
            </a:r>
          </a:p>
          <a:p>
            <a:r>
              <a:rPr lang="en-GB" sz="5400" b="1" dirty="0" smtClean="0">
                <a:solidFill>
                  <a:srgbClr val="FF0000"/>
                </a:solidFill>
              </a:rPr>
              <a:t>O</a:t>
            </a:r>
            <a:r>
              <a:rPr lang="en-GB" sz="5400" b="1" dirty="0" smtClean="0"/>
              <a:t>ptions</a:t>
            </a:r>
          </a:p>
          <a:p>
            <a:r>
              <a:rPr lang="en-GB" sz="5400" b="1" dirty="0" smtClean="0">
                <a:solidFill>
                  <a:srgbClr val="FF0000"/>
                </a:solidFill>
              </a:rPr>
              <a:t>A</a:t>
            </a:r>
            <a:r>
              <a:rPr lang="en-GB" sz="5400" b="1" dirty="0" smtClean="0"/>
              <a:t>ction </a:t>
            </a:r>
          </a:p>
          <a:p>
            <a:r>
              <a:rPr lang="en-GB" sz="5400" b="1" dirty="0" smtClean="0">
                <a:solidFill>
                  <a:srgbClr val="FF0000"/>
                </a:solidFill>
              </a:rPr>
              <a:t>R</a:t>
            </a:r>
            <a:r>
              <a:rPr lang="en-GB" sz="5400" b="1" dirty="0" smtClean="0"/>
              <a:t>eview</a:t>
            </a:r>
            <a:endParaRPr lang="en-GB" sz="5400" b="1" dirty="0"/>
          </a:p>
        </p:txBody>
      </p:sp>
    </p:spTree>
    <p:extLst>
      <p:ext uri="{BB962C8B-B14F-4D97-AF65-F5344CB8AC3E}">
        <p14:creationId xmlns:p14="http://schemas.microsoft.com/office/powerpoint/2010/main" val="1626722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fade">
                                      <p:cBhvr>
                                        <p:cTn id="37"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graphicFrame>
        <p:nvGraphicFramePr>
          <p:cNvPr id="10" name="Diagram 9"/>
          <p:cNvGraphicFramePr/>
          <p:nvPr>
            <p:custDataLst>
              <p:tags r:id="rId1"/>
            </p:custDataLst>
            <p:extLst>
              <p:ext uri="{D42A27DB-BD31-4B8C-83A1-F6EECF244321}">
                <p14:modId xmlns:p14="http://schemas.microsoft.com/office/powerpoint/2010/main" val="3141565425"/>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71849" y="365726"/>
            <a:ext cx="3398108"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smtClean="0">
                <a:solidFill>
                  <a:srgbClr val="0000FF"/>
                </a:solidFill>
              </a:rPr>
              <a:t>National Decision</a:t>
            </a:r>
          </a:p>
          <a:p>
            <a:pPr>
              <a:lnSpc>
                <a:spcPct val="90000"/>
              </a:lnSpc>
              <a:defRPr/>
            </a:pPr>
            <a:r>
              <a:rPr lang="en-GB" altLang="en-US" sz="3600" b="1" kern="0" dirty="0" smtClean="0">
                <a:solidFill>
                  <a:srgbClr val="0000FF"/>
                </a:solidFill>
              </a:rPr>
              <a:t>Model for Policing</a:t>
            </a:r>
          </a:p>
        </p:txBody>
      </p:sp>
    </p:spTree>
    <p:extLst>
      <p:ext uri="{BB962C8B-B14F-4D97-AF65-F5344CB8AC3E}">
        <p14:creationId xmlns:p14="http://schemas.microsoft.com/office/powerpoint/2010/main" val="386490343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graphicFrame>
        <p:nvGraphicFramePr>
          <p:cNvPr id="10" name="Diagram 9"/>
          <p:cNvGraphicFramePr/>
          <p:nvPr>
            <p:custDataLst>
              <p:tags r:id="rId1"/>
            </p:custDataLst>
            <p:extLst>
              <p:ext uri="{D42A27DB-BD31-4B8C-83A1-F6EECF244321}">
                <p14:modId xmlns:p14="http://schemas.microsoft.com/office/powerpoint/2010/main" val="2275923102"/>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71849" y="365726"/>
            <a:ext cx="3398108"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smtClean="0">
                <a:solidFill>
                  <a:srgbClr val="0000FF"/>
                </a:solidFill>
              </a:rPr>
              <a:t>National Decision</a:t>
            </a:r>
          </a:p>
          <a:p>
            <a:pPr>
              <a:lnSpc>
                <a:spcPct val="90000"/>
              </a:lnSpc>
              <a:defRPr/>
            </a:pPr>
            <a:r>
              <a:rPr lang="en-GB" altLang="en-US" sz="3600" b="1" kern="0" dirty="0" smtClean="0">
                <a:solidFill>
                  <a:srgbClr val="0000FF"/>
                </a:solidFill>
              </a:rPr>
              <a:t>Model for Policing</a:t>
            </a:r>
          </a:p>
        </p:txBody>
      </p:sp>
    </p:spTree>
    <p:extLst>
      <p:ext uri="{BB962C8B-B14F-4D97-AF65-F5344CB8AC3E}">
        <p14:creationId xmlns:p14="http://schemas.microsoft.com/office/powerpoint/2010/main" val="480821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7" y="133815"/>
            <a:ext cx="12189023" cy="6858000"/>
          </a:xfrm>
          <a:prstGeom prst="rect">
            <a:avLst/>
          </a:prstGeom>
        </p:spPr>
      </p:pic>
      <p:sp>
        <p:nvSpPr>
          <p:cNvPr id="4" name="Content Placeholder 2"/>
          <p:cNvSpPr txBox="1">
            <a:spLocks/>
          </p:cNvSpPr>
          <p:nvPr/>
        </p:nvSpPr>
        <p:spPr bwMode="auto">
          <a:xfrm>
            <a:off x="1289296" y="1733278"/>
            <a:ext cx="6905625" cy="3487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buFontTx/>
              <a:buNone/>
              <a:defRPr/>
            </a:pPr>
            <a:r>
              <a:rPr lang="en-GB" altLang="en-US" kern="0" dirty="0" smtClean="0">
                <a:solidFill>
                  <a:srgbClr val="000000"/>
                </a:solidFill>
              </a:rPr>
              <a:t>   </a:t>
            </a:r>
            <a:r>
              <a:rPr lang="en-GB" altLang="en-US" b="1" kern="0" dirty="0" smtClean="0">
                <a:solidFill>
                  <a:srgbClr val="0070C0"/>
                </a:solidFill>
                <a:cs typeface="Calibri" panose="020F0502020204030204" pitchFamily="34" charset="0"/>
              </a:rPr>
              <a:t>Information</a:t>
            </a:r>
            <a:r>
              <a:rPr lang="en-GB" altLang="en-US" kern="0" dirty="0" smtClean="0">
                <a:solidFill>
                  <a:srgbClr val="000000"/>
                </a:solidFill>
                <a:cs typeface="Calibri" panose="020F0502020204030204" pitchFamily="34" charset="0"/>
              </a:rPr>
              <a:t> </a:t>
            </a:r>
          </a:p>
          <a:p>
            <a:pPr eaLnBrk="1" hangingPunct="1">
              <a:buFontTx/>
              <a:buNone/>
              <a:defRPr/>
            </a:pPr>
            <a:endParaRPr lang="en-GB" altLang="en-US" kern="0" dirty="0" smtClean="0">
              <a:solidFill>
                <a:srgbClr val="000000"/>
              </a:solidFill>
              <a:cs typeface="Calibri" panose="020F0502020204030204" pitchFamily="34" charset="0"/>
            </a:endParaRPr>
          </a:p>
          <a:p>
            <a:pPr eaLnBrk="1" hangingPunct="1">
              <a:buFontTx/>
              <a:buNone/>
              <a:defRPr/>
            </a:pPr>
            <a:r>
              <a:rPr lang="en-GB" altLang="en-US" i="1" kern="0" dirty="0" smtClean="0">
                <a:solidFill>
                  <a:srgbClr val="000000"/>
                </a:solidFill>
                <a:cs typeface="Calibri" panose="020F0502020204030204" pitchFamily="34" charset="0"/>
              </a:rPr>
              <a:t>   ‘Information refers to all forms of information obtained, recorded or processed by the police including personal data and intelligence.’</a:t>
            </a:r>
          </a:p>
          <a:p>
            <a:pPr eaLnBrk="1" hangingPunct="1">
              <a:buFontTx/>
              <a:buNone/>
              <a:defRPr/>
            </a:pPr>
            <a:endParaRPr lang="en-GB" altLang="en-US" kern="0" dirty="0" smtClean="0">
              <a:solidFill>
                <a:srgbClr val="000000"/>
              </a:solidFill>
              <a:latin typeface="Verdana"/>
            </a:endParaRPr>
          </a:p>
          <a:p>
            <a:pPr eaLnBrk="1" hangingPunct="1">
              <a:buFontTx/>
              <a:buNone/>
              <a:defRPr/>
            </a:pPr>
            <a:endParaRPr lang="en-GB" altLang="en-US" kern="0" dirty="0" smtClean="0">
              <a:solidFill>
                <a:srgbClr val="000000"/>
              </a:solidFill>
              <a:latin typeface="Verdana"/>
            </a:endParaRPr>
          </a:p>
          <a:p>
            <a:pPr eaLnBrk="1" hangingPunct="1">
              <a:buFontTx/>
              <a:buNone/>
              <a:defRPr/>
            </a:pPr>
            <a:endParaRPr lang="en-GB" altLang="en-US" kern="0" dirty="0" smtClean="0">
              <a:solidFill>
                <a:srgbClr val="000000"/>
              </a:solidFill>
              <a:latin typeface="Verdana"/>
            </a:endParaRPr>
          </a:p>
        </p:txBody>
      </p:sp>
      <p:sp>
        <p:nvSpPr>
          <p:cNvPr id="6" name="TextBox 5"/>
          <p:cNvSpPr txBox="1"/>
          <p:nvPr/>
        </p:nvSpPr>
        <p:spPr>
          <a:xfrm>
            <a:off x="1289296" y="496482"/>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Gather Information &amp; Intelligence</a:t>
            </a:r>
            <a:endParaRPr lang="en-GB" sz="3200" b="1" dirty="0">
              <a:solidFill>
                <a:schemeClr val="bg1"/>
              </a:solidFill>
            </a:endParaRPr>
          </a:p>
        </p:txBody>
      </p:sp>
      <p:pic>
        <p:nvPicPr>
          <p:cNvPr id="3" name="Picture 2"/>
          <p:cNvPicPr>
            <a:picLocks noChangeAspect="1"/>
          </p:cNvPicPr>
          <p:nvPr/>
        </p:nvPicPr>
        <p:blipFill>
          <a:blip r:embed="rId4"/>
          <a:stretch>
            <a:fillRect/>
          </a:stretch>
        </p:blipFill>
        <p:spPr>
          <a:xfrm>
            <a:off x="8194921" y="2267878"/>
            <a:ext cx="3333750" cy="1905000"/>
          </a:xfrm>
          <a:prstGeom prst="rect">
            <a:avLst/>
          </a:prstGeom>
        </p:spPr>
      </p:pic>
    </p:spTree>
    <p:extLst>
      <p:ext uri="{BB962C8B-B14F-4D97-AF65-F5344CB8AC3E}">
        <p14:creationId xmlns:p14="http://schemas.microsoft.com/office/powerpoint/2010/main" val="2594422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7" y="0"/>
            <a:ext cx="12189023" cy="6858000"/>
          </a:xfrm>
          <a:prstGeom prst="rect">
            <a:avLst/>
          </a:prstGeom>
        </p:spPr>
      </p:pic>
      <p:pic>
        <p:nvPicPr>
          <p:cNvPr id="3"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507" y="609877"/>
            <a:ext cx="4436572" cy="35830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39753" y="1637466"/>
            <a:ext cx="4436572" cy="35830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80422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3" name="Rectangle 3"/>
          <p:cNvSpPr txBox="1">
            <a:spLocks noChangeArrowheads="1"/>
          </p:cNvSpPr>
          <p:nvPr/>
        </p:nvSpPr>
        <p:spPr bwMode="auto">
          <a:xfrm>
            <a:off x="1289296" y="1856822"/>
            <a:ext cx="6243785" cy="4033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buFontTx/>
              <a:buNone/>
              <a:defRPr/>
            </a:pPr>
            <a:r>
              <a:rPr lang="en-GB" altLang="en-US" kern="0" dirty="0" smtClean="0">
                <a:solidFill>
                  <a:srgbClr val="000000"/>
                </a:solidFill>
                <a:latin typeface="Verdana"/>
              </a:rPr>
              <a:t> </a:t>
            </a:r>
            <a:r>
              <a:rPr lang="en-GB" altLang="en-US" kern="0" dirty="0" smtClean="0">
                <a:solidFill>
                  <a:srgbClr val="000000"/>
                </a:solidFill>
                <a:latin typeface="Calibri" panose="020F0502020204030204" pitchFamily="34" charset="0"/>
                <a:cs typeface="Calibri" panose="020F0502020204030204" pitchFamily="34" charset="0"/>
              </a:rPr>
              <a:t>  </a:t>
            </a:r>
            <a:r>
              <a:rPr lang="en-GB" altLang="en-US" b="1" kern="0" dirty="0" smtClean="0">
                <a:solidFill>
                  <a:srgbClr val="0070C0"/>
                </a:solidFill>
                <a:latin typeface="Calibri" panose="020F0502020204030204" pitchFamily="34" charset="0"/>
                <a:cs typeface="Calibri" panose="020F0502020204030204" pitchFamily="34" charset="0"/>
              </a:rPr>
              <a:t>Intelligence</a:t>
            </a:r>
            <a:r>
              <a:rPr lang="en-GB" altLang="en-US" kern="0" dirty="0" smtClean="0">
                <a:solidFill>
                  <a:srgbClr val="0070C0"/>
                </a:solidFill>
                <a:latin typeface="Calibri" panose="020F0502020204030204" pitchFamily="34" charset="0"/>
                <a:cs typeface="Calibri" panose="020F0502020204030204" pitchFamily="34" charset="0"/>
              </a:rPr>
              <a:t> </a:t>
            </a:r>
          </a:p>
          <a:p>
            <a:pPr eaLnBrk="1" hangingPunct="1">
              <a:buFontTx/>
              <a:buNone/>
              <a:defRPr/>
            </a:pPr>
            <a:endParaRPr lang="en-GB" altLang="en-US" kern="0" dirty="0" smtClean="0">
              <a:solidFill>
                <a:srgbClr val="000000"/>
              </a:solidFill>
              <a:latin typeface="Calibri" panose="020F0502020204030204" pitchFamily="34" charset="0"/>
              <a:cs typeface="Calibri" panose="020F0502020204030204" pitchFamily="34" charset="0"/>
            </a:endParaRPr>
          </a:p>
          <a:p>
            <a:pPr eaLnBrk="1" hangingPunct="1">
              <a:buFontTx/>
              <a:buNone/>
              <a:defRPr/>
            </a:pPr>
            <a:r>
              <a:rPr lang="en-GB" altLang="en-US" i="1" kern="0" dirty="0" smtClean="0">
                <a:solidFill>
                  <a:srgbClr val="000000"/>
                </a:solidFill>
                <a:latin typeface="Calibri" panose="020F0502020204030204" pitchFamily="34" charset="0"/>
                <a:cs typeface="Calibri" panose="020F0502020204030204" pitchFamily="34" charset="0"/>
              </a:rPr>
              <a:t>   ‘Intelligence is information that has been subject to a defined evaluation and risk assessment process in order to assist police decision making.’</a:t>
            </a:r>
          </a:p>
          <a:p>
            <a:pPr eaLnBrk="1" hangingPunct="1">
              <a:buFontTx/>
              <a:buNone/>
              <a:defRPr/>
            </a:pPr>
            <a:endParaRPr lang="en-GB" altLang="en-US" sz="2400" kern="0" dirty="0" smtClean="0">
              <a:solidFill>
                <a:srgbClr val="000000"/>
              </a:solidFill>
              <a:latin typeface="Verdana"/>
            </a:endParaRPr>
          </a:p>
          <a:p>
            <a:pPr algn="r" eaLnBrk="1" hangingPunct="1">
              <a:buFontTx/>
              <a:buNone/>
              <a:defRPr/>
            </a:pPr>
            <a:r>
              <a:rPr lang="en-GB" altLang="en-US" sz="2400" kern="0" dirty="0" smtClean="0">
                <a:solidFill>
                  <a:srgbClr val="000000"/>
                </a:solidFill>
                <a:latin typeface="Verdana"/>
              </a:rPr>
              <a:t> </a:t>
            </a:r>
            <a:endParaRPr lang="en-GB" altLang="en-US" sz="2000" kern="0" dirty="0" smtClean="0">
              <a:solidFill>
                <a:srgbClr val="000000"/>
              </a:solidFill>
              <a:latin typeface="Verdana"/>
            </a:endParaRPr>
          </a:p>
        </p:txBody>
      </p:sp>
      <p:sp>
        <p:nvSpPr>
          <p:cNvPr id="6" name="TextBox 5"/>
          <p:cNvSpPr txBox="1"/>
          <p:nvPr/>
        </p:nvSpPr>
        <p:spPr>
          <a:xfrm>
            <a:off x="1289296" y="605246"/>
            <a:ext cx="9610423" cy="584775"/>
          </a:xfrm>
          <a:prstGeom prst="rect">
            <a:avLst/>
          </a:prstGeom>
          <a:solidFill>
            <a:srgbClr val="002060"/>
          </a:solidFill>
        </p:spPr>
        <p:txBody>
          <a:bodyPr wrap="square" rtlCol="0">
            <a:spAutoFit/>
          </a:bodyPr>
          <a:lstStyle/>
          <a:p>
            <a:pPr algn="ctr"/>
            <a:r>
              <a:rPr lang="en-GB" sz="3200" b="1" dirty="0" smtClean="0">
                <a:solidFill>
                  <a:schemeClr val="bg1"/>
                </a:solidFill>
              </a:rPr>
              <a:t>Gather Information &amp; Intelligence</a:t>
            </a:r>
            <a:endParaRPr lang="en-GB" sz="3200" b="1" dirty="0">
              <a:solidFill>
                <a:schemeClr val="bg1"/>
              </a:solidFill>
            </a:endParaRPr>
          </a:p>
        </p:txBody>
      </p:sp>
      <p:pic>
        <p:nvPicPr>
          <p:cNvPr id="7" name="Picture 6"/>
          <p:cNvPicPr>
            <a:picLocks noChangeAspect="1"/>
          </p:cNvPicPr>
          <p:nvPr/>
        </p:nvPicPr>
        <p:blipFill>
          <a:blip r:embed="rId4"/>
          <a:stretch>
            <a:fillRect/>
          </a:stretch>
        </p:blipFill>
        <p:spPr>
          <a:xfrm>
            <a:off x="7938443" y="2624717"/>
            <a:ext cx="3333750" cy="1905000"/>
          </a:xfrm>
          <a:prstGeom prst="rect">
            <a:avLst/>
          </a:prstGeom>
        </p:spPr>
      </p:pic>
    </p:spTree>
    <p:extLst>
      <p:ext uri="{BB962C8B-B14F-4D97-AF65-F5344CB8AC3E}">
        <p14:creationId xmlns:p14="http://schemas.microsoft.com/office/powerpoint/2010/main" val="143700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par>
                          <p:cTn id="13" fill="hold">
                            <p:stCondLst>
                              <p:cond delay="500"/>
                            </p:stCondLst>
                            <p:childTnLst>
                              <p:par>
                                <p:cTn id="14" presetID="9" presetClass="entr" presetSubtype="0" fill="hold" grpId="0" nodeType="after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dissolve">
                                      <p:cBhvr>
                                        <p:cTn id="1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pic>
        <p:nvPicPr>
          <p:cNvPr id="3"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30593" y="533902"/>
            <a:ext cx="7730811" cy="5153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6791434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15548" y="1310331"/>
            <a:ext cx="5034462" cy="3459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1"/>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280954" y="1310332"/>
            <a:ext cx="5178688" cy="345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3154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graphicFrame>
        <p:nvGraphicFramePr>
          <p:cNvPr id="10" name="Diagram 9"/>
          <p:cNvGraphicFramePr/>
          <p:nvPr>
            <p:custDataLst>
              <p:tags r:id="rId1"/>
            </p:custDataLst>
            <p:extLst>
              <p:ext uri="{D42A27DB-BD31-4B8C-83A1-F6EECF244321}">
                <p14:modId xmlns:p14="http://schemas.microsoft.com/office/powerpoint/2010/main" val="3742537418"/>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71849" y="365726"/>
            <a:ext cx="3398108"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smtClean="0">
                <a:solidFill>
                  <a:srgbClr val="0000FF"/>
                </a:solidFill>
              </a:rPr>
              <a:t>National Decision</a:t>
            </a:r>
          </a:p>
          <a:p>
            <a:pPr>
              <a:lnSpc>
                <a:spcPct val="90000"/>
              </a:lnSpc>
              <a:defRPr/>
            </a:pPr>
            <a:r>
              <a:rPr lang="en-GB" altLang="en-US" sz="3600" b="1" kern="0" dirty="0" smtClean="0">
                <a:solidFill>
                  <a:srgbClr val="0000FF"/>
                </a:solidFill>
              </a:rPr>
              <a:t>Model for Policing</a:t>
            </a:r>
          </a:p>
        </p:txBody>
      </p:sp>
    </p:spTree>
    <p:extLst>
      <p:ext uri="{BB962C8B-B14F-4D97-AF65-F5344CB8AC3E}">
        <p14:creationId xmlns:p14="http://schemas.microsoft.com/office/powerpoint/2010/main" val="20518381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3" name="Content Placeholder 2"/>
          <p:cNvSpPr txBox="1">
            <a:spLocks/>
          </p:cNvSpPr>
          <p:nvPr/>
        </p:nvSpPr>
        <p:spPr bwMode="auto">
          <a:xfrm>
            <a:off x="985306" y="1448593"/>
            <a:ext cx="7489621"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buFontTx/>
              <a:buNone/>
              <a:defRPr/>
            </a:pPr>
            <a:r>
              <a:rPr lang="en-GB" altLang="en-US" sz="3200" b="1" kern="0" dirty="0" smtClean="0">
                <a:solidFill>
                  <a:srgbClr val="0070C0"/>
                </a:solidFill>
                <a:latin typeface="Calibri" panose="020F0502020204030204" pitchFamily="34" charset="0"/>
                <a:cs typeface="Calibri" panose="020F0502020204030204" pitchFamily="34" charset="0"/>
              </a:rPr>
              <a:t>What is a Threat Assessment?</a:t>
            </a:r>
          </a:p>
          <a:p>
            <a:pPr eaLnBrk="1" hangingPunct="1">
              <a:buFontTx/>
              <a:buNone/>
              <a:defRPr/>
            </a:pPr>
            <a:endParaRPr lang="en-GB" altLang="en-US" sz="3200" i="1" kern="0" dirty="0" smtClean="0">
              <a:solidFill>
                <a:srgbClr val="000000"/>
              </a:solidFill>
              <a:latin typeface="Calibri" panose="020F0502020204030204" pitchFamily="34" charset="0"/>
              <a:cs typeface="Calibri" panose="020F0502020204030204" pitchFamily="34" charset="0"/>
            </a:endParaRPr>
          </a:p>
          <a:p>
            <a:pPr eaLnBrk="1" hangingPunct="1">
              <a:buFontTx/>
              <a:buNone/>
              <a:defRPr/>
            </a:pPr>
            <a:r>
              <a:rPr lang="en-GB" altLang="en-US" sz="3200" i="1" kern="0" dirty="0" smtClean="0">
                <a:solidFill>
                  <a:srgbClr val="000000"/>
                </a:solidFill>
                <a:latin typeface="Calibri" panose="020F0502020204030204" pitchFamily="34" charset="0"/>
                <a:cs typeface="Calibri" panose="020F0502020204030204" pitchFamily="34" charset="0"/>
              </a:rPr>
              <a:t>  ‘A threat assessment is the analysis of </a:t>
            </a:r>
            <a:r>
              <a:rPr lang="en-GB" altLang="en-US" sz="3200" b="1" i="1" kern="0" dirty="0" smtClean="0">
                <a:solidFill>
                  <a:srgbClr val="000000"/>
                </a:solidFill>
                <a:latin typeface="Calibri" panose="020F0502020204030204" pitchFamily="34" charset="0"/>
                <a:cs typeface="Calibri" panose="020F0502020204030204" pitchFamily="34" charset="0"/>
              </a:rPr>
              <a:t>potential</a:t>
            </a:r>
            <a:r>
              <a:rPr lang="en-GB" altLang="en-US" sz="3200" i="1" kern="0" dirty="0" smtClean="0">
                <a:solidFill>
                  <a:srgbClr val="000000"/>
                </a:solidFill>
                <a:latin typeface="Calibri" panose="020F0502020204030204" pitchFamily="34" charset="0"/>
                <a:cs typeface="Calibri" panose="020F0502020204030204" pitchFamily="34" charset="0"/>
              </a:rPr>
              <a:t> or </a:t>
            </a:r>
            <a:r>
              <a:rPr lang="en-GB" altLang="en-US" sz="3200" b="1" i="1" kern="0" dirty="0" smtClean="0">
                <a:solidFill>
                  <a:srgbClr val="000000"/>
                </a:solidFill>
                <a:latin typeface="Calibri" panose="020F0502020204030204" pitchFamily="34" charset="0"/>
                <a:cs typeface="Calibri" panose="020F0502020204030204" pitchFamily="34" charset="0"/>
              </a:rPr>
              <a:t>actual harm</a:t>
            </a:r>
            <a:r>
              <a:rPr lang="en-GB" altLang="en-US" sz="3200" i="1" kern="0" dirty="0" smtClean="0">
                <a:solidFill>
                  <a:srgbClr val="000000"/>
                </a:solidFill>
                <a:latin typeface="Calibri" panose="020F0502020204030204" pitchFamily="34" charset="0"/>
                <a:cs typeface="Calibri" panose="020F0502020204030204" pitchFamily="34" charset="0"/>
              </a:rPr>
              <a:t> to </a:t>
            </a:r>
            <a:r>
              <a:rPr lang="en-GB" altLang="en-US" sz="3200" b="1" i="1" kern="0" dirty="0" smtClean="0">
                <a:solidFill>
                  <a:srgbClr val="000000"/>
                </a:solidFill>
                <a:latin typeface="Calibri" panose="020F0502020204030204" pitchFamily="34" charset="0"/>
                <a:cs typeface="Calibri" panose="020F0502020204030204" pitchFamily="34" charset="0"/>
              </a:rPr>
              <a:t>people or property</a:t>
            </a:r>
            <a:r>
              <a:rPr lang="en-GB" altLang="en-US" sz="3200" i="1" kern="0" dirty="0" smtClean="0">
                <a:solidFill>
                  <a:srgbClr val="000000"/>
                </a:solidFill>
                <a:latin typeface="Calibri" panose="020F0502020204030204" pitchFamily="34" charset="0"/>
                <a:cs typeface="Calibri" panose="020F0502020204030204" pitchFamily="34" charset="0"/>
              </a:rPr>
              <a:t>, the </a:t>
            </a:r>
            <a:r>
              <a:rPr lang="en-GB" altLang="en-US" sz="3200" b="1" i="1" kern="0" dirty="0" smtClean="0">
                <a:solidFill>
                  <a:srgbClr val="000000"/>
                </a:solidFill>
                <a:latin typeface="Calibri" panose="020F0502020204030204" pitchFamily="34" charset="0"/>
                <a:cs typeface="Calibri" panose="020F0502020204030204" pitchFamily="34" charset="0"/>
              </a:rPr>
              <a:t>probability</a:t>
            </a:r>
            <a:r>
              <a:rPr lang="en-GB" altLang="en-US" sz="3200" i="1" kern="0" dirty="0" smtClean="0">
                <a:solidFill>
                  <a:srgbClr val="000000"/>
                </a:solidFill>
                <a:latin typeface="Calibri" panose="020F0502020204030204" pitchFamily="34" charset="0"/>
                <a:cs typeface="Calibri" panose="020F0502020204030204" pitchFamily="34" charset="0"/>
              </a:rPr>
              <a:t> of it occurring and the </a:t>
            </a:r>
            <a:r>
              <a:rPr lang="en-GB" altLang="en-US" sz="3200" b="1" i="1" kern="0" dirty="0" smtClean="0">
                <a:solidFill>
                  <a:srgbClr val="000000"/>
                </a:solidFill>
                <a:latin typeface="Calibri" panose="020F0502020204030204" pitchFamily="34" charset="0"/>
                <a:cs typeface="Calibri" panose="020F0502020204030204" pitchFamily="34" charset="0"/>
              </a:rPr>
              <a:t>consequences</a:t>
            </a:r>
            <a:r>
              <a:rPr lang="en-GB" altLang="en-US" sz="3200" i="1" kern="0" dirty="0" smtClean="0">
                <a:solidFill>
                  <a:srgbClr val="000000"/>
                </a:solidFill>
                <a:latin typeface="Calibri" panose="020F0502020204030204" pitchFamily="34" charset="0"/>
                <a:cs typeface="Calibri" panose="020F0502020204030204" pitchFamily="34" charset="0"/>
              </a:rPr>
              <a:t> or </a:t>
            </a:r>
            <a:r>
              <a:rPr lang="en-GB" altLang="en-US" sz="3200" b="1" i="1" kern="0" dirty="0" smtClean="0">
                <a:solidFill>
                  <a:srgbClr val="000000"/>
                </a:solidFill>
                <a:latin typeface="Calibri" panose="020F0502020204030204" pitchFamily="34" charset="0"/>
                <a:cs typeface="Calibri" panose="020F0502020204030204" pitchFamily="34" charset="0"/>
              </a:rPr>
              <a:t>impact</a:t>
            </a:r>
            <a:r>
              <a:rPr lang="en-GB" altLang="en-US" sz="3200" i="1" kern="0" dirty="0" smtClean="0">
                <a:solidFill>
                  <a:srgbClr val="000000"/>
                </a:solidFill>
                <a:latin typeface="Calibri" panose="020F0502020204030204" pitchFamily="34" charset="0"/>
                <a:cs typeface="Calibri" panose="020F0502020204030204" pitchFamily="34" charset="0"/>
              </a:rPr>
              <a:t> should it occur.’</a:t>
            </a:r>
          </a:p>
          <a:p>
            <a:pPr eaLnBrk="1" hangingPunct="1">
              <a:buFontTx/>
              <a:buNone/>
              <a:defRPr/>
            </a:pPr>
            <a:endParaRPr lang="en-GB" altLang="en-US" i="1" kern="0" dirty="0" smtClean="0">
              <a:solidFill>
                <a:srgbClr val="000000"/>
              </a:solidFill>
              <a:latin typeface="Verdana"/>
            </a:endParaRPr>
          </a:p>
        </p:txBody>
      </p:sp>
      <p:sp>
        <p:nvSpPr>
          <p:cNvPr id="6" name="TextBox 5"/>
          <p:cNvSpPr txBox="1"/>
          <p:nvPr/>
        </p:nvSpPr>
        <p:spPr>
          <a:xfrm>
            <a:off x="985306" y="542168"/>
            <a:ext cx="10221386" cy="584775"/>
          </a:xfrm>
          <a:prstGeom prst="rect">
            <a:avLst/>
          </a:prstGeom>
          <a:solidFill>
            <a:srgbClr val="002060"/>
          </a:solidFill>
        </p:spPr>
        <p:txBody>
          <a:bodyPr wrap="square" rtlCol="0">
            <a:spAutoFit/>
          </a:bodyPr>
          <a:lstStyle/>
          <a:p>
            <a:pPr algn="ctr"/>
            <a:r>
              <a:rPr lang="en-GB" sz="3200" b="1" dirty="0" smtClean="0">
                <a:solidFill>
                  <a:schemeClr val="bg1"/>
                </a:solidFill>
              </a:rPr>
              <a:t>Assess Threat &amp; Risk ad Develop a Working Strategy</a:t>
            </a:r>
            <a:endParaRPr lang="en-GB" sz="3200" b="1" dirty="0">
              <a:solidFill>
                <a:schemeClr val="bg1"/>
              </a:solidFill>
            </a:endParaRPr>
          </a:p>
        </p:txBody>
      </p:sp>
      <p:pic>
        <p:nvPicPr>
          <p:cNvPr id="7" name="Picture 6"/>
          <p:cNvPicPr>
            <a:picLocks noChangeAspect="1"/>
          </p:cNvPicPr>
          <p:nvPr/>
        </p:nvPicPr>
        <p:blipFill rotWithShape="1">
          <a:blip r:embed="rId4"/>
          <a:srcRect l="12454" t="11023" r="11152" b="9424"/>
          <a:stretch/>
        </p:blipFill>
        <p:spPr>
          <a:xfrm>
            <a:off x="8474927" y="1669111"/>
            <a:ext cx="3402415" cy="2657360"/>
          </a:xfrm>
          <a:prstGeom prst="rect">
            <a:avLst/>
          </a:prstGeom>
        </p:spPr>
      </p:pic>
    </p:spTree>
    <p:extLst>
      <p:ext uri="{BB962C8B-B14F-4D97-AF65-F5344CB8AC3E}">
        <p14:creationId xmlns:p14="http://schemas.microsoft.com/office/powerpoint/2010/main" val="3496187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dissolv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sp>
        <p:nvSpPr>
          <p:cNvPr id="3" name="Rectangle 3"/>
          <p:cNvSpPr txBox="1">
            <a:spLocks noChangeArrowheads="1"/>
          </p:cNvSpPr>
          <p:nvPr/>
        </p:nvSpPr>
        <p:spPr bwMode="auto">
          <a:xfrm>
            <a:off x="1942364" y="2104683"/>
            <a:ext cx="10246659" cy="3744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lnSpc>
                <a:spcPct val="90000"/>
              </a:lnSpc>
              <a:defRPr/>
            </a:pPr>
            <a:r>
              <a:rPr lang="en-GB" altLang="en-US" sz="2600" kern="0" dirty="0" smtClean="0">
                <a:solidFill>
                  <a:srgbClr val="000000"/>
                </a:solidFill>
              </a:rPr>
              <a:t>Do I need to take action immediately?</a:t>
            </a:r>
          </a:p>
          <a:p>
            <a:pPr eaLnBrk="1" hangingPunct="1">
              <a:lnSpc>
                <a:spcPct val="90000"/>
              </a:lnSpc>
              <a:defRPr/>
            </a:pPr>
            <a:r>
              <a:rPr lang="en-GB" altLang="en-US" sz="2600" kern="0" dirty="0" smtClean="0">
                <a:solidFill>
                  <a:srgbClr val="000000"/>
                </a:solidFill>
              </a:rPr>
              <a:t>Do I need to seek more information?</a:t>
            </a:r>
          </a:p>
          <a:p>
            <a:pPr eaLnBrk="1" hangingPunct="1">
              <a:lnSpc>
                <a:spcPct val="90000"/>
              </a:lnSpc>
              <a:defRPr/>
            </a:pPr>
            <a:r>
              <a:rPr lang="en-GB" altLang="en-US" sz="2600" kern="0" dirty="0" smtClean="0">
                <a:solidFill>
                  <a:srgbClr val="000000"/>
                </a:solidFill>
              </a:rPr>
              <a:t>What could go wrong? (and what could go well?)</a:t>
            </a:r>
          </a:p>
          <a:p>
            <a:pPr eaLnBrk="1" hangingPunct="1">
              <a:lnSpc>
                <a:spcPct val="90000"/>
              </a:lnSpc>
              <a:defRPr/>
            </a:pPr>
            <a:r>
              <a:rPr lang="en-GB" altLang="en-US" sz="2600" kern="0" dirty="0" smtClean="0">
                <a:solidFill>
                  <a:srgbClr val="000000"/>
                </a:solidFill>
              </a:rPr>
              <a:t>How probable is the risk of harm?</a:t>
            </a:r>
          </a:p>
          <a:p>
            <a:pPr eaLnBrk="1" hangingPunct="1">
              <a:lnSpc>
                <a:spcPct val="90000"/>
              </a:lnSpc>
              <a:defRPr/>
            </a:pPr>
            <a:r>
              <a:rPr lang="en-GB" altLang="en-US" sz="2600" kern="0" dirty="0" smtClean="0">
                <a:solidFill>
                  <a:srgbClr val="000000"/>
                </a:solidFill>
              </a:rPr>
              <a:t>How serious would it be?</a:t>
            </a:r>
          </a:p>
          <a:p>
            <a:pPr eaLnBrk="1" hangingPunct="1">
              <a:lnSpc>
                <a:spcPct val="90000"/>
              </a:lnSpc>
              <a:defRPr/>
            </a:pPr>
            <a:r>
              <a:rPr lang="en-GB" altLang="en-US" sz="2600" kern="0" dirty="0" smtClean="0">
                <a:solidFill>
                  <a:srgbClr val="000000"/>
                </a:solidFill>
              </a:rPr>
              <a:t>Is that level of risk acceptable?</a:t>
            </a:r>
          </a:p>
          <a:p>
            <a:pPr eaLnBrk="1" hangingPunct="1">
              <a:lnSpc>
                <a:spcPct val="90000"/>
              </a:lnSpc>
              <a:defRPr/>
            </a:pPr>
            <a:r>
              <a:rPr lang="en-GB" altLang="en-US" sz="2600" kern="0" dirty="0" smtClean="0">
                <a:solidFill>
                  <a:srgbClr val="000000"/>
                </a:solidFill>
              </a:rPr>
              <a:t>Is this a situation for the police alone to deal with?</a:t>
            </a:r>
          </a:p>
          <a:p>
            <a:pPr eaLnBrk="1" hangingPunct="1">
              <a:lnSpc>
                <a:spcPct val="90000"/>
              </a:lnSpc>
              <a:defRPr/>
            </a:pPr>
            <a:r>
              <a:rPr lang="en-GB" altLang="en-US" sz="2600" kern="0" dirty="0" smtClean="0">
                <a:solidFill>
                  <a:srgbClr val="000000"/>
                </a:solidFill>
              </a:rPr>
              <a:t>Am I the appropriate person to deal with this?</a:t>
            </a:r>
          </a:p>
        </p:txBody>
      </p:sp>
      <p:sp>
        <p:nvSpPr>
          <p:cNvPr id="4" name="Rectangle 2"/>
          <p:cNvSpPr txBox="1">
            <a:spLocks noChangeArrowheads="1"/>
          </p:cNvSpPr>
          <p:nvPr/>
        </p:nvSpPr>
        <p:spPr bwMode="auto">
          <a:xfrm>
            <a:off x="847493" y="387805"/>
            <a:ext cx="10404088" cy="1329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l" rtl="0" eaLnBrk="0" fontAlgn="base" hangingPunct="0">
              <a:spcBef>
                <a:spcPct val="0"/>
              </a:spcBef>
              <a:spcAft>
                <a:spcPct val="0"/>
              </a:spcAft>
              <a:defRPr sz="3600">
                <a:solidFill>
                  <a:srgbClr val="00559C"/>
                </a:solidFill>
                <a:latin typeface="+mj-lt"/>
                <a:ea typeface="+mj-ea"/>
                <a:cs typeface="+mj-cs"/>
              </a:defRPr>
            </a:lvl1pPr>
            <a:lvl2pPr algn="l" rtl="0" eaLnBrk="0" fontAlgn="base" hangingPunct="0">
              <a:spcBef>
                <a:spcPct val="0"/>
              </a:spcBef>
              <a:spcAft>
                <a:spcPct val="0"/>
              </a:spcAft>
              <a:defRPr sz="3600">
                <a:solidFill>
                  <a:srgbClr val="00559C"/>
                </a:solidFill>
                <a:latin typeface="Verdana" pitchFamily="34" charset="0"/>
              </a:defRPr>
            </a:lvl2pPr>
            <a:lvl3pPr algn="l" rtl="0" eaLnBrk="0" fontAlgn="base" hangingPunct="0">
              <a:spcBef>
                <a:spcPct val="0"/>
              </a:spcBef>
              <a:spcAft>
                <a:spcPct val="0"/>
              </a:spcAft>
              <a:defRPr sz="3600">
                <a:solidFill>
                  <a:srgbClr val="00559C"/>
                </a:solidFill>
                <a:latin typeface="Verdana" pitchFamily="34" charset="0"/>
              </a:defRPr>
            </a:lvl3pPr>
            <a:lvl4pPr algn="l" rtl="0" eaLnBrk="0" fontAlgn="base" hangingPunct="0">
              <a:spcBef>
                <a:spcPct val="0"/>
              </a:spcBef>
              <a:spcAft>
                <a:spcPct val="0"/>
              </a:spcAft>
              <a:defRPr sz="3600">
                <a:solidFill>
                  <a:srgbClr val="00559C"/>
                </a:solidFill>
                <a:latin typeface="Verdana" pitchFamily="34" charset="0"/>
              </a:defRPr>
            </a:lvl4pPr>
            <a:lvl5pPr algn="l" rtl="0" eaLnBrk="0" fontAlgn="base" hangingPunct="0">
              <a:spcBef>
                <a:spcPct val="0"/>
              </a:spcBef>
              <a:spcAft>
                <a:spcPct val="0"/>
              </a:spcAft>
              <a:defRPr sz="3600">
                <a:solidFill>
                  <a:srgbClr val="00559C"/>
                </a:solidFill>
                <a:latin typeface="Verdana" pitchFamily="34" charset="0"/>
              </a:defRPr>
            </a:lvl5pPr>
            <a:lvl6pPr marL="457200" algn="l" rtl="0" fontAlgn="base">
              <a:spcBef>
                <a:spcPct val="0"/>
              </a:spcBef>
              <a:spcAft>
                <a:spcPct val="0"/>
              </a:spcAft>
              <a:defRPr sz="3600">
                <a:solidFill>
                  <a:srgbClr val="00559C"/>
                </a:solidFill>
                <a:latin typeface="Verdana" pitchFamily="34" charset="0"/>
              </a:defRPr>
            </a:lvl6pPr>
            <a:lvl7pPr marL="914400" algn="l" rtl="0" fontAlgn="base">
              <a:spcBef>
                <a:spcPct val="0"/>
              </a:spcBef>
              <a:spcAft>
                <a:spcPct val="0"/>
              </a:spcAft>
              <a:defRPr sz="3600">
                <a:solidFill>
                  <a:srgbClr val="00559C"/>
                </a:solidFill>
                <a:latin typeface="Verdana" pitchFamily="34" charset="0"/>
              </a:defRPr>
            </a:lvl7pPr>
            <a:lvl8pPr marL="1371600" algn="l" rtl="0" fontAlgn="base">
              <a:spcBef>
                <a:spcPct val="0"/>
              </a:spcBef>
              <a:spcAft>
                <a:spcPct val="0"/>
              </a:spcAft>
              <a:defRPr sz="3600">
                <a:solidFill>
                  <a:srgbClr val="00559C"/>
                </a:solidFill>
                <a:latin typeface="Verdana" pitchFamily="34" charset="0"/>
              </a:defRPr>
            </a:lvl8pPr>
            <a:lvl9pPr marL="1828800" algn="l" rtl="0" fontAlgn="base">
              <a:spcBef>
                <a:spcPct val="0"/>
              </a:spcBef>
              <a:spcAft>
                <a:spcPct val="0"/>
              </a:spcAft>
              <a:defRPr sz="3600">
                <a:solidFill>
                  <a:srgbClr val="00559C"/>
                </a:solidFill>
                <a:latin typeface="Verdana" pitchFamily="34" charset="0"/>
              </a:defRPr>
            </a:lvl9pPr>
          </a:lstStyle>
          <a:p>
            <a:pPr algn="ctr" eaLnBrk="1" hangingPunct="1">
              <a:defRPr/>
            </a:pPr>
            <a:r>
              <a:rPr lang="en-GB" altLang="en-US" sz="2800" b="1" kern="0" dirty="0" smtClean="0">
                <a:latin typeface="+mn-lt"/>
              </a:rPr>
              <a:t>This stage involves assessing the situation, including any specific threat, the risk of harm and the potential for benefits</a:t>
            </a:r>
          </a:p>
        </p:txBody>
      </p:sp>
    </p:spTree>
    <p:extLst>
      <p:ext uri="{BB962C8B-B14F-4D97-AF65-F5344CB8AC3E}">
        <p14:creationId xmlns:p14="http://schemas.microsoft.com/office/powerpoint/2010/main" val="2814258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3" name="Rectangle 3"/>
          <p:cNvSpPr txBox="1">
            <a:spLocks noChangeArrowheads="1"/>
          </p:cNvSpPr>
          <p:nvPr/>
        </p:nvSpPr>
        <p:spPr bwMode="auto">
          <a:xfrm>
            <a:off x="1001700" y="985409"/>
            <a:ext cx="10478529" cy="44247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8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000">
                <a:solidFill>
                  <a:schemeClr val="tx1"/>
                </a:solidFill>
                <a:latin typeface="+mn-lt"/>
              </a:defRPr>
            </a:lvl3pPr>
            <a:lvl4pPr marL="1600200" indent="-228600" algn="l" rtl="0" eaLnBrk="0" fontAlgn="base" hangingPunct="0">
              <a:spcBef>
                <a:spcPct val="20000"/>
              </a:spcBef>
              <a:spcAft>
                <a:spcPct val="0"/>
              </a:spcAft>
              <a:buChar char="–"/>
              <a:defRPr>
                <a:solidFill>
                  <a:schemeClr val="tx1"/>
                </a:solidFill>
                <a:latin typeface="+mn-lt"/>
              </a:defRPr>
            </a:lvl4pPr>
            <a:lvl5pPr marL="2057400" indent="-228600" algn="l" rtl="0" eaLnBrk="0" fontAlgn="base" hangingPunct="0">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eaLnBrk="1" hangingPunct="1">
              <a:defRPr/>
            </a:pPr>
            <a:r>
              <a:rPr lang="en-GB" altLang="en-US" kern="0" dirty="0" smtClean="0">
                <a:solidFill>
                  <a:srgbClr val="000000"/>
                </a:solidFill>
                <a:latin typeface="Calibri" panose="020F0502020204030204" pitchFamily="34" charset="0"/>
                <a:cs typeface="Calibri" panose="020F0502020204030204" pitchFamily="34" charset="0"/>
              </a:rPr>
              <a:t>Identify who (individuals – groups) or what is at risk from the identified threat.</a:t>
            </a:r>
          </a:p>
          <a:p>
            <a:pPr eaLnBrk="1" hangingPunct="1">
              <a:defRPr/>
            </a:pPr>
            <a:endParaRPr lang="en-GB" altLang="en-US" kern="0" dirty="0" smtClean="0">
              <a:solidFill>
                <a:srgbClr val="000000"/>
              </a:solidFill>
              <a:latin typeface="Calibri" panose="020F0502020204030204" pitchFamily="34" charset="0"/>
              <a:cs typeface="Calibri" panose="020F0502020204030204" pitchFamily="34" charset="0"/>
            </a:endParaRPr>
          </a:p>
          <a:p>
            <a:pPr eaLnBrk="1" hangingPunct="1">
              <a:defRPr/>
            </a:pPr>
            <a:r>
              <a:rPr lang="en-GB" altLang="en-US" kern="0" dirty="0" smtClean="0">
                <a:solidFill>
                  <a:srgbClr val="000000"/>
                </a:solidFill>
                <a:latin typeface="Calibri" panose="020F0502020204030204" pitchFamily="34" charset="0"/>
                <a:cs typeface="Calibri" panose="020F0502020204030204" pitchFamily="34" charset="0"/>
              </a:rPr>
              <a:t>Identify and grade that level of risk of </a:t>
            </a:r>
            <a:r>
              <a:rPr lang="en-GB" altLang="en-US" b="1" i="1" kern="0" dirty="0" smtClean="0">
                <a:solidFill>
                  <a:srgbClr val="000000"/>
                </a:solidFill>
                <a:latin typeface="Calibri" panose="020F0502020204030204" pitchFamily="34" charset="0"/>
                <a:cs typeface="Calibri" panose="020F0502020204030204" pitchFamily="34" charset="0"/>
              </a:rPr>
              <a:t>potential</a:t>
            </a:r>
            <a:r>
              <a:rPr lang="en-GB" altLang="en-US" i="1" kern="0" dirty="0" smtClean="0">
                <a:solidFill>
                  <a:srgbClr val="000000"/>
                </a:solidFill>
                <a:latin typeface="Calibri" panose="020F0502020204030204" pitchFamily="34" charset="0"/>
                <a:cs typeface="Calibri" panose="020F0502020204030204" pitchFamily="34" charset="0"/>
              </a:rPr>
              <a:t> or </a:t>
            </a:r>
            <a:r>
              <a:rPr lang="en-GB" altLang="en-US" b="1" i="1" kern="0" dirty="0" smtClean="0">
                <a:solidFill>
                  <a:srgbClr val="000000"/>
                </a:solidFill>
                <a:latin typeface="Calibri" panose="020F0502020204030204" pitchFamily="34" charset="0"/>
                <a:cs typeface="Calibri" panose="020F0502020204030204" pitchFamily="34" charset="0"/>
              </a:rPr>
              <a:t>actual harm</a:t>
            </a:r>
            <a:r>
              <a:rPr lang="en-GB" altLang="en-US" i="1" kern="0" dirty="0" smtClean="0">
                <a:solidFill>
                  <a:srgbClr val="000000"/>
                </a:solidFill>
                <a:latin typeface="Calibri" panose="020F0502020204030204" pitchFamily="34" charset="0"/>
                <a:cs typeface="Calibri" panose="020F0502020204030204" pitchFamily="34" charset="0"/>
              </a:rPr>
              <a:t> to </a:t>
            </a:r>
            <a:r>
              <a:rPr lang="en-GB" altLang="en-US" b="1" i="1" kern="0" dirty="0" smtClean="0">
                <a:solidFill>
                  <a:srgbClr val="000000"/>
                </a:solidFill>
                <a:latin typeface="Calibri" panose="020F0502020204030204" pitchFamily="34" charset="0"/>
                <a:cs typeface="Calibri" panose="020F0502020204030204" pitchFamily="34" charset="0"/>
              </a:rPr>
              <a:t>people or property</a:t>
            </a:r>
            <a:r>
              <a:rPr lang="en-GB" altLang="en-US" kern="0" dirty="0" smtClean="0">
                <a:solidFill>
                  <a:srgbClr val="000000"/>
                </a:solidFill>
                <a:latin typeface="Calibri" panose="020F0502020204030204" pitchFamily="34" charset="0"/>
                <a:cs typeface="Calibri" panose="020F0502020204030204" pitchFamily="34" charset="0"/>
              </a:rPr>
              <a:t> (individual or groups). This needs to be now or at the point of potential conflict.</a:t>
            </a:r>
          </a:p>
          <a:p>
            <a:pPr eaLnBrk="1" hangingPunct="1">
              <a:defRPr/>
            </a:pPr>
            <a:endParaRPr lang="en-GB" altLang="en-US" sz="3600" kern="0" dirty="0" smtClean="0">
              <a:solidFill>
                <a:srgbClr val="000000"/>
              </a:solidFill>
              <a:latin typeface="Calibri" panose="020F0502020204030204" pitchFamily="34" charset="0"/>
              <a:cs typeface="Calibri" panose="020F0502020204030204" pitchFamily="34" charset="0"/>
            </a:endParaRPr>
          </a:p>
          <a:p>
            <a:pPr eaLnBrk="1" hangingPunct="1">
              <a:buFontTx/>
              <a:buNone/>
              <a:defRPr/>
            </a:pPr>
            <a:r>
              <a:rPr lang="en-GB" altLang="en-US" sz="3600" kern="0" dirty="0" smtClean="0">
                <a:solidFill>
                  <a:srgbClr val="000000"/>
                </a:solidFill>
                <a:latin typeface="Calibri" panose="020F0502020204030204" pitchFamily="34" charset="0"/>
                <a:cs typeface="Calibri" panose="020F0502020204030204" pitchFamily="34" charset="0"/>
              </a:rPr>
              <a:t>                     Level of Risk: </a:t>
            </a:r>
            <a:r>
              <a:rPr lang="en-GB" altLang="en-US" sz="3600" b="1" kern="0" dirty="0" smtClean="0">
                <a:solidFill>
                  <a:srgbClr val="99CC00"/>
                </a:solidFill>
                <a:latin typeface="Calibri" panose="020F0502020204030204" pitchFamily="34" charset="0"/>
                <a:cs typeface="Calibri" panose="020F0502020204030204" pitchFamily="34" charset="0"/>
              </a:rPr>
              <a:t>Low</a:t>
            </a:r>
            <a:r>
              <a:rPr lang="en-GB" altLang="en-US" sz="3600" kern="0" dirty="0" smtClean="0">
                <a:solidFill>
                  <a:srgbClr val="000000"/>
                </a:solidFill>
                <a:latin typeface="Calibri" panose="020F0502020204030204" pitchFamily="34" charset="0"/>
                <a:cs typeface="Calibri" panose="020F0502020204030204" pitchFamily="34" charset="0"/>
              </a:rPr>
              <a:t> – </a:t>
            </a:r>
            <a:r>
              <a:rPr lang="en-GB" altLang="en-US" sz="3600" b="1" kern="0" dirty="0" smtClean="0">
                <a:solidFill>
                  <a:srgbClr val="FF9900"/>
                </a:solidFill>
                <a:latin typeface="Calibri" panose="020F0502020204030204" pitchFamily="34" charset="0"/>
                <a:cs typeface="Calibri" panose="020F0502020204030204" pitchFamily="34" charset="0"/>
              </a:rPr>
              <a:t>Medium</a:t>
            </a:r>
            <a:r>
              <a:rPr lang="en-GB" altLang="en-US" sz="3600" kern="0" dirty="0" smtClean="0">
                <a:solidFill>
                  <a:srgbClr val="000000"/>
                </a:solidFill>
                <a:latin typeface="Calibri" panose="020F0502020204030204" pitchFamily="34" charset="0"/>
                <a:cs typeface="Calibri" panose="020F0502020204030204" pitchFamily="34" charset="0"/>
              </a:rPr>
              <a:t> – </a:t>
            </a:r>
            <a:r>
              <a:rPr lang="en-GB" altLang="en-US" sz="3600" b="1" kern="0" dirty="0" smtClean="0">
                <a:solidFill>
                  <a:srgbClr val="FF0000"/>
                </a:solidFill>
                <a:latin typeface="Calibri" panose="020F0502020204030204" pitchFamily="34" charset="0"/>
                <a:cs typeface="Calibri" panose="020F0502020204030204" pitchFamily="34" charset="0"/>
              </a:rPr>
              <a:t>High</a:t>
            </a:r>
            <a:endParaRPr lang="en-GB" altLang="en-US" sz="3600" b="1" kern="0" dirty="0" smtClean="0">
              <a:solidFill>
                <a:srgbClr val="80808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03940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7" y="0"/>
            <a:ext cx="12189023" cy="6858000"/>
          </a:xfrm>
          <a:prstGeom prst="rect">
            <a:avLst/>
          </a:prstGeom>
        </p:spPr>
      </p:pic>
      <p:sp>
        <p:nvSpPr>
          <p:cNvPr id="5" name="Text Box 6"/>
          <p:cNvSpPr txBox="1">
            <a:spLocks noChangeArrowheads="1"/>
          </p:cNvSpPr>
          <p:nvPr/>
        </p:nvSpPr>
        <p:spPr bwMode="auto">
          <a:xfrm>
            <a:off x="985306" y="2367171"/>
            <a:ext cx="5407199"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algn="ctr">
              <a:spcBef>
                <a:spcPct val="50000"/>
              </a:spcBef>
            </a:pPr>
            <a:r>
              <a:rPr lang="en-US" altLang="en-US" sz="3600" dirty="0">
                <a:latin typeface="+mn-lt"/>
                <a:ea typeface="Verdana" panose="020B0604030504040204" pitchFamily="34" charset="0"/>
                <a:cs typeface="Verdana" panose="020B0604030504040204" pitchFamily="34" charset="0"/>
              </a:rPr>
              <a:t>A </a:t>
            </a:r>
            <a:r>
              <a:rPr lang="en-US" altLang="en-US" sz="3600" dirty="0" smtClean="0">
                <a:latin typeface="+mn-lt"/>
                <a:ea typeface="Verdana" panose="020B0604030504040204" pitchFamily="34" charset="0"/>
                <a:cs typeface="Verdana" panose="020B0604030504040204" pitchFamily="34" charset="0"/>
              </a:rPr>
              <a:t>risk </a:t>
            </a:r>
            <a:r>
              <a:rPr lang="en-US" altLang="en-US" sz="3600" dirty="0">
                <a:latin typeface="+mn-lt"/>
                <a:ea typeface="Verdana" panose="020B0604030504040204" pitchFamily="34" charset="0"/>
                <a:cs typeface="Verdana" panose="020B0604030504040204" pitchFamily="34" charset="0"/>
              </a:rPr>
              <a:t>is the likelihood or chance of injury or harm happening</a:t>
            </a: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rcRect t="24390"/>
          <a:stretch>
            <a:fillRect/>
          </a:stretch>
        </p:blipFill>
        <p:spPr bwMode="auto">
          <a:xfrm>
            <a:off x="6757638" y="2040886"/>
            <a:ext cx="3958399" cy="3196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985306" y="542168"/>
            <a:ext cx="10221386" cy="646331"/>
          </a:xfrm>
          <a:prstGeom prst="rect">
            <a:avLst/>
          </a:prstGeom>
          <a:solidFill>
            <a:srgbClr val="002060"/>
          </a:solidFill>
        </p:spPr>
        <p:txBody>
          <a:bodyPr wrap="square" rtlCol="0">
            <a:spAutoFit/>
          </a:bodyPr>
          <a:lstStyle/>
          <a:p>
            <a:pPr algn="ctr"/>
            <a:r>
              <a:rPr lang="en-GB" sz="3600" b="1" dirty="0" smtClean="0">
                <a:solidFill>
                  <a:schemeClr val="bg1"/>
                </a:solidFill>
              </a:rPr>
              <a:t>What is a Risk?</a:t>
            </a:r>
            <a:endParaRPr lang="en-GB" sz="3600" b="1" dirty="0">
              <a:solidFill>
                <a:schemeClr val="bg1"/>
              </a:solidFill>
            </a:endParaRPr>
          </a:p>
        </p:txBody>
      </p:sp>
    </p:spTree>
    <p:extLst>
      <p:ext uri="{BB962C8B-B14F-4D97-AF65-F5344CB8AC3E}">
        <p14:creationId xmlns:p14="http://schemas.microsoft.com/office/powerpoint/2010/main" val="1445446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graphicFrame>
        <p:nvGraphicFramePr>
          <p:cNvPr id="10" name="Diagram 9"/>
          <p:cNvGraphicFramePr/>
          <p:nvPr>
            <p:custDataLst>
              <p:tags r:id="rId1"/>
            </p:custDataLst>
            <p:extLst>
              <p:ext uri="{D42A27DB-BD31-4B8C-83A1-F6EECF244321}">
                <p14:modId xmlns:p14="http://schemas.microsoft.com/office/powerpoint/2010/main" val="3780894325"/>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71849" y="365726"/>
            <a:ext cx="3398108"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smtClean="0">
                <a:solidFill>
                  <a:srgbClr val="0000FF"/>
                </a:solidFill>
              </a:rPr>
              <a:t>National Decision</a:t>
            </a:r>
          </a:p>
          <a:p>
            <a:pPr>
              <a:lnSpc>
                <a:spcPct val="90000"/>
              </a:lnSpc>
              <a:defRPr/>
            </a:pPr>
            <a:r>
              <a:rPr lang="en-GB" altLang="en-US" sz="3600" b="1" kern="0" dirty="0" smtClean="0">
                <a:solidFill>
                  <a:srgbClr val="0000FF"/>
                </a:solidFill>
              </a:rPr>
              <a:t>Model for Policing</a:t>
            </a:r>
          </a:p>
        </p:txBody>
      </p:sp>
    </p:spTree>
    <p:extLst>
      <p:ext uri="{BB962C8B-B14F-4D97-AF65-F5344CB8AC3E}">
        <p14:creationId xmlns:p14="http://schemas.microsoft.com/office/powerpoint/2010/main" val="91484074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pic>
        <p:nvPicPr>
          <p:cNvPr id="3" name="Picture 2" descr="policy.jpeg"/>
          <p:cNvPicPr>
            <a:picLocks noChangeAspect="1"/>
          </p:cNvPicPr>
          <p:nvPr>
            <p:custDataLst>
              <p:tags r:id="rId1"/>
            </p:custDataLst>
          </p:nvPr>
        </p:nvPicPr>
        <p:blipFill>
          <a:blip r:embed="rId9" cstate="print"/>
          <a:stretch>
            <a:fillRect/>
          </a:stretch>
        </p:blipFill>
        <p:spPr>
          <a:xfrm>
            <a:off x="798113" y="1290918"/>
            <a:ext cx="5297886" cy="3962212"/>
          </a:xfrm>
          <a:prstGeom prst="rect">
            <a:avLst/>
          </a:prstGeom>
          <a:ln>
            <a:noFill/>
          </a:ln>
          <a:effectLst>
            <a:softEdge rad="112500"/>
          </a:effectLst>
        </p:spPr>
      </p:pic>
      <p:sp>
        <p:nvSpPr>
          <p:cNvPr id="4" name="Rounded Rectangle 3"/>
          <p:cNvSpPr/>
          <p:nvPr>
            <p:custDataLst>
              <p:tags r:id="rId2"/>
            </p:custDataLst>
          </p:nvPr>
        </p:nvSpPr>
        <p:spPr>
          <a:xfrm>
            <a:off x="7165418" y="1257220"/>
            <a:ext cx="3133725" cy="504825"/>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rgbClr val="0000FF"/>
                </a:solidFill>
                <a:latin typeface="Arial" charset="0"/>
                <a:cs typeface="Arial" charset="0"/>
              </a:rPr>
              <a:t>Police powers?</a:t>
            </a:r>
          </a:p>
        </p:txBody>
      </p:sp>
      <p:sp>
        <p:nvSpPr>
          <p:cNvPr id="5" name="Rounded Rectangle 4"/>
          <p:cNvSpPr/>
          <p:nvPr>
            <p:custDataLst>
              <p:tags r:id="rId3"/>
            </p:custDataLst>
          </p:nvPr>
        </p:nvSpPr>
        <p:spPr>
          <a:xfrm>
            <a:off x="7165417" y="2288361"/>
            <a:ext cx="3133725" cy="503237"/>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rgbClr val="0000FF"/>
                </a:solidFill>
                <a:latin typeface="Arial" charset="0"/>
                <a:cs typeface="Arial" charset="0"/>
              </a:rPr>
              <a:t>ACPO Guidance?</a:t>
            </a:r>
          </a:p>
        </p:txBody>
      </p:sp>
      <p:sp>
        <p:nvSpPr>
          <p:cNvPr id="6" name="Rounded Rectangle 5"/>
          <p:cNvSpPr/>
          <p:nvPr>
            <p:custDataLst>
              <p:tags r:id="rId4"/>
            </p:custDataLst>
          </p:nvPr>
        </p:nvSpPr>
        <p:spPr>
          <a:xfrm>
            <a:off x="7165417" y="3317914"/>
            <a:ext cx="3133725" cy="504825"/>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rgbClr val="0000FF"/>
                </a:solidFill>
                <a:latin typeface="Arial" charset="0"/>
                <a:cs typeface="Arial" charset="0"/>
              </a:rPr>
              <a:t>Data Protection?</a:t>
            </a:r>
          </a:p>
        </p:txBody>
      </p:sp>
      <p:sp>
        <p:nvSpPr>
          <p:cNvPr id="7" name="Rounded Rectangle 6"/>
          <p:cNvSpPr/>
          <p:nvPr>
            <p:custDataLst>
              <p:tags r:id="rId5"/>
            </p:custDataLst>
          </p:nvPr>
        </p:nvSpPr>
        <p:spPr>
          <a:xfrm>
            <a:off x="7165417" y="4318093"/>
            <a:ext cx="3133725" cy="935037"/>
          </a:xfrm>
          <a:prstGeom prst="roundRect">
            <a:avLst/>
          </a:prstGeom>
          <a:solidFill>
            <a:srgbClr val="FFFF00"/>
          </a:solidFill>
          <a:effectLst>
            <a:outerShdw blurRad="50800" dist="38100" dir="2700000" algn="tl"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GB" sz="2800" dirty="0">
                <a:solidFill>
                  <a:srgbClr val="0000FF"/>
                </a:solidFill>
                <a:latin typeface="Arial" charset="0"/>
                <a:cs typeface="Arial" charset="0"/>
              </a:rPr>
              <a:t>Force Policy &amp; Procedure?</a:t>
            </a:r>
          </a:p>
        </p:txBody>
      </p:sp>
    </p:spTree>
    <p:extLst>
      <p:ext uri="{BB962C8B-B14F-4D97-AF65-F5344CB8AC3E}">
        <p14:creationId xmlns:p14="http://schemas.microsoft.com/office/powerpoint/2010/main" val="3458927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3" name="Content Placeholder 2"/>
          <p:cNvSpPr txBox="1">
            <a:spLocks/>
          </p:cNvSpPr>
          <p:nvPr/>
        </p:nvSpPr>
        <p:spPr bwMode="auto">
          <a:xfrm>
            <a:off x="1319842" y="1730665"/>
            <a:ext cx="5896234" cy="41489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fontAlgn="base">
              <a:spcBef>
                <a:spcPct val="20000"/>
              </a:spcBef>
              <a:spcAft>
                <a:spcPct val="0"/>
              </a:spcAft>
              <a:buChar char="•"/>
              <a:defRPr sz="2800">
                <a:solidFill>
                  <a:schemeClr val="tx1"/>
                </a:solidFill>
                <a:latin typeface="+mn-lt"/>
                <a:ea typeface="+mn-ea"/>
                <a:cs typeface="+mn-cs"/>
              </a:defRPr>
            </a:lvl1pPr>
            <a:lvl2pPr marL="742950" indent="-285750" algn="l" rtl="0" fontAlgn="base">
              <a:spcBef>
                <a:spcPct val="20000"/>
              </a:spcBef>
              <a:spcAft>
                <a:spcPct val="0"/>
              </a:spcAft>
              <a:buChar char="–"/>
              <a:defRPr sz="2400">
                <a:solidFill>
                  <a:schemeClr val="tx1"/>
                </a:solidFill>
                <a:latin typeface="+mn-lt"/>
              </a:defRPr>
            </a:lvl2pPr>
            <a:lvl3pPr marL="1143000" indent="-228600" algn="l" rtl="0" fontAlgn="base">
              <a:spcBef>
                <a:spcPct val="20000"/>
              </a:spcBef>
              <a:spcAft>
                <a:spcPct val="0"/>
              </a:spcAft>
              <a:buChar char="•"/>
              <a:defRPr sz="2000">
                <a:solidFill>
                  <a:schemeClr val="tx1"/>
                </a:solidFill>
                <a:latin typeface="+mn-lt"/>
              </a:defRPr>
            </a:lvl3pPr>
            <a:lvl4pPr marL="1600200" indent="-228600" algn="l" rtl="0" fontAlgn="base">
              <a:spcBef>
                <a:spcPct val="20000"/>
              </a:spcBef>
              <a:spcAft>
                <a:spcPct val="0"/>
              </a:spcAft>
              <a:buChar char="–"/>
              <a:defRPr>
                <a:solidFill>
                  <a:schemeClr val="tx1"/>
                </a:solidFill>
                <a:latin typeface="+mn-lt"/>
              </a:defRPr>
            </a:lvl4pPr>
            <a:lvl5pPr marL="2057400" indent="-228600" algn="l" rtl="0" fontAlgn="base">
              <a:spcBef>
                <a:spcPct val="20000"/>
              </a:spcBef>
              <a:spcAft>
                <a:spcPct val="0"/>
              </a:spcAft>
              <a:buChar char="»"/>
              <a:defRPr>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a:defRPr/>
            </a:pPr>
            <a:r>
              <a:rPr lang="en-GB" altLang="en-US" sz="3200" kern="0" dirty="0" smtClean="0">
                <a:solidFill>
                  <a:srgbClr val="000000"/>
                </a:solidFill>
              </a:rPr>
              <a:t>Powers of Entry</a:t>
            </a:r>
          </a:p>
          <a:p>
            <a:pPr eaLnBrk="1" hangingPunct="1">
              <a:defRPr/>
            </a:pPr>
            <a:r>
              <a:rPr lang="en-GB" altLang="en-US" sz="3200" kern="0" dirty="0" smtClean="0">
                <a:solidFill>
                  <a:srgbClr val="000000"/>
                </a:solidFill>
              </a:rPr>
              <a:t>RIPA</a:t>
            </a:r>
          </a:p>
          <a:p>
            <a:pPr eaLnBrk="1" hangingPunct="1">
              <a:defRPr/>
            </a:pPr>
            <a:r>
              <a:rPr lang="en-GB" altLang="en-US" sz="3200" kern="0" dirty="0" smtClean="0">
                <a:solidFill>
                  <a:srgbClr val="000000"/>
                </a:solidFill>
              </a:rPr>
              <a:t>Common Law</a:t>
            </a:r>
          </a:p>
          <a:p>
            <a:pPr eaLnBrk="1" hangingPunct="1">
              <a:defRPr/>
            </a:pPr>
            <a:r>
              <a:rPr lang="en-GB" altLang="en-US" sz="3200" kern="0" dirty="0" smtClean="0">
                <a:solidFill>
                  <a:srgbClr val="000000"/>
                </a:solidFill>
              </a:rPr>
              <a:t>PACE</a:t>
            </a:r>
          </a:p>
          <a:p>
            <a:pPr eaLnBrk="1" hangingPunct="1">
              <a:defRPr/>
            </a:pPr>
            <a:r>
              <a:rPr lang="en-GB" altLang="en-US" sz="3200" kern="0" dirty="0" smtClean="0">
                <a:solidFill>
                  <a:srgbClr val="000000"/>
                </a:solidFill>
              </a:rPr>
              <a:t>Force Policies &amp; Procedures</a:t>
            </a:r>
          </a:p>
          <a:p>
            <a:pPr eaLnBrk="1" hangingPunct="1">
              <a:defRPr/>
            </a:pPr>
            <a:r>
              <a:rPr lang="en-GB" altLang="en-US" sz="3200" kern="0" dirty="0" smtClean="0">
                <a:solidFill>
                  <a:srgbClr val="000000"/>
                </a:solidFill>
              </a:rPr>
              <a:t>National Guidelines</a:t>
            </a:r>
          </a:p>
          <a:p>
            <a:pPr eaLnBrk="1" hangingPunct="1">
              <a:defRPr/>
            </a:pPr>
            <a:endParaRPr lang="en-GB" altLang="en-US" kern="0" dirty="0" smtClean="0">
              <a:solidFill>
                <a:srgbClr val="000000"/>
              </a:solidFill>
              <a:latin typeface="Verdana"/>
            </a:endParaRPr>
          </a:p>
          <a:p>
            <a:pPr eaLnBrk="1" hangingPunct="1">
              <a:defRPr/>
            </a:pPr>
            <a:endParaRPr lang="en-GB" altLang="en-US" sz="2400" kern="0" dirty="0" smtClean="0">
              <a:solidFill>
                <a:srgbClr val="000000"/>
              </a:solidFill>
              <a:latin typeface="Verdana"/>
            </a:endParaRPr>
          </a:p>
        </p:txBody>
      </p:sp>
      <p:sp>
        <p:nvSpPr>
          <p:cNvPr id="4" name="TextBox 3"/>
          <p:cNvSpPr txBox="1"/>
          <p:nvPr/>
        </p:nvSpPr>
        <p:spPr>
          <a:xfrm>
            <a:off x="985306" y="542168"/>
            <a:ext cx="10221386" cy="584775"/>
          </a:xfrm>
          <a:prstGeom prst="rect">
            <a:avLst/>
          </a:prstGeom>
          <a:solidFill>
            <a:srgbClr val="002060"/>
          </a:solidFill>
        </p:spPr>
        <p:txBody>
          <a:bodyPr wrap="square" rtlCol="0">
            <a:spAutoFit/>
          </a:bodyPr>
          <a:lstStyle/>
          <a:p>
            <a:pPr algn="ctr"/>
            <a:r>
              <a:rPr lang="en-GB" sz="3200" b="1" dirty="0" smtClean="0">
                <a:solidFill>
                  <a:schemeClr val="bg1"/>
                </a:solidFill>
              </a:rPr>
              <a:t>Powers, Policies &amp; Procedures to Consider</a:t>
            </a:r>
            <a:endParaRPr lang="en-GB" sz="3200" b="1" dirty="0">
              <a:solidFill>
                <a:schemeClr val="bg1"/>
              </a:solidFill>
            </a:endParaRPr>
          </a:p>
        </p:txBody>
      </p:sp>
      <p:pic>
        <p:nvPicPr>
          <p:cNvPr id="5" name="Picture 4"/>
          <p:cNvPicPr>
            <a:picLocks noChangeAspect="1"/>
          </p:cNvPicPr>
          <p:nvPr/>
        </p:nvPicPr>
        <p:blipFill rotWithShape="1">
          <a:blip r:embed="rId4"/>
          <a:srcRect b="7899"/>
          <a:stretch/>
        </p:blipFill>
        <p:spPr>
          <a:xfrm>
            <a:off x="6881540" y="2003611"/>
            <a:ext cx="4325152" cy="2850777"/>
          </a:xfrm>
          <a:prstGeom prst="rect">
            <a:avLst/>
          </a:prstGeom>
        </p:spPr>
      </p:pic>
    </p:spTree>
    <p:extLst>
      <p:ext uri="{BB962C8B-B14F-4D97-AF65-F5344CB8AC3E}">
        <p14:creationId xmlns:p14="http://schemas.microsoft.com/office/powerpoint/2010/main" val="2666658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7" y="-1"/>
            <a:ext cx="12189023" cy="6858000"/>
          </a:xfrm>
          <a:prstGeom prst="rect">
            <a:avLst/>
          </a:prstGeom>
        </p:spPr>
      </p:pic>
      <p:sp>
        <p:nvSpPr>
          <p:cNvPr id="3" name="Rectangle 2"/>
          <p:cNvSpPr/>
          <p:nvPr/>
        </p:nvSpPr>
        <p:spPr>
          <a:xfrm>
            <a:off x="2497639" y="1874902"/>
            <a:ext cx="8883166" cy="3477875"/>
          </a:xfrm>
          <a:prstGeom prst="rect">
            <a:avLst/>
          </a:prstGeom>
        </p:spPr>
        <p:txBody>
          <a:bodyPr wrap="square">
            <a:spAutoFit/>
          </a:bodyPr>
          <a:lstStyle/>
          <a:p>
            <a:pPr>
              <a:defRPr/>
            </a:pPr>
            <a:r>
              <a:rPr lang="en-GB" altLang="en-US" sz="4400" b="1" kern="0" dirty="0" smtClean="0">
                <a:solidFill>
                  <a:srgbClr val="FF0000"/>
                </a:solidFill>
                <a:ea typeface="Verdana" panose="020B0604030504040204" pitchFamily="34" charset="0"/>
                <a:cs typeface="Verdana" panose="020B0604030504040204" pitchFamily="34" charset="0"/>
              </a:rPr>
              <a:t>P</a:t>
            </a:r>
            <a:r>
              <a:rPr lang="en-GB" altLang="en-US" sz="4400" kern="0" dirty="0" smtClean="0">
                <a:solidFill>
                  <a:srgbClr val="000000"/>
                </a:solidFill>
                <a:ea typeface="Verdana" panose="020B0604030504040204" pitchFamily="34" charset="0"/>
                <a:cs typeface="Verdana" panose="020B0604030504040204" pitchFamily="34" charset="0"/>
              </a:rPr>
              <a:t>roportionate</a:t>
            </a:r>
            <a:endParaRPr lang="en-GB" altLang="en-US" sz="4400" kern="0" dirty="0">
              <a:solidFill>
                <a:srgbClr val="000000"/>
              </a:solidFill>
              <a:ea typeface="Verdana" panose="020B0604030504040204" pitchFamily="34" charset="0"/>
              <a:cs typeface="Verdana" panose="020B0604030504040204" pitchFamily="34" charset="0"/>
            </a:endParaRPr>
          </a:p>
          <a:p>
            <a:pPr>
              <a:defRPr/>
            </a:pPr>
            <a:r>
              <a:rPr lang="en-GB" altLang="en-US" sz="4400" b="1" kern="0" dirty="0">
                <a:solidFill>
                  <a:srgbClr val="FF0000"/>
                </a:solidFill>
                <a:ea typeface="Verdana" panose="020B0604030504040204" pitchFamily="34" charset="0"/>
                <a:cs typeface="Verdana" panose="020B0604030504040204" pitchFamily="34" charset="0"/>
              </a:rPr>
              <a:t>L</a:t>
            </a:r>
            <a:r>
              <a:rPr lang="en-GB" altLang="en-US" sz="4400" kern="0" dirty="0">
                <a:solidFill>
                  <a:srgbClr val="000000"/>
                </a:solidFill>
                <a:ea typeface="Verdana" panose="020B0604030504040204" pitchFamily="34" charset="0"/>
                <a:cs typeface="Verdana" panose="020B0604030504040204" pitchFamily="34" charset="0"/>
              </a:rPr>
              <a:t>awful</a:t>
            </a:r>
          </a:p>
          <a:p>
            <a:pPr>
              <a:defRPr/>
            </a:pPr>
            <a:r>
              <a:rPr lang="en-GB" altLang="en-US" sz="4400" b="1" kern="0" dirty="0">
                <a:solidFill>
                  <a:srgbClr val="FF0000"/>
                </a:solidFill>
                <a:ea typeface="Verdana" panose="020B0604030504040204" pitchFamily="34" charset="0"/>
                <a:cs typeface="Verdana" panose="020B0604030504040204" pitchFamily="34" charset="0"/>
              </a:rPr>
              <a:t>A</a:t>
            </a:r>
            <a:r>
              <a:rPr lang="en-GB" altLang="en-US" sz="4400" kern="0" dirty="0">
                <a:solidFill>
                  <a:srgbClr val="000000"/>
                </a:solidFill>
                <a:ea typeface="Verdana" panose="020B0604030504040204" pitchFamily="34" charset="0"/>
                <a:cs typeface="Verdana" panose="020B0604030504040204" pitchFamily="34" charset="0"/>
              </a:rPr>
              <a:t>uditable</a:t>
            </a:r>
          </a:p>
          <a:p>
            <a:pPr>
              <a:defRPr/>
            </a:pPr>
            <a:r>
              <a:rPr lang="en-GB" altLang="en-US" sz="4400" b="1" kern="0" dirty="0">
                <a:solidFill>
                  <a:srgbClr val="FF0000"/>
                </a:solidFill>
                <a:ea typeface="Verdana" panose="020B0604030504040204" pitchFamily="34" charset="0"/>
                <a:cs typeface="Verdana" panose="020B0604030504040204" pitchFamily="34" charset="0"/>
              </a:rPr>
              <a:t>N</a:t>
            </a:r>
            <a:r>
              <a:rPr lang="en-GB" altLang="en-US" sz="4400" kern="0" dirty="0">
                <a:solidFill>
                  <a:srgbClr val="000000"/>
                </a:solidFill>
                <a:ea typeface="Verdana" panose="020B0604030504040204" pitchFamily="34" charset="0"/>
                <a:cs typeface="Verdana" panose="020B0604030504040204" pitchFamily="34" charset="0"/>
              </a:rPr>
              <a:t>ecessary</a:t>
            </a:r>
          </a:p>
          <a:p>
            <a:pPr>
              <a:defRPr/>
            </a:pPr>
            <a:r>
              <a:rPr lang="en-GB" altLang="en-US" sz="4400" b="1" kern="0" dirty="0">
                <a:solidFill>
                  <a:srgbClr val="FF0000"/>
                </a:solidFill>
                <a:ea typeface="Verdana" panose="020B0604030504040204" pitchFamily="34" charset="0"/>
                <a:cs typeface="Verdana" panose="020B0604030504040204" pitchFamily="34" charset="0"/>
              </a:rPr>
              <a:t>L</a:t>
            </a:r>
            <a:r>
              <a:rPr lang="en-GB" altLang="en-US" sz="4400" kern="0" dirty="0">
                <a:solidFill>
                  <a:srgbClr val="000000"/>
                </a:solidFill>
                <a:ea typeface="Verdana" panose="020B0604030504040204" pitchFamily="34" charset="0"/>
                <a:cs typeface="Verdana" panose="020B0604030504040204" pitchFamily="34" charset="0"/>
              </a:rPr>
              <a:t>east Intrusive</a:t>
            </a:r>
          </a:p>
        </p:txBody>
      </p:sp>
      <p:sp>
        <p:nvSpPr>
          <p:cNvPr id="5" name="TextBox 4"/>
          <p:cNvSpPr txBox="1"/>
          <p:nvPr/>
        </p:nvSpPr>
        <p:spPr>
          <a:xfrm>
            <a:off x="985306" y="542168"/>
            <a:ext cx="10221386" cy="646331"/>
          </a:xfrm>
          <a:prstGeom prst="rect">
            <a:avLst/>
          </a:prstGeom>
          <a:solidFill>
            <a:srgbClr val="002060"/>
          </a:solidFill>
        </p:spPr>
        <p:txBody>
          <a:bodyPr wrap="square" rtlCol="0">
            <a:spAutoFit/>
          </a:bodyPr>
          <a:lstStyle/>
          <a:p>
            <a:pPr algn="ctr"/>
            <a:r>
              <a:rPr lang="en-GB" sz="3600" b="1" dirty="0" smtClean="0">
                <a:solidFill>
                  <a:schemeClr val="bg1"/>
                </a:solidFill>
              </a:rPr>
              <a:t>Human Rights Act</a:t>
            </a:r>
            <a:endParaRPr lang="en-GB" sz="3600" b="1" dirty="0">
              <a:solidFill>
                <a:schemeClr val="bg1"/>
              </a:solidFill>
            </a:endParaRPr>
          </a:p>
        </p:txBody>
      </p:sp>
      <p:pic>
        <p:nvPicPr>
          <p:cNvPr id="7" name="Picture 6"/>
          <p:cNvPicPr>
            <a:picLocks noChangeAspect="1"/>
          </p:cNvPicPr>
          <p:nvPr/>
        </p:nvPicPr>
        <p:blipFill>
          <a:blip r:embed="rId4"/>
          <a:stretch>
            <a:fillRect/>
          </a:stretch>
        </p:blipFill>
        <p:spPr>
          <a:xfrm>
            <a:off x="6446375" y="2133254"/>
            <a:ext cx="4045603" cy="2591489"/>
          </a:xfrm>
          <a:prstGeom prst="rect">
            <a:avLst/>
          </a:prstGeom>
        </p:spPr>
      </p:pic>
    </p:spTree>
    <p:extLst>
      <p:ext uri="{BB962C8B-B14F-4D97-AF65-F5344CB8AC3E}">
        <p14:creationId xmlns:p14="http://schemas.microsoft.com/office/powerpoint/2010/main" val="326375661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graphicFrame>
        <p:nvGraphicFramePr>
          <p:cNvPr id="10" name="Diagram 9"/>
          <p:cNvGraphicFramePr/>
          <p:nvPr>
            <p:custDataLst>
              <p:tags r:id="rId1"/>
            </p:custDataLst>
            <p:extLst>
              <p:ext uri="{D42A27DB-BD31-4B8C-83A1-F6EECF244321}">
                <p14:modId xmlns:p14="http://schemas.microsoft.com/office/powerpoint/2010/main" val="1426193884"/>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71849" y="365726"/>
            <a:ext cx="3398108"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smtClean="0">
                <a:solidFill>
                  <a:srgbClr val="0000FF"/>
                </a:solidFill>
              </a:rPr>
              <a:t>National Decision</a:t>
            </a:r>
          </a:p>
          <a:p>
            <a:pPr>
              <a:lnSpc>
                <a:spcPct val="90000"/>
              </a:lnSpc>
              <a:defRPr/>
            </a:pPr>
            <a:r>
              <a:rPr lang="en-GB" altLang="en-US" sz="3600" b="1" kern="0" dirty="0" smtClean="0">
                <a:solidFill>
                  <a:srgbClr val="0000FF"/>
                </a:solidFill>
              </a:rPr>
              <a:t>Model for Policing</a:t>
            </a:r>
          </a:p>
        </p:txBody>
      </p:sp>
    </p:spTree>
    <p:extLst>
      <p:ext uri="{BB962C8B-B14F-4D97-AF65-F5344CB8AC3E}">
        <p14:creationId xmlns:p14="http://schemas.microsoft.com/office/powerpoint/2010/main" val="255173703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77" y="0"/>
            <a:ext cx="12189023" cy="6858000"/>
          </a:xfrm>
          <a:prstGeom prst="rect">
            <a:avLst/>
          </a:prstGeom>
        </p:spPr>
      </p:pic>
      <p:pic>
        <p:nvPicPr>
          <p:cNvPr id="5" name="Picture 7" descr="options-green-road-sign">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9062" y="1414548"/>
            <a:ext cx="3760968" cy="3244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9" descr="You-Decide-SuperShuttle-Options">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59457" y="1586383"/>
            <a:ext cx="2636451" cy="2900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1" descr="Financial Options">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65335" y="1025631"/>
            <a:ext cx="3387810" cy="4022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3856171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3" name="Rectangle 2"/>
          <p:cNvSpPr/>
          <p:nvPr/>
        </p:nvSpPr>
        <p:spPr>
          <a:xfrm>
            <a:off x="1937950" y="633365"/>
            <a:ext cx="8316098" cy="5078313"/>
          </a:xfrm>
          <a:prstGeom prst="rect">
            <a:avLst/>
          </a:prstGeom>
        </p:spPr>
        <p:txBody>
          <a:bodyPr wrap="square">
            <a:spAutoFit/>
          </a:bodyPr>
          <a:lstStyle/>
          <a:p>
            <a:pPr algn="ctr"/>
            <a:r>
              <a:rPr lang="en-GB" altLang="en-US" sz="3600" dirty="0"/>
              <a:t>As a public authority you will be expected to act</a:t>
            </a:r>
          </a:p>
          <a:p>
            <a:pPr algn="ctr"/>
            <a:endParaRPr lang="en-GB" altLang="en-US" sz="3600" dirty="0"/>
          </a:p>
          <a:p>
            <a:pPr algn="ctr"/>
            <a:r>
              <a:rPr lang="en-GB" altLang="en-US" sz="3600" dirty="0"/>
              <a:t>You have a: </a:t>
            </a:r>
            <a:r>
              <a:rPr lang="en-GB" altLang="en-US" sz="3600" b="1" dirty="0"/>
              <a:t>Positive Obligation and a Duty of Care</a:t>
            </a:r>
          </a:p>
          <a:p>
            <a:pPr algn="ctr"/>
            <a:endParaRPr lang="en-GB" altLang="en-US" sz="3600" dirty="0"/>
          </a:p>
          <a:p>
            <a:pPr algn="ctr"/>
            <a:r>
              <a:rPr lang="en-GB" altLang="en-US" sz="3600" dirty="0"/>
              <a:t>That simply means you cannot walk on by!</a:t>
            </a:r>
          </a:p>
          <a:p>
            <a:pPr algn="ctr"/>
            <a:endParaRPr lang="en-GB" altLang="en-US" sz="3600" dirty="0"/>
          </a:p>
          <a:p>
            <a:pPr algn="ctr"/>
            <a:r>
              <a:rPr lang="en-GB" altLang="en-US" sz="3600" dirty="0"/>
              <a:t>You </a:t>
            </a:r>
            <a:r>
              <a:rPr lang="en-GB" altLang="en-US" sz="3600" b="1" u="sng" dirty="0"/>
              <a:t>must</a:t>
            </a:r>
            <a:r>
              <a:rPr lang="en-GB" altLang="en-US" sz="3600" dirty="0"/>
              <a:t> do something…..</a:t>
            </a:r>
          </a:p>
        </p:txBody>
      </p:sp>
    </p:spTree>
    <p:extLst>
      <p:ext uri="{BB962C8B-B14F-4D97-AF65-F5344CB8AC3E}">
        <p14:creationId xmlns:p14="http://schemas.microsoft.com/office/powerpoint/2010/main" val="134578743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graphicFrame>
        <p:nvGraphicFramePr>
          <p:cNvPr id="10" name="Diagram 9"/>
          <p:cNvGraphicFramePr/>
          <p:nvPr>
            <p:custDataLst>
              <p:tags r:id="rId1"/>
            </p:custDataLst>
            <p:extLst>
              <p:ext uri="{D42A27DB-BD31-4B8C-83A1-F6EECF244321}">
                <p14:modId xmlns:p14="http://schemas.microsoft.com/office/powerpoint/2010/main" val="4035475145"/>
              </p:ext>
            </p:extLst>
          </p:nvPr>
        </p:nvGraphicFramePr>
        <p:xfrm>
          <a:off x="1363347" y="114494"/>
          <a:ext cx="9462327" cy="645333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1" name="Regular Pentagon 3"/>
          <p:cNvSpPr>
            <a:spLocks noChangeArrowheads="1"/>
          </p:cNvSpPr>
          <p:nvPr>
            <p:custDataLst>
              <p:tags r:id="rId2"/>
            </p:custDataLst>
          </p:nvPr>
        </p:nvSpPr>
        <p:spPr bwMode="auto">
          <a:xfrm>
            <a:off x="4974797" y="2815111"/>
            <a:ext cx="2428875" cy="1857375"/>
          </a:xfrm>
          <a:prstGeom prst="pentagon">
            <a:avLst/>
          </a:prstGeom>
          <a:solidFill>
            <a:srgbClr val="FFCCFF"/>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a:spcBef>
                <a:spcPct val="0"/>
              </a:spcBef>
              <a:buFontTx/>
              <a:buNone/>
            </a:pPr>
            <a:r>
              <a:rPr lang="en-GB" altLang="en-US" sz="2200" b="1" dirty="0">
                <a:latin typeface="Arial" panose="020B0604020202020204" pitchFamily="34" charset="0"/>
              </a:rPr>
              <a:t>Police Code of Ethics</a:t>
            </a:r>
          </a:p>
        </p:txBody>
      </p:sp>
      <p:sp>
        <p:nvSpPr>
          <p:cNvPr id="12" name="Up-Down Arrow 9"/>
          <p:cNvSpPr>
            <a:spLocks noChangeArrowheads="1"/>
          </p:cNvSpPr>
          <p:nvPr>
            <p:custDataLst>
              <p:tags r:id="rId3"/>
            </p:custDataLst>
          </p:nvPr>
        </p:nvSpPr>
        <p:spPr bwMode="auto">
          <a:xfrm>
            <a:off x="5988050" y="1930400"/>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4" name="Up-Down Arrow 10"/>
          <p:cNvSpPr>
            <a:spLocks noChangeArrowheads="1"/>
          </p:cNvSpPr>
          <p:nvPr>
            <p:custDataLst>
              <p:tags r:id="rId4"/>
            </p:custDataLst>
          </p:nvPr>
        </p:nvSpPr>
        <p:spPr bwMode="auto">
          <a:xfrm rot="3651297">
            <a:off x="6739647"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5" name="Up-Down Arrow 13"/>
          <p:cNvSpPr>
            <a:spLocks noChangeArrowheads="1"/>
          </p:cNvSpPr>
          <p:nvPr>
            <p:custDataLst>
              <p:tags r:id="rId5"/>
            </p:custDataLst>
          </p:nvPr>
        </p:nvSpPr>
        <p:spPr bwMode="auto">
          <a:xfrm rot="-4063604">
            <a:off x="5267529" y="2511299"/>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vert="eaVert"/>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6" name="Up-Down Arrow 12"/>
          <p:cNvSpPr>
            <a:spLocks noChangeArrowheads="1"/>
          </p:cNvSpPr>
          <p:nvPr>
            <p:custDataLst>
              <p:tags r:id="rId6"/>
            </p:custDataLst>
          </p:nvPr>
        </p:nvSpPr>
        <p:spPr bwMode="auto">
          <a:xfrm rot="-8539186">
            <a:off x="4796203" y="4343054"/>
            <a:ext cx="357187"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7" name="Up-Down Arrow 11"/>
          <p:cNvSpPr>
            <a:spLocks noChangeArrowheads="1"/>
          </p:cNvSpPr>
          <p:nvPr>
            <p:custDataLst>
              <p:tags r:id="rId7"/>
            </p:custDataLst>
          </p:nvPr>
        </p:nvSpPr>
        <p:spPr bwMode="auto">
          <a:xfrm rot="8706903">
            <a:off x="7225078" y="4386737"/>
            <a:ext cx="357188" cy="571500"/>
          </a:xfrm>
          <a:prstGeom prst="upDownArrow">
            <a:avLst>
              <a:gd name="adj1" fmla="val 50000"/>
              <a:gd name="adj2" fmla="val 50000"/>
            </a:avLst>
          </a:prstGeom>
          <a:solidFill>
            <a:srgbClr val="FF0000"/>
          </a:solidFill>
          <a:ln w="9525" algn="ctr">
            <a:solidFill>
              <a:schemeClr val="tx1"/>
            </a:solidFill>
            <a:round/>
            <a:headEnd/>
            <a:tailEnd/>
          </a:ln>
        </p:spPr>
        <p:txBody>
          <a:bodyPr rot="10800000"/>
          <a:lstStyle>
            <a:lvl1pPr>
              <a:spcBef>
                <a:spcPct val="20000"/>
              </a:spcBef>
              <a:buChar char="•"/>
              <a:defRPr sz="2400">
                <a:solidFill>
                  <a:schemeClr val="tx1"/>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tx1"/>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FontTx/>
              <a:buNone/>
            </a:pPr>
            <a:endParaRPr lang="en-US" altLang="en-US">
              <a:latin typeface="Times New Roman" panose="02020603050405020304" pitchFamily="18" charset="0"/>
            </a:endParaRPr>
          </a:p>
        </p:txBody>
      </p:sp>
      <p:sp>
        <p:nvSpPr>
          <p:cNvPr id="18" name="Rectangle 2"/>
          <p:cNvSpPr txBox="1">
            <a:spLocks noChangeArrowheads="1"/>
          </p:cNvSpPr>
          <p:nvPr>
            <p:custDataLst>
              <p:tags r:id="rId8"/>
            </p:custDataLst>
          </p:nvPr>
        </p:nvSpPr>
        <p:spPr>
          <a:xfrm>
            <a:off x="271849" y="365726"/>
            <a:ext cx="3398108" cy="1092372"/>
          </a:xfrm>
          <a:prstGeom prst="rect">
            <a:avLst/>
          </a:prstGeom>
        </p:spPr>
        <p:txBody>
          <a:bodyPr/>
          <a:lstStyle>
            <a:lvl1pPr algn="ctr" rtl="0" eaLnBrk="0" fontAlgn="base" hangingPunct="0">
              <a:spcBef>
                <a:spcPct val="0"/>
              </a:spcBef>
              <a:spcAft>
                <a:spcPct val="0"/>
              </a:spcAft>
              <a:defRPr sz="32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32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a:lnSpc>
                <a:spcPct val="90000"/>
              </a:lnSpc>
              <a:defRPr/>
            </a:pPr>
            <a:r>
              <a:rPr lang="en-GB" altLang="en-US" sz="3600" b="1" kern="0" dirty="0" smtClean="0">
                <a:solidFill>
                  <a:srgbClr val="0000FF"/>
                </a:solidFill>
              </a:rPr>
              <a:t>National Decision</a:t>
            </a:r>
          </a:p>
          <a:p>
            <a:pPr>
              <a:lnSpc>
                <a:spcPct val="90000"/>
              </a:lnSpc>
              <a:defRPr/>
            </a:pPr>
            <a:r>
              <a:rPr lang="en-GB" altLang="en-US" sz="3600" b="1" kern="0" dirty="0" smtClean="0">
                <a:solidFill>
                  <a:srgbClr val="0000FF"/>
                </a:solidFill>
              </a:rPr>
              <a:t>Model for Policing</a:t>
            </a:r>
          </a:p>
        </p:txBody>
      </p:sp>
    </p:spTree>
    <p:extLst>
      <p:ext uri="{BB962C8B-B14F-4D97-AF65-F5344CB8AC3E}">
        <p14:creationId xmlns:p14="http://schemas.microsoft.com/office/powerpoint/2010/main" val="68534877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graphicFrame>
        <p:nvGraphicFramePr>
          <p:cNvPr id="4" name="Diagram 3"/>
          <p:cNvGraphicFramePr/>
          <p:nvPr>
            <p:custDataLst>
              <p:tags r:id="rId1"/>
            </p:custDataLst>
            <p:extLst>
              <p:ext uri="{D42A27DB-BD31-4B8C-83A1-F6EECF244321}">
                <p14:modId xmlns:p14="http://schemas.microsoft.com/office/powerpoint/2010/main" val="1735451483"/>
              </p:ext>
            </p:extLst>
          </p:nvPr>
        </p:nvGraphicFramePr>
        <p:xfrm>
          <a:off x="3747167" y="1477584"/>
          <a:ext cx="7848872" cy="425595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Picture 2" descr="H:\arrest.jpg"/>
          <p:cNvPicPr>
            <a:picLocks noChangeAspect="1" noChangeArrowheads="1"/>
          </p:cNvPicPr>
          <p:nvPr>
            <p:custDataLst>
              <p:tags r:id="rId2"/>
            </p:custDataLst>
          </p:nvPr>
        </p:nvPicPr>
        <p:blipFill>
          <a:blip r:embed="rId11" cstate="print"/>
          <a:srcRect/>
          <a:stretch>
            <a:fillRect/>
          </a:stretch>
        </p:blipFill>
        <p:spPr bwMode="auto">
          <a:xfrm>
            <a:off x="669468" y="652837"/>
            <a:ext cx="3944148" cy="2952722"/>
          </a:xfrm>
          <a:prstGeom prst="rect">
            <a:avLst/>
          </a:prstGeom>
          <a:ln>
            <a:noFill/>
          </a:ln>
          <a:effectLst>
            <a:softEdge rad="112500"/>
          </a:effectLst>
        </p:spPr>
      </p:pic>
    </p:spTree>
    <p:extLst>
      <p:ext uri="{BB962C8B-B14F-4D97-AF65-F5344CB8AC3E}">
        <p14:creationId xmlns:p14="http://schemas.microsoft.com/office/powerpoint/2010/main" val="142822442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89023" cy="6858000"/>
          </a:xfrm>
          <a:prstGeom prst="rect">
            <a:avLst/>
          </a:prstGeom>
        </p:spPr>
      </p:pic>
      <p:graphicFrame>
        <p:nvGraphicFramePr>
          <p:cNvPr id="3" name="Diagram 2"/>
          <p:cNvGraphicFramePr/>
          <p:nvPr>
            <p:custDataLst>
              <p:tags r:id="rId1"/>
            </p:custDataLst>
            <p:extLst>
              <p:ext uri="{D42A27DB-BD31-4B8C-83A1-F6EECF244321}">
                <p14:modId xmlns:p14="http://schemas.microsoft.com/office/powerpoint/2010/main" val="2816926502"/>
              </p:ext>
            </p:extLst>
          </p:nvPr>
        </p:nvGraphicFramePr>
        <p:xfrm>
          <a:off x="3561815" y="1477584"/>
          <a:ext cx="7848872" cy="42559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p:cNvPicPr>
            <a:picLocks noChangeAspect="1"/>
          </p:cNvPicPr>
          <p:nvPr/>
        </p:nvPicPr>
        <p:blipFill>
          <a:blip r:embed="rId10"/>
          <a:stretch>
            <a:fillRect/>
          </a:stretch>
        </p:blipFill>
        <p:spPr>
          <a:xfrm>
            <a:off x="811252" y="654839"/>
            <a:ext cx="3944454" cy="2950720"/>
          </a:xfrm>
          <a:prstGeom prst="rect">
            <a:avLst/>
          </a:prstGeom>
        </p:spPr>
      </p:pic>
    </p:spTree>
    <p:extLst>
      <p:ext uri="{BB962C8B-B14F-4D97-AF65-F5344CB8AC3E}">
        <p14:creationId xmlns:p14="http://schemas.microsoft.com/office/powerpoint/2010/main" val="77931543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3" name="Rectangle 5"/>
          <p:cNvSpPr txBox="1">
            <a:spLocks noChangeArrowheads="1"/>
          </p:cNvSpPr>
          <p:nvPr>
            <p:custDataLst>
              <p:tags r:id="rId1"/>
            </p:custDataLst>
          </p:nvPr>
        </p:nvSpPr>
        <p:spPr bwMode="auto">
          <a:xfrm>
            <a:off x="747133" y="1844791"/>
            <a:ext cx="11050858" cy="316841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endParaRPr lang="en-GB" altLang="en-US" sz="2000" b="1" dirty="0" smtClean="0">
              <a:ea typeface="ＭＳ Ｐゴシック" panose="020B0600070205080204" pitchFamily="34" charset="-128"/>
            </a:endParaRPr>
          </a:p>
          <a:p>
            <a:pPr algn="ctr">
              <a:buFontTx/>
              <a:buNone/>
            </a:pPr>
            <a:r>
              <a:rPr lang="en-GB" altLang="en-US" sz="3200" dirty="0" smtClean="0">
                <a:latin typeface="Verdana" panose="020B0604030504040204" pitchFamily="34" charset="0"/>
                <a:ea typeface="Verdana" panose="020B0604030504040204" pitchFamily="34" charset="0"/>
                <a:cs typeface="Verdana" panose="020B0604030504040204" pitchFamily="34" charset="0"/>
              </a:rPr>
              <a:t>Comprehensive PNB entry</a:t>
            </a:r>
          </a:p>
          <a:p>
            <a:pPr algn="ctr">
              <a:buFontTx/>
              <a:buNone/>
            </a:pPr>
            <a:endParaRPr lang="en-GB" altLang="en-US" sz="3200" dirty="0" smtClean="0">
              <a:latin typeface="Verdana" panose="020B0604030504040204" pitchFamily="34" charset="0"/>
              <a:ea typeface="Verdana" panose="020B0604030504040204" pitchFamily="34" charset="0"/>
              <a:cs typeface="Verdana" panose="020B0604030504040204" pitchFamily="34" charset="0"/>
            </a:endParaRPr>
          </a:p>
          <a:p>
            <a:pPr algn="ctr">
              <a:buFontTx/>
              <a:buNone/>
            </a:pPr>
            <a:r>
              <a:rPr lang="en-GB" altLang="en-US" sz="3200" dirty="0" smtClean="0">
                <a:latin typeface="Verdana" panose="020B0604030504040204" pitchFamily="34" charset="0"/>
                <a:ea typeface="Verdana" panose="020B0604030504040204" pitchFamily="34" charset="0"/>
                <a:cs typeface="Verdana" panose="020B0604030504040204" pitchFamily="34" charset="0"/>
              </a:rPr>
              <a:t>Use of force report</a:t>
            </a:r>
          </a:p>
          <a:p>
            <a:pPr algn="ctr">
              <a:buFontTx/>
              <a:buNone/>
            </a:pPr>
            <a:endParaRPr lang="en-GB" altLang="en-US" sz="3200" dirty="0" smtClean="0">
              <a:latin typeface="Verdana" panose="020B0604030504040204" pitchFamily="34" charset="0"/>
              <a:ea typeface="Verdana" panose="020B0604030504040204" pitchFamily="34" charset="0"/>
              <a:cs typeface="Verdana" panose="020B0604030504040204" pitchFamily="34" charset="0"/>
            </a:endParaRPr>
          </a:p>
          <a:p>
            <a:pPr algn="ctr">
              <a:buFontTx/>
              <a:buNone/>
            </a:pPr>
            <a:r>
              <a:rPr lang="en-GB" altLang="en-US" sz="3200" dirty="0" smtClean="0">
                <a:latin typeface="Verdana" panose="020B0604030504040204" pitchFamily="34" charset="0"/>
                <a:ea typeface="Verdana" panose="020B0604030504040204" pitchFamily="34" charset="0"/>
                <a:cs typeface="Verdana" panose="020B0604030504040204" pitchFamily="34" charset="0"/>
              </a:rPr>
              <a:t>Evidential statement</a:t>
            </a:r>
          </a:p>
        </p:txBody>
      </p:sp>
      <p:sp>
        <p:nvSpPr>
          <p:cNvPr id="5" name="TextBox 4"/>
          <p:cNvSpPr txBox="1"/>
          <p:nvPr/>
        </p:nvSpPr>
        <p:spPr>
          <a:xfrm>
            <a:off x="985306" y="542168"/>
            <a:ext cx="10221386" cy="584775"/>
          </a:xfrm>
          <a:prstGeom prst="rect">
            <a:avLst/>
          </a:prstGeom>
          <a:solidFill>
            <a:srgbClr val="002060"/>
          </a:solidFill>
        </p:spPr>
        <p:txBody>
          <a:bodyPr wrap="square" rtlCol="0">
            <a:spAutoFit/>
          </a:bodyPr>
          <a:lstStyle/>
          <a:p>
            <a:pPr algn="ctr"/>
            <a:r>
              <a:rPr lang="en-GB" sz="3200" b="1" dirty="0" smtClean="0">
                <a:solidFill>
                  <a:schemeClr val="bg1"/>
                </a:solidFill>
              </a:rPr>
              <a:t>Accounting for the Use of Force</a:t>
            </a:r>
            <a:endParaRPr lang="en-GB" sz="3200" b="1" dirty="0">
              <a:solidFill>
                <a:schemeClr val="bg1"/>
              </a:solidFill>
            </a:endParaRPr>
          </a:p>
        </p:txBody>
      </p:sp>
    </p:spTree>
    <p:extLst>
      <p:ext uri="{BB962C8B-B14F-4D97-AF65-F5344CB8AC3E}">
        <p14:creationId xmlns:p14="http://schemas.microsoft.com/office/powerpoint/2010/main" val="38709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77" y="0"/>
            <a:ext cx="12189023" cy="6858000"/>
          </a:xfrm>
          <a:prstGeom prst="rect">
            <a:avLst/>
          </a:prstGeom>
        </p:spPr>
      </p:pic>
      <p:graphicFrame>
        <p:nvGraphicFramePr>
          <p:cNvPr id="3" name="Diagram 2"/>
          <p:cNvGraphicFramePr/>
          <p:nvPr>
            <p:custDataLst>
              <p:tags r:id="rId1"/>
            </p:custDataLst>
            <p:extLst>
              <p:ext uri="{D42A27DB-BD31-4B8C-83A1-F6EECF244321}">
                <p14:modId xmlns:p14="http://schemas.microsoft.com/office/powerpoint/2010/main" val="4001936067"/>
              </p:ext>
            </p:extLst>
          </p:nvPr>
        </p:nvGraphicFramePr>
        <p:xfrm>
          <a:off x="3789060" y="1453473"/>
          <a:ext cx="7848872" cy="425595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Picture 3" descr="cctv.jpg"/>
          <p:cNvPicPr>
            <a:picLocks noChangeAspect="1"/>
          </p:cNvPicPr>
          <p:nvPr>
            <p:custDataLst>
              <p:tags r:id="rId2"/>
            </p:custDataLst>
          </p:nvPr>
        </p:nvPicPr>
        <p:blipFill>
          <a:blip r:embed="rId11" cstate="print"/>
          <a:stretch>
            <a:fillRect/>
          </a:stretch>
        </p:blipFill>
        <p:spPr>
          <a:xfrm>
            <a:off x="828172" y="764704"/>
            <a:ext cx="3613946" cy="2664296"/>
          </a:xfrm>
          <a:prstGeom prst="rect">
            <a:avLst/>
          </a:prstGeom>
          <a:ln>
            <a:noFill/>
          </a:ln>
          <a:effectLst>
            <a:softEdge rad="112500"/>
          </a:effectLst>
        </p:spPr>
      </p:pic>
    </p:spTree>
    <p:extLst>
      <p:ext uri="{BB962C8B-B14F-4D97-AF65-F5344CB8AC3E}">
        <p14:creationId xmlns:p14="http://schemas.microsoft.com/office/powerpoint/2010/main" val="426993317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77" y="0"/>
            <a:ext cx="12189023" cy="6858000"/>
          </a:xfrm>
          <a:prstGeom prst="rect">
            <a:avLst/>
          </a:prstGeom>
        </p:spPr>
      </p:pic>
      <p:graphicFrame>
        <p:nvGraphicFramePr>
          <p:cNvPr id="4" name="Diagram 3"/>
          <p:cNvGraphicFramePr/>
          <p:nvPr>
            <p:custDataLst>
              <p:tags r:id="rId1"/>
            </p:custDataLst>
            <p:extLst>
              <p:ext uri="{D42A27DB-BD31-4B8C-83A1-F6EECF244321}">
                <p14:modId xmlns:p14="http://schemas.microsoft.com/office/powerpoint/2010/main" val="3881201613"/>
              </p:ext>
            </p:extLst>
          </p:nvPr>
        </p:nvGraphicFramePr>
        <p:xfrm>
          <a:off x="3421069" y="1431171"/>
          <a:ext cx="7848872" cy="425595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 name="TextBox 6"/>
          <p:cNvSpPr txBox="1">
            <a:spLocks noChangeArrowheads="1"/>
          </p:cNvSpPr>
          <p:nvPr>
            <p:custDataLst>
              <p:tags r:id="rId2"/>
            </p:custDataLst>
          </p:nvPr>
        </p:nvSpPr>
        <p:spPr bwMode="auto">
          <a:xfrm>
            <a:off x="1042562" y="656877"/>
            <a:ext cx="3600450"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r>
              <a:rPr lang="en-GB" altLang="en-US" sz="3600" b="1" dirty="0">
                <a:solidFill>
                  <a:srgbClr val="FF0000"/>
                </a:solidFill>
                <a:latin typeface="Verdana" panose="020B0604030504040204" pitchFamily="34" charset="0"/>
                <a:ea typeface="Verdana" panose="020B0604030504040204" pitchFamily="34" charset="0"/>
                <a:cs typeface="Verdana" panose="020B0604030504040204" pitchFamily="34" charset="0"/>
              </a:rPr>
              <a:t>C</a:t>
            </a:r>
            <a:r>
              <a:rPr lang="en-GB" altLang="en-US" sz="3600" dirty="0">
                <a:solidFill>
                  <a:srgbClr val="0000FF"/>
                </a:solidFill>
                <a:latin typeface="Verdana" panose="020B0604030504040204" pitchFamily="34" charset="0"/>
                <a:ea typeface="Verdana" panose="020B0604030504040204" pitchFamily="34" charset="0"/>
                <a:cs typeface="Verdana" panose="020B0604030504040204" pitchFamily="34" charset="0"/>
              </a:rPr>
              <a:t>ode of ethics</a:t>
            </a:r>
          </a:p>
          <a:p>
            <a:r>
              <a:rPr lang="en-GB" altLang="en-US" sz="3600" b="1" dirty="0">
                <a:solidFill>
                  <a:srgbClr val="FF0000"/>
                </a:solidFill>
                <a:latin typeface="Verdana" panose="020B0604030504040204" pitchFamily="34" charset="0"/>
                <a:ea typeface="Verdana" panose="020B0604030504040204" pitchFamily="34" charset="0"/>
                <a:cs typeface="Verdana" panose="020B0604030504040204" pitchFamily="34" charset="0"/>
              </a:rPr>
              <a:t>I</a:t>
            </a:r>
            <a:r>
              <a:rPr lang="en-GB" altLang="en-US" sz="3600" dirty="0">
                <a:solidFill>
                  <a:srgbClr val="0000FF"/>
                </a:solidFill>
                <a:latin typeface="Verdana" panose="020B0604030504040204" pitchFamily="34" charset="0"/>
                <a:ea typeface="Verdana" panose="020B0604030504040204" pitchFamily="34" charset="0"/>
                <a:cs typeface="Verdana" panose="020B0604030504040204" pitchFamily="34" charset="0"/>
              </a:rPr>
              <a:t>nformation</a:t>
            </a:r>
          </a:p>
          <a:p>
            <a:r>
              <a:rPr lang="en-GB" altLang="en-US" sz="3600" b="1" dirty="0">
                <a:solidFill>
                  <a:srgbClr val="FF0000"/>
                </a:solidFill>
                <a:latin typeface="Verdana" panose="020B0604030504040204" pitchFamily="34" charset="0"/>
                <a:ea typeface="Verdana" panose="020B0604030504040204" pitchFamily="34" charset="0"/>
                <a:cs typeface="Verdana" panose="020B0604030504040204" pitchFamily="34" charset="0"/>
              </a:rPr>
              <a:t>A</a:t>
            </a:r>
            <a:r>
              <a:rPr lang="en-GB" altLang="en-US" sz="3600" dirty="0">
                <a:solidFill>
                  <a:srgbClr val="0000FF"/>
                </a:solidFill>
                <a:latin typeface="Verdana" panose="020B0604030504040204" pitchFamily="34" charset="0"/>
                <a:ea typeface="Verdana" panose="020B0604030504040204" pitchFamily="34" charset="0"/>
                <a:cs typeface="Verdana" panose="020B0604030504040204" pitchFamily="34" charset="0"/>
              </a:rPr>
              <a:t>ssessment</a:t>
            </a:r>
          </a:p>
          <a:p>
            <a:r>
              <a:rPr lang="en-GB" altLang="en-US" sz="3600" b="1" dirty="0">
                <a:solidFill>
                  <a:srgbClr val="FF0000"/>
                </a:solidFill>
                <a:latin typeface="Verdana" panose="020B0604030504040204" pitchFamily="34" charset="0"/>
                <a:ea typeface="Verdana" panose="020B0604030504040204" pitchFamily="34" charset="0"/>
                <a:cs typeface="Verdana" panose="020B0604030504040204" pitchFamily="34" charset="0"/>
              </a:rPr>
              <a:t>P</a:t>
            </a:r>
            <a:r>
              <a:rPr lang="en-GB" altLang="en-US" sz="3600" dirty="0">
                <a:solidFill>
                  <a:srgbClr val="0000FF"/>
                </a:solidFill>
                <a:latin typeface="Verdana" panose="020B0604030504040204" pitchFamily="34" charset="0"/>
                <a:ea typeface="Verdana" panose="020B0604030504040204" pitchFamily="34" charset="0"/>
                <a:cs typeface="Verdana" panose="020B0604030504040204" pitchFamily="34" charset="0"/>
              </a:rPr>
              <a:t>owers and Policy</a:t>
            </a:r>
          </a:p>
          <a:p>
            <a:r>
              <a:rPr lang="en-GB" altLang="en-US" sz="3600" b="1" dirty="0">
                <a:solidFill>
                  <a:srgbClr val="FF0000"/>
                </a:solidFill>
                <a:latin typeface="Verdana" panose="020B0604030504040204" pitchFamily="34" charset="0"/>
                <a:ea typeface="Verdana" panose="020B0604030504040204" pitchFamily="34" charset="0"/>
                <a:cs typeface="Verdana" panose="020B0604030504040204" pitchFamily="34" charset="0"/>
              </a:rPr>
              <a:t>O</a:t>
            </a:r>
            <a:r>
              <a:rPr lang="en-GB" altLang="en-US" sz="3600" dirty="0">
                <a:solidFill>
                  <a:srgbClr val="0000FF"/>
                </a:solidFill>
                <a:latin typeface="Verdana" panose="020B0604030504040204" pitchFamily="34" charset="0"/>
                <a:ea typeface="Verdana" panose="020B0604030504040204" pitchFamily="34" charset="0"/>
                <a:cs typeface="Verdana" panose="020B0604030504040204" pitchFamily="34" charset="0"/>
              </a:rPr>
              <a:t>ptions</a:t>
            </a:r>
          </a:p>
          <a:p>
            <a:r>
              <a:rPr lang="en-GB" altLang="en-US" sz="3600" b="1" dirty="0">
                <a:solidFill>
                  <a:srgbClr val="FF0000"/>
                </a:solidFill>
                <a:latin typeface="Verdana" panose="020B0604030504040204" pitchFamily="34" charset="0"/>
                <a:ea typeface="Verdana" panose="020B0604030504040204" pitchFamily="34" charset="0"/>
                <a:cs typeface="Verdana" panose="020B0604030504040204" pitchFamily="34" charset="0"/>
              </a:rPr>
              <a:t>A</a:t>
            </a:r>
            <a:r>
              <a:rPr lang="en-GB" altLang="en-US" sz="3600" dirty="0">
                <a:solidFill>
                  <a:srgbClr val="0000FF"/>
                </a:solidFill>
                <a:latin typeface="Verdana" panose="020B0604030504040204" pitchFamily="34" charset="0"/>
                <a:ea typeface="Verdana" panose="020B0604030504040204" pitchFamily="34" charset="0"/>
                <a:cs typeface="Verdana" panose="020B0604030504040204" pitchFamily="34" charset="0"/>
              </a:rPr>
              <a:t>ctions</a:t>
            </a:r>
          </a:p>
          <a:p>
            <a:r>
              <a:rPr lang="en-GB" altLang="en-US" sz="3600" b="1" dirty="0">
                <a:solidFill>
                  <a:srgbClr val="FF0000"/>
                </a:solidFill>
                <a:latin typeface="Verdana" panose="020B0604030504040204" pitchFamily="34" charset="0"/>
                <a:ea typeface="Verdana" panose="020B0604030504040204" pitchFamily="34" charset="0"/>
                <a:cs typeface="Verdana" panose="020B0604030504040204" pitchFamily="34" charset="0"/>
              </a:rPr>
              <a:t>R</a:t>
            </a:r>
            <a:r>
              <a:rPr lang="en-GB" altLang="en-US" sz="3600" dirty="0">
                <a:solidFill>
                  <a:srgbClr val="0000FF"/>
                </a:solidFill>
                <a:latin typeface="Verdana" panose="020B0604030504040204" pitchFamily="34" charset="0"/>
                <a:ea typeface="Verdana" panose="020B0604030504040204" pitchFamily="34" charset="0"/>
                <a:cs typeface="Verdana" panose="020B0604030504040204" pitchFamily="34" charset="0"/>
              </a:rPr>
              <a:t>eview </a:t>
            </a:r>
          </a:p>
        </p:txBody>
      </p:sp>
    </p:spTree>
    <p:extLst>
      <p:ext uri="{BB962C8B-B14F-4D97-AF65-F5344CB8AC3E}">
        <p14:creationId xmlns:p14="http://schemas.microsoft.com/office/powerpoint/2010/main" val="1028197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sp>
        <p:nvSpPr>
          <p:cNvPr id="4" name="TextBox 6"/>
          <p:cNvSpPr txBox="1">
            <a:spLocks noChangeArrowheads="1"/>
          </p:cNvSpPr>
          <p:nvPr/>
        </p:nvSpPr>
        <p:spPr bwMode="auto">
          <a:xfrm>
            <a:off x="1134034" y="457200"/>
            <a:ext cx="9923929" cy="50167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a:solidFill>
                  <a:schemeClr val="tx1"/>
                </a:solidFill>
                <a:latin typeface="Times" panose="02020603050405020304" pitchFamily="18" charset="0"/>
              </a:defRPr>
            </a:lvl1pPr>
            <a:lvl2pPr marL="742950" indent="-285750">
              <a:defRPr sz="2400">
                <a:solidFill>
                  <a:schemeClr val="tx1"/>
                </a:solidFill>
                <a:latin typeface="Times" panose="02020603050405020304" pitchFamily="18" charset="0"/>
              </a:defRPr>
            </a:lvl2pPr>
            <a:lvl3pPr marL="1143000" indent="-228600">
              <a:defRPr sz="2400">
                <a:solidFill>
                  <a:schemeClr val="tx1"/>
                </a:solidFill>
                <a:latin typeface="Times" panose="02020603050405020304" pitchFamily="18" charset="0"/>
              </a:defRPr>
            </a:lvl3pPr>
            <a:lvl4pPr marL="1600200" indent="-228600">
              <a:defRPr sz="2400">
                <a:solidFill>
                  <a:schemeClr val="tx1"/>
                </a:solidFill>
                <a:latin typeface="Times" panose="02020603050405020304" pitchFamily="18" charset="0"/>
              </a:defRPr>
            </a:lvl4pPr>
            <a:lvl5pPr marL="2057400" indent="-228600">
              <a:defRPr sz="2400">
                <a:solidFill>
                  <a:schemeClr val="tx1"/>
                </a:solidFill>
                <a:latin typeface="Times" panose="02020603050405020304" pitchFamily="18" charset="0"/>
              </a:defRPr>
            </a:lvl5pPr>
            <a:lvl6pPr marL="2514600" indent="-228600" eaLnBrk="0" fontAlgn="base" hangingPunct="0">
              <a:spcBef>
                <a:spcPct val="0"/>
              </a:spcBef>
              <a:spcAft>
                <a:spcPct val="0"/>
              </a:spcAft>
              <a:defRPr sz="2400">
                <a:solidFill>
                  <a:schemeClr val="tx1"/>
                </a:solidFill>
                <a:latin typeface="Times" panose="02020603050405020304" pitchFamily="18" charset="0"/>
              </a:defRPr>
            </a:lvl6pPr>
            <a:lvl7pPr marL="2971800" indent="-228600" eaLnBrk="0" fontAlgn="base" hangingPunct="0">
              <a:spcBef>
                <a:spcPct val="0"/>
              </a:spcBef>
              <a:spcAft>
                <a:spcPct val="0"/>
              </a:spcAft>
              <a:defRPr sz="2400">
                <a:solidFill>
                  <a:schemeClr val="tx1"/>
                </a:solidFill>
                <a:latin typeface="Times" panose="02020603050405020304" pitchFamily="18" charset="0"/>
              </a:defRPr>
            </a:lvl7pPr>
            <a:lvl8pPr marL="3429000" indent="-228600" eaLnBrk="0" fontAlgn="base" hangingPunct="0">
              <a:spcBef>
                <a:spcPct val="0"/>
              </a:spcBef>
              <a:spcAft>
                <a:spcPct val="0"/>
              </a:spcAft>
              <a:defRPr sz="2400">
                <a:solidFill>
                  <a:schemeClr val="tx1"/>
                </a:solidFill>
                <a:latin typeface="Times" panose="02020603050405020304" pitchFamily="18" charset="0"/>
              </a:defRPr>
            </a:lvl8pPr>
            <a:lvl9pPr marL="3886200" indent="-228600" eaLnBrk="0" fontAlgn="base" hangingPunct="0">
              <a:spcBef>
                <a:spcPct val="0"/>
              </a:spcBef>
              <a:spcAft>
                <a:spcPct val="0"/>
              </a:spcAft>
              <a:defRPr sz="2400">
                <a:solidFill>
                  <a:schemeClr val="tx1"/>
                </a:solidFill>
                <a:latin typeface="Times" panose="02020603050405020304" pitchFamily="18" charset="0"/>
              </a:defRPr>
            </a:lvl9pPr>
          </a:lstStyle>
          <a:p>
            <a:pPr eaLnBrk="1" hangingPunct="1"/>
            <a:r>
              <a:rPr lang="en-GB" altLang="en-US" sz="3200" dirty="0">
                <a:solidFill>
                  <a:srgbClr val="000000"/>
                </a:solidFill>
                <a:latin typeface="Calibri" panose="020F0502020204030204" pitchFamily="34" charset="0"/>
                <a:cs typeface="Calibri" panose="020F0502020204030204" pitchFamily="34" charset="0"/>
              </a:rPr>
              <a:t>If the incident is </a:t>
            </a:r>
            <a:r>
              <a:rPr lang="en-GB" altLang="en-US" sz="3200" dirty="0" smtClean="0">
                <a:solidFill>
                  <a:srgbClr val="000000"/>
                </a:solidFill>
                <a:latin typeface="Calibri" panose="020F0502020204030204" pitchFamily="34" charset="0"/>
                <a:cs typeface="Calibri" panose="020F0502020204030204" pitchFamily="34" charset="0"/>
              </a:rPr>
              <a:t>continuing go </a:t>
            </a:r>
            <a:r>
              <a:rPr lang="en-GB" altLang="en-US" sz="3200" dirty="0">
                <a:solidFill>
                  <a:srgbClr val="000000"/>
                </a:solidFill>
                <a:latin typeface="Calibri" panose="020F0502020204030204" pitchFamily="34" charset="0"/>
                <a:cs typeface="Calibri" panose="020F0502020204030204" pitchFamily="34" charset="0"/>
              </a:rPr>
              <a:t>through the model again as </a:t>
            </a:r>
            <a:r>
              <a:rPr lang="en-GB" altLang="en-US" sz="3200" dirty="0" smtClean="0">
                <a:solidFill>
                  <a:srgbClr val="000000"/>
                </a:solidFill>
                <a:latin typeface="Calibri" panose="020F0502020204030204" pitchFamily="34" charset="0"/>
                <a:cs typeface="Calibri" panose="020F0502020204030204" pitchFamily="34" charset="0"/>
              </a:rPr>
              <a:t>necessary.</a:t>
            </a:r>
            <a:endParaRPr lang="en-GB" altLang="en-US" sz="3200" dirty="0">
              <a:solidFill>
                <a:srgbClr val="000000"/>
              </a:solidFill>
              <a:latin typeface="Calibri" panose="020F0502020204030204" pitchFamily="34" charset="0"/>
              <a:cs typeface="Calibri" panose="020F0502020204030204" pitchFamily="34" charset="0"/>
            </a:endParaRPr>
          </a:p>
          <a:p>
            <a:pPr eaLnBrk="1" hangingPunct="1"/>
            <a:endParaRPr lang="en-GB" altLang="en-US" sz="3200" dirty="0">
              <a:solidFill>
                <a:srgbClr val="000000"/>
              </a:solidFill>
              <a:latin typeface="Calibri" panose="020F0502020204030204" pitchFamily="34" charset="0"/>
              <a:cs typeface="Calibri" panose="020F0502020204030204" pitchFamily="34" charset="0"/>
            </a:endParaRPr>
          </a:p>
          <a:p>
            <a:pPr eaLnBrk="1" hangingPunct="1"/>
            <a:r>
              <a:rPr lang="en-GB" altLang="en-US" sz="3200" b="1" dirty="0" smtClean="0">
                <a:solidFill>
                  <a:srgbClr val="000000"/>
                </a:solidFill>
                <a:latin typeface="Calibri" panose="020F0502020204030204" pitchFamily="34" charset="0"/>
                <a:cs typeface="Calibri" panose="020F0502020204030204" pitchFamily="34" charset="0"/>
              </a:rPr>
              <a:t>Review:</a:t>
            </a:r>
            <a:endParaRPr lang="en-GB" altLang="en-US" sz="3200" dirty="0">
              <a:solidFill>
                <a:srgbClr val="000000"/>
              </a:solidFill>
              <a:latin typeface="Calibri" panose="020F0502020204030204" pitchFamily="34" charset="0"/>
              <a:cs typeface="Calibri" panose="020F0502020204030204" pitchFamily="34" charset="0"/>
            </a:endParaRPr>
          </a:p>
          <a:p>
            <a:pPr marL="571500" indent="-571500" eaLnBrk="1" hangingPunct="1">
              <a:buFont typeface="Arial" panose="020B0604020202020204" pitchFamily="34" charset="0"/>
              <a:buChar char="•"/>
            </a:pPr>
            <a:r>
              <a:rPr lang="en-GB" altLang="en-US" sz="3200" dirty="0">
                <a:solidFill>
                  <a:srgbClr val="000000"/>
                </a:solidFill>
                <a:latin typeface="Calibri" panose="020F0502020204030204" pitchFamily="34" charset="0"/>
                <a:cs typeface="Calibri" panose="020F0502020204030204" pitchFamily="34" charset="0"/>
              </a:rPr>
              <a:t>If the incident is over: Review your decision(s), using the </a:t>
            </a:r>
            <a:r>
              <a:rPr lang="en-GB" altLang="en-US" sz="3200" dirty="0" smtClean="0">
                <a:solidFill>
                  <a:srgbClr val="000000"/>
                </a:solidFill>
                <a:latin typeface="Calibri" panose="020F0502020204030204" pitchFamily="34" charset="0"/>
                <a:cs typeface="Calibri" panose="020F0502020204030204" pitchFamily="34" charset="0"/>
              </a:rPr>
              <a:t>NDM</a:t>
            </a:r>
          </a:p>
          <a:p>
            <a:pPr marL="571500" indent="-571500" eaLnBrk="1" hangingPunct="1">
              <a:buFont typeface="Arial" panose="020B0604020202020204" pitchFamily="34" charset="0"/>
              <a:buChar char="•"/>
            </a:pPr>
            <a:endParaRPr lang="en-GB" altLang="en-US" sz="3200" dirty="0">
              <a:solidFill>
                <a:srgbClr val="000000"/>
              </a:solidFill>
              <a:latin typeface="Calibri" panose="020F0502020204030204" pitchFamily="34" charset="0"/>
              <a:cs typeface="Calibri" panose="020F0502020204030204" pitchFamily="34" charset="0"/>
            </a:endParaRPr>
          </a:p>
          <a:p>
            <a:pPr eaLnBrk="1" hangingPunct="1">
              <a:buFont typeface="Arial" panose="020B0604020202020204" pitchFamily="34" charset="0"/>
              <a:buChar char="•"/>
            </a:pPr>
            <a:r>
              <a:rPr lang="en-GB" altLang="en-US" sz="3200" dirty="0">
                <a:solidFill>
                  <a:srgbClr val="000000"/>
                </a:solidFill>
                <a:latin typeface="Calibri" panose="020F0502020204030204" pitchFamily="34" charset="0"/>
                <a:cs typeface="Calibri" panose="020F0502020204030204" pitchFamily="34" charset="0"/>
              </a:rPr>
              <a:t>What lessons can be taken from how things turned out</a:t>
            </a:r>
            <a:r>
              <a:rPr lang="en-GB" altLang="en-US" sz="3200" dirty="0" smtClean="0">
                <a:solidFill>
                  <a:srgbClr val="000000"/>
                </a:solidFill>
                <a:latin typeface="Calibri" panose="020F0502020204030204" pitchFamily="34" charset="0"/>
                <a:cs typeface="Calibri" panose="020F0502020204030204" pitchFamily="34" charset="0"/>
              </a:rPr>
              <a:t>?</a:t>
            </a:r>
          </a:p>
          <a:p>
            <a:pPr eaLnBrk="1" hangingPunct="1">
              <a:buFont typeface="Arial" panose="020B0604020202020204" pitchFamily="34" charset="0"/>
              <a:buChar char="•"/>
            </a:pPr>
            <a:endParaRPr lang="en-GB" altLang="en-US" sz="3200" dirty="0">
              <a:solidFill>
                <a:srgbClr val="000000"/>
              </a:solidFill>
              <a:latin typeface="Calibri" panose="020F0502020204030204" pitchFamily="34" charset="0"/>
              <a:cs typeface="Calibri" panose="020F0502020204030204" pitchFamily="34" charset="0"/>
            </a:endParaRPr>
          </a:p>
          <a:p>
            <a:pPr eaLnBrk="1" hangingPunct="1">
              <a:buFont typeface="Arial" panose="020B0604020202020204" pitchFamily="34" charset="0"/>
              <a:buChar char="•"/>
            </a:pPr>
            <a:r>
              <a:rPr lang="en-GB" altLang="en-US" sz="3200" dirty="0">
                <a:solidFill>
                  <a:srgbClr val="000000"/>
                </a:solidFill>
                <a:latin typeface="Calibri" panose="020F0502020204030204" pitchFamily="34" charset="0"/>
                <a:cs typeface="Calibri" panose="020F0502020204030204" pitchFamily="34" charset="0"/>
              </a:rPr>
              <a:t>What might you do differently next time?</a:t>
            </a:r>
          </a:p>
        </p:txBody>
      </p:sp>
    </p:spTree>
    <p:extLst>
      <p:ext uri="{BB962C8B-B14F-4D97-AF65-F5344CB8AC3E}">
        <p14:creationId xmlns:p14="http://schemas.microsoft.com/office/powerpoint/2010/main" val="154610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8" y="0"/>
            <a:ext cx="12189023" cy="6858000"/>
          </a:xfrm>
          <a:prstGeom prst="rect">
            <a:avLst/>
          </a:prstGeom>
        </p:spPr>
      </p:pic>
      <p:pic>
        <p:nvPicPr>
          <p:cNvPr id="4" name="Picture 3"/>
          <p:cNvPicPr>
            <a:picLocks noChangeAspect="1"/>
          </p:cNvPicPr>
          <p:nvPr/>
        </p:nvPicPr>
        <p:blipFill>
          <a:blip r:embed="rId4"/>
          <a:stretch>
            <a:fillRect/>
          </a:stretch>
        </p:blipFill>
        <p:spPr>
          <a:xfrm>
            <a:off x="3265012" y="995521"/>
            <a:ext cx="6010790" cy="4379367"/>
          </a:xfrm>
          <a:prstGeom prst="rect">
            <a:avLst/>
          </a:prstGeom>
        </p:spPr>
      </p:pic>
    </p:spTree>
    <p:extLst>
      <p:ext uri="{BB962C8B-B14F-4D97-AF65-F5344CB8AC3E}">
        <p14:creationId xmlns:p14="http://schemas.microsoft.com/office/powerpoint/2010/main" val="86161129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25.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33.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41.xml><?xml version="1.0" encoding="utf-8"?>
<p:tagLst xmlns:a="http://schemas.openxmlformats.org/drawingml/2006/main" xmlns:r="http://schemas.openxmlformats.org/officeDocument/2006/relationships" xmlns:p="http://schemas.openxmlformats.org/presentationml/2006/main">
  <p:tag name="PRESENTER_SHAPEINFO" val="&lt;ThreeDShapeInfo&gt;&lt;uuid val=&quot;{D8294EAF-53DB-44C2-8AAA-F4162A849C45}&quot;/&gt;&lt;isInvalidForFieldText val=&quot;0&quot;/&gt;&lt;Image&gt;&lt;filename val=&quot;C:\DOCUME~1\swp54152\LOCALS~1\Temp\PR\data\asimages\{D8294EAF-53DB-44C2-8AAA-F4162A849C45}_13.png&quot;/&gt;&lt;left val=&quot;18&quot;/&gt;&lt;top val=&quot;195&quot;/&gt;&lt;width val=&quot;419&quot;/&gt;&lt;height val=&quot;279&quot;/&gt;&lt;hasText val=&quot;1&quot;/&gt;&lt;/Image&gt;&lt;/ThreeDShape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 name="PRESENTER_SHAPEINFO" val="&lt;ThreeDShapeInfo&gt;&lt;uuid val=&quot;{0FE39D87-550F-4C08-81FE-0320B187228A}&quot;/&gt;&lt;isInvalidForFieldText val=&quot;0&quot;/&gt;&lt;Image&gt;&lt;filename val=&quot;C:\DOCUME~1\swp54152\LOCALS~1\Temp\PR\data\asimages\{0FE39D87-550F-4C08-81FE-0320B187228A}_13.png&quot;/&gt;&lt;left val=&quot;456&quot;/&gt;&lt;top val=&quot;200&quot;/&gt;&lt;width val=&quot;259&quot;/&gt;&lt;height val=&quot;56&quot;/&gt;&lt;hasText val=&quot;1&quot;/&gt;&lt;/Image&gt;&lt;/ThreeDShapeInfo&gt;"/>
</p:tagLst>
</file>

<file path=ppt/tags/tag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 name="PRESENTER_SHAPEINFO" val="&lt;ThreeDShapeInfo&gt;&lt;uuid val=&quot;{DD09E02F-4800-47F5-BE7E-75B351524253}&quot;/&gt;&lt;isInvalidForFieldText val=&quot;0&quot;/&gt;&lt;Image&gt;&lt;filename val=&quot;C:\DOCUME~1\swp54152\LOCALS~1\Temp\PR\data\asimages\{DD09E02F-4800-47F5-BE7E-75B351524253}_13.png&quot;/&gt;&lt;left val=&quot;455&quot;/&gt;&lt;top val=&quot;273&quot;/&gt;&lt;width val=&quot;265&quot;/&gt;&lt;height val=&quot;56&quot;/&gt;&lt;hasText val=&quot;1&quot;/&gt;&lt;/Image&gt;&lt;/ThreeDShapeInfo&gt;"/>
</p:tagLst>
</file>

<file path=ppt/tags/tag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 name="PRESENTER_SHAPEINFO" val="&lt;ThreeDShapeInfo&gt;&lt;uuid val=&quot;{270E888F-5D5F-4426-92C5-91691E028551}&quot;/&gt;&lt;isInvalidForFieldText val=&quot;0&quot;/&gt;&lt;Image&gt;&lt;filename val=&quot;C:\DOCUME~1\swp54152\LOCALS~1\Temp\PR\data\asimages\{270E888F-5D5F-4426-92C5-91691E028551}_13.png&quot;/&gt;&lt;left val=&quot;459&quot;/&gt;&lt;top val=&quot;347&quot;/&gt;&lt;width val=&quot;259&quot;/&gt;&lt;height val=&quot;56&quot;/&gt;&lt;hasText val=&quot;1&quot;/&gt;&lt;/Image&gt;&lt;/ThreeDShapeInfo&gt;"/>
</p:tagLst>
</file>

<file path=ppt/tags/tag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9&quot;/&gt;&lt;lineCharCount val=&quot;10&quot;/&gt;&lt;/TableIndex&gt;&lt;/ShapeTextInfo&gt;"/>
  <p:tag name="PRESENTER_SHAPEINFO" val="&lt;ThreeDShapeInfo&gt;&lt;uuid val=&quot;{09ECC539-F472-49A1-BAEA-3966DEEAF9DA}&quot;/&gt;&lt;isInvalidForFieldText val=&quot;0&quot;/&gt;&lt;Image&gt;&lt;filename val=&quot;C:\DOCUME~1\swp54152\LOCALS~1\Temp\PR\data\asimages\{09ECC539-F472-49A1-BAEA-3966DEEAF9DA}_13.png&quot;/&gt;&lt;left val=&quot;459&quot;/&gt;&lt;top val=&quot;415&quot;/&gt;&lt;width val=&quot;259&quot;/&gt;&lt;height val=&quot;90&quot;/&gt;&lt;hasText val=&quot;1&quot;/&gt;&lt;/Image&gt;&lt;/ThreeDShapeInfo&gt;"/>
</p:tagLst>
</file>

<file path=ppt/tags/tag4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54.xml><?xml version="1.0" encoding="utf-8"?>
<p:tagLst xmlns:a="http://schemas.openxmlformats.org/drawingml/2006/main" xmlns:r="http://schemas.openxmlformats.org/officeDocument/2006/relationships" xmlns:p="http://schemas.openxmlformats.org/presentationml/2006/main">
  <p:tag name="PRESENTER_SHAPEINFO" val="&lt;ThreeDShapeInfo&gt;&lt;uuid val=&quot;{4F38EC23-EAEC-4CEC-8584-E7E6E96F1E8F}&quot;/&gt;&lt;isInvalidForFieldText val=&quot;0&quot;/&gt;&lt;Image&gt;&lt;filename val=&quot;C:\DOCUME~1\swp54152\LOCALS~1\Temp\PR\data\asimages\{4F38EC23-EAEC-4CEC-8584-E7E6E96F1E8F}_5.png&quot;/&gt;&lt;left val=&quot;0&quot;/&gt;&lt;top val=&quot;17&quot;/&gt;&lt;width val=&quot;747&quot;/&gt;&lt;height val=&quot;520&quot;/&gt;&lt;hasText val=&quot;1&quot;/&gt;&lt;/Image&gt;&lt;/ThreeDShapeInfo&gt;"/>
</p:tagLst>
</file>

<file path=ppt/tags/tag5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0&quot;/&gt;&lt;lineCharCount val=&quot;11&quot;/&gt;&lt;lineCharCount val=&quot;8&quot;/&gt;&lt;/TableIndex&gt;&lt;/ShapeTextInfo&gt;"/>
</p:tagLst>
</file>

<file path=ppt/tags/tag5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9495FB94-CDE3-4A92-8433-4591F359BD4C}&quot;/&gt;&lt;isInvalidForFieldText val=&quot;0&quot;/&gt;&lt;Image&gt;&lt;filename val=&quot;C:\DOCUME~1\swp54152\LOCALS~1\Temp\PR\data\asimages\{9495FB94-CDE3-4A92-8433-4591F359BD4C}_5.png&quot;/&gt;&lt;left val=&quot;412&quot;/&gt;&lt;top val=&quot;207&quot;/&gt;&lt;width val=&quot;43&quot;/&gt;&lt;height val=&quot;37&quot;/&gt;&lt;hasText val=&quot;1&quot;/&gt;&lt;/Image&gt;&lt;/ThreeDShapeInfo&gt;"/>
</p:tagLst>
</file>

<file path=ppt/tags/tag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189AC2C-0034-438F-A68C-602A941313E7}&quot;/&gt;&lt;isInvalidForFieldText val=&quot;0&quot;/&gt;&lt;Image&gt;&lt;filename val=&quot;C:\DOCUME~1\swp54152\LOCALS~1\Temp\PR\data\asimages\{1189AC2C-0034-438F-A68C-602A941313E7}_5.png&quot;/&gt;&lt;left val=&quot;285&quot;/&gt;&lt;top val=&quot;210&quot;/&gt;&lt;width val=&quot;44&quot;/&gt;&lt;height val=&quot;36&quot;/&gt;&lt;hasText val=&quot;1&quot;/&gt;&lt;/Image&gt;&lt;/ThreeDShapeInfo&gt;"/>
</p:tagLst>
</file>

<file path=ppt/tags/tag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9&quot;/&gt;&lt;lineCharCount val=&quot;9&quot;/&gt;&lt;lineCharCount val=&quot;10&quot;/&gt;&lt;lineCharCount val=&quot;8&quot;/&gt;&lt;/TableIndex&gt;&lt;/ShapeTextInfo&gt;"/>
</p:tagLst>
</file>

<file path=ppt/tags/tag62.xml><?xml version="1.0" encoding="utf-8"?>
<p:tagLst xmlns:a="http://schemas.openxmlformats.org/drawingml/2006/main" xmlns:r="http://schemas.openxmlformats.org/officeDocument/2006/relationships" xmlns:p="http://schemas.openxmlformats.org/presentationml/2006/main">
  <p:tag name="PRESENTER_SHAPEINFO" val="&lt;ThreeDShapeInfo&gt;&lt;uuid val=&quot;{733A7701-AEB1-4CE2-9ACF-7175A19AB977}&quot;/&gt;&lt;isInvalidForFieldText val=&quot;0&quot;/&gt;&lt;Image&gt;&lt;filename val=&quot;C:\DOCUME~1\swp54152\LOCALS~1\Temp\PR\data\asimages\{733A7701-AEB1-4CE2-9ACF-7175A19AB977}_30.png&quot;/&gt;&lt;left val=&quot;120&quot;/&gt;&lt;top val=&quot;201&quot;/&gt;&lt;width val=&quot;621&quot;/&gt;&lt;height val=&quot;345&quot;/&gt;&lt;hasText val=&quot;1&quot;/&gt;&lt;/Image&gt;&lt;/ThreeDShapeInfo&gt;"/>
</p:tagLst>
</file>

<file path=ppt/tags/tag63.xml><?xml version="1.0" encoding="utf-8"?>
<p:tagLst xmlns:a="http://schemas.openxmlformats.org/drawingml/2006/main" xmlns:r="http://schemas.openxmlformats.org/officeDocument/2006/relationships" xmlns:p="http://schemas.openxmlformats.org/presentationml/2006/main">
  <p:tag name="PRESENTER_SHAPEINFO" val="&lt;ThreeDShapeInfo&gt;&lt;uuid val=&quot;{94AB5269-1D39-420A-B008-370C6B1EEFA1}&quot;/&gt;&lt;isInvalidForFieldText val=&quot;0&quot;/&gt;&lt;Image&gt;&lt;filename val=&quot;C:\DOCUME~1\swp54152\LOCALS~1\Temp\PR\data\asimages\{94AB5269-1D39-420A-B008-370C6B1EEFA1}_30.png&quot;/&gt;&lt;left val=&quot;18&quot;/&gt;&lt;top val=&quot;161&quot;/&gt;&lt;width val=&quot;312&quot;/&gt;&lt;height val=&quot;234&quot;/&gt;&lt;hasText val=&quot;1&quot;/&gt;&lt;/Image&gt;&lt;/ThreeDShapeInfo&gt;"/>
</p:tagLst>
</file>

<file path=ppt/tags/tag64.xml><?xml version="1.0" encoding="utf-8"?>
<p:tagLst xmlns:a="http://schemas.openxmlformats.org/drawingml/2006/main" xmlns:r="http://schemas.openxmlformats.org/officeDocument/2006/relationships" xmlns:p="http://schemas.openxmlformats.org/presentationml/2006/main">
  <p:tag name="PRESENTER_SHAPEINFO" val="&lt;ThreeDShapeInfo&gt;&lt;uuid val=&quot;{C8B21BE3-E106-496E-AE62-530D01EE6206}&quot;/&gt;&lt;isInvalidForFieldText val=&quot;0&quot;/&gt;&lt;Image&gt;&lt;filename val=&quot;C:\DOCUME~1\swp54152\LOCALS~1\Temp\PR\data\asimages\{C8B21BE3-E106-496E-AE62-530D01EE6206}_31.png&quot;/&gt;&lt;left val=&quot;120&quot;/&gt;&lt;top val=&quot;201&quot;/&gt;&lt;width val=&quot;621&quot;/&gt;&lt;height val=&quot;345&quot;/&gt;&lt;hasText val=&quot;1&quot;/&gt;&lt;/Image&gt;&lt;/ThreeDShapeInfo&gt;"/>
</p:tagLst>
</file>

<file path=ppt/tags/tag6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24&quot;/&gt;&lt;lineCharCount val=&quot;1&quot;/&gt;&lt;lineCharCount val=&quot;17&quot;/&gt;&lt;lineCharCount val=&quot;1&quot;/&gt;&lt;lineCharCount val=&quot;20&quot;/&gt;&lt;lineCharCount val=&quot;1&quot;/&gt;&lt;lineCharCount val=&quot;20&quot;/&gt;&lt;/TableIndex&gt;&lt;/ShapeTextInfo&gt;"/>
</p:tagLst>
</file>

<file path=ppt/tags/tag66.xml><?xml version="1.0" encoding="utf-8"?>
<p:tagLst xmlns:a="http://schemas.openxmlformats.org/drawingml/2006/main" xmlns:r="http://schemas.openxmlformats.org/officeDocument/2006/relationships" xmlns:p="http://schemas.openxmlformats.org/presentationml/2006/main">
  <p:tag name="PRESENTER_SHAPEINFO" val="&lt;ThreeDShapeInfo&gt;&lt;uuid val=&quot;{C9197E5B-7C9D-445E-8A8C-DC693399C6BA}&quot;/&gt;&lt;isInvalidForFieldText val=&quot;0&quot;/&gt;&lt;Image&gt;&lt;filename val=&quot;C:\DOCUME~1\swp54152\LOCALS~1\Temp\PR\data\asimages\{C9197E5B-7C9D-445E-8A8C-DC693399C6BA}_32.png&quot;/&gt;&lt;left val=&quot;120&quot;/&gt;&lt;top val=&quot;201&quot;/&gt;&lt;width val=&quot;621&quot;/&gt;&lt;height val=&quot;345&quot;/&gt;&lt;hasText val=&quot;1&quot;/&gt;&lt;/Image&gt;&lt;/ThreeDShapeInfo&gt;"/>
</p:tagLst>
</file>

<file path=ppt/tags/tag6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2D2468F-2536-49E1-9AE5-59761D4C6C33}&quot;/&gt;&lt;isInvalidForFieldText val=&quot;0&quot;/&gt;&lt;Image&gt;&lt;filename val=&quot;C:\DOCUME~1\swp54152\LOCALS~1\Temp\PR\data\asimages\{72D2468F-2536-49E1-9AE5-59761D4C6C33}_32.png&quot;/&gt;&lt;left val=&quot;42&quot;/&gt;&lt;top val=&quot;184&quot;/&gt;&lt;width val=&quot;285&quot;/&gt;&lt;height val=&quot;210&quot;/&gt;&lt;hasText val=&quot;1&quot;/&gt;&lt;/Image&gt;&lt;/ThreeDShapeInfo&gt;"/>
</p:tagLst>
</file>

<file path=ppt/tags/tag68.xml><?xml version="1.0" encoding="utf-8"?>
<p:tagLst xmlns:a="http://schemas.openxmlformats.org/drawingml/2006/main" xmlns:r="http://schemas.openxmlformats.org/officeDocument/2006/relationships" xmlns:p="http://schemas.openxmlformats.org/presentationml/2006/main">
  <p:tag name="PRESENTER_SHAPEINFO" val="&lt;ThreeDShapeInfo&gt;&lt;uuid val=&quot;{C06B1867-4756-470B-A725-426003F9E33A}&quot;/&gt;&lt;isInvalidForFieldText val=&quot;0&quot;/&gt;&lt;Image&gt;&lt;filename val=&quot;C:\DOCUME~1\swp54152\LOCALS~1\Temp\PR\data\asimages\{C06B1867-4756-470B-A725-426003F9E33A}_33.png&quot;/&gt;&lt;left val=&quot;120&quot;/&gt;&lt;top val=&quot;201&quot;/&gt;&lt;width val=&quot;621&quot;/&gt;&lt;height val=&quot;345&quot;/&gt;&lt;hasText val=&quot;1&quot;/&gt;&lt;/Image&gt;&lt;/ThreeDShapeInfo&gt;"/>
</p:tagLst>
</file>

<file path=ppt/tags/tag6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8&quot;/&gt;&lt;lineCharCount val=&quot;14&quot;/&gt;&lt;lineCharCount val=&quot;6&quot;/&gt;&lt;lineCharCount val=&quot;12&quot;/&gt;&lt;lineCharCount val=&quot;10&quot;/&gt;&lt;lineCharCount val=&quot;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887</TotalTime>
  <Words>5184</Words>
  <Application>Microsoft Office PowerPoint</Application>
  <PresentationFormat>Widescreen</PresentationFormat>
  <Paragraphs>551</Paragraphs>
  <Slides>40</Slides>
  <Notes>40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40</vt:i4>
      </vt:variant>
    </vt:vector>
  </HeadingPairs>
  <TitlesOfParts>
    <vt:vector size="53" baseType="lpstr">
      <vt:lpstr>MS PGothic</vt:lpstr>
      <vt:lpstr>MS PGothic</vt:lpstr>
      <vt:lpstr>Arial</vt:lpstr>
      <vt:lpstr>Batang</vt:lpstr>
      <vt:lpstr>Calibri</vt:lpstr>
      <vt:lpstr>Calibri Light</vt:lpstr>
      <vt:lpstr>Microsoft Sans Serif</vt:lpstr>
      <vt:lpstr>Symbol</vt:lpstr>
      <vt:lpstr>Tahoma</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142</cp:revision>
  <cp:lastPrinted>2018-08-28T12:09:35Z</cp:lastPrinted>
  <dcterms:created xsi:type="dcterms:W3CDTF">2018-01-30T11:09:50Z</dcterms:created>
  <dcterms:modified xsi:type="dcterms:W3CDTF">2019-02-20T13:55:34Z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a78e4b34-d6a2-49bd-8b68-9bf948ad68aa</vt:lpwstr>
  </property>
  <property fmtid="{D5CDD505-2E9C-101B-9397-08002B2CF9AE}" pid="3" name="Classification">
    <vt:lpwstr>OFFICIAL</vt:lpwstr>
  </property>
  <property fmtid="{D5CDD505-2E9C-101B-9397-08002B2CF9AE}" pid="4" name="Visibility">
    <vt:lpwstr>NOT VISIBLE</vt:lpwstr>
  </property>
</Properties>
</file>