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1" autoAdjust="0"/>
    <p:restoredTop sz="94660"/>
  </p:normalViewPr>
  <p:slideViewPr>
    <p:cSldViewPr snapToGrid="0">
      <p:cViewPr varScale="1">
        <p:scale>
          <a:sx n="73" d="100"/>
          <a:sy n="73" d="100"/>
        </p:scale>
        <p:origin x="22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79641-8D9B-3CC5-B299-4D90681BAB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A72A91-B68F-25C7-C936-61275D2110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62421B-05BA-860F-B1AE-17C3D16FADF1}"/>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5" name="Footer Placeholder 4">
            <a:extLst>
              <a:ext uri="{FF2B5EF4-FFF2-40B4-BE49-F238E27FC236}">
                <a16:creationId xmlns:a16="http://schemas.microsoft.com/office/drawing/2014/main" id="{66C14B5A-ADD3-5269-2E2A-6103605172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B30CE6-F687-2794-E42D-07F9EB25D571}"/>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4286867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F7A1E-BBA8-AB24-8511-C073E9C2FD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E4CEA8-39A4-D7AC-D641-6402B59769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2D9B14-72E1-1EA0-78BA-5B3610813380}"/>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5" name="Footer Placeholder 4">
            <a:extLst>
              <a:ext uri="{FF2B5EF4-FFF2-40B4-BE49-F238E27FC236}">
                <a16:creationId xmlns:a16="http://schemas.microsoft.com/office/drawing/2014/main" id="{4153ADB2-CF5D-FB32-3999-1E513D28E4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5BD6C7-D4FC-258F-BF19-3BC9CF983C04}"/>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2970406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92DAB-A8EC-43A7-03B6-4686CF5479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44D2EB-D8D3-208A-07DA-E6358F3586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B86134-2FA3-141E-A85D-7F611DD0A8A3}"/>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5" name="Footer Placeholder 4">
            <a:extLst>
              <a:ext uri="{FF2B5EF4-FFF2-40B4-BE49-F238E27FC236}">
                <a16:creationId xmlns:a16="http://schemas.microsoft.com/office/drawing/2014/main" id="{D7B884B7-C19E-8878-7033-36B14D07C2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19391D-1A87-E50E-4520-8FC70BAA8769}"/>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911187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2F137-751D-78D8-ECCE-54C02F6F0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1B665C-B943-5144-293D-E98575FD28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D8F7A01-9A63-30DD-9757-94FCCD195F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68873B-4E78-E955-C5D4-F83855E497DC}"/>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6" name="Footer Placeholder 5">
            <a:extLst>
              <a:ext uri="{FF2B5EF4-FFF2-40B4-BE49-F238E27FC236}">
                <a16:creationId xmlns:a16="http://schemas.microsoft.com/office/drawing/2014/main" id="{C35782F1-F4BB-D5BA-8A3B-2166E5CD0B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6CA944-8C90-D52D-3505-D576FB83B977}"/>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2553865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EB8C6-9B23-0C4B-AEE7-C83E151584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91CB39-77D1-683E-D58C-0521F5E804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523E48E-2FB7-5286-90EC-C99C5E85FD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AEE024-BBCE-FB7D-DE0E-2EC4CA7B07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CE1028-A79B-7F85-0425-FC695333EA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9D8E64-1825-E87D-E4BC-EC9CFD658017}"/>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8" name="Footer Placeholder 7">
            <a:extLst>
              <a:ext uri="{FF2B5EF4-FFF2-40B4-BE49-F238E27FC236}">
                <a16:creationId xmlns:a16="http://schemas.microsoft.com/office/drawing/2014/main" id="{5814ACED-0CC1-BC19-9ECD-CB9C8CF489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90C9F2-2624-E583-2553-1AEB45DEED35}"/>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824559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6B86-0C8B-2CEB-27B6-93612196F52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5C2026-AA14-1F9D-D1A0-A66DB96086B6}"/>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4" name="Footer Placeholder 3">
            <a:extLst>
              <a:ext uri="{FF2B5EF4-FFF2-40B4-BE49-F238E27FC236}">
                <a16:creationId xmlns:a16="http://schemas.microsoft.com/office/drawing/2014/main" id="{1146E99B-8116-B681-67F0-F65F04CBBE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09B270-1547-58A4-2661-EC7AA4AF9ACE}"/>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3312410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A9B607-6E6D-4C6B-E659-369648EBFACD}"/>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3" name="Footer Placeholder 2">
            <a:extLst>
              <a:ext uri="{FF2B5EF4-FFF2-40B4-BE49-F238E27FC236}">
                <a16:creationId xmlns:a16="http://schemas.microsoft.com/office/drawing/2014/main" id="{EDF02090-AC9B-EA48-9D0E-F10F9F3411B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A12299-09E4-4720-6EC5-8FCDCBEAEB1D}"/>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4052022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D8677-0449-D407-0FD7-E4AB6E32AA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A5AC27-0DC0-75BB-1987-014E020777F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6D3084E-3FFE-D35B-D4B9-2D53E1146D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F92400-6F63-D80E-9357-4C23CD7C9A9E}"/>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6" name="Footer Placeholder 5">
            <a:extLst>
              <a:ext uri="{FF2B5EF4-FFF2-40B4-BE49-F238E27FC236}">
                <a16:creationId xmlns:a16="http://schemas.microsoft.com/office/drawing/2014/main" id="{33A94F77-3106-75A9-5FA9-8EE1BFD3C2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B9C8BD-BC79-9E8C-B6EC-7FBB2647229E}"/>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3956676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0CE11-F207-9933-D18D-D5C3EF10F6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3126C7-7A6D-AF49-43C5-676AB3109F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6B7A78-E5B3-3E08-EC14-C3AE61FA37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FFDE13-9156-E13C-0C0F-5DF89C02E78E}"/>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6" name="Footer Placeholder 5">
            <a:extLst>
              <a:ext uri="{FF2B5EF4-FFF2-40B4-BE49-F238E27FC236}">
                <a16:creationId xmlns:a16="http://schemas.microsoft.com/office/drawing/2014/main" id="{50442AF1-13B5-F357-1B60-AD4A87A0FD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E506F8-32E3-B7BD-A20F-4990C0E99123}"/>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3318198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25A6A-805A-CA07-9E64-3EF24170DC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AB91C1-55F5-F458-996A-096C0FB142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6BEA41-10D8-B007-720C-576ABB9E432E}"/>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5" name="Footer Placeholder 4">
            <a:extLst>
              <a:ext uri="{FF2B5EF4-FFF2-40B4-BE49-F238E27FC236}">
                <a16:creationId xmlns:a16="http://schemas.microsoft.com/office/drawing/2014/main" id="{A7601F78-D1F8-78BA-D00C-06C14F049C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444B65-FA56-B9D6-4388-FBDAF6917CB0}"/>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2158554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77F39F-86EA-267D-AEDF-C014126528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8BEE6E-2DC7-F10F-3CCE-1273E061A3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482698-AB86-DE3B-02AB-A7F05FF336DA}"/>
              </a:ext>
            </a:extLst>
          </p:cNvPr>
          <p:cNvSpPr>
            <a:spLocks noGrp="1"/>
          </p:cNvSpPr>
          <p:nvPr>
            <p:ph type="dt" sz="half" idx="10"/>
          </p:nvPr>
        </p:nvSpPr>
        <p:spPr/>
        <p:txBody>
          <a:bodyPr/>
          <a:lstStyle/>
          <a:p>
            <a:fld id="{A63CF9B5-F3BF-414C-9BDF-0FCFBD0C1D56}" type="datetimeFigureOut">
              <a:rPr lang="en-GB" smtClean="0"/>
              <a:t>02/05/2025</a:t>
            </a:fld>
            <a:endParaRPr lang="en-GB"/>
          </a:p>
        </p:txBody>
      </p:sp>
      <p:sp>
        <p:nvSpPr>
          <p:cNvPr id="5" name="Footer Placeholder 4">
            <a:extLst>
              <a:ext uri="{FF2B5EF4-FFF2-40B4-BE49-F238E27FC236}">
                <a16:creationId xmlns:a16="http://schemas.microsoft.com/office/drawing/2014/main" id="{ED436B5F-5D9B-B2CB-4CB3-108560E7AE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3C4DBE-CD8C-6218-44D4-581E11BD449A}"/>
              </a:ext>
            </a:extLst>
          </p:cNvPr>
          <p:cNvSpPr>
            <a:spLocks noGrp="1"/>
          </p:cNvSpPr>
          <p:nvPr>
            <p:ph type="sldNum" sz="quarter" idx="12"/>
          </p:nvPr>
        </p:nvSpPr>
        <p:spPr/>
        <p:txBody>
          <a:bodyPr/>
          <a:lstStyle/>
          <a:p>
            <a:fld id="{FE1F339C-4567-4F9B-ABB2-B9E8DB87B1C1}" type="slidenum">
              <a:rPr lang="en-GB" smtClean="0"/>
              <a:t>‹#›</a:t>
            </a:fld>
            <a:endParaRPr lang="en-GB"/>
          </a:p>
        </p:txBody>
      </p:sp>
    </p:spTree>
    <p:extLst>
      <p:ext uri="{BB962C8B-B14F-4D97-AF65-F5344CB8AC3E}">
        <p14:creationId xmlns:p14="http://schemas.microsoft.com/office/powerpoint/2010/main" val="984141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E45BB-0DD5-D5F9-7261-C41C13084F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A57E52-81E8-650E-0211-EA7467FC90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5084A-4AFB-3442-EE65-566CD01631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63CF9B5-F3BF-414C-9BDF-0FCFBD0C1D56}" type="datetimeFigureOut">
              <a:rPr lang="en-GB" smtClean="0"/>
              <a:t>02/05/2025</a:t>
            </a:fld>
            <a:endParaRPr lang="en-GB"/>
          </a:p>
        </p:txBody>
      </p:sp>
      <p:sp>
        <p:nvSpPr>
          <p:cNvPr id="5" name="Footer Placeholder 4">
            <a:extLst>
              <a:ext uri="{FF2B5EF4-FFF2-40B4-BE49-F238E27FC236}">
                <a16:creationId xmlns:a16="http://schemas.microsoft.com/office/drawing/2014/main" id="{6F9A7558-64F2-0841-1238-B0631C9890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A41F319-F080-B1AE-0466-56B22BB33D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E1F339C-4567-4F9B-ABB2-B9E8DB87B1C1}" type="slidenum">
              <a:rPr lang="en-GB" smtClean="0"/>
              <a:t>‹#›</a:t>
            </a:fld>
            <a:endParaRPr lang="en-GB"/>
          </a:p>
        </p:txBody>
      </p:sp>
    </p:spTree>
    <p:extLst>
      <p:ext uri="{BB962C8B-B14F-4D97-AF65-F5344CB8AC3E}">
        <p14:creationId xmlns:p14="http://schemas.microsoft.com/office/powerpoint/2010/main" val="1328499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13" Type="http://schemas.openxmlformats.org/officeDocument/2006/relationships/hyperlink" Target="https://pxhere.com/en/photo/640074" TargetMode="External"/><Relationship Id="rId3" Type="http://schemas.openxmlformats.org/officeDocument/2006/relationships/image" Target="../media/image2.svg"/><Relationship Id="rId7" Type="http://schemas.openxmlformats.org/officeDocument/2006/relationships/hyperlink" Target="https://creativecommons.org/licenses/by/3.0/" TargetMode="External"/><Relationship Id="rId12"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flickr.com/photos/geographyalltheway_photos/3745188177" TargetMode="External"/><Relationship Id="rId11" Type="http://schemas.openxmlformats.org/officeDocument/2006/relationships/hyperlink" Target="http://www.lasimagenesqueyoveo.com/2014/10/castillo-de-caernarfon-lugar-de.html" TargetMode="External"/><Relationship Id="rId5" Type="http://schemas.openxmlformats.org/officeDocument/2006/relationships/image" Target="../media/image3.jpg"/><Relationship Id="rId15" Type="http://schemas.openxmlformats.org/officeDocument/2006/relationships/hyperlink" Target="https://pxhere.com/en/photo/1196607" TargetMode="External"/><Relationship Id="rId10" Type="http://schemas.openxmlformats.org/officeDocument/2006/relationships/image" Target="../media/image5.JPG"/><Relationship Id="rId4" Type="http://schemas.openxmlformats.org/officeDocument/2006/relationships/hyperlink" Target="https://freepngimg.com/svg/color/00FF00/21218-painted-flag-of-wales" TargetMode="External"/><Relationship Id="rId9" Type="http://schemas.openxmlformats.org/officeDocument/2006/relationships/hyperlink" Target="http://lawrence2013.commons.gc.cuny.edu/speakers/coal-miners-wales-uk-archives/" TargetMode="External"/><Relationship Id="rId14" Type="http://schemas.openxmlformats.org/officeDocument/2006/relationships/image" Target="../media/image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288E9-D2AC-A9A1-C43F-0E1E101EC6F3}"/>
              </a:ext>
            </a:extLst>
          </p:cNvPr>
          <p:cNvSpPr>
            <a:spLocks noGrp="1"/>
          </p:cNvSpPr>
          <p:nvPr>
            <p:ph type="ctrTitle"/>
          </p:nvPr>
        </p:nvSpPr>
        <p:spPr>
          <a:xfrm>
            <a:off x="1183898" y="-192890"/>
            <a:ext cx="6922577" cy="394713"/>
          </a:xfrm>
        </p:spPr>
        <p:txBody>
          <a:bodyPr>
            <a:normAutofit/>
          </a:bodyPr>
          <a:lstStyle/>
          <a:p>
            <a:r>
              <a:rPr lang="en-GB" sz="1200" b="1" dirty="0"/>
              <a:t>The Role of Welsh Language and Culture in Health and Social Care in Wales</a:t>
            </a:r>
          </a:p>
        </p:txBody>
      </p:sp>
      <p:sp>
        <p:nvSpPr>
          <p:cNvPr id="3" name="Subtitle 2">
            <a:extLst>
              <a:ext uri="{FF2B5EF4-FFF2-40B4-BE49-F238E27FC236}">
                <a16:creationId xmlns:a16="http://schemas.microsoft.com/office/drawing/2014/main" id="{24ECE751-7E78-CE6B-E68B-D62B71066A45}"/>
              </a:ext>
            </a:extLst>
          </p:cNvPr>
          <p:cNvSpPr>
            <a:spLocks noGrp="1"/>
          </p:cNvSpPr>
          <p:nvPr>
            <p:ph type="subTitle" idx="1"/>
          </p:nvPr>
        </p:nvSpPr>
        <p:spPr>
          <a:xfrm>
            <a:off x="-113736" y="1157691"/>
            <a:ext cx="2149099" cy="2012291"/>
          </a:xfrm>
        </p:spPr>
        <p:txBody>
          <a:bodyPr>
            <a:normAutofit fontScale="92500" lnSpcReduction="20000"/>
          </a:bodyPr>
          <a:lstStyle/>
          <a:p>
            <a:r>
              <a:rPr lang="en-GB" sz="1100" dirty="0">
                <a:solidFill>
                  <a:srgbClr val="C00000"/>
                </a:solidFill>
              </a:rPr>
              <a:t>Introduction</a:t>
            </a:r>
          </a:p>
          <a:p>
            <a:r>
              <a:rPr lang="en-GB" sz="1000" dirty="0"/>
              <a:t>Welsh culture boasts a unique heritage in terms of languages, linguistics, and literature, which makes it a unique nation in the world (Olive and Davies, 2024). Health and social care services are provided in Welsh through the Welsh language (Cymraeg). Despite the similarities between the NHS of England and Wales, this poster examines the role Welsh culture plays in healthcare, the impact of devolution on policy, and the differences between them (Williams, 2023). Furthermore, it highlights the country's industrial heritage and how it contributes to its identity.</a:t>
            </a:r>
          </a:p>
        </p:txBody>
      </p:sp>
      <p:pic>
        <p:nvPicPr>
          <p:cNvPr id="10" name="Graphic 9">
            <a:extLst>
              <a:ext uri="{FF2B5EF4-FFF2-40B4-BE49-F238E27FC236}">
                <a16:creationId xmlns:a16="http://schemas.microsoft.com/office/drawing/2014/main" id="{C33D9874-1E4C-E5A4-F145-79CF4C1F3570}"/>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2" y="2"/>
            <a:ext cx="1619478" cy="1093503"/>
          </a:xfrm>
          <a:prstGeom prst="rect">
            <a:avLst/>
          </a:prstGeom>
        </p:spPr>
      </p:pic>
      <p:sp>
        <p:nvSpPr>
          <p:cNvPr id="12" name="TextBox 11">
            <a:extLst>
              <a:ext uri="{FF2B5EF4-FFF2-40B4-BE49-F238E27FC236}">
                <a16:creationId xmlns:a16="http://schemas.microsoft.com/office/drawing/2014/main" id="{FBA58859-BEC0-05F4-AE6A-B2BDAB26B246}"/>
              </a:ext>
            </a:extLst>
          </p:cNvPr>
          <p:cNvSpPr txBox="1"/>
          <p:nvPr/>
        </p:nvSpPr>
        <p:spPr>
          <a:xfrm>
            <a:off x="84005" y="-26500"/>
            <a:ext cx="1526488" cy="461665"/>
          </a:xfrm>
          <a:prstGeom prst="rect">
            <a:avLst/>
          </a:prstGeom>
          <a:noFill/>
        </p:spPr>
        <p:txBody>
          <a:bodyPr wrap="square">
            <a:spAutoFit/>
          </a:bodyPr>
          <a:lstStyle/>
          <a:p>
            <a:r>
              <a:rPr lang="en-GB" sz="800" dirty="0">
                <a:solidFill>
                  <a:srgbClr val="C00000"/>
                </a:solidFill>
              </a:rPr>
              <a:t>https://freepngimg.com/svg/image/country/21218-painted-flag-of-wales.svg</a:t>
            </a:r>
          </a:p>
        </p:txBody>
      </p:sp>
      <p:pic>
        <p:nvPicPr>
          <p:cNvPr id="14" name="Picture 13" descr="A rocky coast with a body of water&#10;&#10;AI-generated content may be incorrect.">
            <a:extLst>
              <a:ext uri="{FF2B5EF4-FFF2-40B4-BE49-F238E27FC236}">
                <a16:creationId xmlns:a16="http://schemas.microsoft.com/office/drawing/2014/main" id="{F8D4A098-465B-22F5-8AE8-41BB3B69555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979827" y="5358609"/>
            <a:ext cx="4899352" cy="1457318"/>
          </a:xfrm>
          <a:prstGeom prst="rect">
            <a:avLst/>
          </a:prstGeom>
        </p:spPr>
      </p:pic>
      <p:sp>
        <p:nvSpPr>
          <p:cNvPr id="15" name="TextBox 14">
            <a:extLst>
              <a:ext uri="{FF2B5EF4-FFF2-40B4-BE49-F238E27FC236}">
                <a16:creationId xmlns:a16="http://schemas.microsoft.com/office/drawing/2014/main" id="{F5D0F826-CB03-2B0C-894D-3892E5CB5891}"/>
              </a:ext>
            </a:extLst>
          </p:cNvPr>
          <p:cNvSpPr txBox="1"/>
          <p:nvPr/>
        </p:nvSpPr>
        <p:spPr>
          <a:xfrm>
            <a:off x="2035363" y="5393620"/>
            <a:ext cx="2132457" cy="369332"/>
          </a:xfrm>
          <a:prstGeom prst="rect">
            <a:avLst/>
          </a:prstGeom>
          <a:noFill/>
        </p:spPr>
        <p:txBody>
          <a:bodyPr wrap="square" rtlCol="0">
            <a:spAutoFit/>
          </a:bodyPr>
          <a:lstStyle/>
          <a:p>
            <a:r>
              <a:rPr lang="en-GB" sz="900" dirty="0">
                <a:hlinkClick r:id="rId6" tooltip="https://www.flickr.com/photos/geographyalltheway_photos/3745188177"/>
              </a:rPr>
              <a:t>This </a:t>
            </a:r>
            <a:r>
              <a:rPr lang="en-GB" sz="900" dirty="0">
                <a:hlinkClick r:id="rId7" tooltip="https://creativecommons.org/licenses/by/3.0/"/>
              </a:rPr>
              <a:t>CC </a:t>
            </a:r>
            <a:r>
              <a:rPr lang="en-GB" sz="900" dirty="0" err="1">
                <a:hlinkClick r:id="rId7" tooltip="https://creativecommons.org/licenses/by/3.0/"/>
              </a:rPr>
              <a:t>BY</a:t>
            </a:r>
            <a:r>
              <a:rPr lang="en-GB" sz="900" dirty="0" err="1">
                <a:hlinkClick r:id="rId6" tooltip="https://www.flickr.com/photos/geographyalltheway_photos/3745188177"/>
              </a:rPr>
              <a:t>Photo</a:t>
            </a:r>
            <a:r>
              <a:rPr lang="en-GB" sz="900" dirty="0"/>
              <a:t> by Unknown Author is licensed under </a:t>
            </a:r>
          </a:p>
        </p:txBody>
      </p:sp>
      <p:sp>
        <p:nvSpPr>
          <p:cNvPr id="17" name="TextBox 16">
            <a:extLst>
              <a:ext uri="{FF2B5EF4-FFF2-40B4-BE49-F238E27FC236}">
                <a16:creationId xmlns:a16="http://schemas.microsoft.com/office/drawing/2014/main" id="{EA7C0BC0-8A0D-2CBA-D3A3-EAF8F4827479}"/>
              </a:ext>
            </a:extLst>
          </p:cNvPr>
          <p:cNvSpPr txBox="1"/>
          <p:nvPr/>
        </p:nvSpPr>
        <p:spPr>
          <a:xfrm>
            <a:off x="1979827" y="204597"/>
            <a:ext cx="5527810" cy="1585049"/>
          </a:xfrm>
          <a:prstGeom prst="rect">
            <a:avLst/>
          </a:prstGeom>
          <a:noFill/>
        </p:spPr>
        <p:txBody>
          <a:bodyPr wrap="square">
            <a:spAutoFit/>
          </a:bodyPr>
          <a:lstStyle/>
          <a:p>
            <a:r>
              <a:rPr lang="en-GB" sz="800" dirty="0"/>
              <a:t>                                                             </a:t>
            </a:r>
            <a:r>
              <a:rPr lang="en-GB" sz="800" dirty="0">
                <a:solidFill>
                  <a:srgbClr val="C00000"/>
                </a:solidFill>
                <a:effectLst/>
                <a:latin typeface="Aptos" panose="020B0004020202020204" pitchFamily="34" charset="0"/>
                <a:ea typeface="Aptos" panose="020B0004020202020204" pitchFamily="34" charset="0"/>
                <a:cs typeface="Times New Roman" panose="02020603050405020304" pitchFamily="18" charset="0"/>
              </a:rPr>
              <a:t>Welsh Language and Culture in Healthcare Practice</a:t>
            </a:r>
            <a:r>
              <a:rPr lang="en-GB" sz="800" dirty="0">
                <a:solidFill>
                  <a:srgbClr val="C00000"/>
                </a:solidFill>
              </a:rPr>
              <a:t>   </a:t>
            </a:r>
          </a:p>
          <a:p>
            <a:r>
              <a:rPr lang="en-GB" sz="800" dirty="0"/>
              <a:t>Welsh culture and language play a significant role in healthcare delivery and patient outcomes (Prys and Matthews, 2022).Providing person-</a:t>
            </a:r>
            <a:r>
              <a:rPr lang="en-GB" sz="800" dirty="0" err="1"/>
              <a:t>centered</a:t>
            </a:r>
            <a:r>
              <a:rPr lang="en-GB" sz="800" dirty="0"/>
              <a:t> care in Wales requires a culturally sensitive approach to care if one wishes to achieve success in doing so. A good example of this would be the cultural values of </a:t>
            </a:r>
            <a:r>
              <a:rPr lang="en-GB" sz="800" dirty="0" err="1"/>
              <a:t>cynefin</a:t>
            </a:r>
            <a:r>
              <a:rPr lang="en-GB" sz="800" dirty="0"/>
              <a:t> (community cohesion) and hiraeth (emotional connection) that must be incorporated into the care plan. Culture-sensitive care has been shown to improve patient satisfaction and health outcomes in several studies (Hall, 2024).</a:t>
            </a:r>
          </a:p>
          <a:p>
            <a:r>
              <a:rPr lang="en-GB" sz="800" dirty="0"/>
              <a:t>Patients who speak Welsh can often find it easier to communicate with their doctors if they are treated in their mother tongue. Welsh-speaking patients reported a higher level of trust towards their healthcare providers than other languages (Morgan et al., 2025).</a:t>
            </a:r>
          </a:p>
          <a:p>
            <a:r>
              <a:rPr lang="en-GB" sz="800" dirty="0"/>
              <a:t>The Welsh language is a crucial part of our national identity, which plays a major role in the quality of life. Apparently, exercising is integral to many people's sense of self, and its use in the therapeutic process can have a considerable impact on their emotional wellbeing</a:t>
            </a:r>
            <a:r>
              <a:rPr lang="en-GB" sz="900" dirty="0"/>
              <a:t>.</a:t>
            </a:r>
          </a:p>
        </p:txBody>
      </p:sp>
      <p:sp>
        <p:nvSpPr>
          <p:cNvPr id="19" name="TextBox 18">
            <a:extLst>
              <a:ext uri="{FF2B5EF4-FFF2-40B4-BE49-F238E27FC236}">
                <a16:creationId xmlns:a16="http://schemas.microsoft.com/office/drawing/2014/main" id="{6743B154-BC97-4720-EC54-C1359F62BB52}"/>
              </a:ext>
            </a:extLst>
          </p:cNvPr>
          <p:cNvSpPr txBox="1"/>
          <p:nvPr/>
        </p:nvSpPr>
        <p:spPr>
          <a:xfrm>
            <a:off x="1943094" y="1719793"/>
            <a:ext cx="5328832" cy="1600438"/>
          </a:xfrm>
          <a:prstGeom prst="rect">
            <a:avLst/>
          </a:prstGeom>
          <a:noFill/>
        </p:spPr>
        <p:txBody>
          <a:bodyPr wrap="square">
            <a:spAutoFit/>
          </a:bodyPr>
          <a:lstStyle/>
          <a:p>
            <a:r>
              <a:rPr lang="en-GB" sz="900" dirty="0">
                <a:solidFill>
                  <a:srgbClr val="C00000"/>
                </a:solidFill>
                <a:effectLst/>
                <a:latin typeface="Aptos" panose="020B0004020202020204" pitchFamily="34" charset="0"/>
                <a:ea typeface="Aptos" panose="020B0004020202020204" pitchFamily="34" charset="0"/>
                <a:cs typeface="Times New Roman" panose="02020603050405020304" pitchFamily="18" charset="0"/>
              </a:rPr>
              <a:t>                                                      The Importance of Speaking Welsh in Healthcare </a:t>
            </a:r>
            <a:r>
              <a:rPr lang="en-GB" sz="900" dirty="0">
                <a:solidFill>
                  <a:srgbClr val="C00000"/>
                </a:solidFill>
                <a:latin typeface="Aptos" panose="020B0004020202020204" pitchFamily="34" charset="0"/>
                <a:ea typeface="Aptos" panose="020B0004020202020204" pitchFamily="34" charset="0"/>
                <a:cs typeface="Times New Roman" panose="02020603050405020304" pitchFamily="18" charset="0"/>
              </a:rPr>
              <a:t>Setting</a:t>
            </a:r>
            <a:endParaRPr lang="en-GB" sz="900" dirty="0">
              <a:solidFill>
                <a:srgbClr val="C00000"/>
              </a:solidFill>
            </a:endParaRPr>
          </a:p>
          <a:p>
            <a:r>
              <a:rPr lang="en-GB" sz="800" dirty="0">
                <a:solidFill>
                  <a:srgbClr val="C00000"/>
                </a:solidFill>
              </a:rPr>
              <a:t> </a:t>
            </a:r>
            <a:r>
              <a:rPr lang="en-GB" sz="800" dirty="0"/>
              <a:t>Welsh is a crucial skill in health care settings, especially if the population is susceptible to dementia or they are monolingual Welsh speakers, who are among the most vulnerable groups.</a:t>
            </a:r>
          </a:p>
          <a:p>
            <a:r>
              <a:rPr lang="en-GB" sz="800" dirty="0"/>
              <a:t>Dementia Patients: Patients who are suffering from dementia will often revert to their first language, which in Wales is Welsh for a large percentage of them. The fact that Welsh is spoken to these patients can reduce confusion, improve communication and only enhance their quality of life (Young et al., 2021).</a:t>
            </a:r>
          </a:p>
          <a:p>
            <a:r>
              <a:rPr lang="en-GB" sz="800" dirty="0"/>
              <a:t>Patients with only Welsh language proficiency may live in Welsh-speaking areas, such as Gwynedd and Anglesey. Care provided in their first language ensures full understanding of their treatment.</a:t>
            </a:r>
          </a:p>
          <a:p>
            <a:r>
              <a:rPr lang="en-GB" sz="800" dirty="0"/>
              <a:t>It is important to build trust and rapport in healthcare settings by using Welsh, which is especially important in communities where Welsh is the mother tongue.</a:t>
            </a:r>
          </a:p>
          <a:p>
            <a:endParaRPr lang="en-GB" dirty="0"/>
          </a:p>
        </p:txBody>
      </p:sp>
      <p:sp>
        <p:nvSpPr>
          <p:cNvPr id="21" name="TextBox 20">
            <a:extLst>
              <a:ext uri="{FF2B5EF4-FFF2-40B4-BE49-F238E27FC236}">
                <a16:creationId xmlns:a16="http://schemas.microsoft.com/office/drawing/2014/main" id="{D850E019-9E4D-A9FB-91BF-0942EEAC7117}"/>
              </a:ext>
            </a:extLst>
          </p:cNvPr>
          <p:cNvSpPr txBox="1"/>
          <p:nvPr/>
        </p:nvSpPr>
        <p:spPr>
          <a:xfrm>
            <a:off x="1937288" y="3234168"/>
            <a:ext cx="5313334" cy="1815882"/>
          </a:xfrm>
          <a:prstGeom prst="rect">
            <a:avLst/>
          </a:prstGeom>
          <a:noFill/>
        </p:spPr>
        <p:txBody>
          <a:bodyPr wrap="square">
            <a:spAutoFit/>
          </a:bodyPr>
          <a:lstStyle/>
          <a:p>
            <a:r>
              <a:rPr lang="en-GB" sz="800" dirty="0">
                <a:solidFill>
                  <a:srgbClr val="C00000"/>
                </a:solidFill>
                <a:effectLst/>
                <a:latin typeface="Aptos" panose="020B0004020202020204" pitchFamily="34" charset="0"/>
                <a:ea typeface="Aptos" panose="020B0004020202020204" pitchFamily="34" charset="0"/>
                <a:cs typeface="Times New Roman" panose="02020603050405020304" pitchFamily="18" charset="0"/>
              </a:rPr>
              <a:t>                                                          Devolution and Its Impact on Healthcare in Wales</a:t>
            </a:r>
            <a:endParaRPr lang="en-GB" sz="800" dirty="0">
              <a:solidFill>
                <a:srgbClr val="C00000"/>
              </a:solidFill>
            </a:endParaRPr>
          </a:p>
          <a:p>
            <a:r>
              <a:rPr lang="en-GB" sz="800" dirty="0"/>
              <a:t>Welsh healthcare policies have been profoundly affected by the devolution process, leading to distinct differences between the healthcare policies of England and those of Wales.</a:t>
            </a:r>
          </a:p>
          <a:p>
            <a:r>
              <a:rPr lang="en-GB" sz="800" dirty="0"/>
              <a:t>Devolution is the process of transferring powers from a central government (e.g., the UK Parliament) to a regional government (e.g., the Welsh Parliament/Senedd Cymru) after an agreement between the two parties has been reached. Wales has been able to develop tailored healthcare policies that are tailored to reflect the needs of the Welsh population, due to the devolution of powers (Tarrant, 2022), as a result of devolution.</a:t>
            </a:r>
          </a:p>
          <a:p>
            <a:r>
              <a:rPr lang="en-GB" sz="800" dirty="0"/>
              <a:t>Historically, devolution in Wales began with the Government of Wales Act 1998, also known as the devolution act, which established the National Assembly for Wales. Through the Government of Wales Act 2006 and the Welsh Act 2017, further powers have been transferred to the Senedd which has given the Senedd more control over healthcare issues (Harrington, Hughes Moore and Thomas, 2022).</a:t>
            </a:r>
          </a:p>
          <a:p>
            <a:r>
              <a:rPr lang="en-GB" sz="800" dirty="0"/>
              <a:t>The impact of devolution on healthcare is profound with Wales being able to implement policies such as free prescriptions, which are not available in England due to devolution. A priority of the Welsh government is to reduce health inequalities through the development of programmes and policies.</a:t>
            </a:r>
          </a:p>
        </p:txBody>
      </p:sp>
      <p:sp>
        <p:nvSpPr>
          <p:cNvPr id="25" name="TextBox 24">
            <a:extLst>
              <a:ext uri="{FF2B5EF4-FFF2-40B4-BE49-F238E27FC236}">
                <a16:creationId xmlns:a16="http://schemas.microsoft.com/office/drawing/2014/main" id="{16C865C0-2437-7593-F09C-2B154F333010}"/>
              </a:ext>
            </a:extLst>
          </p:cNvPr>
          <p:cNvSpPr txBox="1"/>
          <p:nvPr/>
        </p:nvSpPr>
        <p:spPr>
          <a:xfrm>
            <a:off x="7246950" y="5039064"/>
            <a:ext cx="5142853" cy="2015936"/>
          </a:xfrm>
          <a:prstGeom prst="rect">
            <a:avLst/>
          </a:prstGeom>
          <a:noFill/>
        </p:spPr>
        <p:txBody>
          <a:bodyPr wrap="square">
            <a:spAutoFit/>
          </a:bodyPr>
          <a:lstStyle/>
          <a:p>
            <a:r>
              <a:rPr lang="en-GB" sz="800" dirty="0">
                <a:solidFill>
                  <a:srgbClr val="C00000"/>
                </a:solidFill>
              </a:rPr>
              <a:t>                                                                                                   Conclusion</a:t>
            </a:r>
          </a:p>
          <a:p>
            <a:r>
              <a:rPr lang="en-GB" sz="900" dirty="0"/>
              <a:t>The devolution of healthcare in England and Wales has resulted in significant differences in the way healthcare is delivered.</a:t>
            </a:r>
          </a:p>
          <a:p>
            <a:r>
              <a:rPr lang="en-GB" sz="900" dirty="0"/>
              <a:t>Residents of Wales are entitled to free prescriptions, while residents of England are required to pay unless they qualify for an exemption. Wales focuses on reducing financial barriers to healthcare through the development of this policy (McRae et al.,2021).</a:t>
            </a:r>
          </a:p>
          <a:p>
            <a:r>
              <a:rPr lang="en-GB" sz="900" dirty="0"/>
              <a:t>Providing bilingual services in Wales is an important part of the NHS's commitment to providing these services in both Welsh and English as Wales is a bilingual country. As opposed to this, English is the primary language of healthcare in England, where that language is the primary language for the provision of care.</a:t>
            </a:r>
          </a:p>
          <a:p>
            <a:r>
              <a:rPr lang="en-GB" sz="900" dirty="0"/>
              <a:t>In comparison to England, Wales has a stronger focus on public health initiatives, such as smoking cessation programs and obesity prevention initiatives, compared to those in England.</a:t>
            </a:r>
          </a:p>
          <a:p>
            <a:endParaRPr lang="en-GB" dirty="0"/>
          </a:p>
        </p:txBody>
      </p:sp>
      <p:sp>
        <p:nvSpPr>
          <p:cNvPr id="27" name="TextBox 26">
            <a:extLst>
              <a:ext uri="{FF2B5EF4-FFF2-40B4-BE49-F238E27FC236}">
                <a16:creationId xmlns:a16="http://schemas.microsoft.com/office/drawing/2014/main" id="{2F9C839A-7719-0E76-5E68-5A8ED64B97D0}"/>
              </a:ext>
            </a:extLst>
          </p:cNvPr>
          <p:cNvSpPr txBox="1"/>
          <p:nvPr/>
        </p:nvSpPr>
        <p:spPr>
          <a:xfrm>
            <a:off x="7503963" y="1576504"/>
            <a:ext cx="4604032" cy="1200329"/>
          </a:xfrm>
          <a:prstGeom prst="rect">
            <a:avLst/>
          </a:prstGeom>
          <a:noFill/>
        </p:spPr>
        <p:txBody>
          <a:bodyPr wrap="square">
            <a:spAutoFit/>
          </a:bodyPr>
          <a:lstStyle/>
          <a:p>
            <a:r>
              <a:rPr lang="en-GB" sz="800" kern="100" dirty="0">
                <a:solidFill>
                  <a:srgbClr val="C00000"/>
                </a:solidFill>
                <a:effectLst/>
                <a:latin typeface="Aptos" panose="020B0004020202020204" pitchFamily="34" charset="0"/>
                <a:ea typeface="Aptos" panose="020B0004020202020204" pitchFamily="34" charset="0"/>
                <a:cs typeface="Times New Roman" panose="02020603050405020304" pitchFamily="18" charset="0"/>
              </a:rPr>
              <a:t>Differences Between England and Wales in the NHS</a:t>
            </a:r>
          </a:p>
          <a:p>
            <a:endParaRPr lang="en-GB" sz="800" dirty="0"/>
          </a:p>
          <a:p>
            <a:r>
              <a:rPr lang="en-GB" sz="800" dirty="0"/>
              <a:t>As a nation with a rich history and a strong industrial heritage, Wales is well positioned to address its healthcare needs as well.</a:t>
            </a:r>
          </a:p>
          <a:p>
            <a:r>
              <a:rPr lang="en-GB" sz="800" dirty="0"/>
              <a:t>There was a considerable amount of heavy industry in Wales from the 19th century to the early 20th century, such as coal mining, steel making, and slate quarrying. Former industrial areas have higher respiratory disease rates because of this industrial heritage (Vanka et al., 2022).</a:t>
            </a:r>
          </a:p>
          <a:p>
            <a:r>
              <a:rPr lang="en-GB" sz="800" dirty="0"/>
              <a:t>The historical state of Wales is characterized by its unique cultural and linguistic identity that dates back centuries in time</a:t>
            </a:r>
            <a:r>
              <a:rPr lang="en-GB" sz="800"/>
              <a:t>. </a:t>
            </a:r>
            <a:endParaRPr lang="en-GB" sz="800" dirty="0"/>
          </a:p>
        </p:txBody>
      </p:sp>
      <p:pic>
        <p:nvPicPr>
          <p:cNvPr id="29" name="Picture 28" descr="A group of men in hard hats holding a sign">
            <a:extLst>
              <a:ext uri="{FF2B5EF4-FFF2-40B4-BE49-F238E27FC236}">
                <a16:creationId xmlns:a16="http://schemas.microsoft.com/office/drawing/2014/main" id="{334C751B-7961-0422-A901-16557C2E1F1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571829" y="2997826"/>
            <a:ext cx="4620170" cy="1815882"/>
          </a:xfrm>
          <a:prstGeom prst="rect">
            <a:avLst/>
          </a:prstGeom>
        </p:spPr>
      </p:pic>
      <p:sp>
        <p:nvSpPr>
          <p:cNvPr id="32" name="TextBox 31">
            <a:extLst>
              <a:ext uri="{FF2B5EF4-FFF2-40B4-BE49-F238E27FC236}">
                <a16:creationId xmlns:a16="http://schemas.microsoft.com/office/drawing/2014/main" id="{E1B9CF05-A3C7-9A89-DDB9-B6A0BB03F2DA}"/>
              </a:ext>
            </a:extLst>
          </p:cNvPr>
          <p:cNvSpPr txBox="1"/>
          <p:nvPr/>
        </p:nvSpPr>
        <p:spPr>
          <a:xfrm>
            <a:off x="7571829" y="2997826"/>
            <a:ext cx="1985959" cy="584775"/>
          </a:xfrm>
          <a:prstGeom prst="rect">
            <a:avLst/>
          </a:prstGeom>
          <a:noFill/>
        </p:spPr>
        <p:txBody>
          <a:bodyPr wrap="square">
            <a:spAutoFit/>
          </a:bodyPr>
          <a:lstStyle/>
          <a:p>
            <a:r>
              <a:rPr lang="en-GB" sz="800" dirty="0">
                <a:solidFill>
                  <a:srgbClr val="C00000"/>
                </a:solidFill>
              </a:rPr>
              <a:t>https://s3.amazonaws.com/files.commons.gc.cuny.edu/wp-content/blogs.dir/1468/files/2013/05/coal-miners-wales-uk-archives.jpg</a:t>
            </a:r>
          </a:p>
        </p:txBody>
      </p:sp>
      <p:pic>
        <p:nvPicPr>
          <p:cNvPr id="36" name="Picture 35" descr="A stone castle with many towers">
            <a:extLst>
              <a:ext uri="{FF2B5EF4-FFF2-40B4-BE49-F238E27FC236}">
                <a16:creationId xmlns:a16="http://schemas.microsoft.com/office/drawing/2014/main" id="{D33BC74B-09A2-FBD2-F838-4E44847457EE}"/>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563174" y="32993"/>
            <a:ext cx="4628824" cy="1543511"/>
          </a:xfrm>
          <a:prstGeom prst="rect">
            <a:avLst/>
          </a:prstGeom>
        </p:spPr>
      </p:pic>
      <p:sp>
        <p:nvSpPr>
          <p:cNvPr id="39" name="TextBox 38">
            <a:extLst>
              <a:ext uri="{FF2B5EF4-FFF2-40B4-BE49-F238E27FC236}">
                <a16:creationId xmlns:a16="http://schemas.microsoft.com/office/drawing/2014/main" id="{D79A373B-A6FA-D727-EE15-802CB84DF212}"/>
              </a:ext>
            </a:extLst>
          </p:cNvPr>
          <p:cNvSpPr txBox="1"/>
          <p:nvPr/>
        </p:nvSpPr>
        <p:spPr>
          <a:xfrm>
            <a:off x="7883998" y="1157691"/>
            <a:ext cx="2150328" cy="461665"/>
          </a:xfrm>
          <a:prstGeom prst="rect">
            <a:avLst/>
          </a:prstGeom>
          <a:noFill/>
        </p:spPr>
        <p:txBody>
          <a:bodyPr wrap="square">
            <a:spAutoFit/>
          </a:bodyPr>
          <a:lstStyle/>
          <a:p>
            <a:r>
              <a:rPr lang="en-GB" sz="800" dirty="0">
                <a:solidFill>
                  <a:srgbClr val="C00000"/>
                </a:solidFill>
              </a:rPr>
              <a:t>https://1.bp.blogspot.com/-P1Dy-8jT8ng/VDqBTsZ1KSI/AAAAAAAASZ4/O7yRwLE9p7Y/s1600/Caernarfon-064.JPG</a:t>
            </a:r>
          </a:p>
        </p:txBody>
      </p:sp>
      <p:pic>
        <p:nvPicPr>
          <p:cNvPr id="41" name="Picture 40" descr="A yellow flower with green stems&#10;&#10;AI-generated content may be incorrect.">
            <a:extLst>
              <a:ext uri="{FF2B5EF4-FFF2-40B4-BE49-F238E27FC236}">
                <a16:creationId xmlns:a16="http://schemas.microsoft.com/office/drawing/2014/main" id="{6B50B8C8-1532-8BBC-01FA-FC4ACF05E94C}"/>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84005" y="3013797"/>
            <a:ext cx="1753616" cy="1169077"/>
          </a:xfrm>
          <a:prstGeom prst="rect">
            <a:avLst/>
          </a:prstGeom>
        </p:spPr>
      </p:pic>
      <p:sp>
        <p:nvSpPr>
          <p:cNvPr id="43" name="TextBox 42">
            <a:extLst>
              <a:ext uri="{FF2B5EF4-FFF2-40B4-BE49-F238E27FC236}">
                <a16:creationId xmlns:a16="http://schemas.microsoft.com/office/drawing/2014/main" id="{8F04F22E-689B-4DA8-0BDA-6E2742A1C635}"/>
              </a:ext>
            </a:extLst>
          </p:cNvPr>
          <p:cNvSpPr txBox="1"/>
          <p:nvPr/>
        </p:nvSpPr>
        <p:spPr>
          <a:xfrm>
            <a:off x="0" y="2948708"/>
            <a:ext cx="1849464" cy="1200329"/>
          </a:xfrm>
          <a:prstGeom prst="rect">
            <a:avLst/>
          </a:prstGeom>
          <a:noFill/>
        </p:spPr>
        <p:txBody>
          <a:bodyPr wrap="square">
            <a:spAutoFit/>
          </a:bodyPr>
          <a:lstStyle/>
          <a:p>
            <a:r>
              <a:rPr lang="en-GB" sz="800" dirty="0">
                <a:solidFill>
                  <a:srgbClr val="C00000"/>
                </a:solidFill>
              </a:rPr>
              <a:t>com/photo/nature-blossom-plant-flower-petal-bloom-spring-macro-yellow-garden-close-daffodil-flora-bright-daffodils-narcissus-easter-yellow-flowers-macro-photography-flowering-plant-narcissus-pseudonarcissus-spring-earlier-fruhblueher-plant-stem-land-plant-640074.jpg</a:t>
            </a:r>
          </a:p>
        </p:txBody>
      </p:sp>
      <p:pic>
        <p:nvPicPr>
          <p:cNvPr id="51" name="Picture 50" descr="An anvil with a hammer on top&#10;&#10;AI-generated content may be incorrect.">
            <a:extLst>
              <a:ext uri="{FF2B5EF4-FFF2-40B4-BE49-F238E27FC236}">
                <a16:creationId xmlns:a16="http://schemas.microsoft.com/office/drawing/2014/main" id="{140D527E-A319-E187-44B1-50CF44596719}"/>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1" y="4340646"/>
            <a:ext cx="1867292" cy="2475281"/>
          </a:xfrm>
          <a:prstGeom prst="rect">
            <a:avLst/>
          </a:prstGeom>
        </p:spPr>
      </p:pic>
      <p:sp>
        <p:nvSpPr>
          <p:cNvPr id="53" name="TextBox 52">
            <a:extLst>
              <a:ext uri="{FF2B5EF4-FFF2-40B4-BE49-F238E27FC236}">
                <a16:creationId xmlns:a16="http://schemas.microsoft.com/office/drawing/2014/main" id="{A4125CFA-FA3C-599B-A857-A65D53D5FB26}"/>
              </a:ext>
            </a:extLst>
          </p:cNvPr>
          <p:cNvSpPr txBox="1"/>
          <p:nvPr/>
        </p:nvSpPr>
        <p:spPr>
          <a:xfrm>
            <a:off x="0" y="6231152"/>
            <a:ext cx="1619480" cy="584775"/>
          </a:xfrm>
          <a:prstGeom prst="rect">
            <a:avLst/>
          </a:prstGeom>
          <a:noFill/>
        </p:spPr>
        <p:txBody>
          <a:bodyPr wrap="square">
            <a:spAutoFit/>
          </a:bodyPr>
          <a:lstStyle/>
          <a:p>
            <a:r>
              <a:rPr lang="en-GB" sz="800" dirty="0">
                <a:solidFill>
                  <a:srgbClr val="C00000"/>
                </a:solidFill>
              </a:rPr>
              <a:t>https://c.pxhere.com/photos/17/bd/anvil_smith_hammer_tool_workshop_blacksmith_craft_work-623880.jpg!d</a:t>
            </a:r>
          </a:p>
        </p:txBody>
      </p:sp>
      <p:sp>
        <p:nvSpPr>
          <p:cNvPr id="4" name="TextBox 3">
            <a:extLst>
              <a:ext uri="{FF2B5EF4-FFF2-40B4-BE49-F238E27FC236}">
                <a16:creationId xmlns:a16="http://schemas.microsoft.com/office/drawing/2014/main" id="{03DBADAA-C357-B7FB-CA84-DBA6FBD0A614}"/>
              </a:ext>
            </a:extLst>
          </p:cNvPr>
          <p:cNvSpPr txBox="1"/>
          <p:nvPr/>
        </p:nvSpPr>
        <p:spPr>
          <a:xfrm>
            <a:off x="7392352" y="4551749"/>
            <a:ext cx="5660110" cy="230832"/>
          </a:xfrm>
          <a:prstGeom prst="rect">
            <a:avLst/>
          </a:prstGeom>
          <a:noFill/>
        </p:spPr>
        <p:txBody>
          <a:bodyPr wrap="square">
            <a:spAutoFit/>
          </a:bodyPr>
          <a:lstStyle/>
          <a:p>
            <a:r>
              <a:rPr lang="en-GB" sz="900" dirty="0"/>
              <a:t>.</a:t>
            </a:r>
          </a:p>
        </p:txBody>
      </p:sp>
    </p:spTree>
    <p:extLst>
      <p:ext uri="{BB962C8B-B14F-4D97-AF65-F5344CB8AC3E}">
        <p14:creationId xmlns:p14="http://schemas.microsoft.com/office/powerpoint/2010/main" val="67001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113</TotalTime>
  <Words>1099</Words>
  <Application>Microsoft Office PowerPoint</Application>
  <PresentationFormat>Widescreen</PresentationFormat>
  <Paragraphs>34</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The Role of Welsh Language and Culture in Health and Social Care in Wales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Welsh Language and Culture in Health and Social Care in Wales</dc:title>
  <dc:creator>ANA MARIA IORDACHE</dc:creator>
  <cp:lastModifiedBy>rodica dobre</cp:lastModifiedBy>
  <cp:revision>5</cp:revision>
  <dcterms:created xsi:type="dcterms:W3CDTF">2025-03-21T21:41:40Z</dcterms:created>
  <dcterms:modified xsi:type="dcterms:W3CDTF">2025-05-02T15:21:32Z</dcterms:modified>
</cp:coreProperties>
</file>