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5"/>
  </p:notesMasterIdLst>
  <p:sldIdLst>
    <p:sldId id="342" r:id="rId2"/>
    <p:sldId id="450" r:id="rId3"/>
    <p:sldId id="366" r:id="rId4"/>
    <p:sldId id="439" r:id="rId5"/>
    <p:sldId id="374" r:id="rId6"/>
    <p:sldId id="381" r:id="rId7"/>
    <p:sldId id="438" r:id="rId8"/>
    <p:sldId id="375" r:id="rId9"/>
    <p:sldId id="376" r:id="rId10"/>
    <p:sldId id="440" r:id="rId11"/>
    <p:sldId id="441" r:id="rId12"/>
    <p:sldId id="373" r:id="rId13"/>
    <p:sldId id="36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82603F-50FD-4144-8B45-7275F68C5DA9}" v="3" dt="2023-09-21T14:52:00.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154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2182603F-50FD-4144-8B45-7275F68C5DA9}"/>
    <pc:docChg chg="addSld delSld modSld">
      <pc:chgData name="Hoang Dang Nguyen" userId="1de6b3a7-5191-4a0c-8968-b8f905305e1d" providerId="ADAL" clId="{2182603F-50FD-4144-8B45-7275F68C5DA9}" dt="2023-09-21T14:52:22.983" v="23" actId="20577"/>
      <pc:docMkLst>
        <pc:docMk/>
      </pc:docMkLst>
      <pc:sldChg chg="del">
        <pc:chgData name="Hoang Dang Nguyen" userId="1de6b3a7-5191-4a0c-8968-b8f905305e1d" providerId="ADAL" clId="{2182603F-50FD-4144-8B45-7275F68C5DA9}" dt="2023-09-21T14:51:45.702" v="1" actId="47"/>
        <pc:sldMkLst>
          <pc:docMk/>
          <pc:sldMk cId="3661340027" sldId="256"/>
        </pc:sldMkLst>
      </pc:sldChg>
      <pc:sldChg chg="del">
        <pc:chgData name="Hoang Dang Nguyen" userId="1de6b3a7-5191-4a0c-8968-b8f905305e1d" providerId="ADAL" clId="{2182603F-50FD-4144-8B45-7275F68C5DA9}" dt="2023-09-21T14:51:46.797" v="20" actId="47"/>
        <pc:sldMkLst>
          <pc:docMk/>
          <pc:sldMk cId="2543127053" sldId="257"/>
        </pc:sldMkLst>
      </pc:sldChg>
      <pc:sldChg chg="add del">
        <pc:chgData name="Hoang Dang Nguyen" userId="1de6b3a7-5191-4a0c-8968-b8f905305e1d" providerId="ADAL" clId="{2182603F-50FD-4144-8B45-7275F68C5DA9}" dt="2023-09-21T14:51:48.052" v="21"/>
        <pc:sldMkLst>
          <pc:docMk/>
          <pc:sldMk cId="0" sldId="342"/>
        </pc:sldMkLst>
      </pc:sldChg>
      <pc:sldChg chg="add del">
        <pc:chgData name="Hoang Dang Nguyen" userId="1de6b3a7-5191-4a0c-8968-b8f905305e1d" providerId="ADAL" clId="{2182603F-50FD-4144-8B45-7275F68C5DA9}" dt="2023-09-21T14:51:48.052" v="21"/>
        <pc:sldMkLst>
          <pc:docMk/>
          <pc:sldMk cId="0" sldId="363"/>
        </pc:sldMkLst>
      </pc:sldChg>
      <pc:sldChg chg="add del">
        <pc:chgData name="Hoang Dang Nguyen" userId="1de6b3a7-5191-4a0c-8968-b8f905305e1d" providerId="ADAL" clId="{2182603F-50FD-4144-8B45-7275F68C5DA9}" dt="2023-09-21T14:51:48.052" v="21"/>
        <pc:sldMkLst>
          <pc:docMk/>
          <pc:sldMk cId="0" sldId="366"/>
        </pc:sldMkLst>
      </pc:sldChg>
      <pc:sldChg chg="add del">
        <pc:chgData name="Hoang Dang Nguyen" userId="1de6b3a7-5191-4a0c-8968-b8f905305e1d" providerId="ADAL" clId="{2182603F-50FD-4144-8B45-7275F68C5DA9}" dt="2023-09-21T14:51:48.052" v="21"/>
        <pc:sldMkLst>
          <pc:docMk/>
          <pc:sldMk cId="0" sldId="373"/>
        </pc:sldMkLst>
      </pc:sldChg>
      <pc:sldChg chg="modSp add del mod">
        <pc:chgData name="Hoang Dang Nguyen" userId="1de6b3a7-5191-4a0c-8968-b8f905305e1d" providerId="ADAL" clId="{2182603F-50FD-4144-8B45-7275F68C5DA9}" dt="2023-09-21T14:52:22.983" v="23" actId="20577"/>
        <pc:sldMkLst>
          <pc:docMk/>
          <pc:sldMk cId="0" sldId="374"/>
        </pc:sldMkLst>
        <pc:spChg chg="mod">
          <ac:chgData name="Hoang Dang Nguyen" userId="1de6b3a7-5191-4a0c-8968-b8f905305e1d" providerId="ADAL" clId="{2182603F-50FD-4144-8B45-7275F68C5DA9}" dt="2023-09-21T14:52:22.983" v="23" actId="20577"/>
          <ac:spMkLst>
            <pc:docMk/>
            <pc:sldMk cId="0" sldId="374"/>
            <ac:spMk id="9219" creationId="{5BAAD179-7259-6877-18FC-2ED9A621BB06}"/>
          </ac:spMkLst>
        </pc:spChg>
      </pc:sldChg>
      <pc:sldChg chg="add del">
        <pc:chgData name="Hoang Dang Nguyen" userId="1de6b3a7-5191-4a0c-8968-b8f905305e1d" providerId="ADAL" clId="{2182603F-50FD-4144-8B45-7275F68C5DA9}" dt="2023-09-21T14:51:48.052" v="21"/>
        <pc:sldMkLst>
          <pc:docMk/>
          <pc:sldMk cId="0" sldId="375"/>
        </pc:sldMkLst>
      </pc:sldChg>
      <pc:sldChg chg="add del">
        <pc:chgData name="Hoang Dang Nguyen" userId="1de6b3a7-5191-4a0c-8968-b8f905305e1d" providerId="ADAL" clId="{2182603F-50FD-4144-8B45-7275F68C5DA9}" dt="2023-09-21T14:51:48.052" v="21"/>
        <pc:sldMkLst>
          <pc:docMk/>
          <pc:sldMk cId="0" sldId="376"/>
        </pc:sldMkLst>
      </pc:sldChg>
      <pc:sldChg chg="add del">
        <pc:chgData name="Hoang Dang Nguyen" userId="1de6b3a7-5191-4a0c-8968-b8f905305e1d" providerId="ADAL" clId="{2182603F-50FD-4144-8B45-7275F68C5DA9}" dt="2023-09-21T14:51:46.686" v="16" actId="47"/>
        <pc:sldMkLst>
          <pc:docMk/>
          <pc:sldMk cId="0" sldId="377"/>
        </pc:sldMkLst>
      </pc:sldChg>
      <pc:sldChg chg="add del">
        <pc:chgData name="Hoang Dang Nguyen" userId="1de6b3a7-5191-4a0c-8968-b8f905305e1d" providerId="ADAL" clId="{2182603F-50FD-4144-8B45-7275F68C5DA9}" dt="2023-09-21T14:51:46.546" v="13" actId="47"/>
        <pc:sldMkLst>
          <pc:docMk/>
          <pc:sldMk cId="0" sldId="378"/>
        </pc:sldMkLst>
      </pc:sldChg>
      <pc:sldChg chg="add del">
        <pc:chgData name="Hoang Dang Nguyen" userId="1de6b3a7-5191-4a0c-8968-b8f905305e1d" providerId="ADAL" clId="{2182603F-50FD-4144-8B45-7275F68C5DA9}" dt="2023-09-21T14:51:46.592" v="14" actId="47"/>
        <pc:sldMkLst>
          <pc:docMk/>
          <pc:sldMk cId="0" sldId="379"/>
        </pc:sldMkLst>
      </pc:sldChg>
      <pc:sldChg chg="add del">
        <pc:chgData name="Hoang Dang Nguyen" userId="1de6b3a7-5191-4a0c-8968-b8f905305e1d" providerId="ADAL" clId="{2182603F-50FD-4144-8B45-7275F68C5DA9}" dt="2023-09-21T14:51:46.640" v="15" actId="47"/>
        <pc:sldMkLst>
          <pc:docMk/>
          <pc:sldMk cId="0" sldId="380"/>
        </pc:sldMkLst>
      </pc:sldChg>
      <pc:sldChg chg="add del">
        <pc:chgData name="Hoang Dang Nguyen" userId="1de6b3a7-5191-4a0c-8968-b8f905305e1d" providerId="ADAL" clId="{2182603F-50FD-4144-8B45-7275F68C5DA9}" dt="2023-09-21T14:51:46.413" v="8" actId="47"/>
        <pc:sldMkLst>
          <pc:docMk/>
          <pc:sldMk cId="0" sldId="381"/>
        </pc:sldMkLst>
      </pc:sldChg>
      <pc:sldChg chg="add">
        <pc:chgData name="Hoang Dang Nguyen" userId="1de6b3a7-5191-4a0c-8968-b8f905305e1d" providerId="ADAL" clId="{2182603F-50FD-4144-8B45-7275F68C5DA9}" dt="2023-09-21T14:51:48.052" v="21"/>
        <pc:sldMkLst>
          <pc:docMk/>
          <pc:sldMk cId="191678919" sldId="381"/>
        </pc:sldMkLst>
      </pc:sldChg>
      <pc:sldChg chg="add del">
        <pc:chgData name="Hoang Dang Nguyen" userId="1de6b3a7-5191-4a0c-8968-b8f905305e1d" providerId="ADAL" clId="{2182603F-50FD-4144-8B45-7275F68C5DA9}" dt="2023-09-21T14:51:46.429" v="9" actId="47"/>
        <pc:sldMkLst>
          <pc:docMk/>
          <pc:sldMk cId="0" sldId="382"/>
        </pc:sldMkLst>
      </pc:sldChg>
      <pc:sldChg chg="add del">
        <pc:chgData name="Hoang Dang Nguyen" userId="1de6b3a7-5191-4a0c-8968-b8f905305e1d" providerId="ADAL" clId="{2182603F-50FD-4144-8B45-7275F68C5DA9}" dt="2023-09-21T14:51:46.446" v="10" actId="47"/>
        <pc:sldMkLst>
          <pc:docMk/>
          <pc:sldMk cId="0" sldId="383"/>
        </pc:sldMkLst>
      </pc:sldChg>
      <pc:sldChg chg="add del">
        <pc:chgData name="Hoang Dang Nguyen" userId="1de6b3a7-5191-4a0c-8968-b8f905305e1d" providerId="ADAL" clId="{2182603F-50FD-4144-8B45-7275F68C5DA9}" dt="2023-09-21T14:51:46.332" v="3" actId="47"/>
        <pc:sldMkLst>
          <pc:docMk/>
          <pc:sldMk cId="0" sldId="384"/>
        </pc:sldMkLst>
      </pc:sldChg>
      <pc:sldChg chg="add del">
        <pc:chgData name="Hoang Dang Nguyen" userId="1de6b3a7-5191-4a0c-8968-b8f905305e1d" providerId="ADAL" clId="{2182603F-50FD-4144-8B45-7275F68C5DA9}" dt="2023-09-21T14:51:46.500" v="11" actId="47"/>
        <pc:sldMkLst>
          <pc:docMk/>
          <pc:sldMk cId="0" sldId="385"/>
        </pc:sldMkLst>
      </pc:sldChg>
      <pc:sldChg chg="add del">
        <pc:chgData name="Hoang Dang Nguyen" userId="1de6b3a7-5191-4a0c-8968-b8f905305e1d" providerId="ADAL" clId="{2182603F-50FD-4144-8B45-7275F68C5DA9}" dt="2023-09-21T14:51:46.702" v="17" actId="47"/>
        <pc:sldMkLst>
          <pc:docMk/>
          <pc:sldMk cId="1435866400" sldId="391"/>
        </pc:sldMkLst>
      </pc:sldChg>
      <pc:sldChg chg="add">
        <pc:chgData name="Hoang Dang Nguyen" userId="1de6b3a7-5191-4a0c-8968-b8f905305e1d" providerId="ADAL" clId="{2182603F-50FD-4144-8B45-7275F68C5DA9}" dt="2023-09-21T14:51:48.052" v="21"/>
        <pc:sldMkLst>
          <pc:docMk/>
          <pc:sldMk cId="2200382563" sldId="438"/>
        </pc:sldMkLst>
      </pc:sldChg>
      <pc:sldChg chg="modSp add mod">
        <pc:chgData name="Hoang Dang Nguyen" userId="1de6b3a7-5191-4a0c-8968-b8f905305e1d" providerId="ADAL" clId="{2182603F-50FD-4144-8B45-7275F68C5DA9}" dt="2023-09-21T14:52:19.263" v="22" actId="20577"/>
        <pc:sldMkLst>
          <pc:docMk/>
          <pc:sldMk cId="1348747522" sldId="439"/>
        </pc:sldMkLst>
        <pc:spChg chg="mod">
          <ac:chgData name="Hoang Dang Nguyen" userId="1de6b3a7-5191-4a0c-8968-b8f905305e1d" providerId="ADAL" clId="{2182603F-50FD-4144-8B45-7275F68C5DA9}" dt="2023-09-21T14:52:19.263" v="22" actId="20577"/>
          <ac:spMkLst>
            <pc:docMk/>
            <pc:sldMk cId="1348747522" sldId="439"/>
            <ac:spMk id="8195" creationId="{F09A979A-ABFE-F2AD-F1BD-11AF815BF189}"/>
          </ac:spMkLst>
        </pc:spChg>
      </pc:sldChg>
      <pc:sldChg chg="add">
        <pc:chgData name="Hoang Dang Nguyen" userId="1de6b3a7-5191-4a0c-8968-b8f905305e1d" providerId="ADAL" clId="{2182603F-50FD-4144-8B45-7275F68C5DA9}" dt="2023-09-21T14:51:48.052" v="21"/>
        <pc:sldMkLst>
          <pc:docMk/>
          <pc:sldMk cId="2480860986" sldId="440"/>
        </pc:sldMkLst>
      </pc:sldChg>
      <pc:sldChg chg="add">
        <pc:chgData name="Hoang Dang Nguyen" userId="1de6b3a7-5191-4a0c-8968-b8f905305e1d" providerId="ADAL" clId="{2182603F-50FD-4144-8B45-7275F68C5DA9}" dt="2023-09-21T14:51:48.052" v="21"/>
        <pc:sldMkLst>
          <pc:docMk/>
          <pc:sldMk cId="1505022320" sldId="441"/>
        </pc:sldMkLst>
      </pc:sldChg>
      <pc:sldChg chg="add del">
        <pc:chgData name="Hoang Dang Nguyen" userId="1de6b3a7-5191-4a0c-8968-b8f905305e1d" providerId="ADAL" clId="{2182603F-50FD-4144-8B45-7275F68C5DA9}" dt="2023-09-21T14:51:48.052" v="21"/>
        <pc:sldMkLst>
          <pc:docMk/>
          <pc:sldMk cId="2515863586" sldId="450"/>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497C3-B79B-46C9-9E43-D66A1F700660}" type="datetimeFigureOut">
              <a:rPr lang="en-GB" smtClean="0"/>
              <a:t>21/09/2023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6575A9-A076-4F51-9925-A48DEA12D9D8}" type="slidenum">
              <a:rPr lang="en-GB" smtClean="0"/>
              <a:t>‹#›</a:t>
            </a:fld>
            <a:endParaRPr lang="en-GB"/>
          </a:p>
        </p:txBody>
      </p:sp>
    </p:spTree>
    <p:extLst>
      <p:ext uri="{BB962C8B-B14F-4D97-AF65-F5344CB8AC3E}">
        <p14:creationId xmlns:p14="http://schemas.microsoft.com/office/powerpoint/2010/main" val="4034129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This activity should take 10 – 30 minutes.</a:t>
            </a:r>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extLst>
      <p:ext uri="{BB962C8B-B14F-4D97-AF65-F5344CB8AC3E}">
        <p14:creationId xmlns:p14="http://schemas.microsoft.com/office/powerpoint/2010/main" val="1417866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extLst>
      <p:ext uri="{BB962C8B-B14F-4D97-AF65-F5344CB8AC3E}">
        <p14:creationId xmlns:p14="http://schemas.microsoft.com/office/powerpoint/2010/main" val="3752590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1BE86B9-2FE5-4EF8-6B9A-86E1FD17F72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406560AA-0DEB-7511-B2DD-759D273A05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1268" name="Slide Number Placeholder 3">
            <a:extLst>
              <a:ext uri="{FF2B5EF4-FFF2-40B4-BE49-F238E27FC236}">
                <a16:creationId xmlns:a16="http://schemas.microsoft.com/office/drawing/2014/main" id="{907C1923-5DE0-53AD-D198-AF53C91EB5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BC7E0B-0FA7-4938-B43E-A48E8889B00E}"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GB" b="0" i="0" dirty="0">
                <a:solidFill>
                  <a:srgbClr val="555555"/>
                </a:solidFill>
                <a:effectLst/>
                <a:latin typeface="robotoregular"/>
              </a:rPr>
              <a:t>A healthy organisational climate: the extent to which members of staff believe there is:</a:t>
            </a:r>
          </a:p>
          <a:p>
            <a:pPr marL="171450" indent="-171450">
              <a:buFontTx/>
              <a:buChar char="•"/>
            </a:pPr>
            <a:r>
              <a:rPr lang="en-GB" b="0" i="0" dirty="0">
                <a:solidFill>
                  <a:srgbClr val="555555"/>
                </a:solidFill>
                <a:effectLst/>
                <a:latin typeface="robotoregular"/>
              </a:rPr>
              <a:t>acceptance of the psychological contract between the organisation and its members </a:t>
            </a:r>
          </a:p>
          <a:p>
            <a:pPr marL="171450" indent="-171450">
              <a:buFontTx/>
              <a:buChar char="•"/>
            </a:pPr>
            <a:r>
              <a:rPr lang="en-GB" b="0" i="0" dirty="0">
                <a:solidFill>
                  <a:srgbClr val="555555"/>
                </a:solidFill>
                <a:effectLst/>
                <a:latin typeface="robotoregular"/>
              </a:rPr>
              <a:t>managerial and leadership behaviour appropriate to the particular work situation</a:t>
            </a:r>
          </a:p>
          <a:p>
            <a:pPr marL="171450" indent="-171450">
              <a:buFontTx/>
              <a:buChar char="•"/>
            </a:pPr>
            <a:r>
              <a:rPr lang="en-GB" b="0" i="0" dirty="0">
                <a:solidFill>
                  <a:srgbClr val="555555"/>
                </a:solidFill>
                <a:effectLst/>
                <a:latin typeface="robotoregular"/>
              </a:rPr>
              <a:t>mutual trust, consideration and support among different levels of the organisation</a:t>
            </a:r>
          </a:p>
          <a:p>
            <a:pPr marL="171450" indent="-171450">
              <a:buFontTx/>
              <a:buChar char="•"/>
            </a:pPr>
            <a:r>
              <a:rPr lang="en-GB" b="0" i="0" dirty="0">
                <a:solidFill>
                  <a:srgbClr val="555555"/>
                </a:solidFill>
                <a:effectLst/>
                <a:latin typeface="robotoregular"/>
              </a:rPr>
              <a:t>easy access to senior staff with open channels of communication</a:t>
            </a:r>
          </a:p>
          <a:p>
            <a:pPr marL="171450" indent="-171450">
              <a:buFontTx/>
              <a:buChar char="•"/>
            </a:pPr>
            <a:r>
              <a:rPr lang="en-GB" b="0" i="0" dirty="0">
                <a:solidFill>
                  <a:srgbClr val="555555"/>
                </a:solidFill>
                <a:effectLst/>
                <a:latin typeface="robotoregular"/>
              </a:rPr>
              <a:t>respect for individual differences, diversity, equality and inclusion</a:t>
            </a:r>
          </a:p>
          <a:p>
            <a:pPr marL="171450" indent="-171450">
              <a:buFontTx/>
              <a:buChar char="•"/>
            </a:pPr>
            <a:r>
              <a:rPr lang="en-GB" b="0" i="0" dirty="0">
                <a:solidFill>
                  <a:srgbClr val="555555"/>
                </a:solidFill>
                <a:effectLst/>
                <a:latin typeface="robotoregular"/>
              </a:rPr>
              <a:t>attention to work environment and reduction of alienation or frustration at work</a:t>
            </a:r>
          </a:p>
          <a:p>
            <a:pPr marL="171450" indent="-171450">
              <a:buFontTx/>
              <a:buChar char="•"/>
            </a:pPr>
            <a:r>
              <a:rPr lang="en-GB" b="0" i="0" dirty="0">
                <a:solidFill>
                  <a:srgbClr val="555555"/>
                </a:solidFill>
                <a:effectLst/>
                <a:latin typeface="robotoregular"/>
              </a:rPr>
              <a:t>genuine concern for flexibility and work/life balance</a:t>
            </a:r>
          </a:p>
          <a:p>
            <a:pPr marL="171450" indent="-171450">
              <a:buFontTx/>
              <a:buChar char="•"/>
            </a:pPr>
            <a:r>
              <a:rPr lang="en-GB" b="0" i="0" dirty="0">
                <a:solidFill>
                  <a:srgbClr val="555555"/>
                </a:solidFill>
                <a:effectLst/>
                <a:latin typeface="robotoregular"/>
              </a:rPr>
              <a:t>opportunities for personal development and career progression</a:t>
            </a:r>
          </a:p>
          <a:p>
            <a:pPr marL="171450" indent="-171450">
              <a:buFontTx/>
              <a:buChar char="•"/>
            </a:pPr>
            <a:r>
              <a:rPr lang="en-GB" b="0" i="0" dirty="0">
                <a:solidFill>
                  <a:srgbClr val="555555"/>
                </a:solidFill>
                <a:effectLst/>
                <a:latin typeface="robotoregular"/>
              </a:rPr>
              <a:t>democratic functioning of the organisation and opportunities for participation</a:t>
            </a:r>
          </a:p>
          <a:p>
            <a:pPr marL="171450" indent="-171450">
              <a:buFontTx/>
              <a:buChar char="•"/>
            </a:pPr>
            <a:r>
              <a:rPr lang="en-GB" b="0" i="0" dirty="0">
                <a:solidFill>
                  <a:srgbClr val="555555"/>
                </a:solidFill>
                <a:effectLst/>
                <a:latin typeface="robotoregular"/>
              </a:rPr>
              <a:t>recognition of trade unions or staff representatives</a:t>
            </a:r>
          </a:p>
          <a:p>
            <a:pPr marL="171450" indent="-171450">
              <a:buFontTx/>
              <a:buChar char="•"/>
            </a:pPr>
            <a:r>
              <a:rPr lang="en-GB" b="0" i="0" dirty="0">
                <a:solidFill>
                  <a:srgbClr val="555555"/>
                </a:solidFill>
                <a:effectLst/>
                <a:latin typeface="robotoregular"/>
              </a:rPr>
              <a:t>open discussion of conflict with attempt to avoid confrontation</a:t>
            </a:r>
          </a:p>
          <a:p>
            <a:pPr marL="171450" indent="-171450">
              <a:buFontTx/>
              <a:buChar char="•"/>
            </a:pPr>
            <a:r>
              <a:rPr lang="en-GB" b="0" i="0" dirty="0">
                <a:solidFill>
                  <a:srgbClr val="555555"/>
                </a:solidFill>
                <a:effectLst/>
                <a:latin typeface="robotoregular"/>
              </a:rPr>
              <a:t>sense of identity with the organisation</a:t>
            </a:r>
          </a:p>
          <a:p>
            <a:pPr marL="171450" indent="-171450">
              <a:buFontTx/>
              <a:buChar char="•"/>
            </a:pPr>
            <a:r>
              <a:rPr lang="en-GB" b="0" i="0" dirty="0">
                <a:solidFill>
                  <a:srgbClr val="555555"/>
                </a:solidFill>
                <a:effectLst/>
                <a:latin typeface="robotoregular"/>
              </a:rPr>
              <a:t>feeling of being a valued and appreciated member of the organisation</a:t>
            </a: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2525177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8330A32-33BE-79F8-9C51-A5E8FE4F0F6C}"/>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70BA43A5-1CFE-9133-6A9B-A87D09661C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3316" name="Slide Number Placeholder 3">
            <a:extLst>
              <a:ext uri="{FF2B5EF4-FFF2-40B4-BE49-F238E27FC236}">
                <a16:creationId xmlns:a16="http://schemas.microsoft.com/office/drawing/2014/main" id="{2631219C-BC2E-5E3B-9C06-44156D658C1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C49999-837D-4778-94C7-C13966430DC2}"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0FCD87DD-6352-0599-D848-D709CEFF23B2}"/>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5DFE354E-5D62-039E-B1F5-DC3AD22BB7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a:extLst>
              <a:ext uri="{FF2B5EF4-FFF2-40B4-BE49-F238E27FC236}">
                <a16:creationId xmlns:a16="http://schemas.microsoft.com/office/drawing/2014/main" id="{30C46832-100A-EB5B-E8F6-5EB573C08C9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8A49AB-AAB7-44AB-A307-7BDDABC21BDC}"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0FCD87DD-6352-0599-D848-D709CEFF23B2}"/>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5DFE354E-5D62-039E-B1F5-DC3AD22BB7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a:extLst>
              <a:ext uri="{FF2B5EF4-FFF2-40B4-BE49-F238E27FC236}">
                <a16:creationId xmlns:a16="http://schemas.microsoft.com/office/drawing/2014/main" id="{30C46832-100A-EB5B-E8F6-5EB573C08C9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8A49AB-AAB7-44AB-A307-7BDDABC21BDC}"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687299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0FCD87DD-6352-0599-D848-D709CEFF23B2}"/>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5DFE354E-5D62-039E-B1F5-DC3AD22BB7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a:extLst>
              <a:ext uri="{FF2B5EF4-FFF2-40B4-BE49-F238E27FC236}">
                <a16:creationId xmlns:a16="http://schemas.microsoft.com/office/drawing/2014/main" id="{30C46832-100A-EB5B-E8F6-5EB573C08C9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8A49AB-AAB7-44AB-A307-7BDDABC21BDC}"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9251017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578B735-0B54-8461-E7F5-9A000A86DEF6}"/>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FC501896-3E94-E317-575C-6821E50C494D}"/>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843EB5AA-F009-2A59-E2BB-B09CF95ED2A1}"/>
              </a:ext>
            </a:extLst>
          </p:cNvPr>
          <p:cNvSpPr txBox="1">
            <a:spLocks noChangeArrowheads="1"/>
          </p:cNvSpPr>
          <p:nvPr/>
        </p:nvSpPr>
        <p:spPr bwMode="auto">
          <a:xfrm>
            <a:off x="250825" y="3962400"/>
            <a:ext cx="5329238"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FFFF00"/>
                </a:solidFill>
                <a:latin typeface="Arial" panose="020B0604020202020204" pitchFamily="34" charset="0"/>
              </a:rPr>
              <a:t>Week 4: </a:t>
            </a:r>
            <a:r>
              <a:rPr lang="en-GB" altLang="en-US" sz="2800" b="1" dirty="0">
                <a:solidFill>
                  <a:srgbClr val="FFFF00"/>
                </a:solidFill>
                <a:latin typeface="Arial" panose="020B0604020202020204" pitchFamily="34" charset="0"/>
              </a:rPr>
              <a:t>Session 2: TUTORIAL</a:t>
            </a:r>
          </a:p>
          <a:p>
            <a:pPr>
              <a:spcBef>
                <a:spcPct val="0"/>
              </a:spcBef>
              <a:buFontTx/>
              <a:buNone/>
            </a:pPr>
            <a:r>
              <a:rPr lang="en-GB" altLang="en-US" sz="2800" b="1" dirty="0">
                <a:solidFill>
                  <a:srgbClr val="FFFF00"/>
                </a:solidFill>
                <a:latin typeface="Arial" panose="020B0604020202020204" pitchFamily="34" charset="0"/>
              </a:rPr>
              <a:t>Culture</a:t>
            </a:r>
          </a:p>
          <a:p>
            <a:pPr>
              <a:spcBef>
                <a:spcPct val="0"/>
              </a:spcBef>
              <a:buFontTx/>
              <a:buNone/>
            </a:pPr>
            <a:endParaRPr lang="en-GB" altLang="en-US" sz="2800" b="1" dirty="0">
              <a:solidFill>
                <a:srgbClr val="FFFF00"/>
              </a:solidFill>
              <a:latin typeface="Arial" panose="020B0604020202020204" pitchFamily="34" charset="0"/>
            </a:endParaRPr>
          </a:p>
        </p:txBody>
      </p:sp>
      <p:sp>
        <p:nvSpPr>
          <p:cNvPr id="5" name="Subtitle 4">
            <a:extLst>
              <a:ext uri="{FF2B5EF4-FFF2-40B4-BE49-F238E27FC236}">
                <a16:creationId xmlns:a16="http://schemas.microsoft.com/office/drawing/2014/main" id="{065E0054-8ED3-1153-6AD9-6DF75BE4DD80}"/>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Assessment Q&amp;A</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2400" dirty="0"/>
              <a:t>What are the assessment’s requirements?</a:t>
            </a:r>
          </a:p>
          <a:p>
            <a:pPr marL="457200" indent="-457200">
              <a:buFont typeface="+mj-lt"/>
              <a:buAutoNum type="arabicPeriod"/>
            </a:pPr>
            <a:r>
              <a:rPr lang="en-GB" altLang="en-US" sz="2400" dirty="0"/>
              <a:t>When are the submission and presentation dates?</a:t>
            </a:r>
          </a:p>
          <a:p>
            <a:pPr marL="457200" indent="-457200">
              <a:buFont typeface="+mj-lt"/>
              <a:buAutoNum type="arabicPeriod"/>
            </a:pPr>
            <a:r>
              <a:rPr lang="en-GB" altLang="en-US" sz="2400" dirty="0"/>
              <a:t>Are there any difficulties?</a:t>
            </a:r>
          </a:p>
          <a:p>
            <a:pPr marL="457200" indent="-457200">
              <a:buFont typeface="+mj-lt"/>
              <a:buAutoNum type="arabicPeriod"/>
            </a:pPr>
            <a:r>
              <a:rPr lang="en-GB" altLang="en-US" sz="2400" dirty="0"/>
              <a:t>Submitting the name and ID of each group’s leader to the </a:t>
            </a:r>
            <a:r>
              <a:rPr lang="en-GB" altLang="en-US" sz="2400"/>
              <a:t>lecturer.</a:t>
            </a:r>
            <a:endParaRPr lang="en-GB" altLang="en-US" sz="2400" dirty="0"/>
          </a:p>
          <a:p>
            <a:pPr marL="457200" indent="-457200">
              <a:buFont typeface="+mj-lt"/>
              <a:buAutoNum type="arabicPeriod"/>
            </a:pPr>
            <a:endParaRPr lang="en-GB" altLang="en-US" sz="24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extLst>
      <p:ext uri="{BB962C8B-B14F-4D97-AF65-F5344CB8AC3E}">
        <p14:creationId xmlns:p14="http://schemas.microsoft.com/office/powerpoint/2010/main" val="2515863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1. Activity 1 – Understanding your organisation’s personality</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dirty="0"/>
              <a:t>The culture of an organisation is often likened to the personality of an individual. One of the most effective ways to explore the personality of your chosen organisation is by describing it as if it were a person. Ask yourself the following questions about your chosen organisation.</a:t>
            </a:r>
          </a:p>
          <a:p>
            <a:pPr marL="457200" indent="-457200">
              <a:buFont typeface="+mj-lt"/>
              <a:buAutoNum type="arabicPeriod"/>
            </a:pPr>
            <a:r>
              <a:rPr lang="en-GB" altLang="en-US" sz="2000" dirty="0"/>
              <a:t>What gender would it be? </a:t>
            </a:r>
          </a:p>
          <a:p>
            <a:pPr marL="457200" indent="-457200">
              <a:buFont typeface="+mj-lt"/>
              <a:buAutoNum type="arabicPeriod"/>
            </a:pPr>
            <a:r>
              <a:rPr lang="en-GB" altLang="en-US" sz="2000" dirty="0"/>
              <a:t>How old would it be?</a:t>
            </a:r>
          </a:p>
          <a:p>
            <a:pPr marL="457200" indent="-457200">
              <a:buFont typeface="+mj-lt"/>
              <a:buAutoNum type="arabicPeriod"/>
            </a:pPr>
            <a:r>
              <a:rPr lang="en-GB" altLang="en-US" sz="2000" dirty="0"/>
              <a:t>Where would it live?</a:t>
            </a:r>
          </a:p>
          <a:p>
            <a:pPr marL="457200" indent="-457200">
              <a:buFont typeface="+mj-lt"/>
              <a:buAutoNum type="arabicPeriod"/>
            </a:pPr>
            <a:r>
              <a:rPr lang="en-GB" altLang="en-US" sz="2000" dirty="0"/>
              <a:t>Where would it prefer to holiday?</a:t>
            </a:r>
          </a:p>
          <a:p>
            <a:pPr marL="457200" indent="-457200">
              <a:buFont typeface="+mj-lt"/>
              <a:buAutoNum type="arabicPeriod"/>
            </a:pPr>
            <a:r>
              <a:rPr lang="en-GB" altLang="en-US" sz="2000" dirty="0"/>
              <a:t>What car would it drive?</a:t>
            </a:r>
          </a:p>
          <a:p>
            <a:pPr marL="457200" indent="-457200">
              <a:buFont typeface="+mj-lt"/>
              <a:buAutoNum type="arabicPeriod"/>
            </a:pPr>
            <a:r>
              <a:rPr lang="en-GB" altLang="en-US" sz="2000" dirty="0"/>
              <a:t>What interests or hobbies would it have?</a:t>
            </a:r>
          </a:p>
          <a:p>
            <a:pPr marL="0" indent="0">
              <a:buNone/>
            </a:pPr>
            <a:r>
              <a:rPr lang="en-GB" altLang="en-US" sz="2000" dirty="0"/>
              <a:t>Be prepared to share your answers with the class.</a:t>
            </a:r>
            <a:endParaRPr lang="en-GB" altLang="en-US" sz="36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2. Activity 2 – National culture</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Pair-work</a:t>
            </a:r>
            <a:r>
              <a:rPr lang="en-GB" altLang="en-US" sz="2000" dirty="0"/>
              <a:t>: Apply Hofstede’s national culture framework onto a chosen country. Discuss your finding with a partner.</a:t>
            </a:r>
            <a:endParaRPr lang="en-GB" altLang="en-US" sz="36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extLst>
      <p:ext uri="{BB962C8B-B14F-4D97-AF65-F5344CB8AC3E}">
        <p14:creationId xmlns:p14="http://schemas.microsoft.com/office/powerpoint/2010/main" val="1348747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B19C664-7B36-598E-24D6-701E4BE9DA0A}"/>
              </a:ext>
            </a:extLst>
          </p:cNvPr>
          <p:cNvSpPr>
            <a:spLocks noGrp="1"/>
          </p:cNvSpPr>
          <p:nvPr>
            <p:ph type="title"/>
          </p:nvPr>
        </p:nvSpPr>
        <p:spPr>
          <a:xfrm>
            <a:off x="457200" y="198438"/>
            <a:ext cx="8229600" cy="1143000"/>
          </a:xfrm>
        </p:spPr>
        <p:txBody>
          <a:bodyPr/>
          <a:lstStyle/>
          <a:p>
            <a:r>
              <a:rPr lang="en-US" altLang="en-US" dirty="0"/>
              <a:t>3. Activity 3 – Organisational climate</a:t>
            </a:r>
            <a:endParaRPr lang="en-GB" altLang="en-US" dirty="0"/>
          </a:p>
        </p:txBody>
      </p:sp>
      <p:sp>
        <p:nvSpPr>
          <p:cNvPr id="9219" name="Content Placeholder 2">
            <a:extLst>
              <a:ext uri="{FF2B5EF4-FFF2-40B4-BE49-F238E27FC236}">
                <a16:creationId xmlns:a16="http://schemas.microsoft.com/office/drawing/2014/main" id="{5BAAD179-7259-6877-18FC-2ED9A621BB06}"/>
              </a:ext>
            </a:extLst>
          </p:cNvPr>
          <p:cNvSpPr>
            <a:spLocks noGrp="1"/>
          </p:cNvSpPr>
          <p:nvPr>
            <p:ph idx="1"/>
          </p:nvPr>
        </p:nvSpPr>
        <p:spPr>
          <a:xfrm>
            <a:off x="457200" y="1600200"/>
            <a:ext cx="8229600" cy="3916363"/>
          </a:xfrm>
        </p:spPr>
        <p:txBody>
          <a:bodyPr/>
          <a:lstStyle/>
          <a:p>
            <a:pPr marL="0" indent="0">
              <a:buNone/>
              <a:defRPr/>
            </a:pPr>
            <a:r>
              <a:rPr lang="en-GB" sz="2000" b="1" dirty="0"/>
              <a:t>Pair-work</a:t>
            </a:r>
            <a:r>
              <a:rPr lang="en-GB" sz="2000" dirty="0"/>
              <a:t>:</a:t>
            </a:r>
          </a:p>
          <a:p>
            <a:pPr marL="457200" indent="-457200">
              <a:buFont typeface="+mj-lt"/>
              <a:buAutoNum type="arabicPeriod"/>
              <a:defRPr/>
            </a:pPr>
            <a:r>
              <a:rPr lang="en-GB" sz="2000" dirty="0"/>
              <a:t>How important was perception of the organisational culture in the decision of your chosen university?</a:t>
            </a:r>
          </a:p>
          <a:p>
            <a:pPr marL="457200" indent="-457200">
              <a:buFont typeface="+mj-lt"/>
              <a:buAutoNum type="arabicPeriod"/>
              <a:defRPr/>
            </a:pPr>
            <a:r>
              <a:rPr lang="en-GB" sz="2000" dirty="0"/>
              <a:t>Referring back to Figure 15.6 discuss with specific examples the extent to which your university displays characteristic features of a healthy organisational climate.</a:t>
            </a:r>
          </a:p>
          <a:p>
            <a:pPr marL="457200" indent="-457200">
              <a:buFont typeface="+mj-lt"/>
              <a:buAutoNum type="arabicPeriod"/>
              <a:defRPr/>
            </a:pPr>
            <a:r>
              <a:rPr lang="en-GB" sz="2000" dirty="0"/>
              <a:t>Explain fully any areas in which you believe the organisational climate of your ­ university could be enhanced.</a:t>
            </a:r>
            <a:endParaRPr lang="en-GB" altLang="en-US" sz="3600" dirty="0"/>
          </a:p>
        </p:txBody>
      </p:sp>
      <p:sp>
        <p:nvSpPr>
          <p:cNvPr id="4" name="Date Placeholder 3">
            <a:extLst>
              <a:ext uri="{FF2B5EF4-FFF2-40B4-BE49-F238E27FC236}">
                <a16:creationId xmlns:a16="http://schemas.microsoft.com/office/drawing/2014/main" id="{752E8276-231E-8F62-12C5-58C3E84CF762}"/>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0245" name="Slide Number Placeholder 4">
            <a:extLst>
              <a:ext uri="{FF2B5EF4-FFF2-40B4-BE49-F238E27FC236}">
                <a16:creationId xmlns:a16="http://schemas.microsoft.com/office/drawing/2014/main" id="{BA87436E-BC96-C56C-C081-727F7D4BEA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5BAB86-3AA8-438E-B874-6011D1C48495}"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E6B0-8643-B5F9-82AC-44F55C2A4BD9}"/>
              </a:ext>
            </a:extLst>
          </p:cNvPr>
          <p:cNvSpPr>
            <a:spLocks noGrp="1"/>
          </p:cNvSpPr>
          <p:nvPr>
            <p:ph type="title"/>
          </p:nvPr>
        </p:nvSpPr>
        <p:spPr/>
        <p:txBody>
          <a:bodyPr/>
          <a:lstStyle/>
          <a:p>
            <a:r>
              <a:rPr lang="en-GB" dirty="0"/>
              <a:t>3a. A healthy organisational climate</a:t>
            </a:r>
          </a:p>
        </p:txBody>
      </p:sp>
      <p:sp>
        <p:nvSpPr>
          <p:cNvPr id="3" name="Content Placeholder 2">
            <a:extLst>
              <a:ext uri="{FF2B5EF4-FFF2-40B4-BE49-F238E27FC236}">
                <a16:creationId xmlns:a16="http://schemas.microsoft.com/office/drawing/2014/main" id="{338ADFD5-2B3B-143E-D79F-70595CBA9948}"/>
              </a:ext>
            </a:extLst>
          </p:cNvPr>
          <p:cNvSpPr>
            <a:spLocks noGrp="1"/>
          </p:cNvSpPr>
          <p:nvPr>
            <p:ph idx="1"/>
          </p:nvPr>
        </p:nvSpPr>
        <p:spPr/>
        <p:txBody>
          <a:bodyPr/>
          <a:lstStyle/>
          <a:p>
            <a:pPr marL="0" indent="0" algn="just" hangingPunct="1">
              <a:spcBef>
                <a:spcPts val="1200"/>
              </a:spcBef>
              <a:buNone/>
            </a:pPr>
            <a:r>
              <a:rPr lang="en-GB" altLang="en-US" sz="2000" dirty="0">
                <a:cs typeface="Times New Roman" panose="02020603050405020304" pitchFamily="18" charset="0"/>
              </a:rPr>
              <a:t>The extent to which members staff believe there is:</a:t>
            </a:r>
          </a:p>
          <a:p>
            <a:pPr marL="228600" indent="-228600" algn="just" hangingPunct="1">
              <a:spcBef>
                <a:spcPts val="1200"/>
              </a:spcBef>
              <a:buFont typeface="+mj-lt"/>
              <a:buAutoNum type="arabicPeriod"/>
            </a:pPr>
            <a:r>
              <a:rPr lang="en-GB" altLang="en-US" sz="1600" dirty="0">
                <a:cs typeface="Times New Roman" panose="02020603050405020304" pitchFamily="18" charset="0"/>
              </a:rPr>
              <a:t>acceptance of the psychological contract between the organisation and its members </a:t>
            </a:r>
          </a:p>
          <a:p>
            <a:pPr marL="228600" indent="-228600" algn="just" hangingPunct="1">
              <a:spcBef>
                <a:spcPts val="1200"/>
              </a:spcBef>
              <a:buFont typeface="+mj-lt"/>
              <a:buAutoNum type="arabicPeriod"/>
            </a:pPr>
            <a:r>
              <a:rPr lang="en-GB" altLang="en-US" sz="1600" dirty="0">
                <a:cs typeface="Times New Roman" panose="02020603050405020304" pitchFamily="18" charset="0"/>
              </a:rPr>
              <a:t>managerial and leadership behaviour appropriate to the particular work situation</a:t>
            </a:r>
          </a:p>
          <a:p>
            <a:pPr marL="228600" indent="-228600" algn="just" hangingPunct="1">
              <a:spcBef>
                <a:spcPts val="1200"/>
              </a:spcBef>
              <a:buFont typeface="+mj-lt"/>
              <a:buAutoNum type="arabicPeriod"/>
            </a:pPr>
            <a:r>
              <a:rPr lang="en-GB" altLang="en-US" sz="1600" dirty="0">
                <a:cs typeface="Times New Roman" panose="02020603050405020304" pitchFamily="18" charset="0"/>
              </a:rPr>
              <a:t>mutual trust, consideration and support among different levels of the organisation</a:t>
            </a:r>
          </a:p>
          <a:p>
            <a:pPr marL="228600" indent="-228600" algn="just" hangingPunct="1">
              <a:spcBef>
                <a:spcPts val="1200"/>
              </a:spcBef>
              <a:buFont typeface="+mj-lt"/>
              <a:buAutoNum type="arabicPeriod"/>
            </a:pPr>
            <a:r>
              <a:rPr lang="en-GB" altLang="en-US" sz="1600" dirty="0">
                <a:cs typeface="Times New Roman" panose="02020603050405020304" pitchFamily="18" charset="0"/>
              </a:rPr>
              <a:t>easy access to senior staff with open channels of communication</a:t>
            </a:r>
          </a:p>
          <a:p>
            <a:pPr marL="228600" indent="-228600" algn="just" hangingPunct="1">
              <a:spcBef>
                <a:spcPts val="1200"/>
              </a:spcBef>
              <a:buFont typeface="+mj-lt"/>
              <a:buAutoNum type="arabicPeriod"/>
            </a:pPr>
            <a:r>
              <a:rPr lang="en-GB" altLang="en-US" sz="1600" dirty="0">
                <a:cs typeface="Times New Roman" panose="02020603050405020304" pitchFamily="18" charset="0"/>
              </a:rPr>
              <a:t>respect for individual differences, diversity, equality and inclusion</a:t>
            </a:r>
          </a:p>
          <a:p>
            <a:pPr marL="228600" indent="-228600" algn="just" hangingPunct="1">
              <a:spcBef>
                <a:spcPts val="1200"/>
              </a:spcBef>
              <a:buFont typeface="+mj-lt"/>
              <a:buAutoNum type="arabicPeriod"/>
            </a:pPr>
            <a:r>
              <a:rPr lang="en-GB" altLang="en-US" sz="1600" dirty="0">
                <a:cs typeface="Times New Roman" panose="02020603050405020304" pitchFamily="18" charset="0"/>
              </a:rPr>
              <a:t>attention to work environment and reduction of alienation or frustration at work</a:t>
            </a:r>
          </a:p>
          <a:p>
            <a:pPr marL="228600" indent="-228600" algn="just" hangingPunct="1">
              <a:spcBef>
                <a:spcPts val="1200"/>
              </a:spcBef>
              <a:buFont typeface="+mj-lt"/>
              <a:buAutoNum type="arabicPeriod"/>
            </a:pPr>
            <a:r>
              <a:rPr lang="en-GB" altLang="en-US" sz="1600" dirty="0">
                <a:cs typeface="Times New Roman" panose="02020603050405020304" pitchFamily="18" charset="0"/>
              </a:rPr>
              <a:t>genuine concern for flexibility and work/life balance</a:t>
            </a:r>
          </a:p>
          <a:p>
            <a:endParaRPr lang="en-GB" sz="1600" dirty="0"/>
          </a:p>
        </p:txBody>
      </p:sp>
      <p:sp>
        <p:nvSpPr>
          <p:cNvPr id="4" name="Date Placeholder 3">
            <a:extLst>
              <a:ext uri="{FF2B5EF4-FFF2-40B4-BE49-F238E27FC236}">
                <a16:creationId xmlns:a16="http://schemas.microsoft.com/office/drawing/2014/main" id="{1DE2D66D-40FA-F230-6F62-6D81112C5856}"/>
              </a:ext>
            </a:extLst>
          </p:cNvPr>
          <p:cNvSpPr>
            <a:spLocks noGrp="1"/>
          </p:cNvSpPr>
          <p:nvPr>
            <p:ph type="dt" sz="half" idx="10"/>
          </p:nvPr>
        </p:nvSpPr>
        <p:spPr/>
        <p:txBody>
          <a:bodyPr/>
          <a:lstStyle/>
          <a:p>
            <a:pPr>
              <a:defRPr/>
            </a:pPr>
            <a:fld id="{1B53F9DF-AAEC-4EEF-8B39-3B49CC97FDD4}"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D03D7FA1-7F3C-D923-6AE3-869CEF950A2B}"/>
              </a:ext>
            </a:extLst>
          </p:cNvPr>
          <p:cNvSpPr>
            <a:spLocks noGrp="1"/>
          </p:cNvSpPr>
          <p:nvPr>
            <p:ph type="sldNum" sz="quarter" idx="12"/>
          </p:nvPr>
        </p:nvSpPr>
        <p:spPr/>
        <p:txBody>
          <a:bodyPr/>
          <a:lstStyle/>
          <a:p>
            <a:pPr>
              <a:defRPr/>
            </a:pPr>
            <a:fld id="{2138F4D5-DE31-47D7-9C2F-D2F119692E85}" type="slidenum">
              <a:rPr lang="en-GB" altLang="en-US" smtClean="0"/>
              <a:pPr>
                <a:defRPr/>
              </a:pPr>
              <a:t>6</a:t>
            </a:fld>
            <a:endParaRPr lang="en-GB" altLang="en-US"/>
          </a:p>
        </p:txBody>
      </p:sp>
    </p:spTree>
    <p:extLst>
      <p:ext uri="{BB962C8B-B14F-4D97-AF65-F5344CB8AC3E}">
        <p14:creationId xmlns:p14="http://schemas.microsoft.com/office/powerpoint/2010/main" val="191678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3a. A healthy organisational climate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228600" indent="-228600" algn="just" hangingPunct="1">
              <a:spcBef>
                <a:spcPts val="1200"/>
              </a:spcBef>
              <a:buFont typeface="+mj-lt"/>
              <a:buAutoNum type="arabicPeriod" startAt="8"/>
            </a:pPr>
            <a:r>
              <a:rPr lang="en-GB" altLang="en-US" sz="2000" dirty="0">
                <a:cs typeface="Times New Roman" panose="02020603050405020304" pitchFamily="18" charset="0"/>
              </a:rPr>
              <a:t>opportunities for personal development and career progression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democratic functioning of the organisation and opportunities for participation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recognition of trade unions or staff representatives</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open discussion of conflict with attempt to avoid confrontation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sense of identity with the organisation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feeling of being a valued and appreciated member of the organisation</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extLst>
      <p:ext uri="{BB962C8B-B14F-4D97-AF65-F5344CB8AC3E}">
        <p14:creationId xmlns:p14="http://schemas.microsoft.com/office/powerpoint/2010/main" val="2200382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71A63D5-CB70-0F5D-4B47-A88C5EE6C3C8}"/>
              </a:ext>
            </a:extLst>
          </p:cNvPr>
          <p:cNvSpPr>
            <a:spLocks noGrp="1"/>
          </p:cNvSpPr>
          <p:nvPr>
            <p:ph type="title"/>
          </p:nvPr>
        </p:nvSpPr>
        <p:spPr>
          <a:xfrm>
            <a:off x="457200" y="198438"/>
            <a:ext cx="8229600" cy="1143000"/>
          </a:xfrm>
        </p:spPr>
        <p:txBody>
          <a:bodyPr/>
          <a:lstStyle/>
          <a:p>
            <a:r>
              <a:rPr lang="en-US" altLang="en-US" dirty="0"/>
              <a:t>4. Activity 4a – Change</a:t>
            </a:r>
            <a:endParaRPr lang="en-GB" altLang="en-US" dirty="0"/>
          </a:p>
        </p:txBody>
      </p:sp>
      <p:sp>
        <p:nvSpPr>
          <p:cNvPr id="9219" name="Content Placeholder 2">
            <a:extLst>
              <a:ext uri="{FF2B5EF4-FFF2-40B4-BE49-F238E27FC236}">
                <a16:creationId xmlns:a16="http://schemas.microsoft.com/office/drawing/2014/main" id="{D4954545-879A-F54B-9D7C-46DAA718D7EE}"/>
              </a:ext>
            </a:extLst>
          </p:cNvPr>
          <p:cNvSpPr>
            <a:spLocks noGrp="1"/>
          </p:cNvSpPr>
          <p:nvPr>
            <p:ph idx="1"/>
          </p:nvPr>
        </p:nvSpPr>
        <p:spPr>
          <a:xfrm>
            <a:off x="457200" y="1600200"/>
            <a:ext cx="8229600" cy="3916363"/>
          </a:xfrm>
        </p:spPr>
        <p:txBody>
          <a:bodyPr/>
          <a:lstStyle/>
          <a:p>
            <a:pPr marL="0" indent="0">
              <a:buNone/>
              <a:defRPr/>
            </a:pPr>
            <a:r>
              <a:rPr lang="en-GB" sz="2000" b="1" dirty="0"/>
              <a:t>Group of 4: 30 mins</a:t>
            </a:r>
          </a:p>
          <a:p>
            <a:pPr marL="0" indent="0">
              <a:buNone/>
              <a:defRPr/>
            </a:pPr>
            <a:r>
              <a:rPr lang="en-GB" sz="2000" dirty="0"/>
              <a:t>To what extent do you believe in the suggestion of the psychological dimension of future shock and that people are naturally wary of change?</a:t>
            </a:r>
          </a:p>
          <a:p>
            <a:pPr marL="457200" indent="-457200">
              <a:buFont typeface="+mj-lt"/>
              <a:buAutoNum type="arabicPeriod"/>
              <a:defRPr/>
            </a:pPr>
            <a:r>
              <a:rPr lang="en-GB" sz="2000" dirty="0"/>
              <a:t>Identify one culture shock that you experienced. What was that? How would YOU explain your emotional response to change? Detail fully your ­experiences of: </a:t>
            </a:r>
          </a:p>
          <a:p>
            <a:pPr marL="914400" lvl="1" indent="-514350">
              <a:buFont typeface="+mj-lt"/>
              <a:buAutoNum type="arabicPeriod"/>
              <a:defRPr/>
            </a:pPr>
            <a:r>
              <a:rPr lang="en-GB" sz="1800" dirty="0"/>
              <a:t>anger, resentment or fear; and</a:t>
            </a:r>
          </a:p>
          <a:p>
            <a:pPr marL="914400" lvl="1" indent="-514350">
              <a:buFont typeface="+mj-lt"/>
              <a:buAutoNum type="arabicPeriod"/>
              <a:defRPr/>
            </a:pPr>
            <a:r>
              <a:rPr lang="en-GB" sz="1800" dirty="0"/>
              <a:t>excitement, hopefulness and feeling energised.</a:t>
            </a:r>
          </a:p>
          <a:p>
            <a:pPr marL="457200" indent="-457200">
              <a:buFont typeface="+mj-lt"/>
              <a:buAutoNum type="arabicPeriod"/>
              <a:defRPr/>
            </a:pPr>
            <a:r>
              <a:rPr lang="en-GB" sz="2000" dirty="0"/>
              <a:t>What did you learn from this activity and in what ways were your surprised by the responses of your colleagues?</a:t>
            </a:r>
            <a:endParaRPr lang="en-GB" altLang="en-US" sz="3600" dirty="0"/>
          </a:p>
        </p:txBody>
      </p:sp>
      <p:sp>
        <p:nvSpPr>
          <p:cNvPr id="4" name="Date Placeholder 3">
            <a:extLst>
              <a:ext uri="{FF2B5EF4-FFF2-40B4-BE49-F238E27FC236}">
                <a16:creationId xmlns:a16="http://schemas.microsoft.com/office/drawing/2014/main" id="{A0BD5D61-646F-7981-1006-38CE72DCE451}"/>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2293" name="Slide Number Placeholder 4">
            <a:extLst>
              <a:ext uri="{FF2B5EF4-FFF2-40B4-BE49-F238E27FC236}">
                <a16:creationId xmlns:a16="http://schemas.microsoft.com/office/drawing/2014/main" id="{E78BD90E-CDEC-C881-6A71-A1C0C773D99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56CD6C0-CFF9-419A-9A81-110C371980E3}"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28A380E-DE2A-E358-68BB-E58F29CFC493}"/>
              </a:ext>
            </a:extLst>
          </p:cNvPr>
          <p:cNvSpPr>
            <a:spLocks noGrp="1"/>
          </p:cNvSpPr>
          <p:nvPr>
            <p:ph type="title"/>
          </p:nvPr>
        </p:nvSpPr>
        <p:spPr>
          <a:xfrm>
            <a:off x="457200" y="198438"/>
            <a:ext cx="8229600" cy="1143000"/>
          </a:xfrm>
        </p:spPr>
        <p:txBody>
          <a:bodyPr/>
          <a:lstStyle/>
          <a:p>
            <a:r>
              <a:rPr lang="en-US" altLang="en-US" dirty="0"/>
              <a:t>5. Activity 5 – Socialisation</a:t>
            </a:r>
            <a:endParaRPr lang="en-GB" altLang="en-US" dirty="0"/>
          </a:p>
        </p:txBody>
      </p:sp>
      <p:sp>
        <p:nvSpPr>
          <p:cNvPr id="14339" name="Content Placeholder 2">
            <a:extLst>
              <a:ext uri="{FF2B5EF4-FFF2-40B4-BE49-F238E27FC236}">
                <a16:creationId xmlns:a16="http://schemas.microsoft.com/office/drawing/2014/main" id="{B83F7DA1-87DD-D229-A61E-DBCDEBA4C034}"/>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1800" b="1" dirty="0"/>
              <a:t>Groupwork</a:t>
            </a:r>
            <a:r>
              <a:rPr lang="en-GB" altLang="en-US" sz="1800" dirty="0"/>
              <a:t>:</a:t>
            </a:r>
          </a:p>
          <a:p>
            <a:pPr marL="0" indent="0">
              <a:buFont typeface="Arial" panose="020B0604020202020204" pitchFamily="34" charset="0"/>
              <a:buNone/>
            </a:pPr>
            <a:r>
              <a:rPr lang="en-GB" altLang="en-US" sz="1800" dirty="0"/>
              <a:t>Through the process of socialisation new people into an organisation tend to inculcate themselves and adopt cultural norms. Socialisation into the culture of the organisation is an important aspect of organisational behaviour. Working in small groups, you are required to undertake a detailed review of the socialisation of new members into the culture of your own university, or any organisation of your choice.</a:t>
            </a:r>
          </a:p>
        </p:txBody>
      </p:sp>
      <p:sp>
        <p:nvSpPr>
          <p:cNvPr id="4" name="Date Placeholder 3">
            <a:extLst>
              <a:ext uri="{FF2B5EF4-FFF2-40B4-BE49-F238E27FC236}">
                <a16:creationId xmlns:a16="http://schemas.microsoft.com/office/drawing/2014/main" id="{EA432FD1-4D8A-D09E-C492-955BF4068C6B}"/>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4341" name="Slide Number Placeholder 4">
            <a:extLst>
              <a:ext uri="{FF2B5EF4-FFF2-40B4-BE49-F238E27FC236}">
                <a16:creationId xmlns:a16="http://schemas.microsoft.com/office/drawing/2014/main" id="{2D2B522E-74F2-FAB6-95EB-AC65C104B54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AFAF9D-DB76-416A-B2AE-50181E7E3986}"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28A380E-DE2A-E358-68BB-E58F29CFC493}"/>
              </a:ext>
            </a:extLst>
          </p:cNvPr>
          <p:cNvSpPr>
            <a:spLocks noGrp="1"/>
          </p:cNvSpPr>
          <p:nvPr>
            <p:ph type="title"/>
          </p:nvPr>
        </p:nvSpPr>
        <p:spPr>
          <a:xfrm>
            <a:off x="457200" y="198438"/>
            <a:ext cx="8229600" cy="1143000"/>
          </a:xfrm>
        </p:spPr>
        <p:txBody>
          <a:bodyPr/>
          <a:lstStyle/>
          <a:p>
            <a:r>
              <a:rPr lang="en-US" altLang="en-US" dirty="0"/>
              <a:t>5. Activity 5 </a:t>
            </a:r>
            <a:r>
              <a:rPr lang="en-US" altLang="en-US"/>
              <a:t>– </a:t>
            </a:r>
            <a:r>
              <a:rPr lang="en-US" altLang="en-US" dirty="0"/>
              <a:t>S</a:t>
            </a:r>
            <a:r>
              <a:rPr lang="en-US" altLang="en-US"/>
              <a:t>ocialisation</a:t>
            </a:r>
            <a:endParaRPr lang="en-GB" altLang="en-US" dirty="0"/>
          </a:p>
        </p:txBody>
      </p:sp>
      <p:sp>
        <p:nvSpPr>
          <p:cNvPr id="14339" name="Content Placeholder 2">
            <a:extLst>
              <a:ext uri="{FF2B5EF4-FFF2-40B4-BE49-F238E27FC236}">
                <a16:creationId xmlns:a16="http://schemas.microsoft.com/office/drawing/2014/main" id="{B83F7DA1-87DD-D229-A61E-DBCDEBA4C034}"/>
              </a:ext>
            </a:extLst>
          </p:cNvPr>
          <p:cNvSpPr>
            <a:spLocks noGrp="1"/>
          </p:cNvSpPr>
          <p:nvPr>
            <p:ph idx="1"/>
          </p:nvPr>
        </p:nvSpPr>
        <p:spPr>
          <a:xfrm>
            <a:off x="457200" y="1600200"/>
            <a:ext cx="8229600" cy="3916363"/>
          </a:xfrm>
        </p:spPr>
        <p:txBody>
          <a:bodyPr/>
          <a:lstStyle/>
          <a:p>
            <a:pPr marL="0" indent="0">
              <a:buNone/>
            </a:pPr>
            <a:r>
              <a:rPr lang="en-GB" altLang="en-US" sz="1600" b="1" dirty="0"/>
              <a:t>Comment critically, with supporting examples where possible, on the extent to which the socialisation process successfully addresses such topics as, for example:</a:t>
            </a:r>
          </a:p>
          <a:p>
            <a:pPr>
              <a:buFont typeface="+mj-lt"/>
              <a:buAutoNum type="arabicPeriod"/>
            </a:pPr>
            <a:r>
              <a:rPr lang="en-GB" altLang="en-US" sz="1600" dirty="0"/>
              <a:t>Design and nature of the induction programme</a:t>
            </a:r>
          </a:p>
          <a:p>
            <a:pPr>
              <a:buFont typeface="+mj-lt"/>
              <a:buAutoNum type="arabicPeriod"/>
            </a:pPr>
            <a:r>
              <a:rPr lang="en-GB" altLang="en-US" sz="1600" dirty="0"/>
              <a:t>Introduction to top management and key members of staff</a:t>
            </a:r>
          </a:p>
          <a:p>
            <a:pPr>
              <a:buFont typeface="+mj-lt"/>
              <a:buAutoNum type="arabicPeriod"/>
            </a:pPr>
            <a:r>
              <a:rPr lang="en-GB" altLang="en-US" sz="1600" dirty="0"/>
              <a:t>Expected patterns of behaviour</a:t>
            </a:r>
          </a:p>
          <a:p>
            <a:pPr>
              <a:buFont typeface="+mj-lt"/>
              <a:buAutoNum type="arabicPeriod"/>
            </a:pPr>
            <a:r>
              <a:rPr lang="en-GB" altLang="en-US" sz="1600" dirty="0"/>
              <a:t>Unwritten codes of behaviour, including dress codes</a:t>
            </a:r>
          </a:p>
          <a:p>
            <a:pPr>
              <a:buFont typeface="+mj-lt"/>
              <a:buAutoNum type="arabicPeriod"/>
            </a:pPr>
            <a:r>
              <a:rPr lang="en-GB" altLang="en-US" sz="1600" dirty="0"/>
              <a:t>Attempts to build cohesiveness among close working colleagues ✱ Mentoring relationships</a:t>
            </a:r>
          </a:p>
          <a:p>
            <a:pPr>
              <a:buFont typeface="+mj-lt"/>
              <a:buAutoNum type="arabicPeriod"/>
            </a:pPr>
            <a:r>
              <a:rPr lang="en-GB" altLang="en-US" sz="1600" dirty="0"/>
              <a:t>Responsibilities for human resource management</a:t>
            </a:r>
          </a:p>
          <a:p>
            <a:pPr>
              <a:buFont typeface="+mj-lt"/>
              <a:buAutoNum type="arabicPeriod"/>
            </a:pPr>
            <a:r>
              <a:rPr lang="en-GB" altLang="en-US" sz="1600" dirty="0"/>
              <a:t>Nature of discipline and grievance procedures</a:t>
            </a:r>
          </a:p>
          <a:p>
            <a:pPr>
              <a:buFont typeface="+mj-lt"/>
              <a:buAutoNum type="arabicPeriod"/>
            </a:pPr>
            <a:r>
              <a:rPr lang="en-GB" altLang="en-US" sz="1600" dirty="0"/>
              <a:t>Social facilities and activities</a:t>
            </a:r>
          </a:p>
          <a:p>
            <a:pPr>
              <a:buFont typeface="+mj-lt"/>
              <a:buAutoNum type="arabicPeriod"/>
            </a:pPr>
            <a:r>
              <a:rPr lang="en-GB" altLang="en-US" sz="1600" dirty="0"/>
              <a:t>Housekeeping arrangements such as canteen and refreshment facilities, car parking</a:t>
            </a:r>
          </a:p>
          <a:p>
            <a:pPr>
              <a:buFont typeface="+mj-lt"/>
              <a:buAutoNum type="arabicPeriod"/>
            </a:pPr>
            <a:r>
              <a:rPr lang="en-GB" altLang="en-US" sz="1600" dirty="0"/>
              <a:t>Opportunities for further studies, training and development, career progression</a:t>
            </a:r>
          </a:p>
        </p:txBody>
      </p:sp>
      <p:sp>
        <p:nvSpPr>
          <p:cNvPr id="4" name="Date Placeholder 3">
            <a:extLst>
              <a:ext uri="{FF2B5EF4-FFF2-40B4-BE49-F238E27FC236}">
                <a16:creationId xmlns:a16="http://schemas.microsoft.com/office/drawing/2014/main" id="{EA432FD1-4D8A-D09E-C492-955BF4068C6B}"/>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4341" name="Slide Number Placeholder 4">
            <a:extLst>
              <a:ext uri="{FF2B5EF4-FFF2-40B4-BE49-F238E27FC236}">
                <a16:creationId xmlns:a16="http://schemas.microsoft.com/office/drawing/2014/main" id="{2D2B522E-74F2-FAB6-95EB-AC65C104B54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AFAF9D-DB76-416A-B2AE-50181E7E3986}"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2480860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28A380E-DE2A-E358-68BB-E58F29CFC493}"/>
              </a:ext>
            </a:extLst>
          </p:cNvPr>
          <p:cNvSpPr>
            <a:spLocks noGrp="1"/>
          </p:cNvSpPr>
          <p:nvPr>
            <p:ph type="title"/>
          </p:nvPr>
        </p:nvSpPr>
        <p:spPr>
          <a:xfrm>
            <a:off x="457200" y="198438"/>
            <a:ext cx="8229600" cy="1143000"/>
          </a:xfrm>
        </p:spPr>
        <p:txBody>
          <a:bodyPr/>
          <a:lstStyle/>
          <a:p>
            <a:r>
              <a:rPr lang="en-US" altLang="en-US" dirty="0"/>
              <a:t>5. Activity 5 – Socialisation</a:t>
            </a:r>
            <a:endParaRPr lang="en-GB" altLang="en-US" dirty="0"/>
          </a:p>
        </p:txBody>
      </p:sp>
      <p:sp>
        <p:nvSpPr>
          <p:cNvPr id="14339" name="Content Placeholder 2">
            <a:extLst>
              <a:ext uri="{FF2B5EF4-FFF2-40B4-BE49-F238E27FC236}">
                <a16:creationId xmlns:a16="http://schemas.microsoft.com/office/drawing/2014/main" id="{B83F7DA1-87DD-D229-A61E-DBCDEBA4C034}"/>
              </a:ext>
            </a:extLst>
          </p:cNvPr>
          <p:cNvSpPr>
            <a:spLocks noGrp="1"/>
          </p:cNvSpPr>
          <p:nvPr>
            <p:ph idx="1"/>
          </p:nvPr>
        </p:nvSpPr>
        <p:spPr>
          <a:xfrm>
            <a:off x="457200" y="1600200"/>
            <a:ext cx="8229600" cy="3916363"/>
          </a:xfrm>
        </p:spPr>
        <p:txBody>
          <a:bodyPr/>
          <a:lstStyle/>
          <a:p>
            <a:pPr marL="0" indent="0">
              <a:buNone/>
            </a:pPr>
            <a:r>
              <a:rPr lang="en-GB" altLang="en-US" sz="2000" b="1" dirty="0"/>
              <a:t>Discussion</a:t>
            </a:r>
          </a:p>
          <a:p>
            <a:pPr>
              <a:buFont typeface="+mj-lt"/>
              <a:buAutoNum type="arabicPeriod"/>
            </a:pPr>
            <a:r>
              <a:rPr lang="en-GB" altLang="en-US" sz="1800" dirty="0"/>
              <a:t>How successfully did the socialisation process indoctrinate new members into the ways of the university and its cultural norms? What changes would you recommend?</a:t>
            </a:r>
          </a:p>
          <a:p>
            <a:pPr>
              <a:buFont typeface="+mj-lt"/>
              <a:buAutoNum type="arabicPeriod"/>
            </a:pPr>
            <a:r>
              <a:rPr lang="en-GB" altLang="en-US" sz="1800" dirty="0"/>
              <a:t>How much did you learn about the informal organisation or how things really work?</a:t>
            </a:r>
          </a:p>
          <a:p>
            <a:pPr>
              <a:buFont typeface="+mj-lt"/>
              <a:buAutoNum type="arabicPeriod"/>
            </a:pPr>
            <a:r>
              <a:rPr lang="en-GB" altLang="en-US" sz="1800" dirty="0"/>
              <a:t>To what extent did the socialisation process help generate an initial feeling of engagement with the university or did you detect an element of management control and manipulation?</a:t>
            </a:r>
          </a:p>
        </p:txBody>
      </p:sp>
      <p:sp>
        <p:nvSpPr>
          <p:cNvPr id="4" name="Date Placeholder 3">
            <a:extLst>
              <a:ext uri="{FF2B5EF4-FFF2-40B4-BE49-F238E27FC236}">
                <a16:creationId xmlns:a16="http://schemas.microsoft.com/office/drawing/2014/main" id="{EA432FD1-4D8A-D09E-C492-955BF4068C6B}"/>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4341" name="Slide Number Placeholder 4">
            <a:extLst>
              <a:ext uri="{FF2B5EF4-FFF2-40B4-BE49-F238E27FC236}">
                <a16:creationId xmlns:a16="http://schemas.microsoft.com/office/drawing/2014/main" id="{2D2B522E-74F2-FAB6-95EB-AC65C104B54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AFAF9D-DB76-416A-B2AE-50181E7E3986}"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1505022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6B88F70-7E91-E0B7-3C8D-772823DA62A3}"/>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CF7F15AC-71B3-4465-B3D1-EC23678BFEB6}"/>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(2020)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a:t>
            </a:r>
            <a:r>
              <a:rPr lang="en-GB" altLang="en-US" sz="2400">
                <a:ea typeface="Calibri" panose="020F0502020204030204" pitchFamily="34" charset="0"/>
              </a:rPr>
              <a:t>Hampshire: Cengage Learning EMEA.</a:t>
            </a:r>
            <a:endParaRPr lang="en-GB" altLang="en-US" sz="240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5D2DD887-FEAA-5D01-5D37-14815992B769}"/>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23557" name="Slide Number Placeholder 4">
            <a:extLst>
              <a:ext uri="{FF2B5EF4-FFF2-40B4-BE49-F238E27FC236}">
                <a16:creationId xmlns:a16="http://schemas.microsoft.com/office/drawing/2014/main" id="{FAA5DE36-5639-70B8-4531-BCFD944125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769D34E-E0FE-4C64-9581-00A817AF0B54}"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A picture containing text, people&#10;&#10;Description automatically generated">
            <a:extLst>
              <a:ext uri="{FF2B5EF4-FFF2-40B4-BE49-F238E27FC236}">
                <a16:creationId xmlns:a16="http://schemas.microsoft.com/office/drawing/2014/main" id="{58A060EC-1FF0-A814-D461-D17BD341C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6622F966-4624-B66A-4BFC-831C979D5FEF}"/>
              </a:ext>
            </a:extLst>
          </p:cNvPr>
          <p:cNvSpPr>
            <a:spLocks noGrp="1"/>
          </p:cNvSpPr>
          <p:nvPr>
            <p:ph type="dt" sz="quarter" idx="10"/>
          </p:nvPr>
        </p:nvSpPr>
        <p:spPr/>
        <p:txBody>
          <a:bodyPr/>
          <a:lstStyle/>
          <a:p>
            <a:pPr>
              <a:defRPr/>
            </a:pPr>
            <a:fld id="{F3D86518-6479-48A0-A9D3-08C8076AEFA7}" type="datetime1">
              <a:rPr lang="en-GB" altLang="en-US"/>
              <a:pPr>
                <a:defRPr/>
              </a:pPr>
              <a:t>21/09/2023</a:t>
            </a:fld>
            <a:endParaRPr lang="en-GB" altLang="en-US"/>
          </a:p>
        </p:txBody>
      </p:sp>
      <p:sp>
        <p:nvSpPr>
          <p:cNvPr id="24580" name="Slide Number Placeholder 5">
            <a:extLst>
              <a:ext uri="{FF2B5EF4-FFF2-40B4-BE49-F238E27FC236}">
                <a16:creationId xmlns:a16="http://schemas.microsoft.com/office/drawing/2014/main" id="{FFAD8F49-A5D3-6095-196F-BDF70124CA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0712E73-735C-471E-8745-B6632FC3CD30}"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BFADC5A1-4ED7-73DF-1E03-6A9A77A5BC3A}"/>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1045</Words>
  <Application>Microsoft Office PowerPoint</Application>
  <PresentationFormat>On-screen Show (4:3)</PresentationFormat>
  <Paragraphs>122</Paragraphs>
  <Slides>13</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Myriad Pro</vt:lpstr>
      <vt:lpstr>robotoregular</vt:lpstr>
      <vt:lpstr>Aharoni</vt:lpstr>
      <vt:lpstr>Arial</vt:lpstr>
      <vt:lpstr>Calibri</vt:lpstr>
      <vt:lpstr>Verdana</vt:lpstr>
      <vt:lpstr>20140311PresentationUWTSDTemplate</vt:lpstr>
      <vt:lpstr>LCBB4003</vt:lpstr>
      <vt:lpstr>Assessment Q&amp;A</vt:lpstr>
      <vt:lpstr>1. Activity 1 – Understanding your organisation’s personality</vt:lpstr>
      <vt:lpstr>2. Activity 2 – National culture</vt:lpstr>
      <vt:lpstr>3. Activity 3 – Organisational climate</vt:lpstr>
      <vt:lpstr>3a. A healthy organisational climate</vt:lpstr>
      <vt:lpstr>3a. A healthy organisational climate</vt:lpstr>
      <vt:lpstr>4. Activity 4a – Change</vt:lpstr>
      <vt:lpstr>5. Activity 5 – Socialisation</vt:lpstr>
      <vt:lpstr>5. Activity 5 – Socialisation</vt:lpstr>
      <vt:lpstr>5. Activity 5 – Socialisation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2023-09-21T14:52:28Z</dcterms:modified>
</cp:coreProperties>
</file>