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9144000" cy="5715000" type="screen16x1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80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7356" autoAdjust="0"/>
  </p:normalViewPr>
  <p:slideViewPr>
    <p:cSldViewPr>
      <p:cViewPr varScale="1">
        <p:scale>
          <a:sx n="78" d="100"/>
          <a:sy n="78" d="100"/>
        </p:scale>
        <p:origin x="1176" y="72"/>
      </p:cViewPr>
      <p:guideLst>
        <p:guide orient="horz" pos="180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26C1AA5-E977-462C-ACD8-D421969EE2BC}" type="datetimeFigureOut">
              <a:rPr lang="en-US" smtClean="0"/>
              <a:pPr/>
              <a:t>11/13/2023</a:t>
            </a:fld>
            <a:endParaRPr lang="en-US"/>
          </a:p>
        </p:txBody>
      </p:sp>
      <p:sp>
        <p:nvSpPr>
          <p:cNvPr id="4" name="Slide Image Placeholder 3"/>
          <p:cNvSpPr>
            <a:spLocks noGrp="1" noRot="1" noChangeAspect="1"/>
          </p:cNvSpPr>
          <p:nvPr>
            <p:ph type="sldImg" idx="2"/>
          </p:nvPr>
        </p:nvSpPr>
        <p:spPr>
          <a:xfrm>
            <a:off x="685800" y="685800"/>
            <a:ext cx="54864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D4CC905-31F8-4D43-92F5-ABAE36DFA858}" type="slidenum">
              <a:rPr lang="en-US" smtClean="0"/>
              <a:pPr/>
              <a:t>‹#›</a:t>
            </a:fld>
            <a:endParaRPr lang="en-US"/>
          </a:p>
        </p:txBody>
      </p:sp>
    </p:spTree>
    <p:extLst>
      <p:ext uri="{BB962C8B-B14F-4D97-AF65-F5344CB8AC3E}">
        <p14:creationId xmlns:p14="http://schemas.microsoft.com/office/powerpoint/2010/main" val="34828928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latin typeface="+mn-lt"/>
                <a:ea typeface="+mn-ea"/>
                <a:cs typeface="+mn-cs"/>
              </a:rPr>
              <a:t>Community-owned solar energy microgrids in the UK are underserved. We have a robust renewable energy industry, a supportive government, and expanding demand for renewable energy in the UK. Community-owned solar energy microgrids cut greenhouse gas emissions, energy costs, boost energy resilience, and create jobs. The high installation cost and lack of knowledge of community-owned solar energy microgrids in the UK are hurdles to their growth. Public education, subsidies, and community participation may overcome these limitations (</a:t>
            </a:r>
            <a:r>
              <a:rPr lang="en-US" sz="1200" kern="1200" dirty="0" err="1" smtClean="0">
                <a:solidFill>
                  <a:schemeClr val="tx1"/>
                </a:solidFill>
                <a:latin typeface="+mn-lt"/>
                <a:ea typeface="+mn-ea"/>
                <a:cs typeface="+mn-cs"/>
              </a:rPr>
              <a:t>Adu-Kankam</a:t>
            </a:r>
            <a:r>
              <a:rPr lang="en-US" sz="1200" kern="1200" dirty="0" smtClean="0">
                <a:solidFill>
                  <a:schemeClr val="tx1"/>
                </a:solidFill>
                <a:latin typeface="+mn-lt"/>
                <a:ea typeface="+mn-ea"/>
                <a:cs typeface="+mn-cs"/>
              </a:rPr>
              <a:t> &amp; </a:t>
            </a:r>
            <a:r>
              <a:rPr lang="en-US" sz="1200" kern="1200" dirty="0" err="1" smtClean="0">
                <a:solidFill>
                  <a:schemeClr val="tx1"/>
                </a:solidFill>
                <a:latin typeface="+mn-lt"/>
                <a:ea typeface="+mn-ea"/>
                <a:cs typeface="+mn-cs"/>
              </a:rPr>
              <a:t>Camarinha</a:t>
            </a:r>
            <a:r>
              <a:rPr lang="en-US" sz="1200" kern="1200" dirty="0" smtClean="0">
                <a:solidFill>
                  <a:schemeClr val="tx1"/>
                </a:solidFill>
                <a:latin typeface="+mn-lt"/>
                <a:ea typeface="+mn-ea"/>
                <a:cs typeface="+mn-cs"/>
              </a:rPr>
              <a:t>-Matos, 2019).</a:t>
            </a:r>
          </a:p>
          <a:p>
            <a:endParaRPr lang="en-US" dirty="0"/>
          </a:p>
        </p:txBody>
      </p:sp>
      <p:sp>
        <p:nvSpPr>
          <p:cNvPr id="4" name="Slide Number Placeholder 3"/>
          <p:cNvSpPr>
            <a:spLocks noGrp="1"/>
          </p:cNvSpPr>
          <p:nvPr>
            <p:ph type="sldNum" sz="quarter" idx="10"/>
          </p:nvPr>
        </p:nvSpPr>
        <p:spPr/>
        <p:txBody>
          <a:bodyPr/>
          <a:lstStyle/>
          <a:p>
            <a:fld id="{6D4CC905-31F8-4D43-92F5-ABAE36DFA858}" type="slidenum">
              <a:rPr lang="en-US" smtClean="0"/>
              <a:pPr/>
              <a:t>6</a:t>
            </a:fld>
            <a:endParaRPr lang="en-US"/>
          </a:p>
        </p:txBody>
      </p:sp>
    </p:spTree>
    <p:extLst>
      <p:ext uri="{BB962C8B-B14F-4D97-AF65-F5344CB8AC3E}">
        <p14:creationId xmlns:p14="http://schemas.microsoft.com/office/powerpoint/2010/main" val="4532367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smtClean="0">
                <a:solidFill>
                  <a:schemeClr val="tx1"/>
                </a:solidFill>
                <a:latin typeface="+mn-lt"/>
                <a:ea typeface="+mn-ea"/>
                <a:cs typeface="+mn-cs"/>
              </a:rPr>
              <a:t>In Year 5, revenue reaches £2,000,000. A surge in market support for the community-owned solar energy microgrid.</a:t>
            </a:r>
          </a:p>
          <a:p>
            <a:r>
              <a:rPr lang="en-US" sz="1200" kern="1200" dirty="0" smtClean="0">
                <a:solidFill>
                  <a:schemeClr val="tx1"/>
                </a:solidFill>
                <a:latin typeface="+mn-lt"/>
                <a:ea typeface="+mn-ea"/>
                <a:cs typeface="+mn-cs"/>
              </a:rPr>
              <a:t>Year 1 construction costs £800,000, however Year 2 operations and maintenance costs £50,000 and Year 5 £65,000 From £10,000 to £18,000, marketing and outreach costs rise. Administrative costs climb from £30,000 to £40,000 in Year 5.</a:t>
            </a:r>
          </a:p>
          <a:p>
            <a:r>
              <a:rPr lang="en-US" sz="1200" kern="1200" dirty="0" smtClean="0">
                <a:solidFill>
                  <a:schemeClr val="tx1"/>
                </a:solidFill>
                <a:latin typeface="+mn-lt"/>
                <a:ea typeface="+mn-ea"/>
                <a:cs typeface="+mn-cs"/>
              </a:rPr>
              <a:t>Profitable projects have net income. Project profitability rises from £370,000 in Year 1 to £877,000 in Year 5.</a:t>
            </a:r>
          </a:p>
          <a:p>
            <a:r>
              <a:rPr lang="en-US" sz="1200" kern="1200" dirty="0" smtClean="0">
                <a:solidFill>
                  <a:schemeClr val="tx1"/>
                </a:solidFill>
                <a:latin typeface="+mn-lt"/>
                <a:ea typeface="+mn-ea"/>
                <a:cs typeface="+mn-cs"/>
              </a:rPr>
              <a:t>Investment of £900,000 in Year 1 decreases cash. Cash balance rises when revenue exceeds withdrawals. Year 5's £8,866,000 cash balance shows the project's financial health and potential for expansion or investment.</a:t>
            </a:r>
          </a:p>
          <a:p>
            <a:endParaRPr lang="en-US" dirty="0"/>
          </a:p>
        </p:txBody>
      </p:sp>
      <p:sp>
        <p:nvSpPr>
          <p:cNvPr id="4" name="Slide Number Placeholder 3"/>
          <p:cNvSpPr>
            <a:spLocks noGrp="1"/>
          </p:cNvSpPr>
          <p:nvPr>
            <p:ph type="sldNum" sz="quarter" idx="10"/>
          </p:nvPr>
        </p:nvSpPr>
        <p:spPr/>
        <p:txBody>
          <a:bodyPr/>
          <a:lstStyle/>
          <a:p>
            <a:fld id="{6D4CC905-31F8-4D43-92F5-ABAE36DFA858}" type="slidenum">
              <a:rPr lang="en-US" smtClean="0"/>
              <a:pPr/>
              <a:t>8</a:t>
            </a:fld>
            <a:endParaRPr lang="en-US"/>
          </a:p>
        </p:txBody>
      </p:sp>
    </p:spTree>
    <p:extLst>
      <p:ext uri="{BB962C8B-B14F-4D97-AF65-F5344CB8AC3E}">
        <p14:creationId xmlns:p14="http://schemas.microsoft.com/office/powerpoint/2010/main" val="42944619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5588000"/>
            <a:ext cx="9144000" cy="127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2540"/>
            <a:ext cx="152400" cy="5715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5715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20955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46304" y="5326381"/>
            <a:ext cx="8833104" cy="257969"/>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Subtitle 8"/>
          <p:cNvSpPr>
            <a:spLocks noGrp="1"/>
          </p:cNvSpPr>
          <p:nvPr>
            <p:ph type="subTitle" idx="1"/>
          </p:nvPr>
        </p:nvSpPr>
        <p:spPr>
          <a:xfrm>
            <a:off x="1371600" y="2349500"/>
            <a:ext cx="6400800" cy="14605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p:txBody>
          <a:bodyPr/>
          <a:lstStyle/>
          <a:p>
            <a:fld id="{9C4325AD-5339-400F-89EE-2B668920EF2B}" type="datetimeFigureOut">
              <a:rPr lang="en-US" smtClean="0"/>
              <a:pPr/>
              <a:t>11/13/2023</a:t>
            </a:fld>
            <a:endParaRPr lang="en-US"/>
          </a:p>
        </p:txBody>
      </p:sp>
      <p:sp>
        <p:nvSpPr>
          <p:cNvPr id="17" name="Footer Placeholder 16"/>
          <p:cNvSpPr>
            <a:spLocks noGrp="1"/>
          </p:cNvSpPr>
          <p:nvPr>
            <p:ph type="ftr" sz="quarter" idx="11"/>
          </p:nvPr>
        </p:nvSpPr>
        <p:spPr/>
        <p:txBody>
          <a:bodyPr/>
          <a:lstStyle/>
          <a:p>
            <a:endParaRPr lang="en-US"/>
          </a:p>
        </p:txBody>
      </p:sp>
      <p:sp>
        <p:nvSpPr>
          <p:cNvPr id="7" name="Straight Connector 6"/>
          <p:cNvSpPr>
            <a:spLocks noChangeShapeType="1"/>
          </p:cNvSpPr>
          <p:nvPr/>
        </p:nvSpPr>
        <p:spPr bwMode="auto">
          <a:xfrm>
            <a:off x="155448" y="20167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auto">
          <a:xfrm>
            <a:off x="152400" y="127000"/>
            <a:ext cx="8833104" cy="5455920"/>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Oval 12"/>
          <p:cNvSpPr/>
          <p:nvPr/>
        </p:nvSpPr>
        <p:spPr>
          <a:xfrm>
            <a:off x="4267200" y="1762760"/>
            <a:ext cx="609600" cy="5080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Oval 13"/>
          <p:cNvSpPr/>
          <p:nvPr/>
        </p:nvSpPr>
        <p:spPr>
          <a:xfrm>
            <a:off x="4361688" y="1841500"/>
            <a:ext cx="420624" cy="350520"/>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Slide Number Placeholder 28"/>
          <p:cNvSpPr>
            <a:spLocks noGrp="1"/>
          </p:cNvSpPr>
          <p:nvPr>
            <p:ph type="sldNum" sz="quarter" idx="12"/>
          </p:nvPr>
        </p:nvSpPr>
        <p:spPr>
          <a:xfrm>
            <a:off x="4343400" y="1832875"/>
            <a:ext cx="457200" cy="367771"/>
          </a:xfrm>
        </p:spPr>
        <p:txBody>
          <a:bodyPr/>
          <a:lstStyle>
            <a:lvl1pPr>
              <a:defRPr>
                <a:solidFill>
                  <a:schemeClr val="accent3">
                    <a:shade val="75000"/>
                  </a:schemeClr>
                </a:solidFill>
              </a:defRPr>
            </a:lvl1pPr>
          </a:lstStyle>
          <a:p>
            <a:fld id="{22D79EFC-A004-4CC5-AB0B-AABF18ADBBFD}" type="slidenum">
              <a:rPr lang="en-US" smtClean="0"/>
              <a:pPr/>
              <a:t>‹#›</a:t>
            </a:fld>
            <a:endParaRPr lang="en-US"/>
          </a:p>
        </p:txBody>
      </p:sp>
      <p:sp>
        <p:nvSpPr>
          <p:cNvPr id="8" name="Title 7"/>
          <p:cNvSpPr>
            <a:spLocks noGrp="1"/>
          </p:cNvSpPr>
          <p:nvPr>
            <p:ph type="ctrTitle"/>
          </p:nvPr>
        </p:nvSpPr>
        <p:spPr>
          <a:xfrm>
            <a:off x="685800" y="317500"/>
            <a:ext cx="7772400" cy="1460500"/>
          </a:xfrm>
        </p:spPr>
        <p:txBody>
          <a:bodyPr anchor="b"/>
          <a:lstStyle>
            <a:lvl1pPr>
              <a:defRPr sz="4200">
                <a:solidFill>
                  <a:schemeClr val="accent1"/>
                </a:solidFill>
              </a:defRPr>
            </a:lvl1pPr>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9C4325AD-5339-400F-89EE-2B668920EF2B}" type="datetimeFigureOut">
              <a:rPr lang="en-US" smtClean="0"/>
              <a:pPr/>
              <a:t>11/13/2023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4361688" y="855310"/>
            <a:ext cx="457200" cy="367771"/>
          </a:xfrm>
        </p:spPr>
        <p:txBody>
          <a:bodyPr/>
          <a:lstStyle/>
          <a:p>
            <a:fld id="{22D79EFC-A004-4CC5-AB0B-AABF18ADBBFD}" type="slidenum">
              <a:rPr lang="en-US" smtClean="0"/>
              <a:pPr/>
              <a:t>‹#›</a:t>
            </a:fld>
            <a:endParaRPr lang="en-US"/>
          </a:p>
        </p:txBody>
      </p:sp>
      <p:sp>
        <p:nvSpPr>
          <p:cNvPr id="8" name="Content Placeholder 7"/>
          <p:cNvSpPr>
            <a:spLocks noGrp="1"/>
          </p:cNvSpPr>
          <p:nvPr>
            <p:ph sz="quarter" idx="1"/>
          </p:nvPr>
        </p:nvSpPr>
        <p:spPr>
          <a:xfrm>
            <a:off x="301752" y="1272540"/>
            <a:ext cx="8503920" cy="3810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5715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5588000"/>
            <a:ext cx="9144000" cy="127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27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15875"/>
            <a:ext cx="152400" cy="5715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152400" y="1905000"/>
            <a:ext cx="8833104" cy="254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5448" y="118627"/>
            <a:ext cx="8833104" cy="1783080"/>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1368426" y="2286000"/>
            <a:ext cx="6480174" cy="1394354"/>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13" name="Rectangle 12"/>
          <p:cNvSpPr>
            <a:spLocks noChangeArrowheads="1"/>
          </p:cNvSpPr>
          <p:nvPr/>
        </p:nvSpPr>
        <p:spPr bwMode="auto">
          <a:xfrm>
            <a:off x="146304" y="5326381"/>
            <a:ext cx="8833104" cy="257969"/>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Rectangle 13"/>
          <p:cNvSpPr>
            <a:spLocks noChangeArrowheads="1"/>
          </p:cNvSpPr>
          <p:nvPr/>
        </p:nvSpPr>
        <p:spPr bwMode="auto">
          <a:xfrm>
            <a:off x="152400" y="127000"/>
            <a:ext cx="8833104" cy="5455920"/>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5" name="Footer Placeholder 4"/>
          <p:cNvSpPr>
            <a:spLocks noGrp="1"/>
          </p:cNvSpPr>
          <p:nvPr>
            <p:ph type="ftr" sz="quarter" idx="11"/>
          </p:nvPr>
        </p:nvSpPr>
        <p:spPr/>
        <p:txBody>
          <a:bodyPr/>
          <a:lstStyle/>
          <a:p>
            <a:endParaRPr lang="en-US"/>
          </a:p>
        </p:txBody>
      </p:sp>
      <p:sp>
        <p:nvSpPr>
          <p:cNvPr id="4" name="Date Placeholder 3"/>
          <p:cNvSpPr>
            <a:spLocks noGrp="1"/>
          </p:cNvSpPr>
          <p:nvPr>
            <p:ph type="dt" sz="half" idx="10"/>
          </p:nvPr>
        </p:nvSpPr>
        <p:spPr/>
        <p:txBody>
          <a:bodyPr/>
          <a:lstStyle/>
          <a:p>
            <a:fld id="{9C4325AD-5339-400F-89EE-2B668920EF2B}" type="datetimeFigureOut">
              <a:rPr lang="en-US" smtClean="0"/>
              <a:pPr/>
              <a:t>11/13/2023</a:t>
            </a:fld>
            <a:endParaRPr lang="en-US"/>
          </a:p>
        </p:txBody>
      </p:sp>
      <p:sp>
        <p:nvSpPr>
          <p:cNvPr id="8" name="Straight Connector 7"/>
          <p:cNvSpPr>
            <a:spLocks noChangeShapeType="1"/>
          </p:cNvSpPr>
          <p:nvPr/>
        </p:nvSpPr>
        <p:spPr bwMode="auto">
          <a:xfrm>
            <a:off x="152400" y="20320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Oval 9"/>
          <p:cNvSpPr/>
          <p:nvPr/>
        </p:nvSpPr>
        <p:spPr>
          <a:xfrm>
            <a:off x="4267200" y="1762760"/>
            <a:ext cx="609600" cy="5080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4361688" y="1841500"/>
            <a:ext cx="420624" cy="350520"/>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4343400" y="1832875"/>
            <a:ext cx="457200" cy="367771"/>
          </a:xfrm>
        </p:spPr>
        <p:txBody>
          <a:bodyPr/>
          <a:lstStyle>
            <a:lvl1pPr>
              <a:defRPr>
                <a:solidFill>
                  <a:schemeClr val="accent3">
                    <a:shade val="75000"/>
                  </a:schemeClr>
                </a:solidFill>
              </a:defRPr>
            </a:lvl1pPr>
          </a:lstStyle>
          <a:p>
            <a:fld id="{22D79EFC-A004-4CC5-AB0B-AABF18ADBBFD}" type="slidenum">
              <a:rPr lang="en-US" smtClean="0"/>
              <a:pPr/>
              <a:t>‹#›</a:t>
            </a:fld>
            <a:endParaRPr lang="en-US"/>
          </a:p>
        </p:txBody>
      </p:sp>
      <p:sp>
        <p:nvSpPr>
          <p:cNvPr id="2" name="Title 1"/>
          <p:cNvSpPr>
            <a:spLocks noGrp="1"/>
          </p:cNvSpPr>
          <p:nvPr>
            <p:ph type="title"/>
          </p:nvPr>
        </p:nvSpPr>
        <p:spPr>
          <a:xfrm>
            <a:off x="722313" y="444500"/>
            <a:ext cx="7772400" cy="1270000"/>
          </a:xfrm>
        </p:spPr>
        <p:txBody>
          <a:bodyPr anchor="b"/>
          <a:lstStyle>
            <a:lvl1pPr algn="ctr">
              <a:buNone/>
              <a:defRPr sz="4200" b="0" cap="none" baseline="0">
                <a:solidFill>
                  <a:srgbClr val="FFFFFF"/>
                </a:solidFill>
              </a:defRPr>
            </a:lvl1pPr>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190500"/>
            <a:ext cx="8534400" cy="632460"/>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a:xfrm>
            <a:off x="5791200" y="5341620"/>
            <a:ext cx="3044952" cy="304800"/>
          </a:xfrm>
        </p:spPr>
        <p:txBody>
          <a:bodyPr/>
          <a:lstStyle/>
          <a:p>
            <a:fld id="{9C4325AD-5339-400F-89EE-2B668920EF2B}" type="datetimeFigureOut">
              <a:rPr lang="en-US" smtClean="0"/>
              <a:pPr/>
              <a:t>11/13/2023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2D79EFC-A004-4CC5-AB0B-AABF18ADBBFD}" type="slidenum">
              <a:rPr lang="en-US" smtClean="0"/>
              <a:pPr/>
              <a:t>‹#›</a:t>
            </a:fld>
            <a:endParaRPr lang="en-US"/>
          </a:p>
        </p:txBody>
      </p:sp>
      <p:sp>
        <p:nvSpPr>
          <p:cNvPr id="8" name="Straight Connector 7"/>
          <p:cNvSpPr>
            <a:spLocks noChangeShapeType="1"/>
          </p:cNvSpPr>
          <p:nvPr/>
        </p:nvSpPr>
        <p:spPr bwMode="auto">
          <a:xfrm flipV="1">
            <a:off x="4563081" y="1313044"/>
            <a:ext cx="8921" cy="4016298"/>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Content Placeholder 9"/>
          <p:cNvSpPr>
            <a:spLocks noGrp="1"/>
          </p:cNvSpPr>
          <p:nvPr>
            <p:ph sz="half" idx="1"/>
          </p:nvPr>
        </p:nvSpPr>
        <p:spPr>
          <a:xfrm>
            <a:off x="301752" y="1143000"/>
            <a:ext cx="4038600" cy="3901440"/>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2" name="Content Placeholder 11"/>
          <p:cNvSpPr>
            <a:spLocks noGrp="1"/>
          </p:cNvSpPr>
          <p:nvPr>
            <p:ph sz="half" idx="2"/>
          </p:nvPr>
        </p:nvSpPr>
        <p:spPr>
          <a:xfrm>
            <a:off x="4800600" y="1143000"/>
            <a:ext cx="4038600" cy="3901440"/>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1833563"/>
            <a:ext cx="0" cy="3489960"/>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Rectangle 19"/>
          <p:cNvSpPr>
            <a:spLocks noChangeArrowheads="1"/>
          </p:cNvSpPr>
          <p:nvPr/>
        </p:nvSpPr>
        <p:spPr bwMode="white">
          <a:xfrm>
            <a:off x="0" y="0"/>
            <a:ext cx="9144000" cy="12065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5588000"/>
            <a:ext cx="9144000" cy="127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1" name="Rectangle 20"/>
          <p:cNvSpPr>
            <a:spLocks noChangeArrowheads="1"/>
          </p:cNvSpPr>
          <p:nvPr/>
        </p:nvSpPr>
        <p:spPr bwMode="white">
          <a:xfrm>
            <a:off x="0" y="0"/>
            <a:ext cx="152400" cy="5715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2" name="Rectangle 21"/>
          <p:cNvSpPr>
            <a:spLocks noChangeArrowheads="1"/>
          </p:cNvSpPr>
          <p:nvPr/>
        </p:nvSpPr>
        <p:spPr bwMode="white">
          <a:xfrm>
            <a:off x="8991600" y="0"/>
            <a:ext cx="152400" cy="5715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p:nvPr/>
        </p:nvSpPr>
        <p:spPr>
          <a:xfrm>
            <a:off x="152400" y="1143000"/>
            <a:ext cx="8833104" cy="7620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a:spLocks noChangeArrowheads="1"/>
          </p:cNvSpPr>
          <p:nvPr/>
        </p:nvSpPr>
        <p:spPr bwMode="auto">
          <a:xfrm>
            <a:off x="145923" y="5326380"/>
            <a:ext cx="8833104" cy="25908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301752" y="1270000"/>
            <a:ext cx="4040188" cy="610812"/>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791331" y="1270000"/>
            <a:ext cx="4041775" cy="60960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9C4325AD-5339-400F-89EE-2B668920EF2B}" type="datetimeFigureOut">
              <a:rPr lang="en-US" smtClean="0"/>
              <a:pPr/>
              <a:t>11/13/2023</a:t>
            </a:fld>
            <a:endParaRPr lang="en-US"/>
          </a:p>
        </p:txBody>
      </p:sp>
      <p:sp>
        <p:nvSpPr>
          <p:cNvPr id="8" name="Footer Placeholder 7"/>
          <p:cNvSpPr>
            <a:spLocks noGrp="1"/>
          </p:cNvSpPr>
          <p:nvPr>
            <p:ph type="ftr" sz="quarter" idx="11"/>
          </p:nvPr>
        </p:nvSpPr>
        <p:spPr>
          <a:xfrm>
            <a:off x="304800" y="5341620"/>
            <a:ext cx="3581400" cy="304800"/>
          </a:xfrm>
        </p:spPr>
        <p:txBody>
          <a:bodyPr/>
          <a:lstStyle/>
          <a:p>
            <a:endParaRPr lang="en-US"/>
          </a:p>
        </p:txBody>
      </p:sp>
      <p:sp>
        <p:nvSpPr>
          <p:cNvPr id="15" name="Straight Connector 14"/>
          <p:cNvSpPr>
            <a:spLocks noChangeShapeType="1"/>
          </p:cNvSpPr>
          <p:nvPr/>
        </p:nvSpPr>
        <p:spPr bwMode="auto">
          <a:xfrm>
            <a:off x="152400" y="10668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auto">
          <a:xfrm>
            <a:off x="152400" y="129540"/>
            <a:ext cx="8833104" cy="5455920"/>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4" name="Content Placeholder 23"/>
          <p:cNvSpPr>
            <a:spLocks noGrp="1"/>
          </p:cNvSpPr>
          <p:nvPr>
            <p:ph sz="quarter" idx="2"/>
          </p:nvPr>
        </p:nvSpPr>
        <p:spPr>
          <a:xfrm>
            <a:off x="301752" y="2059486"/>
            <a:ext cx="4041648" cy="3182003"/>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6" name="Content Placeholder 25"/>
          <p:cNvSpPr>
            <a:spLocks noGrp="1"/>
          </p:cNvSpPr>
          <p:nvPr>
            <p:ph sz="quarter" idx="4"/>
          </p:nvPr>
        </p:nvSpPr>
        <p:spPr>
          <a:xfrm>
            <a:off x="4800600" y="2059486"/>
            <a:ext cx="4038600" cy="31851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5" name="Oval 24"/>
          <p:cNvSpPr/>
          <p:nvPr/>
        </p:nvSpPr>
        <p:spPr>
          <a:xfrm>
            <a:off x="4267200" y="796697"/>
            <a:ext cx="609600" cy="5080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Oval 26"/>
          <p:cNvSpPr/>
          <p:nvPr/>
        </p:nvSpPr>
        <p:spPr>
          <a:xfrm>
            <a:off x="4361688" y="875437"/>
            <a:ext cx="420624" cy="350520"/>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lide Number Placeholder 8"/>
          <p:cNvSpPr>
            <a:spLocks noGrp="1"/>
          </p:cNvSpPr>
          <p:nvPr>
            <p:ph type="sldNum" sz="quarter" idx="12"/>
          </p:nvPr>
        </p:nvSpPr>
        <p:spPr>
          <a:xfrm>
            <a:off x="4343400" y="868680"/>
            <a:ext cx="457200" cy="367771"/>
          </a:xfrm>
        </p:spPr>
        <p:txBody>
          <a:bodyPr/>
          <a:lstStyle>
            <a:lvl1pPr algn="ctr">
              <a:defRPr/>
            </a:lvl1pPr>
          </a:lstStyle>
          <a:p>
            <a:fld id="{22D79EFC-A004-4CC5-AB0B-AABF18ADBBFD}" type="slidenum">
              <a:rPr lang="en-US" smtClean="0"/>
              <a:pPr/>
              <a:t>‹#›</a:t>
            </a:fld>
            <a:endParaRPr lang="en-US"/>
          </a:p>
        </p:txBody>
      </p:sp>
      <p:sp>
        <p:nvSpPr>
          <p:cNvPr id="23" name="Title 22"/>
          <p:cNvSpPr>
            <a:spLocks noGrp="1"/>
          </p:cNvSpPr>
          <p:nvPr>
            <p:ph type="title"/>
          </p:nvPr>
        </p:nvSpPr>
        <p:spPr/>
        <p:txBody>
          <a:bodyPr rtlCol="0" anchor="b" anchorCtr="0"/>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9C4325AD-5339-400F-89EE-2B668920EF2B}" type="datetimeFigureOut">
              <a:rPr lang="en-US" smtClean="0"/>
              <a:pPr/>
              <a:t>11/13/2023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a:xfrm>
            <a:off x="4343400" y="863350"/>
            <a:ext cx="457200" cy="367771"/>
          </a:xfrm>
        </p:spPr>
        <p:txBody>
          <a:bodyPr/>
          <a:lstStyle/>
          <a:p>
            <a:fld id="{22D79EFC-A004-4CC5-AB0B-AABF18ADBBFD}"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5588000"/>
            <a:ext cx="9144000" cy="127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0" y="0"/>
            <a:ext cx="9144000" cy="12954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8991600" y="0"/>
            <a:ext cx="152400" cy="5715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152400" cy="5715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Rectangle 4"/>
          <p:cNvSpPr>
            <a:spLocks noChangeArrowheads="1"/>
          </p:cNvSpPr>
          <p:nvPr/>
        </p:nvSpPr>
        <p:spPr bwMode="auto">
          <a:xfrm>
            <a:off x="146304" y="5326381"/>
            <a:ext cx="8833104" cy="257969"/>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6" name="Rectangle 5"/>
          <p:cNvSpPr>
            <a:spLocks noChangeArrowheads="1"/>
          </p:cNvSpPr>
          <p:nvPr/>
        </p:nvSpPr>
        <p:spPr bwMode="auto">
          <a:xfrm>
            <a:off x="152400" y="132080"/>
            <a:ext cx="8833104" cy="5455920"/>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 name="Date Placeholder 1"/>
          <p:cNvSpPr>
            <a:spLocks noGrp="1"/>
          </p:cNvSpPr>
          <p:nvPr>
            <p:ph type="dt" sz="half" idx="10"/>
          </p:nvPr>
        </p:nvSpPr>
        <p:spPr/>
        <p:txBody>
          <a:bodyPr/>
          <a:lstStyle/>
          <a:p>
            <a:fld id="{9C4325AD-5339-400F-89EE-2B668920EF2B}" type="datetimeFigureOut">
              <a:rPr lang="en-US" smtClean="0"/>
              <a:pPr/>
              <a:t>11/13/2023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a:xfrm>
            <a:off x="4267200" y="5270500"/>
            <a:ext cx="609600" cy="367770"/>
          </a:xfrm>
        </p:spPr>
        <p:txBody>
          <a:bodyPr/>
          <a:lstStyle>
            <a:lvl1pPr>
              <a:defRPr>
                <a:solidFill>
                  <a:srgbClr val="FFFFFF"/>
                </a:solidFill>
              </a:defRPr>
            </a:lvl1pPr>
          </a:lstStyle>
          <a:p>
            <a:fld id="{22D79EFC-A004-4CC5-AB0B-AABF18ADBBFD}"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27000"/>
            <a:ext cx="8833104" cy="2540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5588000"/>
            <a:ext cx="9144000" cy="127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0"/>
            <a:ext cx="152400" cy="5715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9906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152400" cy="5715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3" name="Rectangle 12"/>
          <p:cNvSpPr/>
          <p:nvPr/>
        </p:nvSpPr>
        <p:spPr>
          <a:xfrm>
            <a:off x="152400" y="508000"/>
            <a:ext cx="2743200" cy="48895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381000" y="762000"/>
            <a:ext cx="2362200" cy="825500"/>
          </a:xfrm>
        </p:spPr>
        <p:txBody>
          <a:bodyPr anchor="b">
            <a:noAutofit/>
          </a:bodyPr>
          <a:lstStyle>
            <a:lvl1pPr algn="l">
              <a:buNone/>
              <a:defRPr sz="2200" b="1">
                <a:solidFill>
                  <a:srgbClr val="FFFFFF"/>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381000" y="1651000"/>
            <a:ext cx="2362200" cy="3454136"/>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8" name="Rectangle 7"/>
          <p:cNvSpPr>
            <a:spLocks noChangeArrowheads="1"/>
          </p:cNvSpPr>
          <p:nvPr/>
        </p:nvSpPr>
        <p:spPr bwMode="auto">
          <a:xfrm>
            <a:off x="152400" y="127000"/>
            <a:ext cx="8833104" cy="5455920"/>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9" name="Straight Connector 8"/>
          <p:cNvSpPr>
            <a:spLocks noChangeShapeType="1"/>
          </p:cNvSpPr>
          <p:nvPr/>
        </p:nvSpPr>
        <p:spPr bwMode="auto">
          <a:xfrm>
            <a:off x="152400" y="4445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Content Placeholder 19"/>
          <p:cNvSpPr>
            <a:spLocks noGrp="1"/>
          </p:cNvSpPr>
          <p:nvPr>
            <p:ph sz="quarter" idx="1"/>
          </p:nvPr>
        </p:nvSpPr>
        <p:spPr>
          <a:xfrm>
            <a:off x="3124200" y="571500"/>
            <a:ext cx="5638800" cy="45085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Oval 9"/>
          <p:cNvSpPr/>
          <p:nvPr/>
        </p:nvSpPr>
        <p:spPr>
          <a:xfrm>
            <a:off x="1295400" y="190500"/>
            <a:ext cx="609600" cy="5080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1389888" y="269240"/>
            <a:ext cx="420624" cy="350520"/>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260615"/>
            <a:ext cx="457200" cy="367771"/>
          </a:xfrm>
        </p:spPr>
        <p:txBody>
          <a:bodyPr/>
          <a:lstStyle>
            <a:lvl1pPr>
              <a:defRPr>
                <a:solidFill>
                  <a:schemeClr val="accent3">
                    <a:shade val="75000"/>
                  </a:schemeClr>
                </a:solidFill>
              </a:defRPr>
            </a:lvl1pPr>
          </a:lstStyle>
          <a:p>
            <a:fld id="{22D79EFC-A004-4CC5-AB0B-AABF18ADBBFD}" type="slidenum">
              <a:rPr lang="en-US" smtClean="0"/>
              <a:pPr/>
              <a:t>‹#›</a:t>
            </a:fld>
            <a:endParaRPr lang="en-US"/>
          </a:p>
        </p:txBody>
      </p:sp>
      <p:sp>
        <p:nvSpPr>
          <p:cNvPr id="21" name="Rectangle 20"/>
          <p:cNvSpPr>
            <a:spLocks noChangeArrowheads="1"/>
          </p:cNvSpPr>
          <p:nvPr/>
        </p:nvSpPr>
        <p:spPr bwMode="auto">
          <a:xfrm>
            <a:off x="149352" y="5323655"/>
            <a:ext cx="8833104" cy="257969"/>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p:txBody>
          <a:bodyPr/>
          <a:lstStyle/>
          <a:p>
            <a:fld id="{9C4325AD-5339-400F-89EE-2B668920EF2B}" type="datetimeFigureOut">
              <a:rPr lang="en-US" smtClean="0"/>
              <a:pPr/>
              <a:t>11/13/2023</a:t>
            </a:fld>
            <a:endParaRPr lang="en-US"/>
          </a:p>
        </p:txBody>
      </p:sp>
      <p:sp>
        <p:nvSpPr>
          <p:cNvPr id="6" name="Footer Placeholder 5"/>
          <p:cNvSpPr>
            <a:spLocks noGrp="1"/>
          </p:cNvSpPr>
          <p:nvPr>
            <p:ph type="ftr" sz="quarter" idx="11"/>
          </p:nvPr>
        </p:nvSpPr>
        <p:spPr>
          <a:xfrm>
            <a:off x="301752" y="5342373"/>
            <a:ext cx="3383280" cy="304800"/>
          </a:xfrm>
        </p:spPr>
        <p:txBody>
          <a:bodyPr/>
          <a:lstStyle/>
          <a:p>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4445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5588000"/>
            <a:ext cx="9144000" cy="127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8991600" y="0"/>
            <a:ext cx="152400" cy="5715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9144000" cy="127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5715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0" name="Rectangle 19"/>
          <p:cNvSpPr>
            <a:spLocks noChangeArrowheads="1"/>
          </p:cNvSpPr>
          <p:nvPr/>
        </p:nvSpPr>
        <p:spPr bwMode="auto">
          <a:xfrm>
            <a:off x="152400" y="127000"/>
            <a:ext cx="8833104" cy="25146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p:nvPr/>
        </p:nvSpPr>
        <p:spPr>
          <a:xfrm>
            <a:off x="152400" y="508000"/>
            <a:ext cx="2743200" cy="48895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Rectangle 14"/>
          <p:cNvSpPr>
            <a:spLocks noChangeArrowheads="1"/>
          </p:cNvSpPr>
          <p:nvPr/>
        </p:nvSpPr>
        <p:spPr bwMode="auto">
          <a:xfrm>
            <a:off x="152400" y="129540"/>
            <a:ext cx="8833104" cy="5455920"/>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2" name="Oval 11"/>
          <p:cNvSpPr/>
          <p:nvPr/>
        </p:nvSpPr>
        <p:spPr>
          <a:xfrm>
            <a:off x="1295400" y="190500"/>
            <a:ext cx="609600" cy="5080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Oval 12"/>
          <p:cNvSpPr/>
          <p:nvPr/>
        </p:nvSpPr>
        <p:spPr>
          <a:xfrm>
            <a:off x="1389888" y="269240"/>
            <a:ext cx="420624" cy="350520"/>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260615"/>
            <a:ext cx="457200" cy="367771"/>
          </a:xfrm>
        </p:spPr>
        <p:txBody>
          <a:bodyPr/>
          <a:lstStyle/>
          <a:p>
            <a:fld id="{22D79EFC-A004-4CC5-AB0B-AABF18ADBBFD}" type="slidenum">
              <a:rPr lang="en-US" smtClean="0"/>
              <a:pPr/>
              <a:t>‹#›</a:t>
            </a:fld>
            <a:endParaRPr lang="en-US"/>
          </a:p>
        </p:txBody>
      </p:sp>
      <p:sp>
        <p:nvSpPr>
          <p:cNvPr id="2" name="Title 1"/>
          <p:cNvSpPr>
            <a:spLocks noGrp="1"/>
          </p:cNvSpPr>
          <p:nvPr>
            <p:ph type="title"/>
          </p:nvPr>
        </p:nvSpPr>
        <p:spPr>
          <a:xfrm>
            <a:off x="3000375" y="4191000"/>
            <a:ext cx="5867400" cy="1016000"/>
          </a:xfrm>
        </p:spPr>
        <p:txBody>
          <a:bodyPr anchor="t">
            <a:noAutofit/>
          </a:bodyPr>
          <a:lstStyle>
            <a:lvl1pPr algn="l">
              <a:buNone/>
              <a:defRPr sz="2400" b="1">
                <a:solidFill>
                  <a:schemeClr val="tx2"/>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3000375" y="508000"/>
            <a:ext cx="5867400" cy="3556000"/>
          </a:xfrm>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381000" y="825500"/>
            <a:ext cx="2438400" cy="43815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22" name="Rectangle 21"/>
          <p:cNvSpPr>
            <a:spLocks noChangeArrowheads="1"/>
          </p:cNvSpPr>
          <p:nvPr/>
        </p:nvSpPr>
        <p:spPr bwMode="auto">
          <a:xfrm>
            <a:off x="149352" y="5323655"/>
            <a:ext cx="8833104" cy="257969"/>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a:xfrm>
            <a:off x="5788152" y="5337487"/>
            <a:ext cx="3044952" cy="304800"/>
          </a:xfrm>
        </p:spPr>
        <p:txBody>
          <a:bodyPr/>
          <a:lstStyle/>
          <a:p>
            <a:fld id="{9C4325AD-5339-400F-89EE-2B668920EF2B}" type="datetimeFigureOut">
              <a:rPr lang="en-US" smtClean="0"/>
              <a:pPr/>
              <a:t>11/13/2023</a:t>
            </a:fld>
            <a:endParaRPr lang="en-US"/>
          </a:p>
        </p:txBody>
      </p:sp>
      <p:sp>
        <p:nvSpPr>
          <p:cNvPr id="6" name="Footer Placeholder 5"/>
          <p:cNvSpPr>
            <a:spLocks noGrp="1"/>
          </p:cNvSpPr>
          <p:nvPr>
            <p:ph type="ftr" sz="quarter" idx="11"/>
          </p:nvPr>
        </p:nvSpPr>
        <p:spPr>
          <a:xfrm>
            <a:off x="301752" y="5342373"/>
            <a:ext cx="3584448" cy="304800"/>
          </a:xfrm>
        </p:spPr>
        <p:txBody>
          <a:bodyPr/>
          <a:lstStyle/>
          <a:p>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9C4325AD-5339-400F-89EE-2B668920EF2B}" type="datetimeFigureOut">
              <a:rPr lang="en-US" smtClean="0"/>
              <a:pPr/>
              <a:t>11/13/2023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2D79EFC-A004-4CC5-AB0B-AABF18ADBBFD}"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5588000"/>
            <a:ext cx="9144000" cy="127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7010400" y="0"/>
            <a:ext cx="2133600" cy="5715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9144000" cy="12954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0" y="0"/>
            <a:ext cx="152400" cy="5715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a:spLocks noChangeArrowheads="1"/>
          </p:cNvSpPr>
          <p:nvPr/>
        </p:nvSpPr>
        <p:spPr bwMode="auto">
          <a:xfrm>
            <a:off x="146304" y="5326381"/>
            <a:ext cx="8833104" cy="257969"/>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2400" y="129540"/>
            <a:ext cx="8833104" cy="5455920"/>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Straight Connector 12"/>
          <p:cNvSpPr>
            <a:spLocks noChangeShapeType="1"/>
          </p:cNvSpPr>
          <p:nvPr/>
        </p:nvSpPr>
        <p:spPr bwMode="auto">
          <a:xfrm rot="5400000">
            <a:off x="4542282" y="2731770"/>
            <a:ext cx="5204460"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4" name="Oval 13"/>
          <p:cNvSpPr/>
          <p:nvPr/>
        </p:nvSpPr>
        <p:spPr>
          <a:xfrm>
            <a:off x="6839712" y="2438136"/>
            <a:ext cx="609600" cy="5080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6934200" y="2516876"/>
            <a:ext cx="420624" cy="350520"/>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6915912" y="2508251"/>
            <a:ext cx="457200" cy="367771"/>
          </a:xfrm>
        </p:spPr>
        <p:txBody>
          <a:bodyPr/>
          <a:lstStyle/>
          <a:p>
            <a:fld id="{22D79EFC-A004-4CC5-AB0B-AABF18ADBBFD}" type="slidenum">
              <a:rPr lang="en-US" smtClean="0"/>
              <a:pPr/>
              <a:t>‹#›</a:t>
            </a:fld>
            <a:endParaRPr lang="en-US"/>
          </a:p>
        </p:txBody>
      </p:sp>
      <p:sp>
        <p:nvSpPr>
          <p:cNvPr id="3" name="Vertical Text Placeholder 2"/>
          <p:cNvSpPr>
            <a:spLocks noGrp="1"/>
          </p:cNvSpPr>
          <p:nvPr>
            <p:ph type="body" orient="vert" idx="1"/>
          </p:nvPr>
        </p:nvSpPr>
        <p:spPr>
          <a:xfrm>
            <a:off x="304800" y="254000"/>
            <a:ext cx="6553200" cy="4851138"/>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9C4325AD-5339-400F-89EE-2B668920EF2B}" type="datetimeFigureOut">
              <a:rPr lang="en-US" smtClean="0"/>
              <a:pPr/>
              <a:t>11/13/2023</a:t>
            </a:fld>
            <a:endParaRPr lang="en-US"/>
          </a:p>
        </p:txBody>
      </p:sp>
      <p:sp>
        <p:nvSpPr>
          <p:cNvPr id="5" name="Footer Placeholder 4"/>
          <p:cNvSpPr>
            <a:spLocks noGrp="1"/>
          </p:cNvSpPr>
          <p:nvPr>
            <p:ph type="ftr" sz="quarter" idx="11"/>
          </p:nvPr>
        </p:nvSpPr>
        <p:spPr/>
        <p:txBody>
          <a:bodyPr/>
          <a:lstStyle/>
          <a:p>
            <a:endParaRPr lang="en-US"/>
          </a:p>
        </p:txBody>
      </p:sp>
      <p:sp>
        <p:nvSpPr>
          <p:cNvPr id="2" name="Vertical Title 1"/>
          <p:cNvSpPr>
            <a:spLocks noGrp="1"/>
          </p:cNvSpPr>
          <p:nvPr>
            <p:ph type="title" orient="vert"/>
          </p:nvPr>
        </p:nvSpPr>
        <p:spPr>
          <a:xfrm>
            <a:off x="7391400" y="254001"/>
            <a:ext cx="1447800" cy="4876271"/>
          </a:xfrm>
        </p:spPr>
        <p:txBody>
          <a:bodyPr vert="eaVert"/>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5588000"/>
            <a:ext cx="9144000" cy="127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161143"/>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5715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0"/>
            <a:ext cx="152400" cy="5715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auto">
          <a:xfrm>
            <a:off x="149352" y="5323655"/>
            <a:ext cx="8833104" cy="257969"/>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Date Placeholder 13"/>
          <p:cNvSpPr>
            <a:spLocks noGrp="1"/>
          </p:cNvSpPr>
          <p:nvPr>
            <p:ph type="dt" sz="half" idx="2"/>
          </p:nvPr>
        </p:nvSpPr>
        <p:spPr>
          <a:xfrm>
            <a:off x="5791200" y="5337487"/>
            <a:ext cx="3044952" cy="304800"/>
          </a:xfrm>
          <a:prstGeom prst="rect">
            <a:avLst/>
          </a:prstGeom>
        </p:spPr>
        <p:txBody>
          <a:bodyPr vert="horz"/>
          <a:lstStyle>
            <a:lvl1pPr algn="r" eaLnBrk="1" latinLnBrk="0" hangingPunct="1">
              <a:defRPr kumimoji="0" sz="1400">
                <a:solidFill>
                  <a:srgbClr val="FFFFFF"/>
                </a:solidFill>
              </a:defRPr>
            </a:lvl1pPr>
          </a:lstStyle>
          <a:p>
            <a:fld id="{9C4325AD-5339-400F-89EE-2B668920EF2B}" type="datetimeFigureOut">
              <a:rPr lang="en-US" smtClean="0"/>
              <a:pPr/>
              <a:t>11/13/2023</a:t>
            </a:fld>
            <a:endParaRPr lang="en-US"/>
          </a:p>
        </p:txBody>
      </p:sp>
      <p:sp>
        <p:nvSpPr>
          <p:cNvPr id="3" name="Footer Placeholder 2"/>
          <p:cNvSpPr>
            <a:spLocks noGrp="1"/>
          </p:cNvSpPr>
          <p:nvPr>
            <p:ph type="ftr" sz="quarter" idx="3"/>
          </p:nvPr>
        </p:nvSpPr>
        <p:spPr>
          <a:xfrm>
            <a:off x="304800" y="5342373"/>
            <a:ext cx="3581400" cy="304800"/>
          </a:xfrm>
          <a:prstGeom prst="rect">
            <a:avLst/>
          </a:prstGeom>
        </p:spPr>
        <p:txBody>
          <a:bodyPr vert="horz"/>
          <a:lstStyle>
            <a:lvl1pPr algn="l" eaLnBrk="1" latinLnBrk="0" hangingPunct="1">
              <a:defRPr kumimoji="0" sz="1200">
                <a:solidFill>
                  <a:srgbClr val="FFFFFF"/>
                </a:solidFill>
              </a:defRPr>
            </a:lvl1pPr>
          </a:lstStyle>
          <a:p>
            <a:endParaRPr lang="en-US"/>
          </a:p>
        </p:txBody>
      </p:sp>
      <p:sp>
        <p:nvSpPr>
          <p:cNvPr id="8" name="Rectangle 7"/>
          <p:cNvSpPr>
            <a:spLocks noChangeArrowheads="1"/>
          </p:cNvSpPr>
          <p:nvPr/>
        </p:nvSpPr>
        <p:spPr bwMode="auto">
          <a:xfrm>
            <a:off x="152400" y="129540"/>
            <a:ext cx="8833104" cy="5455920"/>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0" name="Straight Connector 9"/>
          <p:cNvSpPr>
            <a:spLocks noChangeShapeType="1"/>
          </p:cNvSpPr>
          <p:nvPr/>
        </p:nvSpPr>
        <p:spPr bwMode="auto">
          <a:xfrm>
            <a:off x="152400" y="106395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2" name="Oval 11"/>
          <p:cNvSpPr/>
          <p:nvPr/>
        </p:nvSpPr>
        <p:spPr>
          <a:xfrm>
            <a:off x="4267200" y="796697"/>
            <a:ext cx="609600" cy="5080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4361688" y="875437"/>
            <a:ext cx="420624" cy="350520"/>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4343400" y="866812"/>
            <a:ext cx="457200" cy="367771"/>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22D79EFC-A004-4CC5-AB0B-AABF18ADBBFD}" type="slidenum">
              <a:rPr lang="en-US" smtClean="0"/>
              <a:pPr/>
              <a:t>‹#›</a:t>
            </a:fld>
            <a:endParaRPr lang="en-US"/>
          </a:p>
        </p:txBody>
      </p:sp>
      <p:sp>
        <p:nvSpPr>
          <p:cNvPr id="22" name="Title Placeholder 21"/>
          <p:cNvSpPr>
            <a:spLocks noGrp="1"/>
          </p:cNvSpPr>
          <p:nvPr>
            <p:ph type="title"/>
          </p:nvPr>
        </p:nvSpPr>
        <p:spPr>
          <a:xfrm>
            <a:off x="301752" y="190500"/>
            <a:ext cx="8534400" cy="632460"/>
          </a:xfrm>
          <a:prstGeom prst="rect">
            <a:avLst/>
          </a:prstGeom>
        </p:spPr>
        <p:txBody>
          <a:bodyPr vert="horz" anchor="b">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301752" y="1270000"/>
            <a:ext cx="8534400" cy="38328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normAutofit fontScale="92500" lnSpcReduction="20000"/>
          </a:bodyPr>
          <a:lstStyle/>
          <a:p>
            <a:r>
              <a:rPr lang="en-US" sz="2000" cap="small" dirty="0" smtClean="0"/>
              <a:t>a community-owned solar energy microgrid in the </a:t>
            </a:r>
            <a:r>
              <a:rPr lang="en-US" sz="2000" cap="small" dirty="0" smtClean="0"/>
              <a:t>UK</a:t>
            </a:r>
          </a:p>
          <a:p>
            <a:r>
              <a:rPr lang="en-US" sz="2000" cap="small" dirty="0"/>
              <a:t>Student name. </a:t>
            </a:r>
            <a:r>
              <a:rPr lang="en-US" sz="2000" cap="small" dirty="0" err="1"/>
              <a:t>Jasmeen</a:t>
            </a:r>
            <a:r>
              <a:rPr lang="en-US" sz="2000" cap="small" dirty="0"/>
              <a:t> </a:t>
            </a:r>
            <a:r>
              <a:rPr lang="en-US" sz="2000" cap="small" dirty="0" err="1"/>
              <a:t>kaur</a:t>
            </a:r>
            <a:r>
              <a:rPr lang="en-US" sz="2000" cap="small" dirty="0"/>
              <a:t> </a:t>
            </a:r>
            <a:endParaRPr lang="en-US" sz="2000" cap="small" dirty="0" smtClean="0"/>
          </a:p>
          <a:p>
            <a:r>
              <a:rPr lang="en-US" sz="2000" cap="small" smtClean="0"/>
              <a:t>Student </a:t>
            </a:r>
            <a:r>
              <a:rPr lang="en-US" sz="2000" cap="small" dirty="0"/>
              <a:t>id </a:t>
            </a:r>
            <a:r>
              <a:rPr lang="en-US" sz="2000" cap="small"/>
              <a:t>: </a:t>
            </a:r>
            <a:r>
              <a:rPr lang="en-US" sz="2000" cap="small" smtClean="0"/>
              <a:t>2230817</a:t>
            </a:r>
          </a:p>
          <a:p>
            <a:r>
              <a:rPr lang="en-US" sz="2000" cap="small" smtClean="0"/>
              <a:t>Module </a:t>
            </a:r>
            <a:r>
              <a:rPr lang="en-US" sz="2000" cap="small" dirty="0"/>
              <a:t>leader: </a:t>
            </a:r>
            <a:r>
              <a:rPr lang="en-US" sz="2000" cap="small" dirty="0" err="1"/>
              <a:t>Masud</a:t>
            </a:r>
            <a:r>
              <a:rPr lang="en-US" sz="2000" cap="small" dirty="0"/>
              <a:t> </a:t>
            </a:r>
            <a:r>
              <a:rPr lang="en-US" sz="2000" cap="small" dirty="0" err="1"/>
              <a:t>ibrahim</a:t>
            </a:r>
            <a:endParaRPr lang="en-US" sz="2000" cap="small" dirty="0" smtClean="0"/>
          </a:p>
          <a:p>
            <a:endParaRPr lang="en-US" dirty="0"/>
          </a:p>
        </p:txBody>
      </p:sp>
      <p:sp>
        <p:nvSpPr>
          <p:cNvPr id="2" name="Title 1"/>
          <p:cNvSpPr>
            <a:spLocks noGrp="1"/>
          </p:cNvSpPr>
          <p:nvPr>
            <p:ph type="ctrTitle"/>
          </p:nvPr>
        </p:nvSpPr>
        <p:spPr/>
        <p:txBody>
          <a:bodyPr>
            <a:normAutofit/>
          </a:bodyPr>
          <a:lstStyle/>
          <a:p>
            <a:r>
              <a:rPr lang="en-GB" sz="3200" b="1" dirty="0" smtClean="0"/>
              <a:t>Component2- Presentation</a:t>
            </a:r>
            <a:r>
              <a:rPr lang="en-US" sz="3200" dirty="0" smtClean="0"/>
              <a:t/>
            </a:r>
            <a:br>
              <a:rPr lang="en-US" sz="3200" dirty="0" smtClean="0"/>
            </a:br>
            <a:r>
              <a:rPr lang="en-US" sz="3200" b="1" u="sng" dirty="0" smtClean="0">
                <a:solidFill>
                  <a:schemeClr val="accent2"/>
                </a:solidFill>
              </a:rPr>
              <a:t>Renewable Energy Business Idea</a:t>
            </a:r>
            <a:endParaRPr lang="en-US" sz="3200" dirty="0">
              <a:solidFill>
                <a:schemeClr val="accent2"/>
              </a:solidFill>
            </a:endParaRPr>
          </a:p>
        </p:txBody>
      </p:sp>
      <p:pic>
        <p:nvPicPr>
          <p:cNvPr id="4" name="Picture 3" descr="pngimg.com - solar_panel_PNG18.png"/>
          <p:cNvPicPr>
            <a:picLocks noChangeAspect="1"/>
          </p:cNvPicPr>
          <p:nvPr/>
        </p:nvPicPr>
        <p:blipFill>
          <a:blip r:embed="rId2" cstate="print"/>
          <a:stretch>
            <a:fillRect/>
          </a:stretch>
        </p:blipFill>
        <p:spPr>
          <a:xfrm>
            <a:off x="152400" y="3009900"/>
            <a:ext cx="3276074" cy="2318279"/>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Agenda</a:t>
            </a:r>
            <a:endParaRPr lang="en-US" dirty="0"/>
          </a:p>
        </p:txBody>
      </p:sp>
      <p:sp>
        <p:nvSpPr>
          <p:cNvPr id="3" name="Content Placeholder 2"/>
          <p:cNvSpPr>
            <a:spLocks noGrp="1"/>
          </p:cNvSpPr>
          <p:nvPr>
            <p:ph sz="quarter" idx="1"/>
          </p:nvPr>
        </p:nvSpPr>
        <p:spPr>
          <a:xfrm>
            <a:off x="301752" y="1272540"/>
            <a:ext cx="4270248" cy="3810000"/>
          </a:xfrm>
        </p:spPr>
        <p:txBody>
          <a:bodyPr>
            <a:noAutofit/>
          </a:bodyPr>
          <a:lstStyle/>
          <a:p>
            <a:r>
              <a:rPr lang="en-US" sz="1400" b="1" dirty="0" smtClean="0"/>
              <a:t>Introduction</a:t>
            </a:r>
          </a:p>
          <a:p>
            <a:r>
              <a:rPr lang="en-US" sz="1400" b="1" dirty="0" smtClean="0"/>
              <a:t>A community-owned solar energy microgrid</a:t>
            </a:r>
          </a:p>
          <a:p>
            <a:r>
              <a:rPr lang="en-US" sz="1400" b="1" dirty="0" smtClean="0"/>
              <a:t>Business model</a:t>
            </a:r>
          </a:p>
          <a:p>
            <a:r>
              <a:rPr lang="en-US" sz="1400" b="1" dirty="0" smtClean="0"/>
              <a:t>Renewable energy sources</a:t>
            </a:r>
          </a:p>
          <a:p>
            <a:r>
              <a:rPr lang="en-US" sz="1400" b="1" dirty="0" smtClean="0"/>
              <a:t>Market gap analysis</a:t>
            </a:r>
          </a:p>
          <a:p>
            <a:r>
              <a:rPr lang="en-US" sz="1400" b="1" dirty="0" smtClean="0"/>
              <a:t>SWOT analysis</a:t>
            </a:r>
          </a:p>
          <a:p>
            <a:r>
              <a:rPr lang="en-US" sz="1400" b="1" dirty="0" smtClean="0"/>
              <a:t>Financial projections</a:t>
            </a:r>
          </a:p>
          <a:p>
            <a:r>
              <a:rPr lang="en-US" sz="1400" b="1" dirty="0" smtClean="0"/>
              <a:t>Implementation plan </a:t>
            </a:r>
          </a:p>
          <a:p>
            <a:r>
              <a:rPr lang="en-US" sz="1400" b="1" dirty="0" smtClean="0"/>
              <a:t>Benefits to the community</a:t>
            </a:r>
          </a:p>
          <a:p>
            <a:r>
              <a:rPr lang="en-US" sz="1400" b="1" dirty="0" smtClean="0"/>
              <a:t>Sustainability and environmental impact</a:t>
            </a:r>
          </a:p>
          <a:p>
            <a:r>
              <a:rPr lang="en-US" sz="1400" b="1" dirty="0" smtClean="0"/>
              <a:t>Conclusion</a:t>
            </a:r>
          </a:p>
          <a:p>
            <a:endParaRPr lang="en-US" sz="1400" b="1" dirty="0"/>
          </a:p>
        </p:txBody>
      </p:sp>
      <p:pic>
        <p:nvPicPr>
          <p:cNvPr id="4" name="Picture 3" descr="iStock-1312604499-scaled.jpg"/>
          <p:cNvPicPr>
            <a:picLocks noChangeAspect="1"/>
          </p:cNvPicPr>
          <p:nvPr/>
        </p:nvPicPr>
        <p:blipFill>
          <a:blip r:embed="rId2" cstate="print"/>
          <a:stretch>
            <a:fillRect/>
          </a:stretch>
        </p:blipFill>
        <p:spPr>
          <a:xfrm>
            <a:off x="4876800" y="1181100"/>
            <a:ext cx="4114800" cy="4114800"/>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72294" y="190500"/>
            <a:ext cx="6363858" cy="632460"/>
          </a:xfrm>
        </p:spPr>
        <p:txBody>
          <a:bodyPr numCol="1">
            <a:normAutofit/>
          </a:bodyPr>
          <a:lstStyle/>
          <a:p>
            <a:r>
              <a:rPr lang="en-US" b="1" cap="small" dirty="0" smtClean="0"/>
              <a:t>Introduction</a:t>
            </a:r>
            <a:endParaRPr lang="en-US" dirty="0"/>
          </a:p>
        </p:txBody>
      </p:sp>
      <p:sp>
        <p:nvSpPr>
          <p:cNvPr id="3" name="Content Placeholder 2"/>
          <p:cNvSpPr>
            <a:spLocks noGrp="1"/>
          </p:cNvSpPr>
          <p:nvPr>
            <p:ph sz="quarter" idx="1"/>
          </p:nvPr>
        </p:nvSpPr>
        <p:spPr>
          <a:xfrm>
            <a:off x="228600" y="1272540"/>
            <a:ext cx="3962399" cy="1432560"/>
          </a:xfrm>
        </p:spPr>
        <p:txBody>
          <a:bodyPr numCol="1">
            <a:noAutofit/>
          </a:bodyPr>
          <a:lstStyle/>
          <a:p>
            <a:pPr algn="just"/>
            <a:r>
              <a:rPr lang="en-US" sz="1100" b="1" dirty="0" smtClean="0"/>
              <a:t>This presentation highlights a UK community-owned solar energy microgrid business model. The Presentation targets renewable energy investors.  Local communities own and run solar energy microgrids. </a:t>
            </a:r>
          </a:p>
          <a:p>
            <a:pPr algn="just"/>
            <a:r>
              <a:rPr lang="en-US" sz="1100" b="1" dirty="0" smtClean="0"/>
              <a:t>Solar panels on </a:t>
            </a:r>
            <a:r>
              <a:rPr lang="en-US" sz="1100" b="1" dirty="0" err="1" smtClean="0"/>
              <a:t>neighbourhood</a:t>
            </a:r>
            <a:r>
              <a:rPr lang="en-US" sz="1100" b="1" dirty="0" smtClean="0"/>
              <a:t> houses and businesses power them. Batteries store solar panel power for nighttime and overcast usage.</a:t>
            </a:r>
          </a:p>
          <a:p>
            <a:pPr algn="just"/>
            <a:r>
              <a:rPr lang="en-US" sz="1100" b="1" dirty="0" smtClean="0"/>
              <a:t>The UK's renewable energy industry is robust and developing. The UK government also promotes renewable energy. The UK is excellent for community-owned solar microgrids.</a:t>
            </a:r>
          </a:p>
          <a:p>
            <a:pPr algn="just"/>
            <a:r>
              <a:rPr lang="en-US" sz="1100" b="1" dirty="0" smtClean="0"/>
              <a:t>UK community-owned solar energy microgrid market gap, SWOT analysis, and financial estimates. The presentation will finish by requesting investor financing.</a:t>
            </a:r>
          </a:p>
          <a:p>
            <a:pPr algn="just"/>
            <a:endParaRPr lang="en-US" sz="1100" b="1" dirty="0"/>
          </a:p>
        </p:txBody>
      </p:sp>
      <p:pic>
        <p:nvPicPr>
          <p:cNvPr id="4" name="Picture 3" descr="12.JPG"/>
          <p:cNvPicPr>
            <a:picLocks noChangeAspect="1"/>
          </p:cNvPicPr>
          <p:nvPr/>
        </p:nvPicPr>
        <p:blipFill>
          <a:blip r:embed="rId2"/>
          <a:stretch>
            <a:fillRect/>
          </a:stretch>
        </p:blipFill>
        <p:spPr>
          <a:xfrm>
            <a:off x="4572000" y="1409700"/>
            <a:ext cx="4343400" cy="38862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400" b="1" cap="small" dirty="0" smtClean="0"/>
              <a:t>A community-owned solar energy microgrid</a:t>
            </a:r>
            <a:endParaRPr lang="en-US" sz="2400" dirty="0"/>
          </a:p>
        </p:txBody>
      </p:sp>
      <p:sp>
        <p:nvSpPr>
          <p:cNvPr id="3" name="Content Placeholder 2"/>
          <p:cNvSpPr>
            <a:spLocks noGrp="1"/>
          </p:cNvSpPr>
          <p:nvPr>
            <p:ph sz="quarter" idx="1"/>
          </p:nvPr>
        </p:nvSpPr>
        <p:spPr/>
        <p:txBody>
          <a:bodyPr>
            <a:normAutofit/>
          </a:bodyPr>
          <a:lstStyle/>
          <a:p>
            <a:r>
              <a:rPr lang="en-US" sz="1200" b="1" dirty="0" smtClean="0"/>
              <a:t>The community owns and operates a solar energy microgrid. Rooftop solar panels on </a:t>
            </a:r>
            <a:r>
              <a:rPr lang="en-US" sz="1200" b="1" dirty="0" err="1" smtClean="0"/>
              <a:t>neighbourhood</a:t>
            </a:r>
            <a:r>
              <a:rPr lang="en-US" sz="1200" b="1" dirty="0" smtClean="0"/>
              <a:t> houses and businesses power it. Batteries store solar panel power for nighttime and overcast usage (</a:t>
            </a:r>
            <a:r>
              <a:rPr lang="en-US" sz="1200" b="1" dirty="0" err="1" smtClean="0"/>
              <a:t>Konidena</a:t>
            </a:r>
            <a:r>
              <a:rPr lang="en-US" sz="1200" b="1" dirty="0" smtClean="0"/>
              <a:t>, Sun, &amp; </a:t>
            </a:r>
            <a:r>
              <a:rPr lang="en-US" sz="1200" b="1" dirty="0" err="1" smtClean="0"/>
              <a:t>Bhandari</a:t>
            </a:r>
            <a:r>
              <a:rPr lang="en-US" sz="1200" b="1" dirty="0" smtClean="0"/>
              <a:t>, 2020).</a:t>
            </a:r>
          </a:p>
          <a:p>
            <a:pPr lvl="1"/>
            <a:r>
              <a:rPr lang="en-US" sz="1200" b="1" dirty="0" smtClean="0"/>
              <a:t>Reduces greenhouse gas emissions by creating clean, renewable energy via community microgrids.</a:t>
            </a:r>
          </a:p>
          <a:p>
            <a:pPr lvl="1"/>
            <a:r>
              <a:rPr lang="en-US" sz="1200" b="1" dirty="0" smtClean="0"/>
              <a:t>Community microgrids reduce power outages and provide energy resilience.</a:t>
            </a:r>
          </a:p>
          <a:p>
            <a:pPr lvl="1"/>
            <a:r>
              <a:rPr lang="en-US" sz="1200" b="1" dirty="0" smtClean="0"/>
              <a:t>Community microgrids may generate power to lower energy costs.</a:t>
            </a:r>
          </a:p>
          <a:p>
            <a:pPr lvl="1"/>
            <a:r>
              <a:rPr lang="en-US" sz="1200" b="1" dirty="0" smtClean="0"/>
              <a:t>Community microgrids may offer employment throughout building and operation.</a:t>
            </a:r>
          </a:p>
          <a:p>
            <a:pPr lvl="1"/>
            <a:r>
              <a:rPr lang="en-US" sz="1200" b="1" dirty="0" smtClean="0"/>
              <a:t>Community-owned microgrids provide members more control over energy production and use.</a:t>
            </a:r>
          </a:p>
          <a:p>
            <a:pPr lvl="1"/>
            <a:r>
              <a:rPr lang="en-US" sz="1200" b="1" dirty="0" smtClean="0"/>
              <a:t>Community microgrids may aid solar panel builders and maintainers.</a:t>
            </a:r>
          </a:p>
          <a:p>
            <a:pPr lvl="1"/>
            <a:r>
              <a:rPr lang="en-US" sz="1200" b="1" dirty="0" smtClean="0"/>
              <a:t>Community microgrids bring people together to work towards a similar objective (MacDonald, Meadows, &amp; Mims Frick, 2023).</a:t>
            </a:r>
          </a:p>
          <a:p>
            <a:pPr lvl="2"/>
            <a:r>
              <a:rPr lang="en-US" sz="1000" b="1" u="sng" cap="small" dirty="0" smtClean="0"/>
              <a:t>Example</a:t>
            </a:r>
          </a:p>
          <a:p>
            <a:pPr lvl="3" algn="just"/>
            <a:r>
              <a:rPr lang="en-US" sz="1000" dirty="0" smtClean="0"/>
              <a:t>Suppose 100 households and businesses construct a community-owned solar energy microgrid. Community members buy solar panels and batteries and employ a local contractor to install them. After installing the system, community members may produce their own power and become energy independent. Other communal advantages come from the community-owned solar energy microgrid (Kirchhoff et al., 2016). The microgrid may lower the community's fossil fuel use and power outage risk. The microgrid may assist local businesses and generate employment. Solar energy microgrids owned by communities may decrease greenhouse gas emissions, boost energy resilience, and lower energy costs. They also promote energy democracy, local businesses, and community (</a:t>
            </a:r>
            <a:r>
              <a:rPr lang="en-US" sz="1000" dirty="0" err="1" smtClean="0"/>
              <a:t>Kojonsaari</a:t>
            </a:r>
            <a:r>
              <a:rPr lang="en-US" sz="1000" dirty="0" smtClean="0"/>
              <a:t> &amp; Palm, 2021).</a:t>
            </a:r>
          </a:p>
          <a:p>
            <a:pPr lvl="2"/>
            <a:endParaRPr lang="en-US" sz="1000" b="1"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cap="small" dirty="0" smtClean="0"/>
              <a:t>Business Model</a:t>
            </a:r>
            <a:endParaRPr lang="en-US" dirty="0"/>
          </a:p>
        </p:txBody>
      </p:sp>
      <p:graphicFrame>
        <p:nvGraphicFramePr>
          <p:cNvPr id="4" name="Content Placeholder 3"/>
          <p:cNvGraphicFramePr>
            <a:graphicFrameLocks noGrp="1"/>
          </p:cNvGraphicFramePr>
          <p:nvPr>
            <p:ph sz="quarter" idx="1"/>
          </p:nvPr>
        </p:nvGraphicFramePr>
        <p:xfrm>
          <a:off x="152400" y="1104899"/>
          <a:ext cx="8839200" cy="4191000"/>
        </p:xfrm>
        <a:graphic>
          <a:graphicData uri="http://schemas.openxmlformats.org/drawingml/2006/table">
            <a:tbl>
              <a:tblPr firstRow="1" bandRow="1">
                <a:tableStyleId>{5C22544A-7EE6-4342-B048-85BDC9FD1C3A}</a:tableStyleId>
              </a:tblPr>
              <a:tblGrid>
                <a:gridCol w="1983334"/>
                <a:gridCol w="6855866"/>
              </a:tblGrid>
              <a:tr h="419100">
                <a:tc>
                  <a:txBody>
                    <a:bodyPr/>
                    <a:lstStyle/>
                    <a:p>
                      <a:pPr marL="0" marR="0" algn="ctr">
                        <a:spcBef>
                          <a:spcPts val="0"/>
                        </a:spcBef>
                        <a:spcAft>
                          <a:spcPts val="0"/>
                        </a:spcAft>
                      </a:pPr>
                      <a:r>
                        <a:rPr lang="en-US" sz="900" b="1" dirty="0">
                          <a:solidFill>
                            <a:srgbClr val="FFFFFF"/>
                          </a:solidFill>
                          <a:latin typeface="Times New Roman"/>
                          <a:ea typeface="Calibri"/>
                          <a:cs typeface="Times New Roman"/>
                        </a:rPr>
                        <a:t>Business Model Element</a:t>
                      </a:r>
                      <a:endParaRPr lang="en-US" sz="900" dirty="0">
                        <a:latin typeface="Times New Roman"/>
                        <a:ea typeface="Calibri"/>
                        <a:cs typeface="Times New Roman"/>
                      </a:endParaRPr>
                    </a:p>
                  </a:txBody>
                  <a:tcPr marL="68580" marR="68580" marT="0" marB="0"/>
                </a:tc>
                <a:tc>
                  <a:txBody>
                    <a:bodyPr/>
                    <a:lstStyle/>
                    <a:p>
                      <a:pPr marL="0" marR="0" algn="ctr">
                        <a:spcBef>
                          <a:spcPts val="0"/>
                        </a:spcBef>
                        <a:spcAft>
                          <a:spcPts val="0"/>
                        </a:spcAft>
                      </a:pPr>
                      <a:r>
                        <a:rPr lang="en-US" sz="900" b="1" dirty="0">
                          <a:solidFill>
                            <a:srgbClr val="FFFFFF"/>
                          </a:solidFill>
                          <a:latin typeface="Times New Roman"/>
                          <a:ea typeface="Calibri"/>
                          <a:cs typeface="Times New Roman"/>
                        </a:rPr>
                        <a:t>Description</a:t>
                      </a:r>
                      <a:endParaRPr lang="en-US" sz="900" dirty="0">
                        <a:latin typeface="Times New Roman"/>
                        <a:ea typeface="Calibri"/>
                        <a:cs typeface="Times New Roman"/>
                      </a:endParaRPr>
                    </a:p>
                  </a:txBody>
                  <a:tcPr marL="68580" marR="68580" marT="0" marB="0"/>
                </a:tc>
              </a:tr>
              <a:tr h="419100">
                <a:tc>
                  <a:txBody>
                    <a:bodyPr/>
                    <a:lstStyle/>
                    <a:p>
                      <a:pPr marL="0" marR="0" algn="ctr">
                        <a:spcBef>
                          <a:spcPts val="0"/>
                        </a:spcBef>
                        <a:spcAft>
                          <a:spcPts val="0"/>
                        </a:spcAft>
                      </a:pPr>
                      <a:r>
                        <a:rPr lang="en-US" sz="900" b="1">
                          <a:latin typeface="Times New Roman"/>
                          <a:ea typeface="Calibri"/>
                          <a:cs typeface="Times New Roman"/>
                        </a:rPr>
                        <a:t>Customer Value Proposition</a:t>
                      </a:r>
                      <a:endParaRPr lang="en-US" sz="900">
                        <a:latin typeface="Times New Roman"/>
                        <a:ea typeface="Calibri"/>
                        <a:cs typeface="Times New Roman"/>
                      </a:endParaRPr>
                    </a:p>
                  </a:txBody>
                  <a:tcPr marL="68580" marR="68580" marT="0" marB="0"/>
                </a:tc>
                <a:tc>
                  <a:txBody>
                    <a:bodyPr/>
                    <a:lstStyle/>
                    <a:p>
                      <a:pPr marL="0" marR="0" algn="just">
                        <a:spcBef>
                          <a:spcPts val="0"/>
                        </a:spcBef>
                        <a:spcAft>
                          <a:spcPts val="0"/>
                        </a:spcAft>
                      </a:pPr>
                      <a:r>
                        <a:rPr lang="en-US" sz="900" b="1" dirty="0">
                          <a:latin typeface="Times New Roman"/>
                          <a:ea typeface="Calibri"/>
                          <a:cs typeface="Times New Roman"/>
                        </a:rPr>
                        <a:t>Community members can save money on their energy bills, reduce their environmental impact, and increase their energy resilience by generating their own electricity from solar energy.</a:t>
                      </a:r>
                    </a:p>
                  </a:txBody>
                  <a:tcPr marL="68580" marR="68580" marT="0" marB="0"/>
                </a:tc>
              </a:tr>
              <a:tr h="419100">
                <a:tc>
                  <a:txBody>
                    <a:bodyPr/>
                    <a:lstStyle/>
                    <a:p>
                      <a:pPr marL="0" marR="0" algn="ctr">
                        <a:spcBef>
                          <a:spcPts val="0"/>
                        </a:spcBef>
                        <a:spcAft>
                          <a:spcPts val="0"/>
                        </a:spcAft>
                      </a:pPr>
                      <a:r>
                        <a:rPr lang="en-US" sz="900" b="1" dirty="0">
                          <a:latin typeface="Times New Roman"/>
                          <a:ea typeface="Calibri"/>
                          <a:cs typeface="Times New Roman"/>
                        </a:rPr>
                        <a:t>Customer Segments</a:t>
                      </a:r>
                      <a:endParaRPr lang="en-US" sz="900" dirty="0">
                        <a:latin typeface="Times New Roman"/>
                        <a:ea typeface="Calibri"/>
                        <a:cs typeface="Times New Roman"/>
                      </a:endParaRPr>
                    </a:p>
                  </a:txBody>
                  <a:tcPr marL="68580" marR="68580" marT="0" marB="0"/>
                </a:tc>
                <a:tc>
                  <a:txBody>
                    <a:bodyPr/>
                    <a:lstStyle/>
                    <a:p>
                      <a:pPr marL="0" marR="0" algn="just">
                        <a:spcBef>
                          <a:spcPts val="0"/>
                        </a:spcBef>
                        <a:spcAft>
                          <a:spcPts val="0"/>
                        </a:spcAft>
                      </a:pPr>
                      <a:r>
                        <a:rPr lang="en-US" sz="900" b="1" dirty="0">
                          <a:latin typeface="Times New Roman"/>
                          <a:ea typeface="Calibri"/>
                          <a:cs typeface="Times New Roman"/>
                        </a:rPr>
                        <a:t>Homeowners and businesses in the community.</a:t>
                      </a:r>
                    </a:p>
                  </a:txBody>
                  <a:tcPr marL="68580" marR="68580" marT="0" marB="0"/>
                </a:tc>
              </a:tr>
              <a:tr h="419100">
                <a:tc>
                  <a:txBody>
                    <a:bodyPr/>
                    <a:lstStyle/>
                    <a:p>
                      <a:pPr marL="0" marR="0" algn="ctr">
                        <a:spcBef>
                          <a:spcPts val="0"/>
                        </a:spcBef>
                        <a:spcAft>
                          <a:spcPts val="0"/>
                        </a:spcAft>
                      </a:pPr>
                      <a:r>
                        <a:rPr lang="en-US" sz="900" b="1">
                          <a:latin typeface="Times New Roman"/>
                          <a:ea typeface="Calibri"/>
                          <a:cs typeface="Times New Roman"/>
                        </a:rPr>
                        <a:t>Channels</a:t>
                      </a:r>
                      <a:endParaRPr lang="en-US" sz="900">
                        <a:latin typeface="Times New Roman"/>
                        <a:ea typeface="Calibri"/>
                        <a:cs typeface="Times New Roman"/>
                      </a:endParaRPr>
                    </a:p>
                  </a:txBody>
                  <a:tcPr marL="68580" marR="68580" marT="0" marB="0"/>
                </a:tc>
                <a:tc>
                  <a:txBody>
                    <a:bodyPr/>
                    <a:lstStyle/>
                    <a:p>
                      <a:pPr marL="0" marR="0" algn="just">
                        <a:spcBef>
                          <a:spcPts val="0"/>
                        </a:spcBef>
                        <a:spcAft>
                          <a:spcPts val="0"/>
                        </a:spcAft>
                      </a:pPr>
                      <a:r>
                        <a:rPr lang="en-US" sz="900" b="1" dirty="0">
                          <a:latin typeface="Times New Roman"/>
                          <a:ea typeface="Calibri"/>
                          <a:cs typeface="Times New Roman"/>
                        </a:rPr>
                        <a:t>The company can sell its microgrid services directly to community members through a website, online webinars, and in-person information sessions. The company can also partner with local energy providers to sell its microgrid services.</a:t>
                      </a:r>
                    </a:p>
                  </a:txBody>
                  <a:tcPr marL="68580" marR="68580" marT="0" marB="0"/>
                </a:tc>
              </a:tr>
              <a:tr h="419100">
                <a:tc>
                  <a:txBody>
                    <a:bodyPr/>
                    <a:lstStyle/>
                    <a:p>
                      <a:pPr marL="0" marR="0" algn="ctr">
                        <a:spcBef>
                          <a:spcPts val="0"/>
                        </a:spcBef>
                        <a:spcAft>
                          <a:spcPts val="0"/>
                        </a:spcAft>
                      </a:pPr>
                      <a:r>
                        <a:rPr lang="en-US" sz="900" b="1">
                          <a:latin typeface="Times New Roman"/>
                          <a:ea typeface="Calibri"/>
                          <a:cs typeface="Times New Roman"/>
                        </a:rPr>
                        <a:t>Customer Relationships</a:t>
                      </a:r>
                      <a:endParaRPr lang="en-US" sz="900">
                        <a:latin typeface="Times New Roman"/>
                        <a:ea typeface="Calibri"/>
                        <a:cs typeface="Times New Roman"/>
                      </a:endParaRPr>
                    </a:p>
                  </a:txBody>
                  <a:tcPr marL="68580" marR="68580" marT="0" marB="0"/>
                </a:tc>
                <a:tc>
                  <a:txBody>
                    <a:bodyPr/>
                    <a:lstStyle/>
                    <a:p>
                      <a:pPr marL="0" marR="0" algn="just">
                        <a:spcBef>
                          <a:spcPts val="0"/>
                        </a:spcBef>
                        <a:spcAft>
                          <a:spcPts val="0"/>
                        </a:spcAft>
                      </a:pPr>
                      <a:r>
                        <a:rPr lang="en-US" sz="900" b="1" dirty="0">
                          <a:latin typeface="Times New Roman"/>
                          <a:ea typeface="Calibri"/>
                          <a:cs typeface="Times New Roman"/>
                        </a:rPr>
                        <a:t>The company can build customer relationships by providing excellent customer service and by offering educational resources about solar energy and microgrids. The company can also build customer relationships by hosting community events and by creating a social media presence.</a:t>
                      </a:r>
                    </a:p>
                  </a:txBody>
                  <a:tcPr marL="68580" marR="68580" marT="0" marB="0"/>
                </a:tc>
              </a:tr>
              <a:tr h="419100">
                <a:tc>
                  <a:txBody>
                    <a:bodyPr/>
                    <a:lstStyle/>
                    <a:p>
                      <a:pPr marL="0" marR="0" algn="ctr">
                        <a:spcBef>
                          <a:spcPts val="0"/>
                        </a:spcBef>
                        <a:spcAft>
                          <a:spcPts val="0"/>
                        </a:spcAft>
                      </a:pPr>
                      <a:r>
                        <a:rPr lang="en-US" sz="900" b="1">
                          <a:latin typeface="Times New Roman"/>
                          <a:ea typeface="Calibri"/>
                          <a:cs typeface="Times New Roman"/>
                        </a:rPr>
                        <a:t>Revenue Streams</a:t>
                      </a:r>
                      <a:endParaRPr lang="en-US" sz="900">
                        <a:latin typeface="Times New Roman"/>
                        <a:ea typeface="Calibri"/>
                        <a:cs typeface="Times New Roman"/>
                      </a:endParaRPr>
                    </a:p>
                  </a:txBody>
                  <a:tcPr marL="68580" marR="68580" marT="0" marB="0"/>
                </a:tc>
                <a:tc>
                  <a:txBody>
                    <a:bodyPr/>
                    <a:lstStyle/>
                    <a:p>
                      <a:pPr marL="0" marR="0" algn="just">
                        <a:spcBef>
                          <a:spcPts val="0"/>
                        </a:spcBef>
                        <a:spcAft>
                          <a:spcPts val="0"/>
                        </a:spcAft>
                      </a:pPr>
                      <a:r>
                        <a:rPr lang="en-US" sz="900" b="1" dirty="0">
                          <a:latin typeface="Times New Roman"/>
                          <a:ea typeface="Calibri"/>
                          <a:cs typeface="Times New Roman"/>
                        </a:rPr>
                        <a:t>The company can generate revenue from the sale of microgrid services, from government subsidies, and from fees charged to community members for connecting to the microgrid. The company can also generate revenue by selling excess electricity to the grid.</a:t>
                      </a:r>
                    </a:p>
                  </a:txBody>
                  <a:tcPr marL="68580" marR="68580" marT="0" marB="0"/>
                </a:tc>
              </a:tr>
              <a:tr h="419100">
                <a:tc>
                  <a:txBody>
                    <a:bodyPr/>
                    <a:lstStyle/>
                    <a:p>
                      <a:pPr marL="0" marR="0" algn="ctr">
                        <a:spcBef>
                          <a:spcPts val="0"/>
                        </a:spcBef>
                        <a:spcAft>
                          <a:spcPts val="0"/>
                        </a:spcAft>
                      </a:pPr>
                      <a:r>
                        <a:rPr lang="en-US" sz="900" b="1">
                          <a:latin typeface="Times New Roman"/>
                          <a:ea typeface="Calibri"/>
                          <a:cs typeface="Times New Roman"/>
                        </a:rPr>
                        <a:t>Key Resources</a:t>
                      </a:r>
                      <a:endParaRPr lang="en-US" sz="900">
                        <a:latin typeface="Times New Roman"/>
                        <a:ea typeface="Calibri"/>
                        <a:cs typeface="Times New Roman"/>
                      </a:endParaRPr>
                    </a:p>
                  </a:txBody>
                  <a:tcPr marL="68580" marR="68580" marT="0" marB="0"/>
                </a:tc>
                <a:tc>
                  <a:txBody>
                    <a:bodyPr/>
                    <a:lstStyle/>
                    <a:p>
                      <a:pPr marL="0" marR="0" algn="just">
                        <a:spcBef>
                          <a:spcPts val="0"/>
                        </a:spcBef>
                        <a:spcAft>
                          <a:spcPts val="0"/>
                        </a:spcAft>
                      </a:pPr>
                      <a:r>
                        <a:rPr lang="en-US" sz="900" b="1" dirty="0">
                          <a:latin typeface="Times New Roman"/>
                          <a:ea typeface="Calibri"/>
                          <a:cs typeface="Times New Roman"/>
                        </a:rPr>
                        <a:t>The company's key resources include its solar panels, batteries, microgrid control system, and customer base.</a:t>
                      </a:r>
                    </a:p>
                  </a:txBody>
                  <a:tcPr marL="68580" marR="68580" marT="0" marB="0"/>
                </a:tc>
              </a:tr>
              <a:tr h="419100">
                <a:tc>
                  <a:txBody>
                    <a:bodyPr/>
                    <a:lstStyle/>
                    <a:p>
                      <a:pPr marL="0" marR="0" algn="ctr">
                        <a:spcBef>
                          <a:spcPts val="0"/>
                        </a:spcBef>
                        <a:spcAft>
                          <a:spcPts val="0"/>
                        </a:spcAft>
                      </a:pPr>
                      <a:r>
                        <a:rPr lang="en-US" sz="900" b="1">
                          <a:latin typeface="Times New Roman"/>
                          <a:ea typeface="Calibri"/>
                          <a:cs typeface="Times New Roman"/>
                        </a:rPr>
                        <a:t>Key Activities</a:t>
                      </a:r>
                      <a:endParaRPr lang="en-US" sz="900">
                        <a:latin typeface="Times New Roman"/>
                        <a:ea typeface="Calibri"/>
                        <a:cs typeface="Times New Roman"/>
                      </a:endParaRPr>
                    </a:p>
                  </a:txBody>
                  <a:tcPr marL="68580" marR="68580" marT="0" marB="0"/>
                </a:tc>
                <a:tc>
                  <a:txBody>
                    <a:bodyPr/>
                    <a:lstStyle/>
                    <a:p>
                      <a:pPr marL="0" marR="0" algn="just">
                        <a:spcBef>
                          <a:spcPts val="0"/>
                        </a:spcBef>
                        <a:spcAft>
                          <a:spcPts val="0"/>
                        </a:spcAft>
                      </a:pPr>
                      <a:r>
                        <a:rPr lang="en-US" sz="900" b="1" dirty="0">
                          <a:latin typeface="Times New Roman"/>
                          <a:ea typeface="Calibri"/>
                          <a:cs typeface="Times New Roman"/>
                        </a:rPr>
                        <a:t>The company's key activities include designing, installing, and operating the microgrid. The company also needs to educate the community about solar energy and microgrids and build relationships with community members.</a:t>
                      </a:r>
                    </a:p>
                  </a:txBody>
                  <a:tcPr marL="68580" marR="68580" marT="0" marB="0"/>
                </a:tc>
              </a:tr>
              <a:tr h="419100">
                <a:tc>
                  <a:txBody>
                    <a:bodyPr/>
                    <a:lstStyle/>
                    <a:p>
                      <a:pPr marL="0" marR="0" algn="ctr">
                        <a:spcBef>
                          <a:spcPts val="0"/>
                        </a:spcBef>
                        <a:spcAft>
                          <a:spcPts val="0"/>
                        </a:spcAft>
                      </a:pPr>
                      <a:r>
                        <a:rPr lang="en-US" sz="900" b="1">
                          <a:latin typeface="Times New Roman"/>
                          <a:ea typeface="Calibri"/>
                          <a:cs typeface="Times New Roman"/>
                        </a:rPr>
                        <a:t>Key Partnerships</a:t>
                      </a:r>
                      <a:endParaRPr lang="en-US" sz="900">
                        <a:latin typeface="Times New Roman"/>
                        <a:ea typeface="Calibri"/>
                        <a:cs typeface="Times New Roman"/>
                      </a:endParaRPr>
                    </a:p>
                  </a:txBody>
                  <a:tcPr marL="68580" marR="68580" marT="0" marB="0"/>
                </a:tc>
                <a:tc>
                  <a:txBody>
                    <a:bodyPr/>
                    <a:lstStyle/>
                    <a:p>
                      <a:pPr marL="0" marR="0" algn="just">
                        <a:spcBef>
                          <a:spcPts val="0"/>
                        </a:spcBef>
                        <a:spcAft>
                          <a:spcPts val="0"/>
                        </a:spcAft>
                      </a:pPr>
                      <a:r>
                        <a:rPr lang="en-US" sz="900" b="1" dirty="0">
                          <a:latin typeface="Times New Roman"/>
                          <a:ea typeface="Calibri"/>
                          <a:cs typeface="Times New Roman"/>
                        </a:rPr>
                        <a:t>The company can partner with local energy providers, solar panel installers, battery manufacturers, and government agencies.</a:t>
                      </a:r>
                    </a:p>
                  </a:txBody>
                  <a:tcPr marL="68580" marR="68580" marT="0" marB="0"/>
                </a:tc>
              </a:tr>
              <a:tr h="419100">
                <a:tc>
                  <a:txBody>
                    <a:bodyPr/>
                    <a:lstStyle/>
                    <a:p>
                      <a:pPr marL="0" marR="0" algn="ctr">
                        <a:spcBef>
                          <a:spcPts val="0"/>
                        </a:spcBef>
                        <a:spcAft>
                          <a:spcPts val="0"/>
                        </a:spcAft>
                      </a:pPr>
                      <a:r>
                        <a:rPr lang="en-US" sz="900" b="1">
                          <a:latin typeface="Times New Roman"/>
                          <a:ea typeface="Calibri"/>
                          <a:cs typeface="Times New Roman"/>
                        </a:rPr>
                        <a:t>Cost Structure</a:t>
                      </a:r>
                      <a:endParaRPr lang="en-US" sz="900">
                        <a:latin typeface="Times New Roman"/>
                        <a:ea typeface="Calibri"/>
                        <a:cs typeface="Times New Roman"/>
                      </a:endParaRPr>
                    </a:p>
                  </a:txBody>
                  <a:tcPr marL="68580" marR="68580" marT="0" marB="0"/>
                </a:tc>
                <a:tc>
                  <a:txBody>
                    <a:bodyPr/>
                    <a:lstStyle/>
                    <a:p>
                      <a:pPr marL="0" marR="0" algn="just">
                        <a:spcBef>
                          <a:spcPts val="0"/>
                        </a:spcBef>
                        <a:spcAft>
                          <a:spcPts val="0"/>
                        </a:spcAft>
                      </a:pPr>
                      <a:r>
                        <a:rPr lang="en-US" sz="900" b="1" dirty="0">
                          <a:latin typeface="Times New Roman"/>
                          <a:ea typeface="Calibri"/>
                          <a:cs typeface="Times New Roman"/>
                        </a:rPr>
                        <a:t>The company's main costs are the costs of solar panels, batteries, microgrid control system, and customer acquisition.</a:t>
                      </a:r>
                    </a:p>
                  </a:txBody>
                  <a:tcPr marL="68580" marR="68580" marT="0" marB="0"/>
                </a:tc>
              </a:tr>
            </a:tbl>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cap="small" dirty="0" smtClean="0"/>
              <a:t>Market gap analysis</a:t>
            </a:r>
            <a:endParaRPr lang="en-US" dirty="0"/>
          </a:p>
        </p:txBody>
      </p:sp>
      <p:sp>
        <p:nvSpPr>
          <p:cNvPr id="3" name="Content Placeholder 2"/>
          <p:cNvSpPr>
            <a:spLocks noGrp="1"/>
          </p:cNvSpPr>
          <p:nvPr>
            <p:ph sz="quarter" idx="1"/>
          </p:nvPr>
        </p:nvSpPr>
        <p:spPr/>
        <p:txBody>
          <a:bodyPr>
            <a:normAutofit fontScale="55000" lnSpcReduction="20000"/>
          </a:bodyPr>
          <a:lstStyle/>
          <a:p>
            <a:pPr lvl="0"/>
            <a:r>
              <a:rPr lang="en-US" sz="2500" dirty="0" smtClean="0"/>
              <a:t>The UK has a significant renewable energy industry, although solar energy is a modest part of it. Solar energy generated 4.5% of UK power in 2022 (MacDonald, Meadows, &amp; Mims Frick, 2023).</a:t>
            </a:r>
          </a:p>
          <a:p>
            <a:pPr lvl="0"/>
            <a:r>
              <a:rPr lang="en-US" sz="2500" dirty="0" smtClean="0"/>
              <a:t>UK government supports renewable energy and aims for net zero greenhouse gas emissions by 2050 (</a:t>
            </a:r>
            <a:r>
              <a:rPr lang="en-US" sz="2500" dirty="0" err="1" smtClean="0"/>
              <a:t>Konidena</a:t>
            </a:r>
            <a:r>
              <a:rPr lang="en-US" sz="2500" dirty="0" smtClean="0"/>
              <a:t>, Sun, &amp; </a:t>
            </a:r>
            <a:r>
              <a:rPr lang="en-US" sz="2500" dirty="0" err="1" smtClean="0"/>
              <a:t>Bhandari</a:t>
            </a:r>
            <a:r>
              <a:rPr lang="en-US" sz="2500" dirty="0" smtClean="0"/>
              <a:t>, 2020).</a:t>
            </a:r>
          </a:p>
          <a:p>
            <a:pPr lvl="0"/>
            <a:r>
              <a:rPr lang="en-US" sz="2500" dirty="0" smtClean="0"/>
              <a:t>UK demand for renewable energy is rising. In a recent study, 81% of UK respondents supported renewable energy development (</a:t>
            </a:r>
            <a:r>
              <a:rPr lang="en-US" sz="2500" dirty="0" err="1" smtClean="0"/>
              <a:t>Kojonsaari</a:t>
            </a:r>
            <a:r>
              <a:rPr lang="en-US" sz="2500" dirty="0" smtClean="0"/>
              <a:t> &amp; Palm, 2021).</a:t>
            </a:r>
          </a:p>
          <a:p>
            <a:pPr lvl="0"/>
            <a:r>
              <a:rPr lang="en-US" sz="2500" dirty="0" smtClean="0"/>
              <a:t>Solar energy microgrids owned by communities decrease greenhouse gas emissions, boost energy resilience, lower energy costs, and create jobs (Kirchhoff et al., 2016).</a:t>
            </a:r>
          </a:p>
          <a:p>
            <a:pPr lvl="0"/>
            <a:r>
              <a:rPr lang="en-US" sz="2500" dirty="0" smtClean="0"/>
              <a:t>The high upfront cost of installation and lack of knowledge of community-owned solar energy microgrids in the UK are impediments to their growth (</a:t>
            </a:r>
            <a:r>
              <a:rPr lang="en-US" sz="2500" dirty="0" err="1" smtClean="0"/>
              <a:t>Berka</a:t>
            </a:r>
            <a:r>
              <a:rPr lang="en-US" sz="2500" dirty="0" smtClean="0"/>
              <a:t> &amp; Creamer, 2018).</a:t>
            </a:r>
          </a:p>
          <a:p>
            <a:pPr lvl="1"/>
            <a:r>
              <a:rPr lang="en-US" dirty="0" smtClean="0"/>
              <a:t>Global solar PV market will expand from $260 billion in 2022 to $515 billion in 2028.</a:t>
            </a:r>
          </a:p>
          <a:p>
            <a:pPr lvl="1"/>
            <a:r>
              <a:rPr lang="en-US" dirty="0" smtClean="0"/>
              <a:t>Last decade, solar PV module prices dropped by nearly 80% (Bowyer, Bruce, &amp; </a:t>
            </a:r>
            <a:r>
              <a:rPr lang="en-US" dirty="0" err="1" smtClean="0"/>
              <a:t>Passey</a:t>
            </a:r>
            <a:r>
              <a:rPr lang="en-US" dirty="0" smtClean="0"/>
              <a:t>, 2016).</a:t>
            </a:r>
          </a:p>
          <a:p>
            <a:pPr lvl="1"/>
            <a:r>
              <a:rPr lang="en-US" dirty="0" smtClean="0"/>
              <a:t>Solar PV is presently the cheapest new power generating in many countries.</a:t>
            </a:r>
          </a:p>
          <a:p>
            <a:pPr lvl="1"/>
            <a:r>
              <a:rPr lang="en-US" dirty="0" smtClean="0"/>
              <a:t>Over the previous two years, US community solar projects have expanded by over 50% (</a:t>
            </a:r>
            <a:r>
              <a:rPr lang="en-US" dirty="0" err="1" smtClean="0"/>
              <a:t>Eklund</a:t>
            </a:r>
            <a:r>
              <a:rPr lang="en-US" dirty="0" smtClean="0"/>
              <a:t> et al., 2023).</a:t>
            </a:r>
          </a:p>
          <a:p>
            <a:pPr lvl="1"/>
            <a:r>
              <a:rPr lang="en-US" dirty="0" smtClean="0"/>
              <a:t>Community solar projects may reduce power rates by 15-25%, according to a National Renewable Energy Laboratory research (</a:t>
            </a:r>
            <a:r>
              <a:rPr lang="en-US" dirty="0" err="1" smtClean="0"/>
              <a:t>Kapur</a:t>
            </a:r>
            <a:r>
              <a:rPr lang="en-US" dirty="0" smtClean="0"/>
              <a:t>, 2022).</a:t>
            </a:r>
          </a:p>
          <a:p>
            <a:endParaRPr 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cap="small" dirty="0" smtClean="0"/>
              <a:t>SWOT analysis</a:t>
            </a:r>
            <a:endParaRPr lang="en-US" dirty="0"/>
          </a:p>
        </p:txBody>
      </p:sp>
      <p:graphicFrame>
        <p:nvGraphicFramePr>
          <p:cNvPr id="4" name="Content Placeholder 3"/>
          <p:cNvGraphicFramePr>
            <a:graphicFrameLocks noGrp="1"/>
          </p:cNvGraphicFramePr>
          <p:nvPr>
            <p:ph sz="quarter" idx="1"/>
          </p:nvPr>
        </p:nvGraphicFramePr>
        <p:xfrm>
          <a:off x="301625" y="1273174"/>
          <a:ext cx="8504240" cy="4022725"/>
        </p:xfrm>
        <a:graphic>
          <a:graphicData uri="http://schemas.openxmlformats.org/drawingml/2006/table">
            <a:tbl>
              <a:tblPr firstRow="1" bandRow="1">
                <a:tableStyleId>{21E4AEA4-8DFA-4A89-87EB-49C32662AFE0}</a:tableStyleId>
              </a:tblPr>
              <a:tblGrid>
                <a:gridCol w="2126060"/>
                <a:gridCol w="2126060"/>
                <a:gridCol w="2126060"/>
                <a:gridCol w="2126060"/>
              </a:tblGrid>
              <a:tr h="579209">
                <a:tc>
                  <a:txBody>
                    <a:bodyPr/>
                    <a:lstStyle/>
                    <a:p>
                      <a:pPr marL="0" marR="0" algn="ctr">
                        <a:spcBef>
                          <a:spcPts val="0"/>
                        </a:spcBef>
                        <a:spcAft>
                          <a:spcPts val="0"/>
                        </a:spcAft>
                      </a:pPr>
                      <a:r>
                        <a:rPr lang="en-US" sz="1200" dirty="0"/>
                        <a:t>Strength</a:t>
                      </a:r>
                      <a:endParaRPr lang="en-US" sz="1200" dirty="0">
                        <a:latin typeface="Times New Roman"/>
                        <a:ea typeface="Calibri"/>
                        <a:cs typeface="Times New Roman"/>
                      </a:endParaRPr>
                    </a:p>
                  </a:txBody>
                  <a:tcPr marL="68580" marR="68580" marT="0" marB="0"/>
                </a:tc>
                <a:tc>
                  <a:txBody>
                    <a:bodyPr/>
                    <a:lstStyle/>
                    <a:p>
                      <a:pPr marL="0" marR="0" algn="ctr">
                        <a:spcBef>
                          <a:spcPts val="0"/>
                        </a:spcBef>
                        <a:spcAft>
                          <a:spcPts val="0"/>
                        </a:spcAft>
                      </a:pPr>
                      <a:r>
                        <a:rPr lang="en-US" sz="1200"/>
                        <a:t>Weakness</a:t>
                      </a:r>
                      <a:endParaRPr lang="en-US" sz="1200">
                        <a:latin typeface="Times New Roman"/>
                        <a:ea typeface="Calibri"/>
                        <a:cs typeface="Times New Roman"/>
                      </a:endParaRPr>
                    </a:p>
                  </a:txBody>
                  <a:tcPr marL="68580" marR="68580" marT="0" marB="0"/>
                </a:tc>
                <a:tc>
                  <a:txBody>
                    <a:bodyPr/>
                    <a:lstStyle/>
                    <a:p>
                      <a:pPr marL="0" marR="0" algn="ctr">
                        <a:spcBef>
                          <a:spcPts val="0"/>
                        </a:spcBef>
                        <a:spcAft>
                          <a:spcPts val="0"/>
                        </a:spcAft>
                      </a:pPr>
                      <a:r>
                        <a:rPr lang="en-US" sz="1200"/>
                        <a:t>Opportunity</a:t>
                      </a:r>
                      <a:endParaRPr lang="en-US" sz="1200">
                        <a:latin typeface="Times New Roman"/>
                        <a:ea typeface="Calibri"/>
                        <a:cs typeface="Times New Roman"/>
                      </a:endParaRPr>
                    </a:p>
                  </a:txBody>
                  <a:tcPr marL="68580" marR="68580" marT="0" marB="0"/>
                </a:tc>
                <a:tc>
                  <a:txBody>
                    <a:bodyPr/>
                    <a:lstStyle/>
                    <a:p>
                      <a:pPr marL="0" marR="0" algn="ctr">
                        <a:spcBef>
                          <a:spcPts val="0"/>
                        </a:spcBef>
                        <a:spcAft>
                          <a:spcPts val="0"/>
                        </a:spcAft>
                      </a:pPr>
                      <a:r>
                        <a:rPr lang="en-US" sz="1200"/>
                        <a:t>Threat</a:t>
                      </a:r>
                      <a:endParaRPr lang="en-US" sz="1200">
                        <a:latin typeface="Times New Roman"/>
                        <a:ea typeface="Calibri"/>
                        <a:cs typeface="Times New Roman"/>
                      </a:endParaRPr>
                    </a:p>
                  </a:txBody>
                  <a:tcPr marL="68580" marR="68580" marT="0" marB="0"/>
                </a:tc>
              </a:tr>
              <a:tr h="579209">
                <a:tc>
                  <a:txBody>
                    <a:bodyPr/>
                    <a:lstStyle/>
                    <a:p>
                      <a:pPr marL="0" marR="0" algn="ctr">
                        <a:spcBef>
                          <a:spcPts val="0"/>
                        </a:spcBef>
                        <a:spcAft>
                          <a:spcPts val="0"/>
                        </a:spcAft>
                      </a:pPr>
                      <a:r>
                        <a:rPr lang="en-US" sz="1200"/>
                        <a:t>Abundant renewable resource</a:t>
                      </a:r>
                      <a:endParaRPr lang="en-US" sz="1200">
                        <a:latin typeface="Times New Roman"/>
                        <a:ea typeface="Calibri"/>
                        <a:cs typeface="Times New Roman"/>
                      </a:endParaRPr>
                    </a:p>
                  </a:txBody>
                  <a:tcPr marL="68580" marR="68580" marT="0" marB="0"/>
                </a:tc>
                <a:tc>
                  <a:txBody>
                    <a:bodyPr/>
                    <a:lstStyle/>
                    <a:p>
                      <a:pPr marL="0" marR="0" algn="ctr">
                        <a:spcBef>
                          <a:spcPts val="0"/>
                        </a:spcBef>
                        <a:spcAft>
                          <a:spcPts val="0"/>
                        </a:spcAft>
                      </a:pPr>
                      <a:r>
                        <a:rPr lang="en-US" sz="1200"/>
                        <a:t>High upfront cost of installation</a:t>
                      </a:r>
                      <a:endParaRPr lang="en-US" sz="1200">
                        <a:latin typeface="Times New Roman"/>
                        <a:ea typeface="Calibri"/>
                        <a:cs typeface="Times New Roman"/>
                      </a:endParaRPr>
                    </a:p>
                  </a:txBody>
                  <a:tcPr marL="68580" marR="68580" marT="0" marB="0"/>
                </a:tc>
                <a:tc>
                  <a:txBody>
                    <a:bodyPr/>
                    <a:lstStyle/>
                    <a:p>
                      <a:pPr marL="0" marR="0" algn="ctr">
                        <a:spcBef>
                          <a:spcPts val="0"/>
                        </a:spcBef>
                        <a:spcAft>
                          <a:spcPts val="0"/>
                        </a:spcAft>
                      </a:pPr>
                      <a:r>
                        <a:rPr lang="en-US" sz="1200"/>
                        <a:t>Government subsidies for renewable energy</a:t>
                      </a:r>
                      <a:endParaRPr lang="en-US" sz="1200">
                        <a:latin typeface="Times New Roman"/>
                        <a:ea typeface="Calibri"/>
                        <a:cs typeface="Times New Roman"/>
                      </a:endParaRPr>
                    </a:p>
                  </a:txBody>
                  <a:tcPr marL="68580" marR="68580" marT="0" marB="0"/>
                </a:tc>
                <a:tc>
                  <a:txBody>
                    <a:bodyPr/>
                    <a:lstStyle/>
                    <a:p>
                      <a:pPr marL="0" marR="0" algn="ctr">
                        <a:spcBef>
                          <a:spcPts val="0"/>
                        </a:spcBef>
                        <a:spcAft>
                          <a:spcPts val="0"/>
                        </a:spcAft>
                      </a:pPr>
                      <a:r>
                        <a:rPr lang="en-US" sz="1200"/>
                        <a:t>Changes in government policy</a:t>
                      </a:r>
                      <a:endParaRPr lang="en-US" sz="1200">
                        <a:latin typeface="Times New Roman"/>
                        <a:ea typeface="Calibri"/>
                        <a:cs typeface="Times New Roman"/>
                      </a:endParaRPr>
                    </a:p>
                  </a:txBody>
                  <a:tcPr marL="68580" marR="68580" marT="0" marB="0"/>
                </a:tc>
              </a:tr>
              <a:tr h="1142549">
                <a:tc>
                  <a:txBody>
                    <a:bodyPr/>
                    <a:lstStyle/>
                    <a:p>
                      <a:pPr marL="0" marR="0" algn="ctr">
                        <a:spcBef>
                          <a:spcPts val="0"/>
                        </a:spcBef>
                        <a:spcAft>
                          <a:spcPts val="0"/>
                        </a:spcAft>
                      </a:pPr>
                      <a:r>
                        <a:rPr lang="en-US" sz="1200"/>
                        <a:t>Strong public support for renewable energy</a:t>
                      </a:r>
                      <a:endParaRPr lang="en-US" sz="1200">
                        <a:latin typeface="Times New Roman"/>
                        <a:ea typeface="Calibri"/>
                        <a:cs typeface="Times New Roman"/>
                      </a:endParaRPr>
                    </a:p>
                  </a:txBody>
                  <a:tcPr marL="68580" marR="68580" marT="0" marB="0"/>
                </a:tc>
                <a:tc>
                  <a:txBody>
                    <a:bodyPr/>
                    <a:lstStyle/>
                    <a:p>
                      <a:pPr marL="0" marR="0" algn="ctr">
                        <a:spcBef>
                          <a:spcPts val="0"/>
                        </a:spcBef>
                        <a:spcAft>
                          <a:spcPts val="0"/>
                        </a:spcAft>
                      </a:pPr>
                      <a:r>
                        <a:rPr lang="en-US" sz="1200"/>
                        <a:t>Lack of awareness of community-owned solar energy microgrids</a:t>
                      </a:r>
                      <a:endParaRPr lang="en-US" sz="1200">
                        <a:latin typeface="Times New Roman"/>
                        <a:ea typeface="Calibri"/>
                        <a:cs typeface="Times New Roman"/>
                      </a:endParaRPr>
                    </a:p>
                  </a:txBody>
                  <a:tcPr marL="68580" marR="68580" marT="0" marB="0"/>
                </a:tc>
                <a:tc>
                  <a:txBody>
                    <a:bodyPr/>
                    <a:lstStyle/>
                    <a:p>
                      <a:pPr marL="0" marR="0" algn="ctr">
                        <a:spcBef>
                          <a:spcPts val="0"/>
                        </a:spcBef>
                        <a:spcAft>
                          <a:spcPts val="0"/>
                        </a:spcAft>
                      </a:pPr>
                      <a:r>
                        <a:rPr lang="en-US" sz="1200"/>
                        <a:t>Growing demand for renewable energy</a:t>
                      </a:r>
                      <a:endParaRPr lang="en-US" sz="1200">
                        <a:latin typeface="Times New Roman"/>
                        <a:ea typeface="Calibri"/>
                        <a:cs typeface="Times New Roman"/>
                      </a:endParaRPr>
                    </a:p>
                  </a:txBody>
                  <a:tcPr marL="68580" marR="68580" marT="0" marB="0"/>
                </a:tc>
                <a:tc>
                  <a:txBody>
                    <a:bodyPr/>
                    <a:lstStyle/>
                    <a:p>
                      <a:pPr marL="0" marR="0" algn="ctr">
                        <a:spcBef>
                          <a:spcPts val="0"/>
                        </a:spcBef>
                        <a:spcAft>
                          <a:spcPts val="0"/>
                        </a:spcAft>
                      </a:pPr>
                      <a:r>
                        <a:rPr lang="en-US" sz="1200"/>
                        <a:t>Technological advancements that make community-owned solar energy microgrids less competitive</a:t>
                      </a:r>
                      <a:endParaRPr lang="en-US" sz="1200">
                        <a:latin typeface="Times New Roman"/>
                        <a:ea typeface="Calibri"/>
                        <a:cs typeface="Times New Roman"/>
                      </a:endParaRPr>
                    </a:p>
                  </a:txBody>
                  <a:tcPr marL="68580" marR="68580" marT="0" marB="0"/>
                </a:tc>
              </a:tr>
              <a:tr h="1142549">
                <a:tc>
                  <a:txBody>
                    <a:bodyPr/>
                    <a:lstStyle/>
                    <a:p>
                      <a:pPr marL="0" marR="0" algn="ctr">
                        <a:spcBef>
                          <a:spcPts val="0"/>
                        </a:spcBef>
                        <a:spcAft>
                          <a:spcPts val="0"/>
                        </a:spcAft>
                      </a:pPr>
                      <a:r>
                        <a:rPr lang="en-US" sz="1200"/>
                        <a:t>Job creation</a:t>
                      </a:r>
                      <a:endParaRPr lang="en-US" sz="1200">
                        <a:latin typeface="Times New Roman"/>
                        <a:ea typeface="Calibri"/>
                        <a:cs typeface="Times New Roman"/>
                      </a:endParaRPr>
                    </a:p>
                  </a:txBody>
                  <a:tcPr marL="68580" marR="68580" marT="0" marB="0"/>
                </a:tc>
                <a:tc>
                  <a:txBody>
                    <a:bodyPr/>
                    <a:lstStyle/>
                    <a:p>
                      <a:pPr marL="0" marR="0" algn="ctr">
                        <a:spcBef>
                          <a:spcPts val="0"/>
                        </a:spcBef>
                        <a:spcAft>
                          <a:spcPts val="0"/>
                        </a:spcAft>
                      </a:pPr>
                      <a:r>
                        <a:rPr lang="en-US" sz="1200" dirty="0"/>
                        <a:t>Technical challenges in developing and operating community-owned solar energy microgrids</a:t>
                      </a:r>
                      <a:endParaRPr lang="en-US" sz="1200" dirty="0">
                        <a:latin typeface="Times New Roman"/>
                        <a:ea typeface="Calibri"/>
                        <a:cs typeface="Times New Roman"/>
                      </a:endParaRPr>
                    </a:p>
                  </a:txBody>
                  <a:tcPr marL="68580" marR="68580" marT="0" marB="0"/>
                </a:tc>
                <a:tc>
                  <a:txBody>
                    <a:bodyPr/>
                    <a:lstStyle/>
                    <a:p>
                      <a:pPr marL="0" marR="0" algn="ctr">
                        <a:spcBef>
                          <a:spcPts val="0"/>
                        </a:spcBef>
                        <a:spcAft>
                          <a:spcPts val="0"/>
                        </a:spcAft>
                      </a:pPr>
                      <a:r>
                        <a:rPr lang="en-US" sz="1200"/>
                        <a:t>Increased energy resilience</a:t>
                      </a:r>
                      <a:endParaRPr lang="en-US" sz="1200">
                        <a:latin typeface="Times New Roman"/>
                        <a:ea typeface="Calibri"/>
                        <a:cs typeface="Times New Roman"/>
                      </a:endParaRPr>
                    </a:p>
                  </a:txBody>
                  <a:tcPr marL="68580" marR="68580" marT="0" marB="0"/>
                </a:tc>
                <a:tc>
                  <a:txBody>
                    <a:bodyPr/>
                    <a:lstStyle/>
                    <a:p>
                      <a:pPr marL="0" marR="0" algn="ctr">
                        <a:spcBef>
                          <a:spcPts val="0"/>
                        </a:spcBef>
                        <a:spcAft>
                          <a:spcPts val="0"/>
                        </a:spcAft>
                      </a:pPr>
                      <a:r>
                        <a:rPr lang="en-US" sz="1200"/>
                        <a:t>Decrease in the demand for renewable energy</a:t>
                      </a:r>
                      <a:endParaRPr lang="en-US" sz="1200">
                        <a:latin typeface="Times New Roman"/>
                        <a:ea typeface="Calibri"/>
                        <a:cs typeface="Times New Roman"/>
                      </a:endParaRPr>
                    </a:p>
                  </a:txBody>
                  <a:tcPr marL="68580" marR="68580" marT="0" marB="0"/>
                </a:tc>
              </a:tr>
              <a:tr h="579209">
                <a:tc>
                  <a:txBody>
                    <a:bodyPr/>
                    <a:lstStyle/>
                    <a:p>
                      <a:pPr marL="0" marR="0" algn="ctr">
                        <a:spcBef>
                          <a:spcPts val="0"/>
                        </a:spcBef>
                        <a:spcAft>
                          <a:spcPts val="0"/>
                        </a:spcAft>
                      </a:pPr>
                      <a:r>
                        <a:rPr lang="en-US" sz="1200"/>
                        <a:t>Reduced greenhouse gas emissions</a:t>
                      </a:r>
                      <a:endParaRPr lang="en-US" sz="1200">
                        <a:latin typeface="Times New Roman"/>
                        <a:ea typeface="Calibri"/>
                        <a:cs typeface="Times New Roman"/>
                      </a:endParaRPr>
                    </a:p>
                  </a:txBody>
                  <a:tcPr marL="68580" marR="68580" marT="0" marB="0"/>
                </a:tc>
                <a:tc>
                  <a:txBody>
                    <a:bodyPr/>
                    <a:lstStyle/>
                    <a:p>
                      <a:pPr marL="0" marR="0" algn="ctr">
                        <a:spcBef>
                          <a:spcPts val="0"/>
                        </a:spcBef>
                        <a:spcAft>
                          <a:spcPts val="0"/>
                        </a:spcAft>
                      </a:pPr>
                      <a:endParaRPr lang="en-US" sz="1200">
                        <a:latin typeface="Times New Roman"/>
                        <a:ea typeface="Calibri"/>
                        <a:cs typeface="Times New Roman"/>
                      </a:endParaRPr>
                    </a:p>
                  </a:txBody>
                  <a:tcPr marL="68580" marR="68580" marT="0" marB="0"/>
                </a:tc>
                <a:tc>
                  <a:txBody>
                    <a:bodyPr/>
                    <a:lstStyle/>
                    <a:p>
                      <a:pPr marL="0" marR="0" algn="ctr">
                        <a:spcBef>
                          <a:spcPts val="0"/>
                        </a:spcBef>
                        <a:spcAft>
                          <a:spcPts val="0"/>
                        </a:spcAft>
                      </a:pPr>
                      <a:r>
                        <a:rPr lang="en-US" sz="1200" dirty="0"/>
                        <a:t>Reduced energy costs</a:t>
                      </a:r>
                      <a:endParaRPr lang="en-US" sz="1200" dirty="0">
                        <a:latin typeface="Times New Roman"/>
                        <a:ea typeface="Calibri"/>
                        <a:cs typeface="Times New Roman"/>
                      </a:endParaRPr>
                    </a:p>
                  </a:txBody>
                  <a:tcPr marL="68580" marR="68580" marT="0" marB="0"/>
                </a:tc>
                <a:tc>
                  <a:txBody>
                    <a:bodyPr/>
                    <a:lstStyle/>
                    <a:p>
                      <a:pPr marL="0" marR="0" algn="ctr">
                        <a:spcBef>
                          <a:spcPts val="0"/>
                        </a:spcBef>
                        <a:spcAft>
                          <a:spcPts val="0"/>
                        </a:spcAft>
                      </a:pPr>
                      <a:endParaRPr lang="en-US" sz="1200" dirty="0">
                        <a:latin typeface="Times New Roman"/>
                        <a:ea typeface="Calibri"/>
                        <a:cs typeface="Times New Roman"/>
                      </a:endParaRPr>
                    </a:p>
                  </a:txBody>
                  <a:tcPr marL="68580" marR="68580" marT="0" marB="0"/>
                </a:tc>
              </a:tr>
            </a:tbl>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cap="small" dirty="0" smtClean="0"/>
              <a:t>Financial projections</a:t>
            </a:r>
            <a:endParaRPr lang="en-US" dirty="0"/>
          </a:p>
        </p:txBody>
      </p:sp>
      <p:graphicFrame>
        <p:nvGraphicFramePr>
          <p:cNvPr id="4" name="Content Placeholder 3"/>
          <p:cNvGraphicFramePr>
            <a:graphicFrameLocks noGrp="1"/>
          </p:cNvGraphicFramePr>
          <p:nvPr>
            <p:ph sz="quarter" idx="1"/>
          </p:nvPr>
        </p:nvGraphicFramePr>
        <p:xfrm>
          <a:off x="152399" y="1273170"/>
          <a:ext cx="8839200" cy="4112484"/>
        </p:xfrm>
        <a:graphic>
          <a:graphicData uri="http://schemas.openxmlformats.org/drawingml/2006/table">
            <a:tbl>
              <a:tblPr firstRow="1" bandRow="1">
                <a:tableStyleId>{F5AB1C69-6EDB-4FF4-983F-18BD219EF322}</a:tableStyleId>
              </a:tblPr>
              <a:tblGrid>
                <a:gridCol w="1473200"/>
                <a:gridCol w="1473200"/>
                <a:gridCol w="1473200"/>
                <a:gridCol w="1473200"/>
                <a:gridCol w="1473200"/>
                <a:gridCol w="1473200"/>
              </a:tblGrid>
              <a:tr h="308417">
                <a:tc>
                  <a:txBody>
                    <a:bodyPr/>
                    <a:lstStyle/>
                    <a:p>
                      <a:pPr marL="0" marR="0" algn="just">
                        <a:lnSpc>
                          <a:spcPct val="150000"/>
                        </a:lnSpc>
                        <a:spcBef>
                          <a:spcPts val="0"/>
                        </a:spcBef>
                        <a:spcAft>
                          <a:spcPts val="0"/>
                        </a:spcAft>
                      </a:pPr>
                      <a:r>
                        <a:rPr lang="en-US" sz="900" dirty="0"/>
                        <a:t>Financial Plan</a:t>
                      </a:r>
                      <a:endParaRPr lang="en-US" sz="900" dirty="0">
                        <a:latin typeface="Times New Roman"/>
                        <a:ea typeface="Calibri"/>
                        <a:cs typeface="Times New Roman"/>
                      </a:endParaRPr>
                    </a:p>
                  </a:txBody>
                  <a:tcPr marL="68580" marR="68580" marT="0" marB="0"/>
                </a:tc>
                <a:tc>
                  <a:txBody>
                    <a:bodyPr/>
                    <a:lstStyle/>
                    <a:p>
                      <a:pPr marL="0" marR="0" algn="just">
                        <a:lnSpc>
                          <a:spcPct val="150000"/>
                        </a:lnSpc>
                        <a:spcBef>
                          <a:spcPts val="0"/>
                        </a:spcBef>
                        <a:spcAft>
                          <a:spcPts val="0"/>
                        </a:spcAft>
                      </a:pPr>
                      <a:r>
                        <a:rPr lang="en-US" sz="900"/>
                        <a:t>Year 1</a:t>
                      </a:r>
                      <a:endParaRPr lang="en-US" sz="900">
                        <a:latin typeface="Times New Roman"/>
                        <a:ea typeface="Calibri"/>
                        <a:cs typeface="Times New Roman"/>
                      </a:endParaRPr>
                    </a:p>
                  </a:txBody>
                  <a:tcPr marL="68580" marR="68580" marT="0" marB="0"/>
                </a:tc>
                <a:tc>
                  <a:txBody>
                    <a:bodyPr/>
                    <a:lstStyle/>
                    <a:p>
                      <a:pPr marL="0" marR="0" algn="just">
                        <a:lnSpc>
                          <a:spcPct val="150000"/>
                        </a:lnSpc>
                        <a:spcBef>
                          <a:spcPts val="0"/>
                        </a:spcBef>
                        <a:spcAft>
                          <a:spcPts val="0"/>
                        </a:spcAft>
                      </a:pPr>
                      <a:r>
                        <a:rPr lang="en-US" sz="900"/>
                        <a:t>Year 2</a:t>
                      </a:r>
                      <a:endParaRPr lang="en-US" sz="900">
                        <a:latin typeface="Times New Roman"/>
                        <a:ea typeface="Calibri"/>
                        <a:cs typeface="Times New Roman"/>
                      </a:endParaRPr>
                    </a:p>
                  </a:txBody>
                  <a:tcPr marL="68580" marR="68580" marT="0" marB="0"/>
                </a:tc>
                <a:tc>
                  <a:txBody>
                    <a:bodyPr/>
                    <a:lstStyle/>
                    <a:p>
                      <a:pPr marL="0" marR="0" algn="just">
                        <a:lnSpc>
                          <a:spcPct val="150000"/>
                        </a:lnSpc>
                        <a:spcBef>
                          <a:spcPts val="0"/>
                        </a:spcBef>
                        <a:spcAft>
                          <a:spcPts val="0"/>
                        </a:spcAft>
                      </a:pPr>
                      <a:r>
                        <a:rPr lang="en-US" sz="900"/>
                        <a:t>Year 3</a:t>
                      </a:r>
                      <a:endParaRPr lang="en-US" sz="900">
                        <a:latin typeface="Times New Roman"/>
                        <a:ea typeface="Calibri"/>
                        <a:cs typeface="Times New Roman"/>
                      </a:endParaRPr>
                    </a:p>
                  </a:txBody>
                  <a:tcPr marL="68580" marR="68580" marT="0" marB="0"/>
                </a:tc>
                <a:tc>
                  <a:txBody>
                    <a:bodyPr/>
                    <a:lstStyle/>
                    <a:p>
                      <a:pPr marL="0" marR="0" algn="just">
                        <a:lnSpc>
                          <a:spcPct val="150000"/>
                        </a:lnSpc>
                        <a:spcBef>
                          <a:spcPts val="0"/>
                        </a:spcBef>
                        <a:spcAft>
                          <a:spcPts val="0"/>
                        </a:spcAft>
                      </a:pPr>
                      <a:r>
                        <a:rPr lang="en-US" sz="900"/>
                        <a:t>Year 4</a:t>
                      </a:r>
                      <a:endParaRPr lang="en-US" sz="900">
                        <a:latin typeface="Times New Roman"/>
                        <a:ea typeface="Calibri"/>
                        <a:cs typeface="Times New Roman"/>
                      </a:endParaRPr>
                    </a:p>
                  </a:txBody>
                  <a:tcPr marL="68580" marR="68580" marT="0" marB="0"/>
                </a:tc>
                <a:tc>
                  <a:txBody>
                    <a:bodyPr/>
                    <a:lstStyle/>
                    <a:p>
                      <a:pPr marL="0" marR="0" algn="just">
                        <a:lnSpc>
                          <a:spcPct val="150000"/>
                        </a:lnSpc>
                        <a:spcBef>
                          <a:spcPts val="0"/>
                        </a:spcBef>
                        <a:spcAft>
                          <a:spcPts val="0"/>
                        </a:spcAft>
                      </a:pPr>
                      <a:r>
                        <a:rPr lang="en-US" sz="900"/>
                        <a:t>Year 5</a:t>
                      </a:r>
                      <a:endParaRPr lang="en-US" sz="900">
                        <a:latin typeface="Times New Roman"/>
                        <a:ea typeface="Calibri"/>
                        <a:cs typeface="Times New Roman"/>
                      </a:endParaRPr>
                    </a:p>
                  </a:txBody>
                  <a:tcPr marL="68580" marR="68580" marT="0" marB="0"/>
                </a:tc>
              </a:tr>
              <a:tr h="308417">
                <a:tc>
                  <a:txBody>
                    <a:bodyPr/>
                    <a:lstStyle/>
                    <a:p>
                      <a:pPr marL="0" marR="0" algn="just">
                        <a:lnSpc>
                          <a:spcPct val="150000"/>
                        </a:lnSpc>
                        <a:spcBef>
                          <a:spcPts val="0"/>
                        </a:spcBef>
                        <a:spcAft>
                          <a:spcPts val="0"/>
                        </a:spcAft>
                      </a:pPr>
                      <a:r>
                        <a:rPr lang="en-US" sz="900"/>
                        <a:t>Revenue (£)</a:t>
                      </a:r>
                      <a:endParaRPr lang="en-US" sz="900">
                        <a:latin typeface="Times New Roman"/>
                        <a:ea typeface="Calibri"/>
                        <a:cs typeface="Times New Roman"/>
                      </a:endParaRPr>
                    </a:p>
                  </a:txBody>
                  <a:tcPr marL="68580" marR="68580" marT="0" marB="0"/>
                </a:tc>
                <a:tc>
                  <a:txBody>
                    <a:bodyPr/>
                    <a:lstStyle/>
                    <a:p>
                      <a:pPr marL="0" marR="0" algn="just">
                        <a:lnSpc>
                          <a:spcPct val="150000"/>
                        </a:lnSpc>
                        <a:spcBef>
                          <a:spcPts val="0"/>
                        </a:spcBef>
                        <a:spcAft>
                          <a:spcPts val="0"/>
                        </a:spcAft>
                      </a:pPr>
                      <a:r>
                        <a:rPr lang="en-US" sz="900"/>
                        <a:t>£1,200,000</a:t>
                      </a:r>
                      <a:endParaRPr lang="en-US" sz="900">
                        <a:latin typeface="Times New Roman"/>
                        <a:ea typeface="Calibri"/>
                        <a:cs typeface="Times New Roman"/>
                      </a:endParaRPr>
                    </a:p>
                  </a:txBody>
                  <a:tcPr marL="68580" marR="68580" marT="0" marB="0"/>
                </a:tc>
                <a:tc>
                  <a:txBody>
                    <a:bodyPr/>
                    <a:lstStyle/>
                    <a:p>
                      <a:pPr marL="0" marR="0" algn="just">
                        <a:lnSpc>
                          <a:spcPct val="150000"/>
                        </a:lnSpc>
                        <a:spcBef>
                          <a:spcPts val="0"/>
                        </a:spcBef>
                        <a:spcAft>
                          <a:spcPts val="0"/>
                        </a:spcAft>
                      </a:pPr>
                      <a:r>
                        <a:rPr lang="en-US" sz="900"/>
                        <a:t>£1,400,000</a:t>
                      </a:r>
                      <a:endParaRPr lang="en-US" sz="900">
                        <a:latin typeface="Times New Roman"/>
                        <a:ea typeface="Calibri"/>
                        <a:cs typeface="Times New Roman"/>
                      </a:endParaRPr>
                    </a:p>
                  </a:txBody>
                  <a:tcPr marL="68580" marR="68580" marT="0" marB="0"/>
                </a:tc>
                <a:tc>
                  <a:txBody>
                    <a:bodyPr/>
                    <a:lstStyle/>
                    <a:p>
                      <a:pPr marL="0" marR="0" algn="just">
                        <a:lnSpc>
                          <a:spcPct val="150000"/>
                        </a:lnSpc>
                        <a:spcBef>
                          <a:spcPts val="0"/>
                        </a:spcBef>
                        <a:spcAft>
                          <a:spcPts val="0"/>
                        </a:spcAft>
                      </a:pPr>
                      <a:r>
                        <a:rPr lang="en-US" sz="900"/>
                        <a:t>£1,600,000</a:t>
                      </a:r>
                      <a:endParaRPr lang="en-US" sz="900">
                        <a:latin typeface="Times New Roman"/>
                        <a:ea typeface="Calibri"/>
                        <a:cs typeface="Times New Roman"/>
                      </a:endParaRPr>
                    </a:p>
                  </a:txBody>
                  <a:tcPr marL="68580" marR="68580" marT="0" marB="0"/>
                </a:tc>
                <a:tc>
                  <a:txBody>
                    <a:bodyPr/>
                    <a:lstStyle/>
                    <a:p>
                      <a:pPr marL="0" marR="0" algn="just">
                        <a:lnSpc>
                          <a:spcPct val="150000"/>
                        </a:lnSpc>
                        <a:spcBef>
                          <a:spcPts val="0"/>
                        </a:spcBef>
                        <a:spcAft>
                          <a:spcPts val="0"/>
                        </a:spcAft>
                      </a:pPr>
                      <a:r>
                        <a:rPr lang="en-US" sz="900"/>
                        <a:t>£1,800,000</a:t>
                      </a:r>
                      <a:endParaRPr lang="en-US" sz="900">
                        <a:latin typeface="Times New Roman"/>
                        <a:ea typeface="Calibri"/>
                        <a:cs typeface="Times New Roman"/>
                      </a:endParaRPr>
                    </a:p>
                  </a:txBody>
                  <a:tcPr marL="68580" marR="68580" marT="0" marB="0"/>
                </a:tc>
                <a:tc>
                  <a:txBody>
                    <a:bodyPr/>
                    <a:lstStyle/>
                    <a:p>
                      <a:pPr marL="0" marR="0" algn="just">
                        <a:lnSpc>
                          <a:spcPct val="150000"/>
                        </a:lnSpc>
                        <a:spcBef>
                          <a:spcPts val="0"/>
                        </a:spcBef>
                        <a:spcAft>
                          <a:spcPts val="0"/>
                        </a:spcAft>
                      </a:pPr>
                      <a:r>
                        <a:rPr lang="en-US" sz="900"/>
                        <a:t>£2,000,000</a:t>
                      </a:r>
                      <a:endParaRPr lang="en-US" sz="900">
                        <a:latin typeface="Times New Roman"/>
                        <a:ea typeface="Calibri"/>
                        <a:cs typeface="Times New Roman"/>
                      </a:endParaRPr>
                    </a:p>
                  </a:txBody>
                  <a:tcPr marL="68580" marR="68580" marT="0" marB="0"/>
                </a:tc>
              </a:tr>
              <a:tr h="308417">
                <a:tc>
                  <a:txBody>
                    <a:bodyPr/>
                    <a:lstStyle/>
                    <a:p>
                      <a:pPr marL="0" marR="0" algn="just">
                        <a:lnSpc>
                          <a:spcPct val="150000"/>
                        </a:lnSpc>
                        <a:spcBef>
                          <a:spcPts val="0"/>
                        </a:spcBef>
                        <a:spcAft>
                          <a:spcPts val="0"/>
                        </a:spcAft>
                      </a:pPr>
                      <a:r>
                        <a:rPr lang="en-US" sz="900"/>
                        <a:t>Expenses (£)</a:t>
                      </a:r>
                      <a:endParaRPr lang="en-US" sz="900">
                        <a:latin typeface="Times New Roman"/>
                        <a:ea typeface="Calibri"/>
                        <a:cs typeface="Times New Roman"/>
                      </a:endParaRPr>
                    </a:p>
                  </a:txBody>
                  <a:tcPr marL="68580" marR="68580" marT="0" marB="0"/>
                </a:tc>
                <a:tc>
                  <a:txBody>
                    <a:bodyPr/>
                    <a:lstStyle/>
                    <a:p>
                      <a:pPr marL="0" marR="0" algn="just">
                        <a:lnSpc>
                          <a:spcPct val="150000"/>
                        </a:lnSpc>
                        <a:spcBef>
                          <a:spcPts val="0"/>
                        </a:spcBef>
                        <a:spcAft>
                          <a:spcPts val="0"/>
                        </a:spcAft>
                      </a:pPr>
                      <a:endParaRPr lang="en-US" sz="900">
                        <a:latin typeface="Times New Roman"/>
                        <a:ea typeface="Calibri"/>
                        <a:cs typeface="Times New Roman"/>
                      </a:endParaRPr>
                    </a:p>
                  </a:txBody>
                  <a:tcPr marL="68580" marR="68580" marT="0" marB="0"/>
                </a:tc>
                <a:tc>
                  <a:txBody>
                    <a:bodyPr/>
                    <a:lstStyle/>
                    <a:p>
                      <a:pPr marL="0" marR="0" algn="just">
                        <a:lnSpc>
                          <a:spcPct val="150000"/>
                        </a:lnSpc>
                        <a:spcBef>
                          <a:spcPts val="0"/>
                        </a:spcBef>
                        <a:spcAft>
                          <a:spcPts val="0"/>
                        </a:spcAft>
                      </a:pPr>
                      <a:endParaRPr lang="en-US" sz="900">
                        <a:latin typeface="Times New Roman"/>
                        <a:ea typeface="Calibri"/>
                        <a:cs typeface="Times New Roman"/>
                      </a:endParaRPr>
                    </a:p>
                  </a:txBody>
                  <a:tcPr marL="68580" marR="68580" marT="0" marB="0"/>
                </a:tc>
                <a:tc>
                  <a:txBody>
                    <a:bodyPr/>
                    <a:lstStyle/>
                    <a:p>
                      <a:pPr marL="0" marR="0" algn="just">
                        <a:lnSpc>
                          <a:spcPct val="150000"/>
                        </a:lnSpc>
                        <a:spcBef>
                          <a:spcPts val="0"/>
                        </a:spcBef>
                        <a:spcAft>
                          <a:spcPts val="0"/>
                        </a:spcAft>
                      </a:pPr>
                      <a:endParaRPr lang="en-US" sz="900">
                        <a:latin typeface="Times New Roman"/>
                        <a:ea typeface="Calibri"/>
                        <a:cs typeface="Times New Roman"/>
                      </a:endParaRPr>
                    </a:p>
                  </a:txBody>
                  <a:tcPr marL="68580" marR="68580" marT="0" marB="0"/>
                </a:tc>
                <a:tc>
                  <a:txBody>
                    <a:bodyPr/>
                    <a:lstStyle/>
                    <a:p>
                      <a:pPr marL="0" marR="0" algn="just">
                        <a:lnSpc>
                          <a:spcPct val="150000"/>
                        </a:lnSpc>
                        <a:spcBef>
                          <a:spcPts val="0"/>
                        </a:spcBef>
                        <a:spcAft>
                          <a:spcPts val="0"/>
                        </a:spcAft>
                      </a:pPr>
                      <a:endParaRPr lang="en-US" sz="900">
                        <a:latin typeface="Times New Roman"/>
                        <a:ea typeface="Calibri"/>
                        <a:cs typeface="Times New Roman"/>
                      </a:endParaRPr>
                    </a:p>
                  </a:txBody>
                  <a:tcPr marL="68580" marR="68580" marT="0" marB="0"/>
                </a:tc>
                <a:tc>
                  <a:txBody>
                    <a:bodyPr/>
                    <a:lstStyle/>
                    <a:p>
                      <a:pPr marL="0" marR="0" algn="just">
                        <a:lnSpc>
                          <a:spcPct val="150000"/>
                        </a:lnSpc>
                        <a:spcBef>
                          <a:spcPts val="0"/>
                        </a:spcBef>
                        <a:spcAft>
                          <a:spcPts val="0"/>
                        </a:spcAft>
                      </a:pPr>
                      <a:endParaRPr lang="en-US" sz="900">
                        <a:latin typeface="Times New Roman"/>
                        <a:ea typeface="Calibri"/>
                        <a:cs typeface="Times New Roman"/>
                      </a:endParaRPr>
                    </a:p>
                  </a:txBody>
                  <a:tcPr marL="68580" marR="68580" marT="0" marB="0"/>
                </a:tc>
              </a:tr>
              <a:tr h="308417">
                <a:tc>
                  <a:txBody>
                    <a:bodyPr/>
                    <a:lstStyle/>
                    <a:p>
                      <a:pPr marL="0" marR="0" algn="just">
                        <a:lnSpc>
                          <a:spcPct val="150000"/>
                        </a:lnSpc>
                        <a:spcBef>
                          <a:spcPts val="0"/>
                        </a:spcBef>
                        <a:spcAft>
                          <a:spcPts val="0"/>
                        </a:spcAft>
                      </a:pPr>
                      <a:r>
                        <a:rPr lang="en-US" sz="900"/>
                        <a:t>Construction Costs</a:t>
                      </a:r>
                      <a:endParaRPr lang="en-US" sz="900">
                        <a:latin typeface="Times New Roman"/>
                        <a:ea typeface="Calibri"/>
                        <a:cs typeface="Times New Roman"/>
                      </a:endParaRPr>
                    </a:p>
                  </a:txBody>
                  <a:tcPr marL="68580" marR="68580" marT="0" marB="0"/>
                </a:tc>
                <a:tc>
                  <a:txBody>
                    <a:bodyPr/>
                    <a:lstStyle/>
                    <a:p>
                      <a:pPr marL="0" marR="0" algn="just">
                        <a:lnSpc>
                          <a:spcPct val="150000"/>
                        </a:lnSpc>
                        <a:spcBef>
                          <a:spcPts val="0"/>
                        </a:spcBef>
                        <a:spcAft>
                          <a:spcPts val="0"/>
                        </a:spcAft>
                      </a:pPr>
                      <a:r>
                        <a:rPr lang="en-US" sz="900"/>
                        <a:t>£800,000</a:t>
                      </a:r>
                      <a:endParaRPr lang="en-US" sz="900">
                        <a:latin typeface="Times New Roman"/>
                        <a:ea typeface="Calibri"/>
                        <a:cs typeface="Times New Roman"/>
                      </a:endParaRPr>
                    </a:p>
                  </a:txBody>
                  <a:tcPr marL="68580" marR="68580" marT="0" marB="0"/>
                </a:tc>
                <a:tc>
                  <a:txBody>
                    <a:bodyPr/>
                    <a:lstStyle/>
                    <a:p>
                      <a:pPr marL="0" marR="0" algn="just">
                        <a:lnSpc>
                          <a:spcPct val="150000"/>
                        </a:lnSpc>
                        <a:spcBef>
                          <a:spcPts val="0"/>
                        </a:spcBef>
                        <a:spcAft>
                          <a:spcPts val="0"/>
                        </a:spcAft>
                      </a:pPr>
                      <a:endParaRPr lang="en-US" sz="900">
                        <a:latin typeface="Times New Roman"/>
                        <a:ea typeface="Calibri"/>
                        <a:cs typeface="Times New Roman"/>
                      </a:endParaRPr>
                    </a:p>
                  </a:txBody>
                  <a:tcPr marL="68580" marR="68580" marT="0" marB="0"/>
                </a:tc>
                <a:tc>
                  <a:txBody>
                    <a:bodyPr/>
                    <a:lstStyle/>
                    <a:p>
                      <a:pPr marL="0" marR="0" algn="just">
                        <a:lnSpc>
                          <a:spcPct val="150000"/>
                        </a:lnSpc>
                        <a:spcBef>
                          <a:spcPts val="0"/>
                        </a:spcBef>
                        <a:spcAft>
                          <a:spcPts val="0"/>
                        </a:spcAft>
                      </a:pPr>
                      <a:endParaRPr lang="en-US" sz="900">
                        <a:latin typeface="Times New Roman"/>
                        <a:ea typeface="Calibri"/>
                        <a:cs typeface="Times New Roman"/>
                      </a:endParaRPr>
                    </a:p>
                  </a:txBody>
                  <a:tcPr marL="68580" marR="68580" marT="0" marB="0"/>
                </a:tc>
                <a:tc>
                  <a:txBody>
                    <a:bodyPr/>
                    <a:lstStyle/>
                    <a:p>
                      <a:pPr marL="0" marR="0" algn="just">
                        <a:lnSpc>
                          <a:spcPct val="150000"/>
                        </a:lnSpc>
                        <a:spcBef>
                          <a:spcPts val="0"/>
                        </a:spcBef>
                        <a:spcAft>
                          <a:spcPts val="0"/>
                        </a:spcAft>
                      </a:pPr>
                      <a:endParaRPr lang="en-US" sz="900">
                        <a:latin typeface="Times New Roman"/>
                        <a:ea typeface="Calibri"/>
                        <a:cs typeface="Times New Roman"/>
                      </a:endParaRPr>
                    </a:p>
                  </a:txBody>
                  <a:tcPr marL="68580" marR="68580" marT="0" marB="0"/>
                </a:tc>
                <a:tc>
                  <a:txBody>
                    <a:bodyPr/>
                    <a:lstStyle/>
                    <a:p>
                      <a:pPr marL="0" marR="0" algn="just">
                        <a:lnSpc>
                          <a:spcPct val="150000"/>
                        </a:lnSpc>
                        <a:spcBef>
                          <a:spcPts val="0"/>
                        </a:spcBef>
                        <a:spcAft>
                          <a:spcPts val="0"/>
                        </a:spcAft>
                      </a:pPr>
                      <a:endParaRPr lang="en-US" sz="900">
                        <a:latin typeface="Times New Roman"/>
                        <a:ea typeface="Calibri"/>
                        <a:cs typeface="Times New Roman"/>
                      </a:endParaRPr>
                    </a:p>
                  </a:txBody>
                  <a:tcPr marL="68580" marR="68580" marT="0" marB="0"/>
                </a:tc>
              </a:tr>
              <a:tr h="321725">
                <a:tc>
                  <a:txBody>
                    <a:bodyPr/>
                    <a:lstStyle/>
                    <a:p>
                      <a:pPr marL="0" marR="0" algn="just">
                        <a:lnSpc>
                          <a:spcPct val="150000"/>
                        </a:lnSpc>
                        <a:spcBef>
                          <a:spcPts val="0"/>
                        </a:spcBef>
                        <a:spcAft>
                          <a:spcPts val="0"/>
                        </a:spcAft>
                      </a:pPr>
                      <a:r>
                        <a:rPr lang="en-US" sz="900"/>
                        <a:t>Operations &amp; Maintenance</a:t>
                      </a:r>
                      <a:endParaRPr lang="en-US" sz="900">
                        <a:latin typeface="Times New Roman"/>
                        <a:ea typeface="Calibri"/>
                        <a:cs typeface="Times New Roman"/>
                      </a:endParaRPr>
                    </a:p>
                  </a:txBody>
                  <a:tcPr marL="68580" marR="68580" marT="0" marB="0"/>
                </a:tc>
                <a:tc>
                  <a:txBody>
                    <a:bodyPr/>
                    <a:lstStyle/>
                    <a:p>
                      <a:pPr marL="0" marR="0" algn="just">
                        <a:lnSpc>
                          <a:spcPct val="150000"/>
                        </a:lnSpc>
                        <a:spcBef>
                          <a:spcPts val="0"/>
                        </a:spcBef>
                        <a:spcAft>
                          <a:spcPts val="0"/>
                        </a:spcAft>
                      </a:pPr>
                      <a:endParaRPr lang="en-US" sz="900">
                        <a:latin typeface="Times New Roman"/>
                        <a:ea typeface="Calibri"/>
                        <a:cs typeface="Times New Roman"/>
                      </a:endParaRPr>
                    </a:p>
                  </a:txBody>
                  <a:tcPr marL="68580" marR="68580" marT="0" marB="0"/>
                </a:tc>
                <a:tc>
                  <a:txBody>
                    <a:bodyPr/>
                    <a:lstStyle/>
                    <a:p>
                      <a:pPr marL="0" marR="0" algn="just">
                        <a:lnSpc>
                          <a:spcPct val="150000"/>
                        </a:lnSpc>
                        <a:spcBef>
                          <a:spcPts val="0"/>
                        </a:spcBef>
                        <a:spcAft>
                          <a:spcPts val="0"/>
                        </a:spcAft>
                      </a:pPr>
                      <a:r>
                        <a:rPr lang="en-US" sz="900"/>
                        <a:t>£50,000</a:t>
                      </a:r>
                      <a:endParaRPr lang="en-US" sz="900">
                        <a:latin typeface="Times New Roman"/>
                        <a:ea typeface="Calibri"/>
                        <a:cs typeface="Times New Roman"/>
                      </a:endParaRPr>
                    </a:p>
                  </a:txBody>
                  <a:tcPr marL="68580" marR="68580" marT="0" marB="0"/>
                </a:tc>
                <a:tc>
                  <a:txBody>
                    <a:bodyPr/>
                    <a:lstStyle/>
                    <a:p>
                      <a:pPr marL="0" marR="0" algn="just">
                        <a:lnSpc>
                          <a:spcPct val="150000"/>
                        </a:lnSpc>
                        <a:spcBef>
                          <a:spcPts val="0"/>
                        </a:spcBef>
                        <a:spcAft>
                          <a:spcPts val="0"/>
                        </a:spcAft>
                      </a:pPr>
                      <a:r>
                        <a:rPr lang="en-US" sz="900"/>
                        <a:t>£55,000</a:t>
                      </a:r>
                      <a:endParaRPr lang="en-US" sz="900">
                        <a:latin typeface="Times New Roman"/>
                        <a:ea typeface="Calibri"/>
                        <a:cs typeface="Times New Roman"/>
                      </a:endParaRPr>
                    </a:p>
                  </a:txBody>
                  <a:tcPr marL="68580" marR="68580" marT="0" marB="0"/>
                </a:tc>
                <a:tc>
                  <a:txBody>
                    <a:bodyPr/>
                    <a:lstStyle/>
                    <a:p>
                      <a:pPr marL="0" marR="0" algn="just">
                        <a:lnSpc>
                          <a:spcPct val="150000"/>
                        </a:lnSpc>
                        <a:spcBef>
                          <a:spcPts val="0"/>
                        </a:spcBef>
                        <a:spcAft>
                          <a:spcPts val="0"/>
                        </a:spcAft>
                      </a:pPr>
                      <a:r>
                        <a:rPr lang="en-US" sz="900"/>
                        <a:t>£60,000</a:t>
                      </a:r>
                      <a:endParaRPr lang="en-US" sz="900">
                        <a:latin typeface="Times New Roman"/>
                        <a:ea typeface="Calibri"/>
                        <a:cs typeface="Times New Roman"/>
                      </a:endParaRPr>
                    </a:p>
                  </a:txBody>
                  <a:tcPr marL="68580" marR="68580" marT="0" marB="0"/>
                </a:tc>
                <a:tc>
                  <a:txBody>
                    <a:bodyPr/>
                    <a:lstStyle/>
                    <a:p>
                      <a:pPr marL="0" marR="0" algn="just">
                        <a:lnSpc>
                          <a:spcPct val="150000"/>
                        </a:lnSpc>
                        <a:spcBef>
                          <a:spcPts val="0"/>
                        </a:spcBef>
                        <a:spcAft>
                          <a:spcPts val="0"/>
                        </a:spcAft>
                      </a:pPr>
                      <a:r>
                        <a:rPr lang="en-US" sz="900"/>
                        <a:t>£65,000</a:t>
                      </a:r>
                      <a:endParaRPr lang="en-US" sz="900">
                        <a:latin typeface="Times New Roman"/>
                        <a:ea typeface="Calibri"/>
                        <a:cs typeface="Times New Roman"/>
                      </a:endParaRPr>
                    </a:p>
                  </a:txBody>
                  <a:tcPr marL="68580" marR="68580" marT="0" marB="0"/>
                </a:tc>
              </a:tr>
              <a:tr h="308417">
                <a:tc>
                  <a:txBody>
                    <a:bodyPr/>
                    <a:lstStyle/>
                    <a:p>
                      <a:pPr marL="0" marR="0" algn="just">
                        <a:lnSpc>
                          <a:spcPct val="150000"/>
                        </a:lnSpc>
                        <a:spcBef>
                          <a:spcPts val="0"/>
                        </a:spcBef>
                        <a:spcAft>
                          <a:spcPts val="0"/>
                        </a:spcAft>
                      </a:pPr>
                      <a:r>
                        <a:rPr lang="en-US" sz="900"/>
                        <a:t>Marketing &amp; Outreach</a:t>
                      </a:r>
                      <a:endParaRPr lang="en-US" sz="900">
                        <a:latin typeface="Times New Roman"/>
                        <a:ea typeface="Calibri"/>
                        <a:cs typeface="Times New Roman"/>
                      </a:endParaRPr>
                    </a:p>
                  </a:txBody>
                  <a:tcPr marL="68580" marR="68580" marT="0" marB="0"/>
                </a:tc>
                <a:tc>
                  <a:txBody>
                    <a:bodyPr/>
                    <a:lstStyle/>
                    <a:p>
                      <a:pPr marL="0" marR="0" algn="just">
                        <a:lnSpc>
                          <a:spcPct val="150000"/>
                        </a:lnSpc>
                        <a:spcBef>
                          <a:spcPts val="0"/>
                        </a:spcBef>
                        <a:spcAft>
                          <a:spcPts val="0"/>
                        </a:spcAft>
                      </a:pPr>
                      <a:endParaRPr lang="en-US" sz="900">
                        <a:latin typeface="Times New Roman"/>
                        <a:ea typeface="Calibri"/>
                        <a:cs typeface="Times New Roman"/>
                      </a:endParaRPr>
                    </a:p>
                  </a:txBody>
                  <a:tcPr marL="68580" marR="68580" marT="0" marB="0"/>
                </a:tc>
                <a:tc>
                  <a:txBody>
                    <a:bodyPr/>
                    <a:lstStyle/>
                    <a:p>
                      <a:pPr marL="0" marR="0" algn="just">
                        <a:lnSpc>
                          <a:spcPct val="150000"/>
                        </a:lnSpc>
                        <a:spcBef>
                          <a:spcPts val="0"/>
                        </a:spcBef>
                        <a:spcAft>
                          <a:spcPts val="0"/>
                        </a:spcAft>
                      </a:pPr>
                      <a:r>
                        <a:rPr lang="en-US" sz="900"/>
                        <a:t>£10,000</a:t>
                      </a:r>
                      <a:endParaRPr lang="en-US" sz="900">
                        <a:latin typeface="Times New Roman"/>
                        <a:ea typeface="Calibri"/>
                        <a:cs typeface="Times New Roman"/>
                      </a:endParaRPr>
                    </a:p>
                  </a:txBody>
                  <a:tcPr marL="68580" marR="68580" marT="0" marB="0"/>
                </a:tc>
                <a:tc>
                  <a:txBody>
                    <a:bodyPr/>
                    <a:lstStyle/>
                    <a:p>
                      <a:pPr marL="0" marR="0" algn="just">
                        <a:lnSpc>
                          <a:spcPct val="150000"/>
                        </a:lnSpc>
                        <a:spcBef>
                          <a:spcPts val="0"/>
                        </a:spcBef>
                        <a:spcAft>
                          <a:spcPts val="0"/>
                        </a:spcAft>
                      </a:pPr>
                      <a:r>
                        <a:rPr lang="en-US" sz="900"/>
                        <a:t>£12,000</a:t>
                      </a:r>
                      <a:endParaRPr lang="en-US" sz="900">
                        <a:latin typeface="Times New Roman"/>
                        <a:ea typeface="Calibri"/>
                        <a:cs typeface="Times New Roman"/>
                      </a:endParaRPr>
                    </a:p>
                  </a:txBody>
                  <a:tcPr marL="68580" marR="68580" marT="0" marB="0"/>
                </a:tc>
                <a:tc>
                  <a:txBody>
                    <a:bodyPr/>
                    <a:lstStyle/>
                    <a:p>
                      <a:pPr marL="0" marR="0" algn="just">
                        <a:lnSpc>
                          <a:spcPct val="150000"/>
                        </a:lnSpc>
                        <a:spcBef>
                          <a:spcPts val="0"/>
                        </a:spcBef>
                        <a:spcAft>
                          <a:spcPts val="0"/>
                        </a:spcAft>
                      </a:pPr>
                      <a:r>
                        <a:rPr lang="en-US" sz="900"/>
                        <a:t>£15,000</a:t>
                      </a:r>
                      <a:endParaRPr lang="en-US" sz="900">
                        <a:latin typeface="Times New Roman"/>
                        <a:ea typeface="Calibri"/>
                        <a:cs typeface="Times New Roman"/>
                      </a:endParaRPr>
                    </a:p>
                  </a:txBody>
                  <a:tcPr marL="68580" marR="68580" marT="0" marB="0"/>
                </a:tc>
                <a:tc>
                  <a:txBody>
                    <a:bodyPr/>
                    <a:lstStyle/>
                    <a:p>
                      <a:pPr marL="0" marR="0" algn="just">
                        <a:lnSpc>
                          <a:spcPct val="150000"/>
                        </a:lnSpc>
                        <a:spcBef>
                          <a:spcPts val="0"/>
                        </a:spcBef>
                        <a:spcAft>
                          <a:spcPts val="0"/>
                        </a:spcAft>
                      </a:pPr>
                      <a:r>
                        <a:rPr lang="en-US" sz="900"/>
                        <a:t>£18,000</a:t>
                      </a:r>
                      <a:endParaRPr lang="en-US" sz="900">
                        <a:latin typeface="Times New Roman"/>
                        <a:ea typeface="Calibri"/>
                        <a:cs typeface="Times New Roman"/>
                      </a:endParaRPr>
                    </a:p>
                  </a:txBody>
                  <a:tcPr marL="68580" marR="68580" marT="0" marB="0"/>
                </a:tc>
              </a:tr>
              <a:tr h="308417">
                <a:tc>
                  <a:txBody>
                    <a:bodyPr/>
                    <a:lstStyle/>
                    <a:p>
                      <a:pPr marL="0" marR="0" algn="just">
                        <a:lnSpc>
                          <a:spcPct val="150000"/>
                        </a:lnSpc>
                        <a:spcBef>
                          <a:spcPts val="0"/>
                        </a:spcBef>
                        <a:spcAft>
                          <a:spcPts val="0"/>
                        </a:spcAft>
                      </a:pPr>
                      <a:r>
                        <a:rPr lang="en-US" sz="900"/>
                        <a:t>Administrative Costs</a:t>
                      </a:r>
                      <a:endParaRPr lang="en-US" sz="900">
                        <a:latin typeface="Times New Roman"/>
                        <a:ea typeface="Calibri"/>
                        <a:cs typeface="Times New Roman"/>
                      </a:endParaRPr>
                    </a:p>
                  </a:txBody>
                  <a:tcPr marL="68580" marR="68580" marT="0" marB="0"/>
                </a:tc>
                <a:tc>
                  <a:txBody>
                    <a:bodyPr/>
                    <a:lstStyle/>
                    <a:p>
                      <a:pPr marL="0" marR="0" algn="just">
                        <a:lnSpc>
                          <a:spcPct val="150000"/>
                        </a:lnSpc>
                        <a:spcBef>
                          <a:spcPts val="0"/>
                        </a:spcBef>
                        <a:spcAft>
                          <a:spcPts val="0"/>
                        </a:spcAft>
                      </a:pPr>
                      <a:r>
                        <a:rPr lang="en-US" sz="900"/>
                        <a:t>£30,000</a:t>
                      </a:r>
                      <a:endParaRPr lang="en-US" sz="900">
                        <a:latin typeface="Times New Roman"/>
                        <a:ea typeface="Calibri"/>
                        <a:cs typeface="Times New Roman"/>
                      </a:endParaRPr>
                    </a:p>
                  </a:txBody>
                  <a:tcPr marL="68580" marR="68580" marT="0" marB="0"/>
                </a:tc>
                <a:tc>
                  <a:txBody>
                    <a:bodyPr/>
                    <a:lstStyle/>
                    <a:p>
                      <a:pPr marL="0" marR="0" algn="just">
                        <a:lnSpc>
                          <a:spcPct val="150000"/>
                        </a:lnSpc>
                        <a:spcBef>
                          <a:spcPts val="0"/>
                        </a:spcBef>
                        <a:spcAft>
                          <a:spcPts val="0"/>
                        </a:spcAft>
                      </a:pPr>
                      <a:r>
                        <a:rPr lang="en-US" sz="900"/>
                        <a:t>£32,000</a:t>
                      </a:r>
                      <a:endParaRPr lang="en-US" sz="900">
                        <a:latin typeface="Times New Roman"/>
                        <a:ea typeface="Calibri"/>
                        <a:cs typeface="Times New Roman"/>
                      </a:endParaRPr>
                    </a:p>
                  </a:txBody>
                  <a:tcPr marL="68580" marR="68580" marT="0" marB="0"/>
                </a:tc>
                <a:tc>
                  <a:txBody>
                    <a:bodyPr/>
                    <a:lstStyle/>
                    <a:p>
                      <a:pPr marL="0" marR="0" algn="just">
                        <a:lnSpc>
                          <a:spcPct val="150000"/>
                        </a:lnSpc>
                        <a:spcBef>
                          <a:spcPts val="0"/>
                        </a:spcBef>
                        <a:spcAft>
                          <a:spcPts val="0"/>
                        </a:spcAft>
                      </a:pPr>
                      <a:r>
                        <a:rPr lang="en-US" sz="900"/>
                        <a:t>£35,000</a:t>
                      </a:r>
                      <a:endParaRPr lang="en-US" sz="900">
                        <a:latin typeface="Times New Roman"/>
                        <a:ea typeface="Calibri"/>
                        <a:cs typeface="Times New Roman"/>
                      </a:endParaRPr>
                    </a:p>
                  </a:txBody>
                  <a:tcPr marL="68580" marR="68580" marT="0" marB="0"/>
                </a:tc>
                <a:tc>
                  <a:txBody>
                    <a:bodyPr/>
                    <a:lstStyle/>
                    <a:p>
                      <a:pPr marL="0" marR="0" algn="just">
                        <a:lnSpc>
                          <a:spcPct val="150000"/>
                        </a:lnSpc>
                        <a:spcBef>
                          <a:spcPts val="0"/>
                        </a:spcBef>
                        <a:spcAft>
                          <a:spcPts val="0"/>
                        </a:spcAft>
                      </a:pPr>
                      <a:r>
                        <a:rPr lang="en-US" sz="900"/>
                        <a:t>£38,000</a:t>
                      </a:r>
                      <a:endParaRPr lang="en-US" sz="900">
                        <a:latin typeface="Times New Roman"/>
                        <a:ea typeface="Calibri"/>
                        <a:cs typeface="Times New Roman"/>
                      </a:endParaRPr>
                    </a:p>
                  </a:txBody>
                  <a:tcPr marL="68580" marR="68580" marT="0" marB="0"/>
                </a:tc>
                <a:tc>
                  <a:txBody>
                    <a:bodyPr/>
                    <a:lstStyle/>
                    <a:p>
                      <a:pPr marL="0" marR="0" algn="just">
                        <a:lnSpc>
                          <a:spcPct val="150000"/>
                        </a:lnSpc>
                        <a:spcBef>
                          <a:spcPts val="0"/>
                        </a:spcBef>
                        <a:spcAft>
                          <a:spcPts val="0"/>
                        </a:spcAft>
                      </a:pPr>
                      <a:r>
                        <a:rPr lang="en-US" sz="900"/>
                        <a:t>£40,000</a:t>
                      </a:r>
                      <a:endParaRPr lang="en-US" sz="900">
                        <a:latin typeface="Times New Roman"/>
                        <a:ea typeface="Calibri"/>
                        <a:cs typeface="Times New Roman"/>
                      </a:endParaRPr>
                    </a:p>
                  </a:txBody>
                  <a:tcPr marL="68580" marR="68580" marT="0" marB="0"/>
                </a:tc>
              </a:tr>
              <a:tr h="308417">
                <a:tc>
                  <a:txBody>
                    <a:bodyPr/>
                    <a:lstStyle/>
                    <a:p>
                      <a:pPr marL="0" marR="0" algn="just">
                        <a:lnSpc>
                          <a:spcPct val="150000"/>
                        </a:lnSpc>
                        <a:spcBef>
                          <a:spcPts val="0"/>
                        </a:spcBef>
                        <a:spcAft>
                          <a:spcPts val="0"/>
                        </a:spcAft>
                      </a:pPr>
                      <a:r>
                        <a:rPr lang="en-US" sz="900"/>
                        <a:t>Net Income (£)</a:t>
                      </a:r>
                      <a:endParaRPr lang="en-US" sz="900">
                        <a:latin typeface="Times New Roman"/>
                        <a:ea typeface="Calibri"/>
                        <a:cs typeface="Times New Roman"/>
                      </a:endParaRPr>
                    </a:p>
                  </a:txBody>
                  <a:tcPr marL="68580" marR="68580" marT="0" marB="0"/>
                </a:tc>
                <a:tc>
                  <a:txBody>
                    <a:bodyPr/>
                    <a:lstStyle/>
                    <a:p>
                      <a:pPr marL="0" marR="0" algn="just">
                        <a:lnSpc>
                          <a:spcPct val="150000"/>
                        </a:lnSpc>
                        <a:spcBef>
                          <a:spcPts val="0"/>
                        </a:spcBef>
                        <a:spcAft>
                          <a:spcPts val="0"/>
                        </a:spcAft>
                      </a:pPr>
                      <a:r>
                        <a:rPr lang="en-US" sz="900"/>
                        <a:t>£370,000</a:t>
                      </a:r>
                      <a:endParaRPr lang="en-US" sz="900">
                        <a:latin typeface="Times New Roman"/>
                        <a:ea typeface="Calibri"/>
                        <a:cs typeface="Times New Roman"/>
                      </a:endParaRPr>
                    </a:p>
                  </a:txBody>
                  <a:tcPr marL="68580" marR="68580" marT="0" marB="0"/>
                </a:tc>
                <a:tc>
                  <a:txBody>
                    <a:bodyPr/>
                    <a:lstStyle/>
                    <a:p>
                      <a:pPr marL="0" marR="0" algn="just">
                        <a:lnSpc>
                          <a:spcPct val="150000"/>
                        </a:lnSpc>
                        <a:spcBef>
                          <a:spcPts val="0"/>
                        </a:spcBef>
                        <a:spcAft>
                          <a:spcPts val="0"/>
                        </a:spcAft>
                      </a:pPr>
                      <a:r>
                        <a:rPr lang="en-US" sz="900"/>
                        <a:t>£308,000</a:t>
                      </a:r>
                      <a:endParaRPr lang="en-US" sz="900">
                        <a:latin typeface="Times New Roman"/>
                        <a:ea typeface="Calibri"/>
                        <a:cs typeface="Times New Roman"/>
                      </a:endParaRPr>
                    </a:p>
                  </a:txBody>
                  <a:tcPr marL="68580" marR="68580" marT="0" marB="0"/>
                </a:tc>
                <a:tc>
                  <a:txBody>
                    <a:bodyPr/>
                    <a:lstStyle/>
                    <a:p>
                      <a:pPr marL="0" marR="0" algn="just">
                        <a:lnSpc>
                          <a:spcPct val="150000"/>
                        </a:lnSpc>
                        <a:spcBef>
                          <a:spcPts val="0"/>
                        </a:spcBef>
                        <a:spcAft>
                          <a:spcPts val="0"/>
                        </a:spcAft>
                      </a:pPr>
                      <a:r>
                        <a:rPr lang="en-US" sz="900"/>
                        <a:t>£498,000</a:t>
                      </a:r>
                      <a:endParaRPr lang="en-US" sz="900">
                        <a:latin typeface="Times New Roman"/>
                        <a:ea typeface="Calibri"/>
                        <a:cs typeface="Times New Roman"/>
                      </a:endParaRPr>
                    </a:p>
                  </a:txBody>
                  <a:tcPr marL="68580" marR="68580" marT="0" marB="0"/>
                </a:tc>
                <a:tc>
                  <a:txBody>
                    <a:bodyPr/>
                    <a:lstStyle/>
                    <a:p>
                      <a:pPr marL="0" marR="0" algn="just">
                        <a:lnSpc>
                          <a:spcPct val="150000"/>
                        </a:lnSpc>
                        <a:spcBef>
                          <a:spcPts val="0"/>
                        </a:spcBef>
                        <a:spcAft>
                          <a:spcPts val="0"/>
                        </a:spcAft>
                      </a:pPr>
                      <a:r>
                        <a:rPr lang="en-US" sz="900"/>
                        <a:t>£687,000</a:t>
                      </a:r>
                      <a:endParaRPr lang="en-US" sz="900">
                        <a:latin typeface="Times New Roman"/>
                        <a:ea typeface="Calibri"/>
                        <a:cs typeface="Times New Roman"/>
                      </a:endParaRPr>
                    </a:p>
                  </a:txBody>
                  <a:tcPr marL="68580" marR="68580" marT="0" marB="0"/>
                </a:tc>
                <a:tc>
                  <a:txBody>
                    <a:bodyPr/>
                    <a:lstStyle/>
                    <a:p>
                      <a:pPr marL="0" marR="0" algn="just">
                        <a:lnSpc>
                          <a:spcPct val="150000"/>
                        </a:lnSpc>
                        <a:spcBef>
                          <a:spcPts val="0"/>
                        </a:spcBef>
                        <a:spcAft>
                          <a:spcPts val="0"/>
                        </a:spcAft>
                      </a:pPr>
                      <a:r>
                        <a:rPr lang="en-US" sz="900"/>
                        <a:t>£877,000</a:t>
                      </a:r>
                      <a:endParaRPr lang="en-US" sz="900">
                        <a:latin typeface="Times New Roman"/>
                        <a:ea typeface="Calibri"/>
                        <a:cs typeface="Times New Roman"/>
                      </a:endParaRPr>
                    </a:p>
                  </a:txBody>
                  <a:tcPr marL="68580" marR="68580" marT="0" marB="0"/>
                </a:tc>
              </a:tr>
              <a:tr h="308417">
                <a:tc>
                  <a:txBody>
                    <a:bodyPr/>
                    <a:lstStyle/>
                    <a:p>
                      <a:pPr marL="0" marR="0" algn="just">
                        <a:lnSpc>
                          <a:spcPct val="150000"/>
                        </a:lnSpc>
                        <a:spcBef>
                          <a:spcPts val="0"/>
                        </a:spcBef>
                        <a:spcAft>
                          <a:spcPts val="0"/>
                        </a:spcAft>
                      </a:pPr>
                      <a:r>
                        <a:rPr lang="en-US" sz="900"/>
                        <a:t>Cash Flow (£)</a:t>
                      </a:r>
                      <a:endParaRPr lang="en-US" sz="900">
                        <a:latin typeface="Times New Roman"/>
                        <a:ea typeface="Calibri"/>
                        <a:cs typeface="Times New Roman"/>
                      </a:endParaRPr>
                    </a:p>
                  </a:txBody>
                  <a:tcPr marL="68580" marR="68580" marT="0" marB="0"/>
                </a:tc>
                <a:tc>
                  <a:txBody>
                    <a:bodyPr/>
                    <a:lstStyle/>
                    <a:p>
                      <a:pPr marL="0" marR="0" algn="just">
                        <a:lnSpc>
                          <a:spcPct val="150000"/>
                        </a:lnSpc>
                        <a:spcBef>
                          <a:spcPts val="0"/>
                        </a:spcBef>
                        <a:spcAft>
                          <a:spcPts val="0"/>
                        </a:spcAft>
                      </a:pPr>
                      <a:endParaRPr lang="en-US" sz="900">
                        <a:latin typeface="Times New Roman"/>
                        <a:ea typeface="Calibri"/>
                        <a:cs typeface="Times New Roman"/>
                      </a:endParaRPr>
                    </a:p>
                  </a:txBody>
                  <a:tcPr marL="68580" marR="68580" marT="0" marB="0"/>
                </a:tc>
                <a:tc>
                  <a:txBody>
                    <a:bodyPr/>
                    <a:lstStyle/>
                    <a:p>
                      <a:pPr marL="0" marR="0" algn="just">
                        <a:lnSpc>
                          <a:spcPct val="150000"/>
                        </a:lnSpc>
                        <a:spcBef>
                          <a:spcPts val="0"/>
                        </a:spcBef>
                        <a:spcAft>
                          <a:spcPts val="0"/>
                        </a:spcAft>
                      </a:pPr>
                      <a:endParaRPr lang="en-US" sz="900">
                        <a:latin typeface="Times New Roman"/>
                        <a:ea typeface="Calibri"/>
                        <a:cs typeface="Times New Roman"/>
                      </a:endParaRPr>
                    </a:p>
                  </a:txBody>
                  <a:tcPr marL="68580" marR="68580" marT="0" marB="0"/>
                </a:tc>
                <a:tc>
                  <a:txBody>
                    <a:bodyPr/>
                    <a:lstStyle/>
                    <a:p>
                      <a:pPr marL="0" marR="0" algn="just">
                        <a:lnSpc>
                          <a:spcPct val="150000"/>
                        </a:lnSpc>
                        <a:spcBef>
                          <a:spcPts val="0"/>
                        </a:spcBef>
                        <a:spcAft>
                          <a:spcPts val="0"/>
                        </a:spcAft>
                      </a:pPr>
                      <a:endParaRPr lang="en-US" sz="900">
                        <a:latin typeface="Times New Roman"/>
                        <a:ea typeface="Calibri"/>
                        <a:cs typeface="Times New Roman"/>
                      </a:endParaRPr>
                    </a:p>
                  </a:txBody>
                  <a:tcPr marL="68580" marR="68580" marT="0" marB="0"/>
                </a:tc>
                <a:tc>
                  <a:txBody>
                    <a:bodyPr/>
                    <a:lstStyle/>
                    <a:p>
                      <a:pPr marL="0" marR="0" algn="just">
                        <a:lnSpc>
                          <a:spcPct val="150000"/>
                        </a:lnSpc>
                        <a:spcBef>
                          <a:spcPts val="0"/>
                        </a:spcBef>
                        <a:spcAft>
                          <a:spcPts val="0"/>
                        </a:spcAft>
                      </a:pPr>
                      <a:endParaRPr lang="en-US" sz="900">
                        <a:latin typeface="Times New Roman"/>
                        <a:ea typeface="Calibri"/>
                        <a:cs typeface="Times New Roman"/>
                      </a:endParaRPr>
                    </a:p>
                  </a:txBody>
                  <a:tcPr marL="68580" marR="68580" marT="0" marB="0"/>
                </a:tc>
                <a:tc>
                  <a:txBody>
                    <a:bodyPr/>
                    <a:lstStyle/>
                    <a:p>
                      <a:pPr marL="0" marR="0" algn="just">
                        <a:lnSpc>
                          <a:spcPct val="150000"/>
                        </a:lnSpc>
                        <a:spcBef>
                          <a:spcPts val="0"/>
                        </a:spcBef>
                        <a:spcAft>
                          <a:spcPts val="0"/>
                        </a:spcAft>
                      </a:pPr>
                      <a:endParaRPr lang="en-US" sz="900">
                        <a:latin typeface="Times New Roman"/>
                        <a:ea typeface="Calibri"/>
                        <a:cs typeface="Times New Roman"/>
                      </a:endParaRPr>
                    </a:p>
                  </a:txBody>
                  <a:tcPr marL="68580" marR="68580" marT="0" marB="0"/>
                </a:tc>
              </a:tr>
              <a:tr h="308417">
                <a:tc>
                  <a:txBody>
                    <a:bodyPr/>
                    <a:lstStyle/>
                    <a:p>
                      <a:pPr marL="0" marR="0" algn="just">
                        <a:lnSpc>
                          <a:spcPct val="150000"/>
                        </a:lnSpc>
                        <a:spcBef>
                          <a:spcPts val="0"/>
                        </a:spcBef>
                        <a:spcAft>
                          <a:spcPts val="0"/>
                        </a:spcAft>
                      </a:pPr>
                      <a:r>
                        <a:rPr lang="en-US" sz="900"/>
                        <a:t>Initial Investment (£)</a:t>
                      </a:r>
                      <a:endParaRPr lang="en-US" sz="900">
                        <a:latin typeface="Times New Roman"/>
                        <a:ea typeface="Calibri"/>
                        <a:cs typeface="Times New Roman"/>
                      </a:endParaRPr>
                    </a:p>
                  </a:txBody>
                  <a:tcPr marL="68580" marR="68580" marT="0" marB="0"/>
                </a:tc>
                <a:tc>
                  <a:txBody>
                    <a:bodyPr/>
                    <a:lstStyle/>
                    <a:p>
                      <a:pPr marL="0" marR="0" algn="just">
                        <a:lnSpc>
                          <a:spcPct val="150000"/>
                        </a:lnSpc>
                        <a:spcBef>
                          <a:spcPts val="0"/>
                        </a:spcBef>
                        <a:spcAft>
                          <a:spcPts val="0"/>
                        </a:spcAft>
                      </a:pPr>
                      <a:r>
                        <a:rPr lang="en-US" sz="900"/>
                        <a:t>£900,000</a:t>
                      </a:r>
                      <a:endParaRPr lang="en-US" sz="900">
                        <a:latin typeface="Times New Roman"/>
                        <a:ea typeface="Calibri"/>
                        <a:cs typeface="Times New Roman"/>
                      </a:endParaRPr>
                    </a:p>
                  </a:txBody>
                  <a:tcPr marL="68580" marR="68580" marT="0" marB="0"/>
                </a:tc>
                <a:tc>
                  <a:txBody>
                    <a:bodyPr/>
                    <a:lstStyle/>
                    <a:p>
                      <a:pPr marL="0" marR="0" algn="just">
                        <a:lnSpc>
                          <a:spcPct val="150000"/>
                        </a:lnSpc>
                        <a:spcBef>
                          <a:spcPts val="0"/>
                        </a:spcBef>
                        <a:spcAft>
                          <a:spcPts val="0"/>
                        </a:spcAft>
                      </a:pPr>
                      <a:endParaRPr lang="en-US" sz="900">
                        <a:latin typeface="Times New Roman"/>
                        <a:ea typeface="Calibri"/>
                        <a:cs typeface="Times New Roman"/>
                      </a:endParaRPr>
                    </a:p>
                  </a:txBody>
                  <a:tcPr marL="68580" marR="68580" marT="0" marB="0"/>
                </a:tc>
                <a:tc>
                  <a:txBody>
                    <a:bodyPr/>
                    <a:lstStyle/>
                    <a:p>
                      <a:pPr marL="0" marR="0" algn="just">
                        <a:lnSpc>
                          <a:spcPct val="150000"/>
                        </a:lnSpc>
                        <a:spcBef>
                          <a:spcPts val="0"/>
                        </a:spcBef>
                        <a:spcAft>
                          <a:spcPts val="0"/>
                        </a:spcAft>
                      </a:pPr>
                      <a:endParaRPr lang="en-US" sz="900">
                        <a:latin typeface="Times New Roman"/>
                        <a:ea typeface="Calibri"/>
                        <a:cs typeface="Times New Roman"/>
                      </a:endParaRPr>
                    </a:p>
                  </a:txBody>
                  <a:tcPr marL="68580" marR="68580" marT="0" marB="0"/>
                </a:tc>
                <a:tc>
                  <a:txBody>
                    <a:bodyPr/>
                    <a:lstStyle/>
                    <a:p>
                      <a:pPr marL="0" marR="0" algn="just">
                        <a:lnSpc>
                          <a:spcPct val="150000"/>
                        </a:lnSpc>
                        <a:spcBef>
                          <a:spcPts val="0"/>
                        </a:spcBef>
                        <a:spcAft>
                          <a:spcPts val="0"/>
                        </a:spcAft>
                      </a:pPr>
                      <a:endParaRPr lang="en-US" sz="900">
                        <a:latin typeface="Times New Roman"/>
                        <a:ea typeface="Calibri"/>
                        <a:cs typeface="Times New Roman"/>
                      </a:endParaRPr>
                    </a:p>
                  </a:txBody>
                  <a:tcPr marL="68580" marR="68580" marT="0" marB="0"/>
                </a:tc>
                <a:tc>
                  <a:txBody>
                    <a:bodyPr/>
                    <a:lstStyle/>
                    <a:p>
                      <a:pPr marL="0" marR="0" algn="just">
                        <a:lnSpc>
                          <a:spcPct val="150000"/>
                        </a:lnSpc>
                        <a:spcBef>
                          <a:spcPts val="0"/>
                        </a:spcBef>
                        <a:spcAft>
                          <a:spcPts val="0"/>
                        </a:spcAft>
                      </a:pPr>
                      <a:endParaRPr lang="en-US" sz="900">
                        <a:latin typeface="Times New Roman"/>
                        <a:ea typeface="Calibri"/>
                        <a:cs typeface="Times New Roman"/>
                      </a:endParaRPr>
                    </a:p>
                  </a:txBody>
                  <a:tcPr marL="68580" marR="68580" marT="0" marB="0"/>
                </a:tc>
              </a:tr>
              <a:tr h="308417">
                <a:tc>
                  <a:txBody>
                    <a:bodyPr/>
                    <a:lstStyle/>
                    <a:p>
                      <a:pPr marL="0" marR="0" algn="just">
                        <a:lnSpc>
                          <a:spcPct val="150000"/>
                        </a:lnSpc>
                        <a:spcBef>
                          <a:spcPts val="0"/>
                        </a:spcBef>
                        <a:spcAft>
                          <a:spcPts val="0"/>
                        </a:spcAft>
                      </a:pPr>
                      <a:r>
                        <a:rPr lang="en-US" sz="900"/>
                        <a:t>Cash Inflows (£)</a:t>
                      </a:r>
                      <a:endParaRPr lang="en-US" sz="900">
                        <a:latin typeface="Times New Roman"/>
                        <a:ea typeface="Calibri"/>
                        <a:cs typeface="Times New Roman"/>
                      </a:endParaRPr>
                    </a:p>
                  </a:txBody>
                  <a:tcPr marL="68580" marR="68580" marT="0" marB="0"/>
                </a:tc>
                <a:tc>
                  <a:txBody>
                    <a:bodyPr/>
                    <a:lstStyle/>
                    <a:p>
                      <a:pPr marL="0" marR="0" algn="just">
                        <a:lnSpc>
                          <a:spcPct val="150000"/>
                        </a:lnSpc>
                        <a:spcBef>
                          <a:spcPts val="0"/>
                        </a:spcBef>
                        <a:spcAft>
                          <a:spcPts val="0"/>
                        </a:spcAft>
                      </a:pPr>
                      <a:r>
                        <a:rPr lang="en-US" sz="900"/>
                        <a:t>£1,200,000</a:t>
                      </a:r>
                      <a:endParaRPr lang="en-US" sz="900">
                        <a:latin typeface="Times New Roman"/>
                        <a:ea typeface="Calibri"/>
                        <a:cs typeface="Times New Roman"/>
                      </a:endParaRPr>
                    </a:p>
                  </a:txBody>
                  <a:tcPr marL="68580" marR="68580" marT="0" marB="0"/>
                </a:tc>
                <a:tc>
                  <a:txBody>
                    <a:bodyPr/>
                    <a:lstStyle/>
                    <a:p>
                      <a:pPr marL="0" marR="0" algn="just">
                        <a:lnSpc>
                          <a:spcPct val="150000"/>
                        </a:lnSpc>
                        <a:spcBef>
                          <a:spcPts val="0"/>
                        </a:spcBef>
                        <a:spcAft>
                          <a:spcPts val="0"/>
                        </a:spcAft>
                      </a:pPr>
                      <a:r>
                        <a:rPr lang="en-US" sz="900"/>
                        <a:t>£1,400,000</a:t>
                      </a:r>
                      <a:endParaRPr lang="en-US" sz="900">
                        <a:latin typeface="Times New Roman"/>
                        <a:ea typeface="Calibri"/>
                        <a:cs typeface="Times New Roman"/>
                      </a:endParaRPr>
                    </a:p>
                  </a:txBody>
                  <a:tcPr marL="68580" marR="68580" marT="0" marB="0"/>
                </a:tc>
                <a:tc>
                  <a:txBody>
                    <a:bodyPr/>
                    <a:lstStyle/>
                    <a:p>
                      <a:pPr marL="0" marR="0" algn="just">
                        <a:lnSpc>
                          <a:spcPct val="150000"/>
                        </a:lnSpc>
                        <a:spcBef>
                          <a:spcPts val="0"/>
                        </a:spcBef>
                        <a:spcAft>
                          <a:spcPts val="0"/>
                        </a:spcAft>
                      </a:pPr>
                      <a:r>
                        <a:rPr lang="en-US" sz="900"/>
                        <a:t>£1,600,000</a:t>
                      </a:r>
                      <a:endParaRPr lang="en-US" sz="900">
                        <a:latin typeface="Times New Roman"/>
                        <a:ea typeface="Calibri"/>
                        <a:cs typeface="Times New Roman"/>
                      </a:endParaRPr>
                    </a:p>
                  </a:txBody>
                  <a:tcPr marL="68580" marR="68580" marT="0" marB="0"/>
                </a:tc>
                <a:tc>
                  <a:txBody>
                    <a:bodyPr/>
                    <a:lstStyle/>
                    <a:p>
                      <a:pPr marL="0" marR="0" algn="just">
                        <a:lnSpc>
                          <a:spcPct val="150000"/>
                        </a:lnSpc>
                        <a:spcBef>
                          <a:spcPts val="0"/>
                        </a:spcBef>
                        <a:spcAft>
                          <a:spcPts val="0"/>
                        </a:spcAft>
                      </a:pPr>
                      <a:r>
                        <a:rPr lang="en-US" sz="900"/>
                        <a:t>£1,800,000</a:t>
                      </a:r>
                      <a:endParaRPr lang="en-US" sz="900">
                        <a:latin typeface="Times New Roman"/>
                        <a:ea typeface="Calibri"/>
                        <a:cs typeface="Times New Roman"/>
                      </a:endParaRPr>
                    </a:p>
                  </a:txBody>
                  <a:tcPr marL="68580" marR="68580" marT="0" marB="0"/>
                </a:tc>
                <a:tc>
                  <a:txBody>
                    <a:bodyPr/>
                    <a:lstStyle/>
                    <a:p>
                      <a:pPr marL="0" marR="0" algn="just">
                        <a:lnSpc>
                          <a:spcPct val="150000"/>
                        </a:lnSpc>
                        <a:spcBef>
                          <a:spcPts val="0"/>
                        </a:spcBef>
                        <a:spcAft>
                          <a:spcPts val="0"/>
                        </a:spcAft>
                      </a:pPr>
                      <a:r>
                        <a:rPr lang="en-US" sz="900"/>
                        <a:t>£2,000,000</a:t>
                      </a:r>
                      <a:endParaRPr lang="en-US" sz="900">
                        <a:latin typeface="Times New Roman"/>
                        <a:ea typeface="Calibri"/>
                        <a:cs typeface="Times New Roman"/>
                      </a:endParaRPr>
                    </a:p>
                  </a:txBody>
                  <a:tcPr marL="68580" marR="68580" marT="0" marB="0"/>
                </a:tc>
              </a:tr>
              <a:tr h="308417">
                <a:tc>
                  <a:txBody>
                    <a:bodyPr/>
                    <a:lstStyle/>
                    <a:p>
                      <a:pPr marL="0" marR="0" algn="just">
                        <a:lnSpc>
                          <a:spcPct val="150000"/>
                        </a:lnSpc>
                        <a:spcBef>
                          <a:spcPts val="0"/>
                        </a:spcBef>
                        <a:spcAft>
                          <a:spcPts val="0"/>
                        </a:spcAft>
                      </a:pPr>
                      <a:r>
                        <a:rPr lang="en-US" sz="900"/>
                        <a:t>Cash Outflows (£)</a:t>
                      </a:r>
                      <a:endParaRPr lang="en-US" sz="900">
                        <a:latin typeface="Times New Roman"/>
                        <a:ea typeface="Calibri"/>
                        <a:cs typeface="Times New Roman"/>
                      </a:endParaRPr>
                    </a:p>
                  </a:txBody>
                  <a:tcPr marL="68580" marR="68580" marT="0" marB="0"/>
                </a:tc>
                <a:tc>
                  <a:txBody>
                    <a:bodyPr/>
                    <a:lstStyle/>
                    <a:p>
                      <a:pPr marL="0" marR="0" algn="just">
                        <a:lnSpc>
                          <a:spcPct val="150000"/>
                        </a:lnSpc>
                        <a:spcBef>
                          <a:spcPts val="0"/>
                        </a:spcBef>
                        <a:spcAft>
                          <a:spcPts val="0"/>
                        </a:spcAft>
                      </a:pPr>
                      <a:r>
                        <a:rPr lang="en-US" sz="900"/>
                        <a:t>£800,000</a:t>
                      </a:r>
                      <a:endParaRPr lang="en-US" sz="900">
                        <a:latin typeface="Times New Roman"/>
                        <a:ea typeface="Calibri"/>
                        <a:cs typeface="Times New Roman"/>
                      </a:endParaRPr>
                    </a:p>
                  </a:txBody>
                  <a:tcPr marL="68580" marR="68580" marT="0" marB="0"/>
                </a:tc>
                <a:tc>
                  <a:txBody>
                    <a:bodyPr/>
                    <a:lstStyle/>
                    <a:p>
                      <a:pPr marL="0" marR="0" algn="just">
                        <a:lnSpc>
                          <a:spcPct val="150000"/>
                        </a:lnSpc>
                        <a:spcBef>
                          <a:spcPts val="0"/>
                        </a:spcBef>
                        <a:spcAft>
                          <a:spcPts val="0"/>
                        </a:spcAft>
                      </a:pPr>
                      <a:r>
                        <a:rPr lang="en-US" sz="900"/>
                        <a:t>£92,000</a:t>
                      </a:r>
                      <a:endParaRPr lang="en-US" sz="900">
                        <a:latin typeface="Times New Roman"/>
                        <a:ea typeface="Calibri"/>
                        <a:cs typeface="Times New Roman"/>
                      </a:endParaRPr>
                    </a:p>
                  </a:txBody>
                  <a:tcPr marL="68580" marR="68580" marT="0" marB="0"/>
                </a:tc>
                <a:tc>
                  <a:txBody>
                    <a:bodyPr/>
                    <a:lstStyle/>
                    <a:p>
                      <a:pPr marL="0" marR="0" algn="just">
                        <a:lnSpc>
                          <a:spcPct val="150000"/>
                        </a:lnSpc>
                        <a:spcBef>
                          <a:spcPts val="0"/>
                        </a:spcBef>
                        <a:spcAft>
                          <a:spcPts val="0"/>
                        </a:spcAft>
                      </a:pPr>
                      <a:r>
                        <a:rPr lang="en-US" sz="900"/>
                        <a:t>£102,000</a:t>
                      </a:r>
                      <a:endParaRPr lang="en-US" sz="900">
                        <a:latin typeface="Times New Roman"/>
                        <a:ea typeface="Calibri"/>
                        <a:cs typeface="Times New Roman"/>
                      </a:endParaRPr>
                    </a:p>
                  </a:txBody>
                  <a:tcPr marL="68580" marR="68580" marT="0" marB="0"/>
                </a:tc>
                <a:tc>
                  <a:txBody>
                    <a:bodyPr/>
                    <a:lstStyle/>
                    <a:p>
                      <a:pPr marL="0" marR="0" algn="just">
                        <a:lnSpc>
                          <a:spcPct val="150000"/>
                        </a:lnSpc>
                        <a:spcBef>
                          <a:spcPts val="0"/>
                        </a:spcBef>
                        <a:spcAft>
                          <a:spcPts val="0"/>
                        </a:spcAft>
                      </a:pPr>
                      <a:r>
                        <a:rPr lang="en-US" sz="900"/>
                        <a:t>£113,000</a:t>
                      </a:r>
                      <a:endParaRPr lang="en-US" sz="900">
                        <a:latin typeface="Times New Roman"/>
                        <a:ea typeface="Calibri"/>
                        <a:cs typeface="Times New Roman"/>
                      </a:endParaRPr>
                    </a:p>
                  </a:txBody>
                  <a:tcPr marL="68580" marR="68580" marT="0" marB="0"/>
                </a:tc>
                <a:tc>
                  <a:txBody>
                    <a:bodyPr/>
                    <a:lstStyle/>
                    <a:p>
                      <a:pPr marL="0" marR="0" algn="just">
                        <a:lnSpc>
                          <a:spcPct val="150000"/>
                        </a:lnSpc>
                        <a:spcBef>
                          <a:spcPts val="0"/>
                        </a:spcBef>
                        <a:spcAft>
                          <a:spcPts val="0"/>
                        </a:spcAft>
                      </a:pPr>
                      <a:r>
                        <a:rPr lang="en-US" sz="900"/>
                        <a:t>£125,000</a:t>
                      </a:r>
                      <a:endParaRPr lang="en-US" sz="900">
                        <a:latin typeface="Times New Roman"/>
                        <a:ea typeface="Calibri"/>
                        <a:cs typeface="Times New Roman"/>
                      </a:endParaRPr>
                    </a:p>
                  </a:txBody>
                  <a:tcPr marL="68580" marR="68580" marT="0" marB="0"/>
                </a:tc>
              </a:tr>
              <a:tr h="308417">
                <a:tc>
                  <a:txBody>
                    <a:bodyPr/>
                    <a:lstStyle/>
                    <a:p>
                      <a:pPr marL="0" marR="0" algn="just">
                        <a:lnSpc>
                          <a:spcPct val="150000"/>
                        </a:lnSpc>
                        <a:spcBef>
                          <a:spcPts val="0"/>
                        </a:spcBef>
                        <a:spcAft>
                          <a:spcPts val="0"/>
                        </a:spcAft>
                      </a:pPr>
                      <a:r>
                        <a:rPr lang="en-US" sz="900"/>
                        <a:t>Ending Cash Balance (£)</a:t>
                      </a:r>
                      <a:endParaRPr lang="en-US" sz="900">
                        <a:latin typeface="Times New Roman"/>
                        <a:ea typeface="Calibri"/>
                        <a:cs typeface="Times New Roman"/>
                      </a:endParaRPr>
                    </a:p>
                  </a:txBody>
                  <a:tcPr marL="68580" marR="68580" marT="0" marB="0"/>
                </a:tc>
                <a:tc>
                  <a:txBody>
                    <a:bodyPr/>
                    <a:lstStyle/>
                    <a:p>
                      <a:pPr marL="0" marR="0" algn="just">
                        <a:lnSpc>
                          <a:spcPct val="150000"/>
                        </a:lnSpc>
                        <a:spcBef>
                          <a:spcPts val="0"/>
                        </a:spcBef>
                        <a:spcAft>
                          <a:spcPts val="0"/>
                        </a:spcAft>
                      </a:pPr>
                      <a:r>
                        <a:rPr lang="en-US" sz="900"/>
                        <a:t>£500,000</a:t>
                      </a:r>
                      <a:endParaRPr lang="en-US" sz="900">
                        <a:latin typeface="Times New Roman"/>
                        <a:ea typeface="Calibri"/>
                        <a:cs typeface="Times New Roman"/>
                      </a:endParaRPr>
                    </a:p>
                  </a:txBody>
                  <a:tcPr marL="68580" marR="68580" marT="0" marB="0"/>
                </a:tc>
                <a:tc>
                  <a:txBody>
                    <a:bodyPr/>
                    <a:lstStyle/>
                    <a:p>
                      <a:pPr marL="0" marR="0" algn="just">
                        <a:lnSpc>
                          <a:spcPct val="150000"/>
                        </a:lnSpc>
                        <a:spcBef>
                          <a:spcPts val="0"/>
                        </a:spcBef>
                        <a:spcAft>
                          <a:spcPts val="0"/>
                        </a:spcAft>
                      </a:pPr>
                      <a:r>
                        <a:rPr lang="en-US" sz="900"/>
                        <a:t>£1,808,000</a:t>
                      </a:r>
                      <a:endParaRPr lang="en-US" sz="900">
                        <a:latin typeface="Times New Roman"/>
                        <a:ea typeface="Calibri"/>
                        <a:cs typeface="Times New Roman"/>
                      </a:endParaRPr>
                    </a:p>
                  </a:txBody>
                  <a:tcPr marL="68580" marR="68580" marT="0" marB="0"/>
                </a:tc>
                <a:tc>
                  <a:txBody>
                    <a:bodyPr/>
                    <a:lstStyle/>
                    <a:p>
                      <a:pPr marL="0" marR="0" algn="just">
                        <a:lnSpc>
                          <a:spcPct val="150000"/>
                        </a:lnSpc>
                        <a:spcBef>
                          <a:spcPts val="0"/>
                        </a:spcBef>
                        <a:spcAft>
                          <a:spcPts val="0"/>
                        </a:spcAft>
                      </a:pPr>
                      <a:r>
                        <a:rPr lang="en-US" sz="900"/>
                        <a:t>£3,306,000</a:t>
                      </a:r>
                      <a:endParaRPr lang="en-US" sz="900">
                        <a:latin typeface="Times New Roman"/>
                        <a:ea typeface="Calibri"/>
                        <a:cs typeface="Times New Roman"/>
                      </a:endParaRPr>
                    </a:p>
                  </a:txBody>
                  <a:tcPr marL="68580" marR="68580" marT="0" marB="0"/>
                </a:tc>
                <a:tc>
                  <a:txBody>
                    <a:bodyPr/>
                    <a:lstStyle/>
                    <a:p>
                      <a:pPr marL="0" marR="0" algn="just">
                        <a:lnSpc>
                          <a:spcPct val="150000"/>
                        </a:lnSpc>
                        <a:spcBef>
                          <a:spcPts val="0"/>
                        </a:spcBef>
                        <a:spcAft>
                          <a:spcPts val="0"/>
                        </a:spcAft>
                      </a:pPr>
                      <a:r>
                        <a:rPr lang="en-US" sz="900"/>
                        <a:t>£5,991,000</a:t>
                      </a:r>
                      <a:endParaRPr lang="en-US" sz="900">
                        <a:latin typeface="Times New Roman"/>
                        <a:ea typeface="Calibri"/>
                        <a:cs typeface="Times New Roman"/>
                      </a:endParaRPr>
                    </a:p>
                  </a:txBody>
                  <a:tcPr marL="68580" marR="68580" marT="0" marB="0"/>
                </a:tc>
                <a:tc>
                  <a:txBody>
                    <a:bodyPr/>
                    <a:lstStyle/>
                    <a:p>
                      <a:pPr marL="0" marR="0" algn="just">
                        <a:lnSpc>
                          <a:spcPct val="150000"/>
                        </a:lnSpc>
                        <a:spcBef>
                          <a:spcPts val="0"/>
                        </a:spcBef>
                        <a:spcAft>
                          <a:spcPts val="0"/>
                        </a:spcAft>
                      </a:pPr>
                      <a:r>
                        <a:rPr lang="en-US" sz="900" dirty="0"/>
                        <a:t>£8,866,00</a:t>
                      </a:r>
                      <a:endParaRPr lang="en-US" sz="900" dirty="0">
                        <a:latin typeface="Times New Roman"/>
                        <a:ea typeface="Calibri"/>
                        <a:cs typeface="Times New Roman"/>
                      </a:endParaRPr>
                    </a:p>
                  </a:txBody>
                  <a:tcPr marL="68580" marR="68580" marT="0" marB="0"/>
                </a:tc>
              </a:tr>
            </a:tbl>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cap="small" dirty="0" smtClean="0"/>
              <a:t>Implementation Plan </a:t>
            </a:r>
            <a:endParaRPr lang="en-US" dirty="0"/>
          </a:p>
        </p:txBody>
      </p:sp>
      <p:sp>
        <p:nvSpPr>
          <p:cNvPr id="3" name="Content Placeholder 2"/>
          <p:cNvSpPr>
            <a:spLocks noGrp="1"/>
          </p:cNvSpPr>
          <p:nvPr>
            <p:ph sz="quarter" idx="1"/>
          </p:nvPr>
        </p:nvSpPr>
        <p:spPr/>
        <p:txBody>
          <a:bodyPr numCol="2">
            <a:noAutofit/>
          </a:bodyPr>
          <a:lstStyle/>
          <a:p>
            <a:pPr algn="just"/>
            <a:r>
              <a:rPr lang="en-US" sz="1100" dirty="0" smtClean="0"/>
              <a:t>Months 1-3: Team formation, scope determination, and site surveys</a:t>
            </a:r>
          </a:p>
          <a:p>
            <a:pPr algn="just"/>
            <a:r>
              <a:rPr lang="en-US" sz="1100" dirty="0" smtClean="0"/>
              <a:t>Requesting licenses and permits</a:t>
            </a:r>
          </a:p>
          <a:p>
            <a:pPr algn="just"/>
            <a:r>
              <a:rPr lang="en-US" sz="1100" dirty="0" smtClean="0"/>
              <a:t>Months 4-6: Design and Engineering</a:t>
            </a:r>
          </a:p>
          <a:p>
            <a:pPr algn="just"/>
            <a:r>
              <a:rPr lang="en-US" sz="1100" dirty="0" smtClean="0"/>
              <a:t>Create thorough microgrid engineering designs</a:t>
            </a:r>
          </a:p>
          <a:p>
            <a:pPr algn="just"/>
            <a:r>
              <a:rPr lang="en-US" sz="1100" dirty="0" smtClean="0"/>
              <a:t>Start purchasing solar panels and equipment</a:t>
            </a:r>
          </a:p>
          <a:p>
            <a:pPr algn="just"/>
            <a:r>
              <a:rPr lang="en-US" sz="1100" dirty="0" smtClean="0"/>
              <a:t>Months 7-12: Construction</a:t>
            </a:r>
          </a:p>
          <a:p>
            <a:pPr algn="just"/>
            <a:r>
              <a:rPr lang="en-US" sz="1100" dirty="0" smtClean="0"/>
              <a:t>Solar panel installation follows foundation and infrastructure preparation</a:t>
            </a:r>
          </a:p>
          <a:p>
            <a:pPr algn="just"/>
            <a:r>
              <a:rPr lang="en-US" sz="1100" dirty="0" smtClean="0"/>
              <a:t>Quality control continues</a:t>
            </a:r>
          </a:p>
          <a:p>
            <a:pPr algn="just"/>
            <a:r>
              <a:rPr lang="en-US" sz="1100" dirty="0" smtClean="0"/>
              <a:t>Months 13-15: Testing and Commissioning</a:t>
            </a:r>
          </a:p>
          <a:p>
            <a:pPr algn="just"/>
            <a:r>
              <a:rPr lang="en-US" sz="1100" dirty="0" smtClean="0"/>
              <a:t>Microgrid system testing to ensure optimal performance and synchronization</a:t>
            </a:r>
          </a:p>
          <a:p>
            <a:pPr algn="just"/>
            <a:r>
              <a:rPr lang="en-US" sz="1100" dirty="0" smtClean="0"/>
              <a:t>Months 16-18: Community Engagement</a:t>
            </a:r>
          </a:p>
          <a:p>
            <a:pPr algn="just"/>
            <a:r>
              <a:rPr lang="en-US" sz="1100" dirty="0" smtClean="0"/>
              <a:t>Conduct workshops, education, and stakeholder engagement</a:t>
            </a:r>
          </a:p>
          <a:p>
            <a:pPr algn="just"/>
            <a:r>
              <a:rPr lang="en-US" sz="1100" dirty="0" smtClean="0"/>
              <a:t>Raise awareness and garner support</a:t>
            </a:r>
          </a:p>
          <a:p>
            <a:pPr algn="just"/>
            <a:r>
              <a:rPr lang="en-US" sz="1100" dirty="0" smtClean="0"/>
              <a:t>Months 19-21: Operations Readiness</a:t>
            </a:r>
          </a:p>
          <a:p>
            <a:pPr algn="just"/>
            <a:r>
              <a:rPr lang="en-US" sz="1100" dirty="0" smtClean="0"/>
              <a:t>Complete emergency response and operations training</a:t>
            </a:r>
          </a:p>
          <a:p>
            <a:pPr algn="just"/>
            <a:r>
              <a:rPr lang="en-US" sz="1100" dirty="0" smtClean="0"/>
              <a:t>Set up regular monitoring</a:t>
            </a:r>
          </a:p>
          <a:p>
            <a:pPr algn="just"/>
            <a:r>
              <a:rPr lang="en-US" sz="1100" dirty="0" smtClean="0"/>
              <a:t>Month 22: Go-Live</a:t>
            </a:r>
          </a:p>
          <a:p>
            <a:pPr algn="just"/>
            <a:r>
              <a:rPr lang="en-US" sz="1100" dirty="0" smtClean="0"/>
              <a:t>Microgrid commissioning begins energy production</a:t>
            </a:r>
          </a:p>
          <a:p>
            <a:pPr algn="just"/>
            <a:r>
              <a:rPr lang="en-US" sz="1100" dirty="0" smtClean="0"/>
              <a:t>Energy sales and revenue commence</a:t>
            </a:r>
          </a:p>
          <a:p>
            <a:pPr algn="just"/>
            <a:r>
              <a:rPr lang="en-US" sz="1100" dirty="0" smtClean="0"/>
              <a:t>Months 23+: Ongoing Operations</a:t>
            </a:r>
          </a:p>
          <a:p>
            <a:pPr algn="just"/>
            <a:r>
              <a:rPr lang="en-US" sz="1100" dirty="0" smtClean="0"/>
              <a:t>Microgrid monitoring, maintenance, and customer support continue</a:t>
            </a:r>
          </a:p>
          <a:p>
            <a:pPr algn="just"/>
            <a:r>
              <a:rPr lang="en-US" sz="1100" dirty="0" smtClean="0"/>
              <a:t>Marketing efforts persist for the community-owned solar microgrid</a:t>
            </a:r>
          </a:p>
          <a:p>
            <a:pPr lvl="0" algn="just">
              <a:buNone/>
            </a:pPr>
            <a:endParaRPr lang="en-US" sz="1100" b="1"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2000" b="1" cap="small" dirty="0" smtClean="0"/>
              <a:t>Benefits to the Community and Sustainability and Environmental Impact</a:t>
            </a:r>
            <a:endParaRPr lang="en-US" sz="2000" dirty="0"/>
          </a:p>
        </p:txBody>
      </p:sp>
      <p:sp>
        <p:nvSpPr>
          <p:cNvPr id="3" name="Content Placeholder 2"/>
          <p:cNvSpPr>
            <a:spLocks noGrp="1"/>
          </p:cNvSpPr>
          <p:nvPr>
            <p:ph sz="quarter" idx="1"/>
          </p:nvPr>
        </p:nvSpPr>
        <p:spPr/>
        <p:txBody>
          <a:bodyPr numCol="2">
            <a:noAutofit/>
          </a:bodyPr>
          <a:lstStyle/>
          <a:p>
            <a:pPr lvl="0" algn="just"/>
            <a:r>
              <a:rPr lang="en-US" sz="1100" b="1" dirty="0" smtClean="0"/>
              <a:t>Clean, renewable energy from community-owned solar energy microgrids reduces greenhouse gas emissions (MacDonald, Meadows, &amp; Mims Frick, 2023).</a:t>
            </a:r>
          </a:p>
          <a:p>
            <a:pPr lvl="0" algn="just"/>
            <a:r>
              <a:rPr lang="en-US" sz="1100" b="1" dirty="0" smtClean="0"/>
              <a:t>Community-owned solar energy microgrids minimise fossil fuel extraction and transportation, lowering water pollution (</a:t>
            </a:r>
            <a:r>
              <a:rPr lang="en-US" sz="1100" b="1" dirty="0" err="1" smtClean="0"/>
              <a:t>Norbu</a:t>
            </a:r>
            <a:r>
              <a:rPr lang="en-US" sz="1100" b="1" dirty="0" smtClean="0"/>
              <a:t> et al., 2021).</a:t>
            </a:r>
          </a:p>
          <a:p>
            <a:pPr lvl="0" algn="just"/>
            <a:r>
              <a:rPr lang="en-US" sz="1100" b="1" dirty="0" smtClean="0"/>
              <a:t>Community-owned solar energy microgrids provide dependable and inexpensive renewable energy for sustainable development (</a:t>
            </a:r>
            <a:r>
              <a:rPr lang="en-US" sz="1100" b="1" dirty="0" err="1" smtClean="0"/>
              <a:t>Proudlove</a:t>
            </a:r>
            <a:r>
              <a:rPr lang="en-US" sz="1100" b="1" dirty="0" smtClean="0"/>
              <a:t>, Finch, &amp; Thomas, 2020).</a:t>
            </a:r>
          </a:p>
          <a:p>
            <a:pPr lvl="0" algn="just"/>
            <a:r>
              <a:rPr lang="en-US" sz="1100" b="1" dirty="0" smtClean="0"/>
              <a:t>Community-owned solar energy microgrids provide members more control over energy production and use, promoting energy democracy (</a:t>
            </a:r>
            <a:r>
              <a:rPr lang="en-US" sz="1100" b="1" dirty="0" err="1" smtClean="0"/>
              <a:t>Siamanta</a:t>
            </a:r>
            <a:r>
              <a:rPr lang="en-US" sz="1100" b="1" dirty="0" smtClean="0"/>
              <a:t>, 2021).</a:t>
            </a:r>
          </a:p>
          <a:p>
            <a:pPr lvl="0" algn="just"/>
            <a:r>
              <a:rPr lang="en-US" sz="1100" b="1" dirty="0" smtClean="0"/>
              <a:t>Community-owned solar energy microgrids reduce fossil fuel use and enhance air quality (Smith, 2023).</a:t>
            </a:r>
          </a:p>
          <a:p>
            <a:pPr lvl="0" algn="just"/>
            <a:r>
              <a:rPr lang="en-US" sz="1100" b="1" dirty="0" smtClean="0"/>
              <a:t>Community-owned solar energy microgrids unite people around a shared aim.</a:t>
            </a:r>
          </a:p>
          <a:p>
            <a:pPr lvl="0" algn="just"/>
            <a:r>
              <a:rPr lang="en-US" sz="1100" b="1" dirty="0" smtClean="0"/>
              <a:t>Socially owned solar energy microgrids may generate employment.</a:t>
            </a:r>
          </a:p>
          <a:p>
            <a:pPr lvl="0" algn="just"/>
            <a:r>
              <a:rPr lang="en-US" sz="1100" b="1" dirty="0" smtClean="0"/>
              <a:t>Solar energy microgrids owned by communities cut energy costs (</a:t>
            </a:r>
            <a:r>
              <a:rPr lang="en-US" sz="1100" b="1" dirty="0" err="1" smtClean="0"/>
              <a:t>Tomc</a:t>
            </a:r>
            <a:r>
              <a:rPr lang="en-US" sz="1100" b="1" dirty="0" smtClean="0"/>
              <a:t> &amp; </a:t>
            </a:r>
            <a:r>
              <a:rPr lang="en-US" sz="1100" b="1" dirty="0" err="1" smtClean="0"/>
              <a:t>Vassallo</a:t>
            </a:r>
            <a:r>
              <a:rPr lang="en-US" sz="1100" b="1" dirty="0" smtClean="0"/>
              <a:t>, 2015).</a:t>
            </a:r>
          </a:p>
          <a:p>
            <a:pPr lvl="0" algn="just"/>
            <a:r>
              <a:rPr lang="en-US" sz="1100" b="1" dirty="0" smtClean="0"/>
              <a:t>Solar energy microgrids owned by communities may reduce power disruptions and boost energy resilience (</a:t>
            </a:r>
            <a:r>
              <a:rPr lang="en-US" sz="1100" b="1" dirty="0" err="1" smtClean="0"/>
              <a:t>Trendewicz</a:t>
            </a:r>
            <a:r>
              <a:rPr lang="en-US" sz="1100" b="1" dirty="0" smtClean="0"/>
              <a:t>, Tan, &amp; Ding, 2023).</a:t>
            </a:r>
          </a:p>
          <a:p>
            <a:pPr lvl="0" algn="just"/>
            <a:r>
              <a:rPr lang="en-US" sz="1100" b="1" dirty="0" smtClean="0"/>
              <a:t>Solar panel installation and maintenance businesses may benefit from community-owned solar energy microgrids (</a:t>
            </a:r>
            <a:r>
              <a:rPr lang="en-US" sz="1100" b="1" dirty="0" err="1" smtClean="0"/>
              <a:t>Konidena</a:t>
            </a:r>
            <a:r>
              <a:rPr lang="en-US" sz="1100" b="1" dirty="0" smtClean="0"/>
              <a:t>, Sun, &amp; </a:t>
            </a:r>
            <a:r>
              <a:rPr lang="en-US" sz="1100" b="1" dirty="0" err="1" smtClean="0"/>
              <a:t>Bhandari</a:t>
            </a:r>
            <a:r>
              <a:rPr lang="en-US" sz="1100" b="1" dirty="0" smtClean="0"/>
              <a:t>, 2020).</a:t>
            </a:r>
          </a:p>
          <a:p>
            <a:pPr algn="just"/>
            <a:endParaRPr lang="en-US" sz="1100" b="1" dirty="0"/>
          </a:p>
        </p:txBody>
      </p:sp>
      <p:pic>
        <p:nvPicPr>
          <p:cNvPr id="5" name="Picture 4" descr="pngimg.com - solar_panel_PNG18.png"/>
          <p:cNvPicPr>
            <a:picLocks noChangeAspect="1"/>
          </p:cNvPicPr>
          <p:nvPr/>
        </p:nvPicPr>
        <p:blipFill>
          <a:blip r:embed="rId2" cstate="print"/>
          <a:stretch>
            <a:fillRect/>
          </a:stretch>
        </p:blipFill>
        <p:spPr>
          <a:xfrm rot="10800000" flipV="1">
            <a:off x="5486400" y="3086100"/>
            <a:ext cx="3108644" cy="2199799"/>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cap="small" dirty="0" smtClean="0"/>
              <a:t>Conclusion</a:t>
            </a:r>
            <a:endParaRPr lang="en-US" dirty="0"/>
          </a:p>
        </p:txBody>
      </p:sp>
      <p:sp>
        <p:nvSpPr>
          <p:cNvPr id="3" name="Content Placeholder 2"/>
          <p:cNvSpPr>
            <a:spLocks noGrp="1"/>
          </p:cNvSpPr>
          <p:nvPr>
            <p:ph sz="quarter" idx="1"/>
          </p:nvPr>
        </p:nvSpPr>
        <p:spPr/>
        <p:txBody>
          <a:bodyPr>
            <a:normAutofit fontScale="55000" lnSpcReduction="20000"/>
          </a:bodyPr>
          <a:lstStyle/>
          <a:p>
            <a:r>
              <a:rPr lang="en-US" b="1" dirty="0" smtClean="0"/>
              <a:t>Solar energy microgrids owned by communities may decrease greenhouse gas emissions, boost energy resilience, and lower energy costs. They also promote energy democracy, local businesses, and community.</a:t>
            </a:r>
          </a:p>
          <a:p>
            <a:r>
              <a:rPr lang="en-US" b="1" dirty="0" smtClean="0"/>
              <a:t>The UK's renewable energy industry is robust and developing. The UK government also promotes renewable energy. That makes the UK perfect for community-owned solar energy microgrids.</a:t>
            </a:r>
          </a:p>
          <a:p>
            <a:r>
              <a:rPr lang="en-US" b="1" dirty="0" smtClean="0"/>
              <a:t>The high upfront cost of installation and lack of knowledge of community-owned solar energy microgrids in the UK are impediments to their growth. Government funding, public education, and community participation may overcome these hurdles.</a:t>
            </a:r>
          </a:p>
          <a:p>
            <a:r>
              <a:rPr lang="en-US" b="1" dirty="0" smtClean="0"/>
              <a:t>Solar energy microgrids owned by communities help the environment and the community. They can lower energy costs, boost energy resilience, generate employment, promote energy democracy, assist local businesses, build community, decrease greenhouse gas emissions, enhance air and water quality, and promote sustainable development.</a:t>
            </a:r>
          </a:p>
          <a:p>
            <a:r>
              <a:rPr lang="en-US" b="1" dirty="0" smtClean="0"/>
              <a:t>Community-owned solar energy microgrids can meet the UK's energy and environmental demands. The UK government and community should work together to remove impediments to community-owned solar energy microgrids so the UK may benefit from their numerous advantages.</a:t>
            </a:r>
          </a:p>
          <a:p>
            <a:endParaRPr lang="en-US" b="1"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cap="small" dirty="0" smtClean="0"/>
              <a:t>References</a:t>
            </a:r>
            <a:endParaRPr lang="en-US" dirty="0"/>
          </a:p>
        </p:txBody>
      </p:sp>
      <p:sp>
        <p:nvSpPr>
          <p:cNvPr id="3" name="Content Placeholder 2"/>
          <p:cNvSpPr>
            <a:spLocks noGrp="1"/>
          </p:cNvSpPr>
          <p:nvPr>
            <p:ph sz="quarter" idx="1"/>
          </p:nvPr>
        </p:nvSpPr>
        <p:spPr/>
        <p:txBody>
          <a:bodyPr>
            <a:noAutofit/>
          </a:bodyPr>
          <a:lstStyle/>
          <a:p>
            <a:pPr marL="514350" indent="-514350">
              <a:buFont typeface="+mj-lt"/>
              <a:buAutoNum type="arabicPeriod"/>
            </a:pPr>
            <a:r>
              <a:rPr lang="en-US" sz="700" dirty="0" err="1" smtClean="0"/>
              <a:t>Adu-Kankam</a:t>
            </a:r>
            <a:r>
              <a:rPr lang="en-US" sz="700" dirty="0" smtClean="0"/>
              <a:t>, K.O. and </a:t>
            </a:r>
            <a:r>
              <a:rPr lang="en-US" sz="700" dirty="0" err="1" smtClean="0"/>
              <a:t>Camarinha</a:t>
            </a:r>
            <a:r>
              <a:rPr lang="en-US" sz="700" dirty="0" smtClean="0"/>
              <a:t>-Matos, L.M., 2019. Emerging community energy ecosystems: analysis of organizational and governance structures of selected representative cases. In </a:t>
            </a:r>
            <a:r>
              <a:rPr lang="en-US" sz="700" i="1" dirty="0" smtClean="0"/>
              <a:t>Technological Innovation for Industry and Service Systems: 10th IFIP WG 5.5/SOCOLNET Advanced Doctoral Conference on Computing, Electrical and Industrial Systems, </a:t>
            </a:r>
            <a:r>
              <a:rPr lang="en-US" sz="700" i="1" dirty="0" err="1" smtClean="0"/>
              <a:t>DoCEIS</a:t>
            </a:r>
            <a:r>
              <a:rPr lang="en-US" sz="700" i="1" dirty="0" smtClean="0"/>
              <a:t> 2019, Costa de </a:t>
            </a:r>
            <a:r>
              <a:rPr lang="en-US" sz="700" i="1" dirty="0" err="1" smtClean="0"/>
              <a:t>Caparica</a:t>
            </a:r>
            <a:r>
              <a:rPr lang="en-US" sz="700" i="1" dirty="0" smtClean="0"/>
              <a:t>, Portugal, May 8–10, 2019, Proceedings 10</a:t>
            </a:r>
            <a:r>
              <a:rPr lang="en-US" sz="700" dirty="0" smtClean="0"/>
              <a:t> (pp. 24-40). Springer International Publishing.</a:t>
            </a:r>
          </a:p>
          <a:p>
            <a:pPr marL="514350" indent="-514350">
              <a:buFont typeface="+mj-lt"/>
              <a:buAutoNum type="arabicPeriod"/>
            </a:pPr>
            <a:r>
              <a:rPr lang="en-US" sz="700" dirty="0" err="1" smtClean="0"/>
              <a:t>Berka</a:t>
            </a:r>
            <a:r>
              <a:rPr lang="en-US" sz="700" dirty="0" smtClean="0"/>
              <a:t>, A.L. and Creamer, E., 2018. Taking stock of the local impacts of community owned renewable energy: A review and research agenda. </a:t>
            </a:r>
            <a:r>
              <a:rPr lang="en-US" sz="700" i="1" dirty="0" smtClean="0"/>
              <a:t>Renewable and Sustainable Energy Reviews</a:t>
            </a:r>
            <a:r>
              <a:rPr lang="en-US" sz="700" dirty="0" smtClean="0"/>
              <a:t>, </a:t>
            </a:r>
            <a:r>
              <a:rPr lang="en-US" sz="700" i="1" dirty="0" smtClean="0"/>
              <a:t>82</a:t>
            </a:r>
            <a:r>
              <a:rPr lang="en-US" sz="700" dirty="0" smtClean="0"/>
              <a:t>, pp.3400-3419.</a:t>
            </a:r>
          </a:p>
          <a:p>
            <a:pPr marL="514350" indent="-514350">
              <a:buFont typeface="+mj-lt"/>
              <a:buAutoNum type="arabicPeriod"/>
            </a:pPr>
            <a:r>
              <a:rPr lang="en-US" sz="700" dirty="0" smtClean="0"/>
              <a:t>Bowyer, J., Bruce, A. and </a:t>
            </a:r>
            <a:r>
              <a:rPr lang="en-US" sz="700" dirty="0" err="1" smtClean="0"/>
              <a:t>Passey</a:t>
            </a:r>
            <a:r>
              <a:rPr lang="en-US" sz="700" dirty="0" smtClean="0"/>
              <a:t>, R., 2016. Regulatory and Retail Arrangements for Community-owned Embedded Networks. In </a:t>
            </a:r>
            <a:r>
              <a:rPr lang="en-US" sz="700" i="1" dirty="0" smtClean="0"/>
              <a:t>Asia-Pacific Solar Research Conference</a:t>
            </a:r>
            <a:r>
              <a:rPr lang="en-US" sz="700" dirty="0" smtClean="0"/>
              <a:t>.</a:t>
            </a:r>
          </a:p>
          <a:p>
            <a:pPr marL="514350" indent="-514350">
              <a:buFont typeface="+mj-lt"/>
              <a:buAutoNum type="arabicPeriod"/>
            </a:pPr>
            <a:r>
              <a:rPr lang="en-US" sz="700" dirty="0" err="1" smtClean="0"/>
              <a:t>Eklund</a:t>
            </a:r>
            <a:r>
              <a:rPr lang="en-US" sz="700" dirty="0" smtClean="0"/>
              <a:t>, M., </a:t>
            </a:r>
            <a:r>
              <a:rPr lang="en-US" sz="700" dirty="0" err="1" smtClean="0"/>
              <a:t>Khalilpour</a:t>
            </a:r>
            <a:r>
              <a:rPr lang="en-US" sz="700" dirty="0" smtClean="0"/>
              <a:t>, K., </a:t>
            </a:r>
            <a:r>
              <a:rPr lang="en-US" sz="700" dirty="0" err="1" smtClean="0"/>
              <a:t>Voinov</a:t>
            </a:r>
            <a:r>
              <a:rPr lang="en-US" sz="700" dirty="0" smtClean="0"/>
              <a:t>, A. and </a:t>
            </a:r>
            <a:r>
              <a:rPr lang="en-US" sz="700" dirty="0" err="1" smtClean="0"/>
              <a:t>Hossain</a:t>
            </a:r>
            <a:r>
              <a:rPr lang="en-US" sz="700" dirty="0" smtClean="0"/>
              <a:t>, M.J., 2023. Understanding the community in community microgrids: A conceptual framework for better decision-making. </a:t>
            </a:r>
            <a:r>
              <a:rPr lang="en-US" sz="700" i="1" dirty="0" smtClean="0"/>
              <a:t>Energy Research &amp; Social Science</a:t>
            </a:r>
            <a:r>
              <a:rPr lang="en-US" sz="700" dirty="0" smtClean="0"/>
              <a:t>, </a:t>
            </a:r>
            <a:r>
              <a:rPr lang="en-US" sz="700" i="1" dirty="0" smtClean="0"/>
              <a:t>104</a:t>
            </a:r>
            <a:r>
              <a:rPr lang="en-US" sz="700" dirty="0" smtClean="0"/>
              <a:t>, p.103260.</a:t>
            </a:r>
          </a:p>
          <a:p>
            <a:pPr marL="514350" indent="-514350">
              <a:buFont typeface="+mj-lt"/>
              <a:buAutoNum type="arabicPeriod"/>
            </a:pPr>
            <a:r>
              <a:rPr lang="en-US" sz="700" dirty="0" err="1" smtClean="0"/>
              <a:t>Eklund</a:t>
            </a:r>
            <a:r>
              <a:rPr lang="en-US" sz="700" dirty="0" smtClean="0"/>
              <a:t>, M., </a:t>
            </a:r>
            <a:r>
              <a:rPr lang="en-US" sz="700" dirty="0" err="1" smtClean="0"/>
              <a:t>Khalilpour</a:t>
            </a:r>
            <a:r>
              <a:rPr lang="en-US" sz="700" dirty="0" smtClean="0"/>
              <a:t>, K., </a:t>
            </a:r>
            <a:r>
              <a:rPr lang="en-US" sz="700" dirty="0" err="1" smtClean="0"/>
              <a:t>Voinov</a:t>
            </a:r>
            <a:r>
              <a:rPr lang="en-US" sz="700" dirty="0" smtClean="0"/>
              <a:t>, A. and </a:t>
            </a:r>
            <a:r>
              <a:rPr lang="en-US" sz="700" dirty="0" err="1" smtClean="0"/>
              <a:t>Hossain</a:t>
            </a:r>
            <a:r>
              <a:rPr lang="en-US" sz="700" dirty="0" smtClean="0"/>
              <a:t>, M.J., 2023. Understanding the community in community microgrids: A conceptual framework for better decision-making. </a:t>
            </a:r>
            <a:r>
              <a:rPr lang="en-US" sz="700" i="1" dirty="0" smtClean="0"/>
              <a:t>Energy Research &amp; Social Science</a:t>
            </a:r>
            <a:r>
              <a:rPr lang="en-US" sz="700" dirty="0" smtClean="0"/>
              <a:t>, </a:t>
            </a:r>
            <a:r>
              <a:rPr lang="en-US" sz="700" i="1" dirty="0" smtClean="0"/>
              <a:t>104</a:t>
            </a:r>
            <a:r>
              <a:rPr lang="en-US" sz="700" dirty="0" smtClean="0"/>
              <a:t>, p.103260.</a:t>
            </a:r>
          </a:p>
          <a:p>
            <a:pPr marL="514350" indent="-514350">
              <a:buFont typeface="+mj-lt"/>
              <a:buAutoNum type="arabicPeriod"/>
            </a:pPr>
            <a:r>
              <a:rPr lang="en-US" sz="700" dirty="0" err="1" smtClean="0"/>
              <a:t>Kapur</a:t>
            </a:r>
            <a:r>
              <a:rPr lang="en-US" sz="700" dirty="0" smtClean="0"/>
              <a:t>, A., 2022. Evaluating Energy Storage Systems for Renewable Energy Integrated Urban Community Microgrids. </a:t>
            </a:r>
            <a:r>
              <a:rPr lang="en-US" sz="700" i="1" dirty="0" smtClean="0"/>
              <a:t>ECS Transactions</a:t>
            </a:r>
            <a:r>
              <a:rPr lang="en-US" sz="700" dirty="0" smtClean="0"/>
              <a:t>, </a:t>
            </a:r>
            <a:r>
              <a:rPr lang="en-US" sz="700" i="1" dirty="0" smtClean="0"/>
              <a:t>107</a:t>
            </a:r>
            <a:r>
              <a:rPr lang="en-US" sz="700" dirty="0" smtClean="0"/>
              <a:t>(1), p.1981.</a:t>
            </a:r>
          </a:p>
          <a:p>
            <a:pPr marL="514350" indent="-514350">
              <a:buFont typeface="+mj-lt"/>
              <a:buAutoNum type="arabicPeriod"/>
            </a:pPr>
            <a:r>
              <a:rPr lang="en-US" sz="700" dirty="0" err="1" smtClean="0"/>
              <a:t>Karystinos</a:t>
            </a:r>
            <a:r>
              <a:rPr lang="en-US" sz="700" dirty="0" smtClean="0"/>
              <a:t>, C., </a:t>
            </a:r>
            <a:r>
              <a:rPr lang="en-US" sz="700" dirty="0" err="1" smtClean="0"/>
              <a:t>Vasilakis</a:t>
            </a:r>
            <a:r>
              <a:rPr lang="en-US" sz="700" dirty="0" smtClean="0"/>
              <a:t>, A., </a:t>
            </a:r>
            <a:r>
              <a:rPr lang="en-US" sz="700" dirty="0" err="1" smtClean="0"/>
              <a:t>Kotsampopoulos</a:t>
            </a:r>
            <a:r>
              <a:rPr lang="en-US" sz="700" dirty="0" smtClean="0"/>
              <a:t>, P. and </a:t>
            </a:r>
            <a:r>
              <a:rPr lang="en-US" sz="700" dirty="0" err="1" smtClean="0"/>
              <a:t>Hatziargyriou</a:t>
            </a:r>
            <a:r>
              <a:rPr lang="en-US" sz="700" dirty="0" smtClean="0"/>
              <a:t>, N., 2022. Local Energy Exchange Market for Community Off-Grid Microgrids: Case Study Los </a:t>
            </a:r>
            <a:r>
              <a:rPr lang="en-US" sz="700" dirty="0" err="1" smtClean="0"/>
              <a:t>Molinos</a:t>
            </a:r>
            <a:r>
              <a:rPr lang="en-US" sz="700" dirty="0" smtClean="0"/>
              <a:t> del Rio </a:t>
            </a:r>
            <a:r>
              <a:rPr lang="en-US" sz="700" dirty="0" err="1" smtClean="0"/>
              <a:t>Aguas</a:t>
            </a:r>
            <a:r>
              <a:rPr lang="en-US" sz="700" dirty="0" smtClean="0"/>
              <a:t>. </a:t>
            </a:r>
            <a:r>
              <a:rPr lang="en-US" sz="700" i="1" dirty="0" smtClean="0"/>
              <a:t>Energies</a:t>
            </a:r>
            <a:r>
              <a:rPr lang="en-US" sz="700" dirty="0" smtClean="0"/>
              <a:t>, </a:t>
            </a:r>
            <a:r>
              <a:rPr lang="en-US" sz="700" i="1" dirty="0" smtClean="0"/>
              <a:t>15</a:t>
            </a:r>
            <a:r>
              <a:rPr lang="en-US" sz="700" dirty="0" smtClean="0"/>
              <a:t>(3), p.703.</a:t>
            </a:r>
          </a:p>
          <a:p>
            <a:pPr marL="514350" indent="-514350">
              <a:buFont typeface="+mj-lt"/>
              <a:buAutoNum type="arabicPeriod"/>
            </a:pPr>
            <a:r>
              <a:rPr lang="en-US" sz="700" dirty="0" smtClean="0"/>
              <a:t>Kirchhoff, H., </a:t>
            </a:r>
            <a:r>
              <a:rPr lang="en-US" sz="700" dirty="0" err="1" smtClean="0"/>
              <a:t>Kebir</a:t>
            </a:r>
            <a:r>
              <a:rPr lang="en-US" sz="700" dirty="0" smtClean="0"/>
              <a:t>, N., Neumann, K., Heller, P.W. and </a:t>
            </a:r>
            <a:r>
              <a:rPr lang="en-US" sz="700" dirty="0" err="1" smtClean="0"/>
              <a:t>Strunz</a:t>
            </a:r>
            <a:r>
              <a:rPr lang="en-US" sz="700" dirty="0" smtClean="0"/>
              <a:t>, K., 2016. Developing mutual success factors and their application to swarm electrification: microgrids with 100% renewable energies in the Global South and Germany. </a:t>
            </a:r>
            <a:r>
              <a:rPr lang="en-US" sz="700" i="1" dirty="0" smtClean="0"/>
              <a:t>Journal of Cleaner Production</a:t>
            </a:r>
            <a:r>
              <a:rPr lang="en-US" sz="700" dirty="0" smtClean="0"/>
              <a:t>, </a:t>
            </a:r>
            <a:r>
              <a:rPr lang="en-US" sz="700" i="1" dirty="0" smtClean="0"/>
              <a:t>128</a:t>
            </a:r>
            <a:r>
              <a:rPr lang="en-US" sz="700" dirty="0" smtClean="0"/>
              <a:t>, pp.190-200.</a:t>
            </a:r>
          </a:p>
          <a:p>
            <a:pPr marL="514350" indent="-514350">
              <a:buFont typeface="+mj-lt"/>
              <a:buAutoNum type="arabicPeriod"/>
            </a:pPr>
            <a:r>
              <a:rPr lang="en-US" sz="700" dirty="0" err="1" smtClean="0"/>
              <a:t>Kojonsaari</a:t>
            </a:r>
            <a:r>
              <a:rPr lang="en-US" sz="700" dirty="0" smtClean="0"/>
              <a:t>, A.R. and Palm, J., 2021. Distributed energy systems and energy communities under negotiation. </a:t>
            </a:r>
            <a:r>
              <a:rPr lang="en-US" sz="700" i="1" dirty="0" smtClean="0"/>
              <a:t>Technology and economics of smart grids and sustainable energy</a:t>
            </a:r>
            <a:r>
              <a:rPr lang="en-US" sz="700" dirty="0" smtClean="0"/>
              <a:t>, </a:t>
            </a:r>
            <a:r>
              <a:rPr lang="en-US" sz="700" i="1" dirty="0" smtClean="0"/>
              <a:t>6</a:t>
            </a:r>
            <a:r>
              <a:rPr lang="en-US" sz="700" dirty="0" smtClean="0"/>
              <a:t>(1), p.17.</a:t>
            </a:r>
          </a:p>
          <a:p>
            <a:pPr marL="514350" indent="-514350">
              <a:buFont typeface="+mj-lt"/>
              <a:buAutoNum type="arabicPeriod"/>
            </a:pPr>
            <a:r>
              <a:rPr lang="en-US" sz="700" dirty="0" err="1" smtClean="0"/>
              <a:t>Konidena</a:t>
            </a:r>
            <a:r>
              <a:rPr lang="en-US" sz="700" dirty="0" smtClean="0"/>
              <a:t>, R., Sun, B. and </a:t>
            </a:r>
            <a:r>
              <a:rPr lang="en-US" sz="700" dirty="0" err="1" smtClean="0"/>
              <a:t>Bhandari</a:t>
            </a:r>
            <a:r>
              <a:rPr lang="en-US" sz="700" dirty="0" smtClean="0"/>
              <a:t>, V., 2020. Missing discourse on microgrids–The importance of transmission and distribution infrastructure. </a:t>
            </a:r>
            <a:r>
              <a:rPr lang="en-US" sz="700" i="1" dirty="0" smtClean="0"/>
              <a:t>The Electricity Journal</a:t>
            </a:r>
            <a:r>
              <a:rPr lang="en-US" sz="700" dirty="0" smtClean="0"/>
              <a:t>, </a:t>
            </a:r>
            <a:r>
              <a:rPr lang="en-US" sz="700" i="1" dirty="0" smtClean="0"/>
              <a:t>33</a:t>
            </a:r>
            <a:r>
              <a:rPr lang="en-US" sz="700" dirty="0" smtClean="0"/>
              <a:t>(4), p.106727.</a:t>
            </a:r>
          </a:p>
          <a:p>
            <a:pPr marL="514350" indent="-514350">
              <a:buFont typeface="+mj-lt"/>
              <a:buAutoNum type="arabicPeriod"/>
            </a:pPr>
            <a:r>
              <a:rPr lang="en-US" sz="700" dirty="0" smtClean="0"/>
              <a:t>MacDonald, S., Meadows, B. and Mims Frick, N., 2023. </a:t>
            </a:r>
            <a:r>
              <a:rPr lang="en-US" sz="700" i="1" dirty="0" smtClean="0"/>
              <a:t>Eastport Energy Resilience Opportunities</a:t>
            </a:r>
            <a:r>
              <a:rPr lang="en-US" sz="700" dirty="0" smtClean="0"/>
              <a:t> (No. NREL/PR-5000-86861). National Renewable Energy Laboratory (NREL), Golden, CO (United States).</a:t>
            </a:r>
          </a:p>
          <a:p>
            <a:pPr marL="514350" indent="-514350">
              <a:buFont typeface="+mj-lt"/>
              <a:buAutoNum type="arabicPeriod"/>
            </a:pPr>
            <a:r>
              <a:rPr lang="en-US" sz="700" dirty="0" err="1" smtClean="0"/>
              <a:t>Norbu</a:t>
            </a:r>
            <a:r>
              <a:rPr lang="en-US" sz="700" dirty="0" smtClean="0"/>
              <a:t>, S., </a:t>
            </a:r>
            <a:r>
              <a:rPr lang="en-US" sz="700" dirty="0" err="1" smtClean="0"/>
              <a:t>Couraud</a:t>
            </a:r>
            <a:r>
              <a:rPr lang="en-US" sz="700" dirty="0" smtClean="0"/>
              <a:t>, B., </a:t>
            </a:r>
            <a:r>
              <a:rPr lang="en-US" sz="700" dirty="0" err="1" smtClean="0"/>
              <a:t>Robu</a:t>
            </a:r>
            <a:r>
              <a:rPr lang="en-US" sz="700" dirty="0" smtClean="0"/>
              <a:t>, V., </a:t>
            </a:r>
            <a:r>
              <a:rPr lang="en-US" sz="700" dirty="0" err="1" smtClean="0"/>
              <a:t>Andoni</a:t>
            </a:r>
            <a:r>
              <a:rPr lang="en-US" sz="700" dirty="0" smtClean="0"/>
              <a:t>, M. and Flynn, D., 2021. Modelling the redistribution of benefits from joint investments in community energy projects. </a:t>
            </a:r>
            <a:r>
              <a:rPr lang="en-US" sz="700" i="1" dirty="0" smtClean="0"/>
              <a:t>Applied Energy</a:t>
            </a:r>
            <a:r>
              <a:rPr lang="en-US" sz="700" dirty="0" smtClean="0"/>
              <a:t>, </a:t>
            </a:r>
            <a:r>
              <a:rPr lang="en-US" sz="700" i="1" dirty="0" smtClean="0"/>
              <a:t>287</a:t>
            </a:r>
            <a:r>
              <a:rPr lang="en-US" sz="700" dirty="0" smtClean="0"/>
              <a:t>, p.116575.</a:t>
            </a:r>
          </a:p>
          <a:p>
            <a:pPr marL="514350" indent="-514350">
              <a:buFont typeface="+mj-lt"/>
              <a:buAutoNum type="arabicPeriod"/>
            </a:pPr>
            <a:r>
              <a:rPr lang="en-US" sz="700" dirty="0" err="1" smtClean="0"/>
              <a:t>Proudlove</a:t>
            </a:r>
            <a:r>
              <a:rPr lang="en-US" sz="700" dirty="0" smtClean="0"/>
              <a:t>, R., Finch, S. and Thomas, S., 2020. Factors influencing intention to invest in a community owned renewable energy initiative in Queensland, Australia. </a:t>
            </a:r>
            <a:r>
              <a:rPr lang="en-US" sz="700" i="1" dirty="0" smtClean="0"/>
              <a:t>Energy Policy</a:t>
            </a:r>
            <a:r>
              <a:rPr lang="en-US" sz="700" dirty="0" smtClean="0"/>
              <a:t>, </a:t>
            </a:r>
            <a:r>
              <a:rPr lang="en-US" sz="700" i="1" dirty="0" smtClean="0"/>
              <a:t>140</a:t>
            </a:r>
            <a:r>
              <a:rPr lang="en-US" sz="700" dirty="0" smtClean="0"/>
              <a:t>, p.111441.</a:t>
            </a:r>
          </a:p>
          <a:p>
            <a:pPr marL="514350" indent="-514350">
              <a:buFont typeface="+mj-lt"/>
              <a:buAutoNum type="arabicPeriod"/>
            </a:pPr>
            <a:r>
              <a:rPr lang="en-US" sz="700" dirty="0" err="1" smtClean="0"/>
              <a:t>Siamanta</a:t>
            </a:r>
            <a:r>
              <a:rPr lang="en-US" sz="700" dirty="0" smtClean="0"/>
              <a:t>, Z.C., 2021. Conceptualizing alternatives to contemporary renewable energy development: Community Renewable Energy Ecologies (CREE). </a:t>
            </a:r>
            <a:r>
              <a:rPr lang="en-US" sz="700" i="1" dirty="0" smtClean="0"/>
              <a:t>Journal of Political Ecology</a:t>
            </a:r>
            <a:r>
              <a:rPr lang="en-US" sz="700" dirty="0" smtClean="0"/>
              <a:t>, </a:t>
            </a:r>
            <a:r>
              <a:rPr lang="en-US" sz="700" i="1" dirty="0" smtClean="0"/>
              <a:t>28</a:t>
            </a:r>
            <a:r>
              <a:rPr lang="en-US" sz="700" dirty="0" smtClean="0"/>
              <a:t>(1), pp.258-276.</a:t>
            </a:r>
          </a:p>
          <a:p>
            <a:pPr marL="514350" indent="-514350">
              <a:buFont typeface="+mj-lt"/>
              <a:buAutoNum type="arabicPeriod"/>
            </a:pPr>
            <a:r>
              <a:rPr lang="en-US" sz="700" dirty="0" smtClean="0"/>
              <a:t>Smith, S.O., 2023. Community Microgrids as an Equitable Climate Resilience and Adaptation Strategy in California.</a:t>
            </a:r>
          </a:p>
          <a:p>
            <a:pPr marL="514350" indent="-514350">
              <a:buFont typeface="+mj-lt"/>
              <a:buAutoNum type="arabicPeriod"/>
            </a:pPr>
            <a:r>
              <a:rPr lang="en-US" sz="700" dirty="0" err="1" smtClean="0"/>
              <a:t>Súilleabháin</a:t>
            </a:r>
            <a:r>
              <a:rPr lang="en-US" sz="700" dirty="0" smtClean="0"/>
              <a:t>, A.Ó., 2018. Policy Brief Community-Owned Solar Power and Micro Grids for New York State.</a:t>
            </a:r>
          </a:p>
          <a:p>
            <a:pPr marL="514350" indent="-514350">
              <a:buFont typeface="+mj-lt"/>
              <a:buAutoNum type="arabicPeriod"/>
            </a:pPr>
            <a:r>
              <a:rPr lang="en-US" sz="700" dirty="0" err="1" smtClean="0"/>
              <a:t>Tomc</a:t>
            </a:r>
            <a:r>
              <a:rPr lang="en-US" sz="700" dirty="0" smtClean="0"/>
              <a:t>, E. and </a:t>
            </a:r>
            <a:r>
              <a:rPr lang="en-US" sz="700" dirty="0" err="1" smtClean="0"/>
              <a:t>Vassallo</a:t>
            </a:r>
            <a:r>
              <a:rPr lang="en-US" sz="700" dirty="0" smtClean="0"/>
              <a:t>, A.M., 2015. Community Renewable Energy Networks in urban contexts: the need for a holistic approach. </a:t>
            </a:r>
            <a:r>
              <a:rPr lang="en-US" sz="700" i="1" dirty="0" smtClean="0"/>
              <a:t>International Journal of Sustainable Energy Planning and Management</a:t>
            </a:r>
            <a:r>
              <a:rPr lang="en-US" sz="700" dirty="0" smtClean="0"/>
              <a:t>, </a:t>
            </a:r>
            <a:r>
              <a:rPr lang="en-US" sz="700" i="1" dirty="0" smtClean="0"/>
              <a:t>8</a:t>
            </a:r>
            <a:r>
              <a:rPr lang="en-US" sz="700" dirty="0" smtClean="0"/>
              <a:t>, pp.31-42.</a:t>
            </a:r>
          </a:p>
          <a:p>
            <a:pPr marL="514350" indent="-514350">
              <a:buFont typeface="+mj-lt"/>
              <a:buAutoNum type="arabicPeriod"/>
            </a:pPr>
            <a:r>
              <a:rPr lang="en-US" sz="700" dirty="0" err="1" smtClean="0"/>
              <a:t>Trendewicz</a:t>
            </a:r>
            <a:r>
              <a:rPr lang="en-US" sz="700" dirty="0" smtClean="0"/>
              <a:t>, A., Tan, E.C. and Ding, F., 2023. Renewable Microgrids as a Foundation of the Future Sustainable Electrical Energy System. In </a:t>
            </a:r>
            <a:r>
              <a:rPr lang="en-US" sz="700" i="1" dirty="0" smtClean="0"/>
              <a:t>Sustainability Engineering</a:t>
            </a:r>
            <a:r>
              <a:rPr lang="en-US" sz="700" dirty="0" smtClean="0"/>
              <a:t> (pp. 229-238). CRC Press.</a:t>
            </a:r>
          </a:p>
          <a:p>
            <a:pPr marL="514350" indent="-514350">
              <a:buFont typeface="+mj-lt"/>
              <a:buAutoNum type="arabicPeriod"/>
            </a:pPr>
            <a:r>
              <a:rPr lang="en-US" sz="700" dirty="0" smtClean="0"/>
              <a:t>Vine, D. and </a:t>
            </a:r>
            <a:r>
              <a:rPr lang="en-US" sz="700" dirty="0" err="1" smtClean="0"/>
              <a:t>Morsch</a:t>
            </a:r>
            <a:r>
              <a:rPr lang="en-US" sz="700" dirty="0" smtClean="0"/>
              <a:t>, A., 2017. Microgrids: What every city should know. </a:t>
            </a:r>
            <a:r>
              <a:rPr lang="en-US" sz="700" i="1" dirty="0" smtClean="0"/>
              <a:t>Center for Climate and Energy Solutions</a:t>
            </a:r>
            <a:r>
              <a:rPr lang="en-US" sz="700" dirty="0" smtClean="0"/>
              <a:t>.</a:t>
            </a:r>
          </a:p>
          <a:p>
            <a:pPr marL="514350" indent="-514350">
              <a:buFont typeface="+mj-lt"/>
              <a:buAutoNum type="arabicPeriod"/>
            </a:pPr>
            <a:r>
              <a:rPr lang="en-US" sz="700" dirty="0" smtClean="0"/>
              <a:t>Wright, S., Frost, M., Wong, A. and Parton, K.A., 2022. Australian renewable-energy microgrids: A humble past, a turbulent present, a propitious future. </a:t>
            </a:r>
            <a:r>
              <a:rPr lang="en-US" sz="700" i="1" dirty="0" smtClean="0"/>
              <a:t>Sustainability</a:t>
            </a:r>
            <a:r>
              <a:rPr lang="en-US" sz="700" dirty="0" smtClean="0"/>
              <a:t>, </a:t>
            </a:r>
            <a:r>
              <a:rPr lang="en-US" sz="700" i="1" dirty="0" smtClean="0"/>
              <a:t>14</a:t>
            </a:r>
            <a:r>
              <a:rPr lang="en-US" sz="700" dirty="0" smtClean="0"/>
              <a:t>(5), p.2585.</a:t>
            </a:r>
          </a:p>
          <a:p>
            <a:pPr marL="514350" indent="-514350">
              <a:buFont typeface="+mj-lt"/>
              <a:buAutoNum type="arabicPeriod"/>
            </a:pPr>
            <a:endParaRPr lang="en-US" sz="700" dirty="0" smtClean="0"/>
          </a:p>
        </p:txBody>
      </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ivic">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Civic</Template>
  <TotalTime>61</TotalTime>
  <Words>1924</Words>
  <Application>Microsoft Office PowerPoint</Application>
  <PresentationFormat>On-screen Show (16:10)</PresentationFormat>
  <Paragraphs>211</Paragraphs>
  <Slides>12</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Calibri</vt:lpstr>
      <vt:lpstr>Georgia</vt:lpstr>
      <vt:lpstr>Times New Roman</vt:lpstr>
      <vt:lpstr>Wingdings</vt:lpstr>
      <vt:lpstr>Wingdings 2</vt:lpstr>
      <vt:lpstr>Civic</vt:lpstr>
      <vt:lpstr>Component2- Presentation Renewable Energy Business Idea</vt:lpstr>
      <vt:lpstr>Agenda</vt:lpstr>
      <vt:lpstr>Introduction</vt:lpstr>
      <vt:lpstr>A community-owned solar energy microgrid</vt:lpstr>
      <vt:lpstr>Business Model</vt:lpstr>
      <vt:lpstr>Market gap analysis</vt:lpstr>
      <vt:lpstr>SWOT analysis</vt:lpstr>
      <vt:lpstr>Financial projections</vt:lpstr>
      <vt:lpstr>Implementation Plan </vt:lpstr>
      <vt:lpstr>Benefits to the Community and Sustainability and Environmental Impact</vt:lpstr>
      <vt:lpstr>Conclusion</vt:lpstr>
      <vt:lpstr>References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Component2- Presentation Renewable Energy Business Idea</dc:title>
  <dc:creator>MS WORD 2007</dc:creator>
  <cp:lastModifiedBy>Microsoft account</cp:lastModifiedBy>
  <cp:revision>7</cp:revision>
  <dcterms:created xsi:type="dcterms:W3CDTF">2023-11-04T07:42:35Z</dcterms:created>
  <dcterms:modified xsi:type="dcterms:W3CDTF">2023-11-13T11:07:09Z</dcterms:modified>
</cp:coreProperties>
</file>