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1FF52C-37FE-496A-BCB5-26330E418406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31BAA620-3CFE-41D3-9FFE-0D17BB49AEB5}">
      <dgm:prSet/>
      <dgm:spPr/>
      <dgm:t>
        <a:bodyPr/>
        <a:lstStyle/>
        <a:p>
          <a:r>
            <a:rPr lang="en-US" b="1" dirty="0"/>
            <a:t>Hotel Name</a:t>
          </a:r>
          <a:r>
            <a:rPr lang="en-US" dirty="0"/>
            <a:t>: DaVinci Hotel</a:t>
          </a:r>
          <a:endParaRPr lang="en-IN" dirty="0"/>
        </a:p>
      </dgm:t>
    </dgm:pt>
    <dgm:pt modelId="{775C96C3-5966-4B11-9129-5863DD554AD3}" type="parTrans" cxnId="{6C0C7C31-E6BC-4D01-8F09-548B6C00A0DD}">
      <dgm:prSet/>
      <dgm:spPr/>
      <dgm:t>
        <a:bodyPr/>
        <a:lstStyle/>
        <a:p>
          <a:endParaRPr lang="en-IN"/>
        </a:p>
      </dgm:t>
    </dgm:pt>
    <dgm:pt modelId="{765EABC2-C2CA-4A3E-96A2-356DD8C04467}" type="sibTrans" cxnId="{6C0C7C31-E6BC-4D01-8F09-548B6C00A0DD}">
      <dgm:prSet/>
      <dgm:spPr/>
      <dgm:t>
        <a:bodyPr/>
        <a:lstStyle/>
        <a:p>
          <a:endParaRPr lang="en-IN"/>
        </a:p>
      </dgm:t>
    </dgm:pt>
    <dgm:pt modelId="{2DB8B602-802E-40A4-B26B-70F76EBB61D2}">
      <dgm:prSet/>
      <dgm:spPr/>
      <dgm:t>
        <a:bodyPr/>
        <a:lstStyle/>
        <a:p>
          <a:r>
            <a:rPr lang="en-US" b="1"/>
            <a:t>Location</a:t>
          </a:r>
          <a:r>
            <a:rPr lang="en-US"/>
            <a:t>: Swansea, UK</a:t>
          </a:r>
          <a:endParaRPr lang="en-IN"/>
        </a:p>
      </dgm:t>
    </dgm:pt>
    <dgm:pt modelId="{941BFED3-DB7B-4164-9600-5BC7910F026F}" type="parTrans" cxnId="{CC3E97B6-886C-44DF-9553-5DFDB798258B}">
      <dgm:prSet/>
      <dgm:spPr/>
      <dgm:t>
        <a:bodyPr/>
        <a:lstStyle/>
        <a:p>
          <a:endParaRPr lang="en-IN"/>
        </a:p>
      </dgm:t>
    </dgm:pt>
    <dgm:pt modelId="{773E91D3-37C4-4E0A-98D9-6EAAFAB5CAD1}" type="sibTrans" cxnId="{CC3E97B6-886C-44DF-9553-5DFDB798258B}">
      <dgm:prSet/>
      <dgm:spPr/>
      <dgm:t>
        <a:bodyPr/>
        <a:lstStyle/>
        <a:p>
          <a:endParaRPr lang="en-IN"/>
        </a:p>
      </dgm:t>
    </dgm:pt>
    <dgm:pt modelId="{66776A35-8A1D-4AAD-AE83-2726E012C47D}">
      <dgm:prSet/>
      <dgm:spPr/>
      <dgm:t>
        <a:bodyPr/>
        <a:lstStyle/>
        <a:p>
          <a:r>
            <a:rPr lang="en-US"/>
            <a:t>Coastal setting with scenic views</a:t>
          </a:r>
          <a:endParaRPr lang="en-IN"/>
        </a:p>
      </dgm:t>
    </dgm:pt>
    <dgm:pt modelId="{CBE2764B-616B-4A7D-8FAB-D47449E2BBFD}" type="parTrans" cxnId="{7F50BAD7-8308-4162-AF00-F6914402DF7B}">
      <dgm:prSet/>
      <dgm:spPr/>
      <dgm:t>
        <a:bodyPr/>
        <a:lstStyle/>
        <a:p>
          <a:endParaRPr lang="en-IN"/>
        </a:p>
      </dgm:t>
    </dgm:pt>
    <dgm:pt modelId="{72335FCF-CC8C-420E-87FC-97663C8ECFA9}" type="sibTrans" cxnId="{7F50BAD7-8308-4162-AF00-F6914402DF7B}">
      <dgm:prSet/>
      <dgm:spPr/>
      <dgm:t>
        <a:bodyPr/>
        <a:lstStyle/>
        <a:p>
          <a:endParaRPr lang="en-IN"/>
        </a:p>
      </dgm:t>
    </dgm:pt>
    <dgm:pt modelId="{7FA31609-4477-4CE2-B5DE-E1C713100537}">
      <dgm:prSet/>
      <dgm:spPr/>
      <dgm:t>
        <a:bodyPr/>
        <a:lstStyle/>
        <a:p>
          <a:r>
            <a:rPr lang="en-US"/>
            <a:t>A blend of natural beauty and urban accessibility</a:t>
          </a:r>
          <a:endParaRPr lang="en-IN"/>
        </a:p>
      </dgm:t>
    </dgm:pt>
    <dgm:pt modelId="{ACA7C2F2-F796-4943-A489-7566979A3D0D}" type="parTrans" cxnId="{293AB443-191A-4442-AD4D-8199F05E9D6B}">
      <dgm:prSet/>
      <dgm:spPr/>
      <dgm:t>
        <a:bodyPr/>
        <a:lstStyle/>
        <a:p>
          <a:endParaRPr lang="en-IN"/>
        </a:p>
      </dgm:t>
    </dgm:pt>
    <dgm:pt modelId="{5E7B55C6-F9AE-4EDD-9FD9-5B90881114A0}" type="sibTrans" cxnId="{293AB443-191A-4442-AD4D-8199F05E9D6B}">
      <dgm:prSet/>
      <dgm:spPr/>
      <dgm:t>
        <a:bodyPr/>
        <a:lstStyle/>
        <a:p>
          <a:endParaRPr lang="en-IN"/>
        </a:p>
      </dgm:t>
    </dgm:pt>
    <dgm:pt modelId="{123DB973-E6B6-42A8-8A85-AFAAF330B0AE}">
      <dgm:prSet/>
      <dgm:spPr/>
      <dgm:t>
        <a:bodyPr/>
        <a:lstStyle/>
        <a:p>
          <a:r>
            <a:rPr lang="en-US" b="1"/>
            <a:t>Target Audience</a:t>
          </a:r>
          <a:r>
            <a:rPr lang="en-US"/>
            <a:t>:</a:t>
          </a:r>
          <a:endParaRPr lang="en-IN"/>
        </a:p>
      </dgm:t>
    </dgm:pt>
    <dgm:pt modelId="{03F2B427-14B1-4520-A0B8-81C072EE291D}" type="parTrans" cxnId="{151E6FBD-D72B-4A54-9984-FA53AF0BD45E}">
      <dgm:prSet/>
      <dgm:spPr/>
      <dgm:t>
        <a:bodyPr/>
        <a:lstStyle/>
        <a:p>
          <a:endParaRPr lang="en-IN"/>
        </a:p>
      </dgm:t>
    </dgm:pt>
    <dgm:pt modelId="{DF2B333E-09C4-475D-9774-ADC94242D891}" type="sibTrans" cxnId="{151E6FBD-D72B-4A54-9984-FA53AF0BD45E}">
      <dgm:prSet/>
      <dgm:spPr/>
      <dgm:t>
        <a:bodyPr/>
        <a:lstStyle/>
        <a:p>
          <a:endParaRPr lang="en-IN"/>
        </a:p>
      </dgm:t>
    </dgm:pt>
    <dgm:pt modelId="{F629A2C7-48EB-455B-9565-9C5ADDC9276D}">
      <dgm:prSet/>
      <dgm:spPr/>
      <dgm:t>
        <a:bodyPr/>
        <a:lstStyle/>
        <a:p>
          <a:r>
            <a:rPr lang="en-US" dirty="0"/>
            <a:t>Eco-conscious luxury </a:t>
          </a:r>
          <a:r>
            <a:rPr lang="en-US" dirty="0" err="1"/>
            <a:t>travellers</a:t>
          </a:r>
          <a:endParaRPr lang="en-IN" dirty="0"/>
        </a:p>
      </dgm:t>
    </dgm:pt>
    <dgm:pt modelId="{628187E5-76A7-42ED-B2AD-206D64898309}" type="parTrans" cxnId="{CD5DA341-3AE2-453E-B54F-D9523EF6538D}">
      <dgm:prSet/>
      <dgm:spPr/>
      <dgm:t>
        <a:bodyPr/>
        <a:lstStyle/>
        <a:p>
          <a:endParaRPr lang="en-IN"/>
        </a:p>
      </dgm:t>
    </dgm:pt>
    <dgm:pt modelId="{D1EB9580-32DB-4FB5-8C67-D98B690B43B0}" type="sibTrans" cxnId="{CD5DA341-3AE2-453E-B54F-D9523EF6538D}">
      <dgm:prSet/>
      <dgm:spPr/>
      <dgm:t>
        <a:bodyPr/>
        <a:lstStyle/>
        <a:p>
          <a:endParaRPr lang="en-IN"/>
        </a:p>
      </dgm:t>
    </dgm:pt>
    <dgm:pt modelId="{EAA9D6F9-5FC8-428F-9C5C-FB628267B1B8}">
      <dgm:prSet/>
      <dgm:spPr/>
      <dgm:t>
        <a:bodyPr/>
        <a:lstStyle/>
        <a:p>
          <a:r>
            <a:rPr lang="en-US"/>
            <a:t>Couples seeking a romantic, sustainable getaway</a:t>
          </a:r>
          <a:endParaRPr lang="en-IN"/>
        </a:p>
      </dgm:t>
    </dgm:pt>
    <dgm:pt modelId="{E588A1C3-E54E-49AD-AD94-858B4C5FBFDC}" type="parTrans" cxnId="{D0A13221-8C54-4A0E-8E7E-595BE3D9BC84}">
      <dgm:prSet/>
      <dgm:spPr/>
      <dgm:t>
        <a:bodyPr/>
        <a:lstStyle/>
        <a:p>
          <a:endParaRPr lang="en-IN"/>
        </a:p>
      </dgm:t>
    </dgm:pt>
    <dgm:pt modelId="{5D2DF089-F048-498F-A993-8B0CC8E6A1ED}" type="sibTrans" cxnId="{D0A13221-8C54-4A0E-8E7E-595BE3D9BC84}">
      <dgm:prSet/>
      <dgm:spPr/>
      <dgm:t>
        <a:bodyPr/>
        <a:lstStyle/>
        <a:p>
          <a:endParaRPr lang="en-IN"/>
        </a:p>
      </dgm:t>
    </dgm:pt>
    <dgm:pt modelId="{546299A3-7EE2-414C-B105-4C9ED04D52E1}">
      <dgm:prSet/>
      <dgm:spPr/>
      <dgm:t>
        <a:bodyPr/>
        <a:lstStyle/>
        <a:p>
          <a:r>
            <a:rPr lang="en-US"/>
            <a:t>Families looking for eco-friendly yet luxurious accommodations</a:t>
          </a:r>
          <a:endParaRPr lang="en-IN"/>
        </a:p>
      </dgm:t>
    </dgm:pt>
    <dgm:pt modelId="{84386096-A786-4A90-B71F-8C8E229D8BDE}" type="parTrans" cxnId="{CC45A69B-978B-4CC4-98F1-C2210FEA5234}">
      <dgm:prSet/>
      <dgm:spPr/>
      <dgm:t>
        <a:bodyPr/>
        <a:lstStyle/>
        <a:p>
          <a:endParaRPr lang="en-IN"/>
        </a:p>
      </dgm:t>
    </dgm:pt>
    <dgm:pt modelId="{2BD811C7-14D7-4921-869A-5DCF776702CA}" type="sibTrans" cxnId="{CC45A69B-978B-4CC4-98F1-C2210FEA5234}">
      <dgm:prSet/>
      <dgm:spPr/>
      <dgm:t>
        <a:bodyPr/>
        <a:lstStyle/>
        <a:p>
          <a:endParaRPr lang="en-IN"/>
        </a:p>
      </dgm:t>
    </dgm:pt>
    <dgm:pt modelId="{A2AE5E04-09EB-4419-AFDD-5EBE38DB2524}">
      <dgm:prSet/>
      <dgm:spPr/>
      <dgm:t>
        <a:bodyPr/>
        <a:lstStyle/>
        <a:p>
          <a:r>
            <a:rPr lang="en-US"/>
            <a:t>Cultural tourists are attracted to Italian heritage and sustainable travel (Smith, 2023)</a:t>
          </a:r>
          <a:endParaRPr lang="en-IN"/>
        </a:p>
      </dgm:t>
    </dgm:pt>
    <dgm:pt modelId="{E2AC3B1A-D55D-4220-BC47-58C9D2100F8A}" type="parTrans" cxnId="{5496B0EE-486E-4D05-A5F6-B81202EB790E}">
      <dgm:prSet/>
      <dgm:spPr/>
      <dgm:t>
        <a:bodyPr/>
        <a:lstStyle/>
        <a:p>
          <a:endParaRPr lang="en-IN"/>
        </a:p>
      </dgm:t>
    </dgm:pt>
    <dgm:pt modelId="{39671487-D44E-4097-85A9-710151BA1FC9}" type="sibTrans" cxnId="{5496B0EE-486E-4D05-A5F6-B81202EB790E}">
      <dgm:prSet/>
      <dgm:spPr/>
      <dgm:t>
        <a:bodyPr/>
        <a:lstStyle/>
        <a:p>
          <a:endParaRPr lang="en-IN"/>
        </a:p>
      </dgm:t>
    </dgm:pt>
    <dgm:pt modelId="{40130CFF-D6E4-4496-A258-803C97E13D4E}" type="pres">
      <dgm:prSet presAssocID="{FC1FF52C-37FE-496A-BCB5-26330E418406}" presName="linear" presStyleCnt="0">
        <dgm:presLayoutVars>
          <dgm:animLvl val="lvl"/>
          <dgm:resizeHandles val="exact"/>
        </dgm:presLayoutVars>
      </dgm:prSet>
      <dgm:spPr/>
    </dgm:pt>
    <dgm:pt modelId="{1F2038F1-C6C3-4E2A-9DFB-458C45D564C2}" type="pres">
      <dgm:prSet presAssocID="{31BAA620-3CFE-41D3-9FFE-0D17BB49AEB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054AFC0-098F-4CA2-AAB5-5CB696E93CA3}" type="pres">
      <dgm:prSet presAssocID="{765EABC2-C2CA-4A3E-96A2-356DD8C04467}" presName="spacer" presStyleCnt="0"/>
      <dgm:spPr/>
    </dgm:pt>
    <dgm:pt modelId="{DAFCC4AF-C582-4D25-A1A7-4BE0D15B020E}" type="pres">
      <dgm:prSet presAssocID="{2DB8B602-802E-40A4-B26B-70F76EBB61D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75FBF5E-CCFD-4045-9378-44132EA918B7}" type="pres">
      <dgm:prSet presAssocID="{2DB8B602-802E-40A4-B26B-70F76EBB61D2}" presName="childText" presStyleLbl="revTx" presStyleIdx="0" presStyleCnt="2">
        <dgm:presLayoutVars>
          <dgm:bulletEnabled val="1"/>
        </dgm:presLayoutVars>
      </dgm:prSet>
      <dgm:spPr/>
    </dgm:pt>
    <dgm:pt modelId="{E411B7D2-86BA-4C6C-A833-76461FF2C10A}" type="pres">
      <dgm:prSet presAssocID="{123DB973-E6B6-42A8-8A85-AFAAF330B0A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F2BFCEFA-2226-4D44-B35B-363CAF8AE16A}" type="pres">
      <dgm:prSet presAssocID="{123DB973-E6B6-42A8-8A85-AFAAF330B0A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DBD5B13-3ED7-4811-99A2-12B6CE25230C}" type="presOf" srcId="{546299A3-7EE2-414C-B105-4C9ED04D52E1}" destId="{F2BFCEFA-2226-4D44-B35B-363CAF8AE16A}" srcOrd="0" destOrd="2" presId="urn:microsoft.com/office/officeart/2005/8/layout/vList2"/>
    <dgm:cxn modelId="{8E36B01B-76A4-4DAD-8A7E-2F3CF0D5F45A}" type="presOf" srcId="{123DB973-E6B6-42A8-8A85-AFAAF330B0AE}" destId="{E411B7D2-86BA-4C6C-A833-76461FF2C10A}" srcOrd="0" destOrd="0" presId="urn:microsoft.com/office/officeart/2005/8/layout/vList2"/>
    <dgm:cxn modelId="{D0A13221-8C54-4A0E-8E7E-595BE3D9BC84}" srcId="{123DB973-E6B6-42A8-8A85-AFAAF330B0AE}" destId="{EAA9D6F9-5FC8-428F-9C5C-FB628267B1B8}" srcOrd="1" destOrd="0" parTransId="{E588A1C3-E54E-49AD-AD94-858B4C5FBFDC}" sibTransId="{5D2DF089-F048-498F-A993-8B0CC8E6A1ED}"/>
    <dgm:cxn modelId="{6C0C7C31-E6BC-4D01-8F09-548B6C00A0DD}" srcId="{FC1FF52C-37FE-496A-BCB5-26330E418406}" destId="{31BAA620-3CFE-41D3-9FFE-0D17BB49AEB5}" srcOrd="0" destOrd="0" parTransId="{775C96C3-5966-4B11-9129-5863DD554AD3}" sibTransId="{765EABC2-C2CA-4A3E-96A2-356DD8C04467}"/>
    <dgm:cxn modelId="{CD5DA341-3AE2-453E-B54F-D9523EF6538D}" srcId="{123DB973-E6B6-42A8-8A85-AFAAF330B0AE}" destId="{F629A2C7-48EB-455B-9565-9C5ADDC9276D}" srcOrd="0" destOrd="0" parTransId="{628187E5-76A7-42ED-B2AD-206D64898309}" sibTransId="{D1EB9580-32DB-4FB5-8C67-D98B690B43B0}"/>
    <dgm:cxn modelId="{293AB443-191A-4442-AD4D-8199F05E9D6B}" srcId="{2DB8B602-802E-40A4-B26B-70F76EBB61D2}" destId="{7FA31609-4477-4CE2-B5DE-E1C713100537}" srcOrd="1" destOrd="0" parTransId="{ACA7C2F2-F796-4943-A489-7566979A3D0D}" sibTransId="{5E7B55C6-F9AE-4EDD-9FD9-5B90881114A0}"/>
    <dgm:cxn modelId="{3D72B972-4A6C-4441-9D09-E7897B553312}" type="presOf" srcId="{31BAA620-3CFE-41D3-9FFE-0D17BB49AEB5}" destId="{1F2038F1-C6C3-4E2A-9DFB-458C45D564C2}" srcOrd="0" destOrd="0" presId="urn:microsoft.com/office/officeart/2005/8/layout/vList2"/>
    <dgm:cxn modelId="{E7CAF996-CA67-4ACA-8D58-6A52966C6DD2}" type="presOf" srcId="{A2AE5E04-09EB-4419-AFDD-5EBE38DB2524}" destId="{F2BFCEFA-2226-4D44-B35B-363CAF8AE16A}" srcOrd="0" destOrd="3" presId="urn:microsoft.com/office/officeart/2005/8/layout/vList2"/>
    <dgm:cxn modelId="{677F9A99-2691-4EE1-9FFF-52144C8D7747}" type="presOf" srcId="{2DB8B602-802E-40A4-B26B-70F76EBB61D2}" destId="{DAFCC4AF-C582-4D25-A1A7-4BE0D15B020E}" srcOrd="0" destOrd="0" presId="urn:microsoft.com/office/officeart/2005/8/layout/vList2"/>
    <dgm:cxn modelId="{CC45A69B-978B-4CC4-98F1-C2210FEA5234}" srcId="{123DB973-E6B6-42A8-8A85-AFAAF330B0AE}" destId="{546299A3-7EE2-414C-B105-4C9ED04D52E1}" srcOrd="2" destOrd="0" parTransId="{84386096-A786-4A90-B71F-8C8E229D8BDE}" sibTransId="{2BD811C7-14D7-4921-869A-5DCF776702CA}"/>
    <dgm:cxn modelId="{CC3E97B6-886C-44DF-9553-5DFDB798258B}" srcId="{FC1FF52C-37FE-496A-BCB5-26330E418406}" destId="{2DB8B602-802E-40A4-B26B-70F76EBB61D2}" srcOrd="1" destOrd="0" parTransId="{941BFED3-DB7B-4164-9600-5BC7910F026F}" sibTransId="{773E91D3-37C4-4E0A-98D9-6EAAFAB5CAD1}"/>
    <dgm:cxn modelId="{151E6FBD-D72B-4A54-9984-FA53AF0BD45E}" srcId="{FC1FF52C-37FE-496A-BCB5-26330E418406}" destId="{123DB973-E6B6-42A8-8A85-AFAAF330B0AE}" srcOrd="2" destOrd="0" parTransId="{03F2B427-14B1-4520-A0B8-81C072EE291D}" sibTransId="{DF2B333E-09C4-475D-9774-ADC94242D891}"/>
    <dgm:cxn modelId="{0F3EFBBF-71A9-4D06-B73F-C37787AB1C16}" type="presOf" srcId="{FC1FF52C-37FE-496A-BCB5-26330E418406}" destId="{40130CFF-D6E4-4496-A258-803C97E13D4E}" srcOrd="0" destOrd="0" presId="urn:microsoft.com/office/officeart/2005/8/layout/vList2"/>
    <dgm:cxn modelId="{5FE225C7-D52C-413D-81BE-CA3B45E08F45}" type="presOf" srcId="{EAA9D6F9-5FC8-428F-9C5C-FB628267B1B8}" destId="{F2BFCEFA-2226-4D44-B35B-363CAF8AE16A}" srcOrd="0" destOrd="1" presId="urn:microsoft.com/office/officeart/2005/8/layout/vList2"/>
    <dgm:cxn modelId="{7F50BAD7-8308-4162-AF00-F6914402DF7B}" srcId="{2DB8B602-802E-40A4-B26B-70F76EBB61D2}" destId="{66776A35-8A1D-4AAD-AE83-2726E012C47D}" srcOrd="0" destOrd="0" parTransId="{CBE2764B-616B-4A7D-8FAB-D47449E2BBFD}" sibTransId="{72335FCF-CC8C-420E-87FC-97663C8ECFA9}"/>
    <dgm:cxn modelId="{9FDC27D9-A0A7-4C7B-B0B0-B71838BFD40D}" type="presOf" srcId="{66776A35-8A1D-4AAD-AE83-2726E012C47D}" destId="{F75FBF5E-CCFD-4045-9378-44132EA918B7}" srcOrd="0" destOrd="0" presId="urn:microsoft.com/office/officeart/2005/8/layout/vList2"/>
    <dgm:cxn modelId="{38B37EDE-4E5E-43B9-9CD5-DBCE5C13BF5F}" type="presOf" srcId="{F629A2C7-48EB-455B-9565-9C5ADDC9276D}" destId="{F2BFCEFA-2226-4D44-B35B-363CAF8AE16A}" srcOrd="0" destOrd="0" presId="urn:microsoft.com/office/officeart/2005/8/layout/vList2"/>
    <dgm:cxn modelId="{5496B0EE-486E-4D05-A5F6-B81202EB790E}" srcId="{123DB973-E6B6-42A8-8A85-AFAAF330B0AE}" destId="{A2AE5E04-09EB-4419-AFDD-5EBE38DB2524}" srcOrd="3" destOrd="0" parTransId="{E2AC3B1A-D55D-4220-BC47-58C9D2100F8A}" sibTransId="{39671487-D44E-4097-85A9-710151BA1FC9}"/>
    <dgm:cxn modelId="{E0D8C9F9-5620-456D-B6C1-331FA1C9F268}" type="presOf" srcId="{7FA31609-4477-4CE2-B5DE-E1C713100537}" destId="{F75FBF5E-CCFD-4045-9378-44132EA918B7}" srcOrd="0" destOrd="1" presId="urn:microsoft.com/office/officeart/2005/8/layout/vList2"/>
    <dgm:cxn modelId="{9C03AB5D-E887-464D-980E-16E12FF22D0B}" type="presParOf" srcId="{40130CFF-D6E4-4496-A258-803C97E13D4E}" destId="{1F2038F1-C6C3-4E2A-9DFB-458C45D564C2}" srcOrd="0" destOrd="0" presId="urn:microsoft.com/office/officeart/2005/8/layout/vList2"/>
    <dgm:cxn modelId="{A7F6885E-B791-4330-83EF-E54427F8BA8F}" type="presParOf" srcId="{40130CFF-D6E4-4496-A258-803C97E13D4E}" destId="{5054AFC0-098F-4CA2-AAB5-5CB696E93CA3}" srcOrd="1" destOrd="0" presId="urn:microsoft.com/office/officeart/2005/8/layout/vList2"/>
    <dgm:cxn modelId="{3288F90E-0AEC-4459-9ED8-8A226185A6CF}" type="presParOf" srcId="{40130CFF-D6E4-4496-A258-803C97E13D4E}" destId="{DAFCC4AF-C582-4D25-A1A7-4BE0D15B020E}" srcOrd="2" destOrd="0" presId="urn:microsoft.com/office/officeart/2005/8/layout/vList2"/>
    <dgm:cxn modelId="{F059D025-0913-48FB-B6BE-FB60FDCEF4C7}" type="presParOf" srcId="{40130CFF-D6E4-4496-A258-803C97E13D4E}" destId="{F75FBF5E-CCFD-4045-9378-44132EA918B7}" srcOrd="3" destOrd="0" presId="urn:microsoft.com/office/officeart/2005/8/layout/vList2"/>
    <dgm:cxn modelId="{6FEAD420-622A-4B9A-B380-76092F5D6B4D}" type="presParOf" srcId="{40130CFF-D6E4-4496-A258-803C97E13D4E}" destId="{E411B7D2-86BA-4C6C-A833-76461FF2C10A}" srcOrd="4" destOrd="0" presId="urn:microsoft.com/office/officeart/2005/8/layout/vList2"/>
    <dgm:cxn modelId="{A2F61C16-5E31-4702-9E71-8B32825E4C97}" type="presParOf" srcId="{40130CFF-D6E4-4496-A258-803C97E13D4E}" destId="{F2BFCEFA-2226-4D44-B35B-363CAF8AE16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BBEF8F-E0A5-4649-83B6-004662AF987B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8FD36358-061B-47C3-BC0E-16F72B52018F}">
      <dgm:prSet/>
      <dgm:spPr/>
      <dgm:t>
        <a:bodyPr/>
        <a:lstStyle/>
        <a:p>
          <a:r>
            <a:rPr lang="en-US" b="1" dirty="0"/>
            <a:t>Mission Statement</a:t>
          </a:r>
          <a:r>
            <a:rPr lang="en-US" dirty="0"/>
            <a:t>: "Offering guests a refined Italian-inspired stay while </a:t>
          </a:r>
          <a:r>
            <a:rPr lang="en-US" dirty="0" err="1"/>
            <a:t>honouring</a:t>
          </a:r>
          <a:r>
            <a:rPr lang="en-US" dirty="0"/>
            <a:t> the environment and the local community through sustainable practices and regenerative hospitality."</a:t>
          </a:r>
          <a:endParaRPr lang="en-IN" dirty="0"/>
        </a:p>
      </dgm:t>
    </dgm:pt>
    <dgm:pt modelId="{648574CC-7A14-4467-A2CD-0A44BBD71318}" type="parTrans" cxnId="{9A39AF9D-C0BF-411B-9DD2-8537BA48EBFB}">
      <dgm:prSet/>
      <dgm:spPr/>
      <dgm:t>
        <a:bodyPr/>
        <a:lstStyle/>
        <a:p>
          <a:endParaRPr lang="en-IN"/>
        </a:p>
      </dgm:t>
    </dgm:pt>
    <dgm:pt modelId="{49CFB017-DD48-4724-993B-F2963E9ACCD3}" type="sibTrans" cxnId="{9A39AF9D-C0BF-411B-9DD2-8537BA48EBFB}">
      <dgm:prSet/>
      <dgm:spPr/>
      <dgm:t>
        <a:bodyPr/>
        <a:lstStyle/>
        <a:p>
          <a:endParaRPr lang="en-IN"/>
        </a:p>
      </dgm:t>
    </dgm:pt>
    <dgm:pt modelId="{A622F8EE-21A7-4BF4-B75C-BB3282004290}">
      <dgm:prSet/>
      <dgm:spPr/>
      <dgm:t>
        <a:bodyPr/>
        <a:lstStyle/>
        <a:p>
          <a:r>
            <a:rPr lang="en-US" b="1"/>
            <a:t>Unique Sustainable Selling Points</a:t>
          </a:r>
          <a:r>
            <a:rPr lang="en-US"/>
            <a:t>:</a:t>
          </a:r>
          <a:endParaRPr lang="en-IN"/>
        </a:p>
      </dgm:t>
    </dgm:pt>
    <dgm:pt modelId="{A6256F14-3B12-4064-B7DB-006D3EC0C2FC}" type="parTrans" cxnId="{71D331B2-BD57-4EAE-AF07-59AC34D55C4E}">
      <dgm:prSet/>
      <dgm:spPr/>
      <dgm:t>
        <a:bodyPr/>
        <a:lstStyle/>
        <a:p>
          <a:endParaRPr lang="en-IN"/>
        </a:p>
      </dgm:t>
    </dgm:pt>
    <dgm:pt modelId="{43D3DDB6-F8E7-4BE8-AF1B-D17B8329826A}" type="sibTrans" cxnId="{71D331B2-BD57-4EAE-AF07-59AC34D55C4E}">
      <dgm:prSet/>
      <dgm:spPr/>
      <dgm:t>
        <a:bodyPr/>
        <a:lstStyle/>
        <a:p>
          <a:endParaRPr lang="en-IN"/>
        </a:p>
      </dgm:t>
    </dgm:pt>
    <dgm:pt modelId="{B83B1BDE-5B6F-4DF1-B0B9-93039E7ADC52}">
      <dgm:prSet/>
      <dgm:spPr/>
      <dgm:t>
        <a:bodyPr/>
        <a:lstStyle/>
        <a:p>
          <a:r>
            <a:rPr lang="en-US" b="1"/>
            <a:t>Italian Architecture with Eco-Friendly Materials</a:t>
          </a:r>
          <a:endParaRPr lang="en-IN"/>
        </a:p>
      </dgm:t>
    </dgm:pt>
    <dgm:pt modelId="{B8B00833-00CF-44B3-946B-2B0944404963}" type="parTrans" cxnId="{1AC8B42A-F096-4B5C-9510-B2DC130A341D}">
      <dgm:prSet/>
      <dgm:spPr/>
      <dgm:t>
        <a:bodyPr/>
        <a:lstStyle/>
        <a:p>
          <a:endParaRPr lang="en-IN"/>
        </a:p>
      </dgm:t>
    </dgm:pt>
    <dgm:pt modelId="{B15C861E-AFA8-4178-9B08-2ED87596425D}" type="sibTrans" cxnId="{1AC8B42A-F096-4B5C-9510-B2DC130A341D}">
      <dgm:prSet/>
      <dgm:spPr/>
      <dgm:t>
        <a:bodyPr/>
        <a:lstStyle/>
        <a:p>
          <a:endParaRPr lang="en-IN"/>
        </a:p>
      </dgm:t>
    </dgm:pt>
    <dgm:pt modelId="{6F735DDF-4BCE-42DD-8D34-C505E6A58C49}">
      <dgm:prSet/>
      <dgm:spPr/>
      <dgm:t>
        <a:bodyPr/>
        <a:lstStyle/>
        <a:p>
          <a:r>
            <a:rPr lang="en-US"/>
            <a:t>Designed using reclaimed wood, Welsh stone, and sustainable eco-ceramic tiles</a:t>
          </a:r>
          <a:endParaRPr lang="en-IN"/>
        </a:p>
      </dgm:t>
    </dgm:pt>
    <dgm:pt modelId="{0ABF05EF-B6F2-4FFF-830C-BF45C773AB97}" type="parTrans" cxnId="{0BD14150-F5C9-4C9F-85BE-8145C7DC4CC1}">
      <dgm:prSet/>
      <dgm:spPr/>
      <dgm:t>
        <a:bodyPr/>
        <a:lstStyle/>
        <a:p>
          <a:endParaRPr lang="en-IN"/>
        </a:p>
      </dgm:t>
    </dgm:pt>
    <dgm:pt modelId="{E46BD62E-4569-4996-B7ED-D4D82879169F}" type="sibTrans" cxnId="{0BD14150-F5C9-4C9F-85BE-8145C7DC4CC1}">
      <dgm:prSet/>
      <dgm:spPr/>
      <dgm:t>
        <a:bodyPr/>
        <a:lstStyle/>
        <a:p>
          <a:endParaRPr lang="en-IN"/>
        </a:p>
      </dgm:t>
    </dgm:pt>
    <dgm:pt modelId="{8B389440-55DE-47AD-8DB5-C10A6745AB08}">
      <dgm:prSet/>
      <dgm:spPr/>
      <dgm:t>
        <a:bodyPr/>
        <a:lstStyle/>
        <a:p>
          <a:r>
            <a:rPr lang="en-US" b="1"/>
            <a:t>Zero-Waste Dining Experience</a:t>
          </a:r>
          <a:endParaRPr lang="en-IN"/>
        </a:p>
      </dgm:t>
    </dgm:pt>
    <dgm:pt modelId="{FF4DC684-2650-42C6-AE18-A5206309B6E6}" type="parTrans" cxnId="{3F2A2296-2084-4D6F-8C57-A77BC3C92AF2}">
      <dgm:prSet/>
      <dgm:spPr/>
      <dgm:t>
        <a:bodyPr/>
        <a:lstStyle/>
        <a:p>
          <a:endParaRPr lang="en-IN"/>
        </a:p>
      </dgm:t>
    </dgm:pt>
    <dgm:pt modelId="{4DCC5100-D121-4C98-AB02-BAC5C573D3C7}" type="sibTrans" cxnId="{3F2A2296-2084-4D6F-8C57-A77BC3C92AF2}">
      <dgm:prSet/>
      <dgm:spPr/>
      <dgm:t>
        <a:bodyPr/>
        <a:lstStyle/>
        <a:p>
          <a:endParaRPr lang="en-IN"/>
        </a:p>
      </dgm:t>
    </dgm:pt>
    <dgm:pt modelId="{FE178B82-F889-455B-9466-750F46FFA2BC}">
      <dgm:prSet/>
      <dgm:spPr/>
      <dgm:t>
        <a:bodyPr/>
        <a:lstStyle/>
        <a:p>
          <a:r>
            <a:rPr lang="en-US"/>
            <a:t>Locally sourced Welsh ingredients prepared in traditional Italian recipes, minimising food waste</a:t>
          </a:r>
          <a:endParaRPr lang="en-IN"/>
        </a:p>
      </dgm:t>
    </dgm:pt>
    <dgm:pt modelId="{6FF102DE-D570-44E9-BF7E-DD78D3B276EF}" type="parTrans" cxnId="{EE48E1A9-1E1F-49ED-96CB-D0EE69B70284}">
      <dgm:prSet/>
      <dgm:spPr/>
      <dgm:t>
        <a:bodyPr/>
        <a:lstStyle/>
        <a:p>
          <a:endParaRPr lang="en-IN"/>
        </a:p>
      </dgm:t>
    </dgm:pt>
    <dgm:pt modelId="{1CC7F9D3-1DB1-42C9-8BBE-57406947E48B}" type="sibTrans" cxnId="{EE48E1A9-1E1F-49ED-96CB-D0EE69B70284}">
      <dgm:prSet/>
      <dgm:spPr/>
      <dgm:t>
        <a:bodyPr/>
        <a:lstStyle/>
        <a:p>
          <a:endParaRPr lang="en-IN"/>
        </a:p>
      </dgm:t>
    </dgm:pt>
    <dgm:pt modelId="{243B09E5-1140-4EF1-AF4B-5DAABD1BAFDD}">
      <dgm:prSet/>
      <dgm:spPr/>
      <dgm:t>
        <a:bodyPr/>
        <a:lstStyle/>
        <a:p>
          <a:r>
            <a:rPr lang="en-US" b="1"/>
            <a:t>In-Room Energy Monitoring &amp; Incentives</a:t>
          </a:r>
          <a:endParaRPr lang="en-IN"/>
        </a:p>
      </dgm:t>
    </dgm:pt>
    <dgm:pt modelId="{CCB264FD-6C8C-4E70-B70A-4267F3563B4D}" type="parTrans" cxnId="{EEBAFA4F-3F7C-4720-BBC7-9C4824B0A15C}">
      <dgm:prSet/>
      <dgm:spPr/>
      <dgm:t>
        <a:bodyPr/>
        <a:lstStyle/>
        <a:p>
          <a:endParaRPr lang="en-IN"/>
        </a:p>
      </dgm:t>
    </dgm:pt>
    <dgm:pt modelId="{DCAE50CE-0790-4E07-B8D3-1BB61D880A8C}" type="sibTrans" cxnId="{EEBAFA4F-3F7C-4720-BBC7-9C4824B0A15C}">
      <dgm:prSet/>
      <dgm:spPr/>
      <dgm:t>
        <a:bodyPr/>
        <a:lstStyle/>
        <a:p>
          <a:endParaRPr lang="en-IN"/>
        </a:p>
      </dgm:t>
    </dgm:pt>
    <dgm:pt modelId="{4AF088D4-7CD1-4D69-9FAB-5801C582E177}">
      <dgm:prSet/>
      <dgm:spPr/>
      <dgm:t>
        <a:bodyPr/>
        <a:lstStyle/>
        <a:p>
          <a:r>
            <a:rPr lang="en-US"/>
            <a:t>Guests can track their energy usage with real-time displays and earn rewards for eco-friendly behaviour</a:t>
          </a:r>
          <a:endParaRPr lang="en-IN"/>
        </a:p>
      </dgm:t>
    </dgm:pt>
    <dgm:pt modelId="{22856A6D-E6CD-4009-8919-D7ADB02BA88C}" type="parTrans" cxnId="{C5D1CDC4-7110-4122-BC78-018156C71A8C}">
      <dgm:prSet/>
      <dgm:spPr/>
      <dgm:t>
        <a:bodyPr/>
        <a:lstStyle/>
        <a:p>
          <a:endParaRPr lang="en-IN"/>
        </a:p>
      </dgm:t>
    </dgm:pt>
    <dgm:pt modelId="{C7CEA230-6239-45F7-A04F-D75D448DD106}" type="sibTrans" cxnId="{C5D1CDC4-7110-4122-BC78-018156C71A8C}">
      <dgm:prSet/>
      <dgm:spPr/>
      <dgm:t>
        <a:bodyPr/>
        <a:lstStyle/>
        <a:p>
          <a:endParaRPr lang="en-IN"/>
        </a:p>
      </dgm:t>
    </dgm:pt>
    <dgm:pt modelId="{409A8B1B-3130-4534-89AE-CA5D9FD70754}">
      <dgm:prSet/>
      <dgm:spPr/>
      <dgm:t>
        <a:bodyPr/>
        <a:lstStyle/>
        <a:p>
          <a:r>
            <a:rPr lang="en-US" b="1"/>
            <a:t>Bilingual Staff Trained in Green Hospitality</a:t>
          </a:r>
          <a:endParaRPr lang="en-IN"/>
        </a:p>
      </dgm:t>
    </dgm:pt>
    <dgm:pt modelId="{8B849FE9-5D6C-4D20-8D1D-835CB568668E}" type="parTrans" cxnId="{81A889A9-97A2-4455-933C-C9E57F9484E9}">
      <dgm:prSet/>
      <dgm:spPr/>
      <dgm:t>
        <a:bodyPr/>
        <a:lstStyle/>
        <a:p>
          <a:endParaRPr lang="en-IN"/>
        </a:p>
      </dgm:t>
    </dgm:pt>
    <dgm:pt modelId="{630A13F5-887D-4786-B38D-3EB6E9D3EF76}" type="sibTrans" cxnId="{81A889A9-97A2-4455-933C-C9E57F9484E9}">
      <dgm:prSet/>
      <dgm:spPr/>
      <dgm:t>
        <a:bodyPr/>
        <a:lstStyle/>
        <a:p>
          <a:endParaRPr lang="en-IN"/>
        </a:p>
      </dgm:t>
    </dgm:pt>
    <dgm:pt modelId="{CC922672-D66D-4D42-9656-60FF937EF6D3}">
      <dgm:prSet/>
      <dgm:spPr/>
      <dgm:t>
        <a:bodyPr/>
        <a:lstStyle/>
        <a:p>
          <a:r>
            <a:rPr lang="en-US"/>
            <a:t>Staff fluent in Italian and English, trained to provide exceptional service while promoting sustainable practices (Velaoras et al., 2025).</a:t>
          </a:r>
          <a:endParaRPr lang="en-IN"/>
        </a:p>
      </dgm:t>
    </dgm:pt>
    <dgm:pt modelId="{A794ED3B-989A-43D3-B74C-2890F4432163}" type="parTrans" cxnId="{E01AF449-9C15-4CCA-8B3C-ABC2F2775137}">
      <dgm:prSet/>
      <dgm:spPr/>
      <dgm:t>
        <a:bodyPr/>
        <a:lstStyle/>
        <a:p>
          <a:endParaRPr lang="en-IN"/>
        </a:p>
      </dgm:t>
    </dgm:pt>
    <dgm:pt modelId="{4220790A-9019-45B8-9154-B9924E56E932}" type="sibTrans" cxnId="{E01AF449-9C15-4CCA-8B3C-ABC2F2775137}">
      <dgm:prSet/>
      <dgm:spPr/>
      <dgm:t>
        <a:bodyPr/>
        <a:lstStyle/>
        <a:p>
          <a:endParaRPr lang="en-IN"/>
        </a:p>
      </dgm:t>
    </dgm:pt>
    <dgm:pt modelId="{8DDC62EB-187A-424E-9B64-7EC66033CD0E}" type="pres">
      <dgm:prSet presAssocID="{13BBEF8F-E0A5-4649-83B6-004662AF987B}" presName="linear" presStyleCnt="0">
        <dgm:presLayoutVars>
          <dgm:animLvl val="lvl"/>
          <dgm:resizeHandles val="exact"/>
        </dgm:presLayoutVars>
      </dgm:prSet>
      <dgm:spPr/>
    </dgm:pt>
    <dgm:pt modelId="{B39281D9-DB00-40BC-ACFA-70AF4EFB9BB5}" type="pres">
      <dgm:prSet presAssocID="{8FD36358-061B-47C3-BC0E-16F72B52018F}" presName="parentText" presStyleLbl="node1" presStyleIdx="0" presStyleCnt="2" custScaleX="99525" custScaleY="105692">
        <dgm:presLayoutVars>
          <dgm:chMax val="0"/>
          <dgm:bulletEnabled val="1"/>
        </dgm:presLayoutVars>
      </dgm:prSet>
      <dgm:spPr/>
    </dgm:pt>
    <dgm:pt modelId="{6DE664B8-9EDB-4C75-88BD-29D0B540CD53}" type="pres">
      <dgm:prSet presAssocID="{49CFB017-DD48-4724-993B-F2963E9ACCD3}" presName="spacer" presStyleCnt="0"/>
      <dgm:spPr/>
    </dgm:pt>
    <dgm:pt modelId="{95498D58-B5FA-4062-85D0-20E556EFD628}" type="pres">
      <dgm:prSet presAssocID="{A622F8EE-21A7-4BF4-B75C-BB328200429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F3FEAD1-2425-460B-A9B7-7ACB8D762D83}" type="pres">
      <dgm:prSet presAssocID="{A622F8EE-21A7-4BF4-B75C-BB328200429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38E0726-ECBA-4E90-8418-DC8704B378F2}" type="presOf" srcId="{6F735DDF-4BCE-42DD-8D34-C505E6A58C49}" destId="{EF3FEAD1-2425-460B-A9B7-7ACB8D762D83}" srcOrd="0" destOrd="1" presId="urn:microsoft.com/office/officeart/2005/8/layout/vList2"/>
    <dgm:cxn modelId="{1AC8B42A-F096-4B5C-9510-B2DC130A341D}" srcId="{A622F8EE-21A7-4BF4-B75C-BB3282004290}" destId="{B83B1BDE-5B6F-4DF1-B0B9-93039E7ADC52}" srcOrd="0" destOrd="0" parTransId="{B8B00833-00CF-44B3-946B-2B0944404963}" sibTransId="{B15C861E-AFA8-4178-9B08-2ED87596425D}"/>
    <dgm:cxn modelId="{53D1765C-21A9-4ADB-82D3-964207D84699}" type="presOf" srcId="{8B389440-55DE-47AD-8DB5-C10A6745AB08}" destId="{EF3FEAD1-2425-460B-A9B7-7ACB8D762D83}" srcOrd="0" destOrd="2" presId="urn:microsoft.com/office/officeart/2005/8/layout/vList2"/>
    <dgm:cxn modelId="{3790B147-AAF4-4C50-9828-A6E23204E8AD}" type="presOf" srcId="{FE178B82-F889-455B-9466-750F46FFA2BC}" destId="{EF3FEAD1-2425-460B-A9B7-7ACB8D762D83}" srcOrd="0" destOrd="3" presId="urn:microsoft.com/office/officeart/2005/8/layout/vList2"/>
    <dgm:cxn modelId="{E01AF449-9C15-4CCA-8B3C-ABC2F2775137}" srcId="{409A8B1B-3130-4534-89AE-CA5D9FD70754}" destId="{CC922672-D66D-4D42-9656-60FF937EF6D3}" srcOrd="0" destOrd="0" parTransId="{A794ED3B-989A-43D3-B74C-2890F4432163}" sibTransId="{4220790A-9019-45B8-9154-B9924E56E932}"/>
    <dgm:cxn modelId="{EEBAFA4F-3F7C-4720-BBC7-9C4824B0A15C}" srcId="{A622F8EE-21A7-4BF4-B75C-BB3282004290}" destId="{243B09E5-1140-4EF1-AF4B-5DAABD1BAFDD}" srcOrd="2" destOrd="0" parTransId="{CCB264FD-6C8C-4E70-B70A-4267F3563B4D}" sibTransId="{DCAE50CE-0790-4E07-B8D3-1BB61D880A8C}"/>
    <dgm:cxn modelId="{0BD14150-F5C9-4C9F-85BE-8145C7DC4CC1}" srcId="{B83B1BDE-5B6F-4DF1-B0B9-93039E7ADC52}" destId="{6F735DDF-4BCE-42DD-8D34-C505E6A58C49}" srcOrd="0" destOrd="0" parTransId="{0ABF05EF-B6F2-4FFF-830C-BF45C773AB97}" sibTransId="{E46BD62E-4569-4996-B7ED-D4D82879169F}"/>
    <dgm:cxn modelId="{43AE0C7C-DFC2-478E-99D4-2DF754586583}" type="presOf" srcId="{13BBEF8F-E0A5-4649-83B6-004662AF987B}" destId="{8DDC62EB-187A-424E-9B64-7EC66033CD0E}" srcOrd="0" destOrd="0" presId="urn:microsoft.com/office/officeart/2005/8/layout/vList2"/>
    <dgm:cxn modelId="{94E5A98C-0B51-439B-8A4D-12F7F4E8EB3A}" type="presOf" srcId="{CC922672-D66D-4D42-9656-60FF937EF6D3}" destId="{EF3FEAD1-2425-460B-A9B7-7ACB8D762D83}" srcOrd="0" destOrd="7" presId="urn:microsoft.com/office/officeart/2005/8/layout/vList2"/>
    <dgm:cxn modelId="{3F2A2296-2084-4D6F-8C57-A77BC3C92AF2}" srcId="{A622F8EE-21A7-4BF4-B75C-BB3282004290}" destId="{8B389440-55DE-47AD-8DB5-C10A6745AB08}" srcOrd="1" destOrd="0" parTransId="{FF4DC684-2650-42C6-AE18-A5206309B6E6}" sibTransId="{4DCC5100-D121-4C98-AB02-BAC5C573D3C7}"/>
    <dgm:cxn modelId="{9A39AF9D-C0BF-411B-9DD2-8537BA48EBFB}" srcId="{13BBEF8F-E0A5-4649-83B6-004662AF987B}" destId="{8FD36358-061B-47C3-BC0E-16F72B52018F}" srcOrd="0" destOrd="0" parTransId="{648574CC-7A14-4467-A2CD-0A44BBD71318}" sibTransId="{49CFB017-DD48-4724-993B-F2963E9ACCD3}"/>
    <dgm:cxn modelId="{81A889A9-97A2-4455-933C-C9E57F9484E9}" srcId="{A622F8EE-21A7-4BF4-B75C-BB3282004290}" destId="{409A8B1B-3130-4534-89AE-CA5D9FD70754}" srcOrd="3" destOrd="0" parTransId="{8B849FE9-5D6C-4D20-8D1D-835CB568668E}" sibTransId="{630A13F5-887D-4786-B38D-3EB6E9D3EF76}"/>
    <dgm:cxn modelId="{EE48E1A9-1E1F-49ED-96CB-D0EE69B70284}" srcId="{8B389440-55DE-47AD-8DB5-C10A6745AB08}" destId="{FE178B82-F889-455B-9466-750F46FFA2BC}" srcOrd="0" destOrd="0" parTransId="{6FF102DE-D570-44E9-BF7E-DD78D3B276EF}" sibTransId="{1CC7F9D3-1DB1-42C9-8BBE-57406947E48B}"/>
    <dgm:cxn modelId="{71D331B2-BD57-4EAE-AF07-59AC34D55C4E}" srcId="{13BBEF8F-E0A5-4649-83B6-004662AF987B}" destId="{A622F8EE-21A7-4BF4-B75C-BB3282004290}" srcOrd="1" destOrd="0" parTransId="{A6256F14-3B12-4064-B7DB-006D3EC0C2FC}" sibTransId="{43D3DDB6-F8E7-4BE8-AF1B-D17B8329826A}"/>
    <dgm:cxn modelId="{351556C2-BD1D-46A2-B2EC-AFB484F06E6E}" type="presOf" srcId="{8FD36358-061B-47C3-BC0E-16F72B52018F}" destId="{B39281D9-DB00-40BC-ACFA-70AF4EFB9BB5}" srcOrd="0" destOrd="0" presId="urn:microsoft.com/office/officeart/2005/8/layout/vList2"/>
    <dgm:cxn modelId="{C5D1CDC4-7110-4122-BC78-018156C71A8C}" srcId="{243B09E5-1140-4EF1-AF4B-5DAABD1BAFDD}" destId="{4AF088D4-7CD1-4D69-9FAB-5801C582E177}" srcOrd="0" destOrd="0" parTransId="{22856A6D-E6CD-4009-8919-D7ADB02BA88C}" sibTransId="{C7CEA230-6239-45F7-A04F-D75D448DD106}"/>
    <dgm:cxn modelId="{C68310DA-6A18-467F-ADC3-03730A954E72}" type="presOf" srcId="{B83B1BDE-5B6F-4DF1-B0B9-93039E7ADC52}" destId="{EF3FEAD1-2425-460B-A9B7-7ACB8D762D83}" srcOrd="0" destOrd="0" presId="urn:microsoft.com/office/officeart/2005/8/layout/vList2"/>
    <dgm:cxn modelId="{448A65DB-D5E1-4D41-9F4A-BF179D1E41D4}" type="presOf" srcId="{A622F8EE-21A7-4BF4-B75C-BB3282004290}" destId="{95498D58-B5FA-4062-85D0-20E556EFD628}" srcOrd="0" destOrd="0" presId="urn:microsoft.com/office/officeart/2005/8/layout/vList2"/>
    <dgm:cxn modelId="{0172A4DB-C082-4685-BE63-FD09F5F9D1A8}" type="presOf" srcId="{4AF088D4-7CD1-4D69-9FAB-5801C582E177}" destId="{EF3FEAD1-2425-460B-A9B7-7ACB8D762D83}" srcOrd="0" destOrd="5" presId="urn:microsoft.com/office/officeart/2005/8/layout/vList2"/>
    <dgm:cxn modelId="{018DC6DD-B833-497F-B031-B704F8DDE707}" type="presOf" srcId="{243B09E5-1140-4EF1-AF4B-5DAABD1BAFDD}" destId="{EF3FEAD1-2425-460B-A9B7-7ACB8D762D83}" srcOrd="0" destOrd="4" presId="urn:microsoft.com/office/officeart/2005/8/layout/vList2"/>
    <dgm:cxn modelId="{08ABA3E1-44E4-4797-BD43-05BF4C9B291A}" type="presOf" srcId="{409A8B1B-3130-4534-89AE-CA5D9FD70754}" destId="{EF3FEAD1-2425-460B-A9B7-7ACB8D762D83}" srcOrd="0" destOrd="6" presId="urn:microsoft.com/office/officeart/2005/8/layout/vList2"/>
    <dgm:cxn modelId="{EF0B7A8C-4523-4968-BF33-7AF7C1A64F80}" type="presParOf" srcId="{8DDC62EB-187A-424E-9B64-7EC66033CD0E}" destId="{B39281D9-DB00-40BC-ACFA-70AF4EFB9BB5}" srcOrd="0" destOrd="0" presId="urn:microsoft.com/office/officeart/2005/8/layout/vList2"/>
    <dgm:cxn modelId="{1C6E8E4C-4F3C-4E6B-94AC-BFC2DA984674}" type="presParOf" srcId="{8DDC62EB-187A-424E-9B64-7EC66033CD0E}" destId="{6DE664B8-9EDB-4C75-88BD-29D0B540CD53}" srcOrd="1" destOrd="0" presId="urn:microsoft.com/office/officeart/2005/8/layout/vList2"/>
    <dgm:cxn modelId="{2DBD90E8-99C5-417C-A487-6562EAFD2B9C}" type="presParOf" srcId="{8DDC62EB-187A-424E-9B64-7EC66033CD0E}" destId="{95498D58-B5FA-4062-85D0-20E556EFD628}" srcOrd="2" destOrd="0" presId="urn:microsoft.com/office/officeart/2005/8/layout/vList2"/>
    <dgm:cxn modelId="{D0475B1D-9B8E-4787-AAA8-4332A80B5D87}" type="presParOf" srcId="{8DDC62EB-187A-424E-9B64-7EC66033CD0E}" destId="{EF3FEAD1-2425-460B-A9B7-7ACB8D762D83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1DB5C3-BBB2-4791-B20A-CCFCF2D4AC4E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180261-3091-44DD-914F-431395E522ED}">
      <dgm:prSet/>
      <dgm:spPr/>
      <dgm:t>
        <a:bodyPr/>
        <a:lstStyle/>
        <a:p>
          <a:r>
            <a:rPr lang="en-US" b="1"/>
            <a:t>Solar Panels &amp; Battery Storage</a:t>
          </a:r>
          <a:endParaRPr lang="en-US"/>
        </a:p>
      </dgm:t>
    </dgm:pt>
    <dgm:pt modelId="{C79671B0-80B0-48AF-84AE-6FEA28C78233}" type="parTrans" cxnId="{DEACFF6B-7B88-4AF0-81CE-CE65858A2362}">
      <dgm:prSet/>
      <dgm:spPr/>
      <dgm:t>
        <a:bodyPr/>
        <a:lstStyle/>
        <a:p>
          <a:endParaRPr lang="en-US"/>
        </a:p>
      </dgm:t>
    </dgm:pt>
    <dgm:pt modelId="{EB72A6C6-6F74-47F4-A662-423070B08514}" type="sibTrans" cxnId="{DEACFF6B-7B88-4AF0-81CE-CE65858A2362}">
      <dgm:prSet/>
      <dgm:spPr/>
      <dgm:t>
        <a:bodyPr/>
        <a:lstStyle/>
        <a:p>
          <a:endParaRPr lang="en-US"/>
        </a:p>
      </dgm:t>
    </dgm:pt>
    <dgm:pt modelId="{72C01504-8E17-4DB7-8F03-DF4BE03F7AE5}">
      <dgm:prSet/>
      <dgm:spPr/>
      <dgm:t>
        <a:bodyPr/>
        <a:lstStyle/>
        <a:p>
          <a:r>
            <a:rPr lang="en-US"/>
            <a:t>Harnessing solar power to reduce dependency on non-renewable energy sources. Stored energy ensures efficiency and sustainability.</a:t>
          </a:r>
        </a:p>
      </dgm:t>
    </dgm:pt>
    <dgm:pt modelId="{4C221576-97FF-40E9-B01D-D3E559BF718B}" type="parTrans" cxnId="{52FECE15-20E7-40AE-89C7-43AF0169B7B5}">
      <dgm:prSet/>
      <dgm:spPr/>
      <dgm:t>
        <a:bodyPr/>
        <a:lstStyle/>
        <a:p>
          <a:endParaRPr lang="en-US"/>
        </a:p>
      </dgm:t>
    </dgm:pt>
    <dgm:pt modelId="{9295C9A9-385A-4408-A5A1-BFEDBE57F9AF}" type="sibTrans" cxnId="{52FECE15-20E7-40AE-89C7-43AF0169B7B5}">
      <dgm:prSet/>
      <dgm:spPr/>
      <dgm:t>
        <a:bodyPr/>
        <a:lstStyle/>
        <a:p>
          <a:endParaRPr lang="en-US"/>
        </a:p>
      </dgm:t>
    </dgm:pt>
    <dgm:pt modelId="{3181D5F6-D2EA-48B1-BC37-E249CFC9142E}">
      <dgm:prSet/>
      <dgm:spPr/>
      <dgm:t>
        <a:bodyPr/>
        <a:lstStyle/>
        <a:p>
          <a:r>
            <a:rPr lang="en-US" b="1"/>
            <a:t>Motion Sensor Lighting &amp; Keycard-Controlled Rooms</a:t>
          </a:r>
          <a:endParaRPr lang="en-US"/>
        </a:p>
      </dgm:t>
    </dgm:pt>
    <dgm:pt modelId="{FB0A990A-D2A6-44F5-9949-BB73564B8F87}" type="parTrans" cxnId="{D776265C-6260-46D4-82E8-F72FB40CCA61}">
      <dgm:prSet/>
      <dgm:spPr/>
      <dgm:t>
        <a:bodyPr/>
        <a:lstStyle/>
        <a:p>
          <a:endParaRPr lang="en-US"/>
        </a:p>
      </dgm:t>
    </dgm:pt>
    <dgm:pt modelId="{B994FC1C-2238-44F3-A058-B601A0D4D890}" type="sibTrans" cxnId="{D776265C-6260-46D4-82E8-F72FB40CCA61}">
      <dgm:prSet/>
      <dgm:spPr/>
      <dgm:t>
        <a:bodyPr/>
        <a:lstStyle/>
        <a:p>
          <a:endParaRPr lang="en-US"/>
        </a:p>
      </dgm:t>
    </dgm:pt>
    <dgm:pt modelId="{B7F9A1E8-EAEB-400E-A4A9-E4412EC55B10}">
      <dgm:prSet/>
      <dgm:spPr/>
      <dgm:t>
        <a:bodyPr/>
        <a:lstStyle/>
        <a:p>
          <a:r>
            <a:rPr lang="en-US"/>
            <a:t>Lights and energy in rooms are activated only when needed, ensuring minimal energy wastage when rooms are unoccupied.</a:t>
          </a:r>
        </a:p>
      </dgm:t>
    </dgm:pt>
    <dgm:pt modelId="{44998100-C809-44B3-BB49-59BD74BA9943}" type="parTrans" cxnId="{3100E2E1-D8EE-4120-A161-E67B9D2CAF34}">
      <dgm:prSet/>
      <dgm:spPr/>
      <dgm:t>
        <a:bodyPr/>
        <a:lstStyle/>
        <a:p>
          <a:endParaRPr lang="en-US"/>
        </a:p>
      </dgm:t>
    </dgm:pt>
    <dgm:pt modelId="{C3E1C7C3-0809-4CAF-B57B-979574B12B32}" type="sibTrans" cxnId="{3100E2E1-D8EE-4120-A161-E67B9D2CAF34}">
      <dgm:prSet/>
      <dgm:spPr/>
      <dgm:t>
        <a:bodyPr/>
        <a:lstStyle/>
        <a:p>
          <a:endParaRPr lang="en-US"/>
        </a:p>
      </dgm:t>
    </dgm:pt>
    <dgm:pt modelId="{A3CB0D33-9C40-41D3-9E31-5CEA04267F82}">
      <dgm:prSet/>
      <dgm:spPr/>
      <dgm:t>
        <a:bodyPr/>
        <a:lstStyle/>
        <a:p>
          <a:r>
            <a:rPr lang="en-US" b="1"/>
            <a:t>Smart Thermostats with Geofencing Technology</a:t>
          </a:r>
          <a:endParaRPr lang="en-US"/>
        </a:p>
      </dgm:t>
    </dgm:pt>
    <dgm:pt modelId="{41A05C90-5F73-4B60-9603-1DC7EEC9A315}" type="parTrans" cxnId="{00AC5A7A-D235-4BF6-8060-1D3F61D18581}">
      <dgm:prSet/>
      <dgm:spPr/>
      <dgm:t>
        <a:bodyPr/>
        <a:lstStyle/>
        <a:p>
          <a:endParaRPr lang="en-US"/>
        </a:p>
      </dgm:t>
    </dgm:pt>
    <dgm:pt modelId="{6FA771FC-85CB-431B-821E-7E6C20FCF118}" type="sibTrans" cxnId="{00AC5A7A-D235-4BF6-8060-1D3F61D18581}">
      <dgm:prSet/>
      <dgm:spPr/>
      <dgm:t>
        <a:bodyPr/>
        <a:lstStyle/>
        <a:p>
          <a:endParaRPr lang="en-US"/>
        </a:p>
      </dgm:t>
    </dgm:pt>
    <dgm:pt modelId="{F0C4F95D-6B22-427B-8E13-759BEC76CEBD}">
      <dgm:prSet/>
      <dgm:spPr/>
      <dgm:t>
        <a:bodyPr/>
        <a:lstStyle/>
        <a:p>
          <a:r>
            <a:rPr lang="en-US"/>
            <a:t>Thermostats adjust room temperature based on guest activity, optimising energy use and enhancing comfort.</a:t>
          </a:r>
        </a:p>
      </dgm:t>
    </dgm:pt>
    <dgm:pt modelId="{AB747708-87D1-4B65-B532-6D66B804B863}" type="parTrans" cxnId="{1DA5A941-322B-4E60-9819-623D7322C406}">
      <dgm:prSet/>
      <dgm:spPr/>
      <dgm:t>
        <a:bodyPr/>
        <a:lstStyle/>
        <a:p>
          <a:endParaRPr lang="en-US"/>
        </a:p>
      </dgm:t>
    </dgm:pt>
    <dgm:pt modelId="{3D2E2287-F9FF-4CA2-970E-DE0DFA22759C}" type="sibTrans" cxnId="{1DA5A941-322B-4E60-9819-623D7322C406}">
      <dgm:prSet/>
      <dgm:spPr/>
      <dgm:t>
        <a:bodyPr/>
        <a:lstStyle/>
        <a:p>
          <a:endParaRPr lang="en-US"/>
        </a:p>
      </dgm:t>
    </dgm:pt>
    <dgm:pt modelId="{F71A78B1-95AF-4D0F-9649-C24C72B5376E}">
      <dgm:prSet/>
      <dgm:spPr/>
      <dgm:t>
        <a:bodyPr/>
        <a:lstStyle/>
        <a:p>
          <a:r>
            <a:rPr lang="en-US" b="1"/>
            <a:t>100% Renewable Energy from UK Suppliers</a:t>
          </a:r>
          <a:endParaRPr lang="en-US"/>
        </a:p>
      </dgm:t>
    </dgm:pt>
    <dgm:pt modelId="{2E75D20E-2F01-42EE-BEA8-12F92084D1FA}" type="parTrans" cxnId="{AA8C4335-3068-4F2C-B6D8-D0D45B8857FE}">
      <dgm:prSet/>
      <dgm:spPr/>
      <dgm:t>
        <a:bodyPr/>
        <a:lstStyle/>
        <a:p>
          <a:endParaRPr lang="en-US"/>
        </a:p>
      </dgm:t>
    </dgm:pt>
    <dgm:pt modelId="{B9D8292D-3BB4-42E6-A98C-F723E8C65FED}" type="sibTrans" cxnId="{AA8C4335-3068-4F2C-B6D8-D0D45B8857FE}">
      <dgm:prSet/>
      <dgm:spPr/>
      <dgm:t>
        <a:bodyPr/>
        <a:lstStyle/>
        <a:p>
          <a:endParaRPr lang="en-US"/>
        </a:p>
      </dgm:t>
    </dgm:pt>
    <dgm:pt modelId="{B788C6CA-9750-45BA-9243-6376F86005C5}">
      <dgm:prSet/>
      <dgm:spPr/>
      <dgm:t>
        <a:bodyPr/>
        <a:lstStyle/>
        <a:p>
          <a:r>
            <a:rPr lang="en-US"/>
            <a:t>All hotel energy is sourced from 100% renewable energy providers, supporting a transition to a low-carbon future (Kabeyi and Olanrewaju, 2022).</a:t>
          </a:r>
        </a:p>
      </dgm:t>
    </dgm:pt>
    <dgm:pt modelId="{499EDCD4-A4CF-4977-9DDC-420BC45FDC29}" type="parTrans" cxnId="{F7C93BA3-3115-43E3-84EC-B161FA6DFD16}">
      <dgm:prSet/>
      <dgm:spPr/>
      <dgm:t>
        <a:bodyPr/>
        <a:lstStyle/>
        <a:p>
          <a:endParaRPr lang="en-US"/>
        </a:p>
      </dgm:t>
    </dgm:pt>
    <dgm:pt modelId="{3A9FC0DE-B267-41EB-B101-69F1B4D847F3}" type="sibTrans" cxnId="{F7C93BA3-3115-43E3-84EC-B161FA6DFD16}">
      <dgm:prSet/>
      <dgm:spPr/>
      <dgm:t>
        <a:bodyPr/>
        <a:lstStyle/>
        <a:p>
          <a:endParaRPr lang="en-US"/>
        </a:p>
      </dgm:t>
    </dgm:pt>
    <dgm:pt modelId="{57505C80-1603-4F34-8F96-77C31448CC48}" type="pres">
      <dgm:prSet presAssocID="{781DB5C3-BBB2-4791-B20A-CCFCF2D4AC4E}" presName="Name0" presStyleCnt="0">
        <dgm:presLayoutVars>
          <dgm:dir/>
          <dgm:animLvl val="lvl"/>
          <dgm:resizeHandles val="exact"/>
        </dgm:presLayoutVars>
      </dgm:prSet>
      <dgm:spPr/>
    </dgm:pt>
    <dgm:pt modelId="{105D395B-342B-418E-B473-194EEB5106A4}" type="pres">
      <dgm:prSet presAssocID="{7E180261-3091-44DD-914F-431395E522ED}" presName="linNode" presStyleCnt="0"/>
      <dgm:spPr/>
    </dgm:pt>
    <dgm:pt modelId="{6F4789CB-E495-4C2B-83DC-FE2E204778E4}" type="pres">
      <dgm:prSet presAssocID="{7E180261-3091-44DD-914F-431395E522E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728DDC4E-5881-4673-A49F-5EC740567BBF}" type="pres">
      <dgm:prSet presAssocID="{7E180261-3091-44DD-914F-431395E522ED}" presName="descendantText" presStyleLbl="alignAccFollowNode1" presStyleIdx="0" presStyleCnt="4">
        <dgm:presLayoutVars>
          <dgm:bulletEnabled/>
        </dgm:presLayoutVars>
      </dgm:prSet>
      <dgm:spPr/>
    </dgm:pt>
    <dgm:pt modelId="{978DCF76-6F5E-47F1-9B5C-535A77093CEB}" type="pres">
      <dgm:prSet presAssocID="{EB72A6C6-6F74-47F4-A662-423070B08514}" presName="sp" presStyleCnt="0"/>
      <dgm:spPr/>
    </dgm:pt>
    <dgm:pt modelId="{D91CFFC9-2798-4B37-A274-9E0113D91000}" type="pres">
      <dgm:prSet presAssocID="{3181D5F6-D2EA-48B1-BC37-E249CFC9142E}" presName="linNode" presStyleCnt="0"/>
      <dgm:spPr/>
    </dgm:pt>
    <dgm:pt modelId="{454A4757-F8C5-43B8-B629-825FE8A9676F}" type="pres">
      <dgm:prSet presAssocID="{3181D5F6-D2EA-48B1-BC37-E249CFC9142E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3E64AFE0-552E-467D-9A17-989D8331F4CD}" type="pres">
      <dgm:prSet presAssocID="{3181D5F6-D2EA-48B1-BC37-E249CFC9142E}" presName="descendantText" presStyleLbl="alignAccFollowNode1" presStyleIdx="1" presStyleCnt="4">
        <dgm:presLayoutVars>
          <dgm:bulletEnabled/>
        </dgm:presLayoutVars>
      </dgm:prSet>
      <dgm:spPr/>
    </dgm:pt>
    <dgm:pt modelId="{055D9A32-95AF-4093-AD1B-C34778297737}" type="pres">
      <dgm:prSet presAssocID="{B994FC1C-2238-44F3-A058-B601A0D4D890}" presName="sp" presStyleCnt="0"/>
      <dgm:spPr/>
    </dgm:pt>
    <dgm:pt modelId="{09BE4F06-85AC-402D-9D18-7922817E067E}" type="pres">
      <dgm:prSet presAssocID="{A3CB0D33-9C40-41D3-9E31-5CEA04267F82}" presName="linNode" presStyleCnt="0"/>
      <dgm:spPr/>
    </dgm:pt>
    <dgm:pt modelId="{3FCA94C0-DD40-4F2C-AF0C-2DCC826694BD}" type="pres">
      <dgm:prSet presAssocID="{A3CB0D33-9C40-41D3-9E31-5CEA04267F82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505A865C-97A8-496F-A907-23E9C3E39F50}" type="pres">
      <dgm:prSet presAssocID="{A3CB0D33-9C40-41D3-9E31-5CEA04267F82}" presName="descendantText" presStyleLbl="alignAccFollowNode1" presStyleIdx="2" presStyleCnt="4">
        <dgm:presLayoutVars>
          <dgm:bulletEnabled/>
        </dgm:presLayoutVars>
      </dgm:prSet>
      <dgm:spPr/>
    </dgm:pt>
    <dgm:pt modelId="{C4EDA3E5-EBBE-4325-8172-EAB85D721469}" type="pres">
      <dgm:prSet presAssocID="{6FA771FC-85CB-431B-821E-7E6C20FCF118}" presName="sp" presStyleCnt="0"/>
      <dgm:spPr/>
    </dgm:pt>
    <dgm:pt modelId="{989F2C8F-1EAE-4C5D-A111-777332B87670}" type="pres">
      <dgm:prSet presAssocID="{F71A78B1-95AF-4D0F-9649-C24C72B5376E}" presName="linNode" presStyleCnt="0"/>
      <dgm:spPr/>
    </dgm:pt>
    <dgm:pt modelId="{049F9174-5F26-402E-9440-7C925229D92B}" type="pres">
      <dgm:prSet presAssocID="{F71A78B1-95AF-4D0F-9649-C24C72B5376E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99472CC8-521B-4900-99E5-FA5F44D59AA3}" type="pres">
      <dgm:prSet presAssocID="{F71A78B1-95AF-4D0F-9649-C24C72B5376E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A7350205-4C9D-4D2C-B9AA-4E35803299D6}" type="presOf" srcId="{72C01504-8E17-4DB7-8F03-DF4BE03F7AE5}" destId="{728DDC4E-5881-4673-A49F-5EC740567BBF}" srcOrd="0" destOrd="0" presId="urn:microsoft.com/office/officeart/2016/7/layout/VerticalSolidActionList"/>
    <dgm:cxn modelId="{52FECE15-20E7-40AE-89C7-43AF0169B7B5}" srcId="{7E180261-3091-44DD-914F-431395E522ED}" destId="{72C01504-8E17-4DB7-8F03-DF4BE03F7AE5}" srcOrd="0" destOrd="0" parTransId="{4C221576-97FF-40E9-B01D-D3E559BF718B}" sibTransId="{9295C9A9-385A-4408-A5A1-BFEDBE57F9AF}"/>
    <dgm:cxn modelId="{BC5FCA29-3FA4-411A-8472-833ADA5EBAF5}" type="presOf" srcId="{A3CB0D33-9C40-41D3-9E31-5CEA04267F82}" destId="{3FCA94C0-DD40-4F2C-AF0C-2DCC826694BD}" srcOrd="0" destOrd="0" presId="urn:microsoft.com/office/officeart/2016/7/layout/VerticalSolidActionList"/>
    <dgm:cxn modelId="{AA8C4335-3068-4F2C-B6D8-D0D45B8857FE}" srcId="{781DB5C3-BBB2-4791-B20A-CCFCF2D4AC4E}" destId="{F71A78B1-95AF-4D0F-9649-C24C72B5376E}" srcOrd="3" destOrd="0" parTransId="{2E75D20E-2F01-42EE-BEA8-12F92084D1FA}" sibTransId="{B9D8292D-3BB4-42E6-A98C-F723E8C65FED}"/>
    <dgm:cxn modelId="{594D8B3C-FC54-4714-ACA1-60E33EF40B69}" type="presOf" srcId="{3181D5F6-D2EA-48B1-BC37-E249CFC9142E}" destId="{454A4757-F8C5-43B8-B629-825FE8A9676F}" srcOrd="0" destOrd="0" presId="urn:microsoft.com/office/officeart/2016/7/layout/VerticalSolidActionList"/>
    <dgm:cxn modelId="{D776265C-6260-46D4-82E8-F72FB40CCA61}" srcId="{781DB5C3-BBB2-4791-B20A-CCFCF2D4AC4E}" destId="{3181D5F6-D2EA-48B1-BC37-E249CFC9142E}" srcOrd="1" destOrd="0" parTransId="{FB0A990A-D2A6-44F5-9949-BB73564B8F87}" sibTransId="{B994FC1C-2238-44F3-A058-B601A0D4D890}"/>
    <dgm:cxn modelId="{1DA5A941-322B-4E60-9819-623D7322C406}" srcId="{A3CB0D33-9C40-41D3-9E31-5CEA04267F82}" destId="{F0C4F95D-6B22-427B-8E13-759BEC76CEBD}" srcOrd="0" destOrd="0" parTransId="{AB747708-87D1-4B65-B532-6D66B804B863}" sibTransId="{3D2E2287-F9FF-4CA2-970E-DE0DFA22759C}"/>
    <dgm:cxn modelId="{DEACFF6B-7B88-4AF0-81CE-CE65858A2362}" srcId="{781DB5C3-BBB2-4791-B20A-CCFCF2D4AC4E}" destId="{7E180261-3091-44DD-914F-431395E522ED}" srcOrd="0" destOrd="0" parTransId="{C79671B0-80B0-48AF-84AE-6FEA28C78233}" sibTransId="{EB72A6C6-6F74-47F4-A662-423070B08514}"/>
    <dgm:cxn modelId="{00AC5A7A-D235-4BF6-8060-1D3F61D18581}" srcId="{781DB5C3-BBB2-4791-B20A-CCFCF2D4AC4E}" destId="{A3CB0D33-9C40-41D3-9E31-5CEA04267F82}" srcOrd="2" destOrd="0" parTransId="{41A05C90-5F73-4B60-9603-1DC7EEC9A315}" sibTransId="{6FA771FC-85CB-431B-821E-7E6C20FCF118}"/>
    <dgm:cxn modelId="{72892E8A-23B5-4EEB-A92E-AC07B86E4EE4}" type="presOf" srcId="{781DB5C3-BBB2-4791-B20A-CCFCF2D4AC4E}" destId="{57505C80-1603-4F34-8F96-77C31448CC48}" srcOrd="0" destOrd="0" presId="urn:microsoft.com/office/officeart/2016/7/layout/VerticalSolidActionList"/>
    <dgm:cxn modelId="{E1750D9E-09C6-4159-BA9D-D0F480F828FF}" type="presOf" srcId="{F0C4F95D-6B22-427B-8E13-759BEC76CEBD}" destId="{505A865C-97A8-496F-A907-23E9C3E39F50}" srcOrd="0" destOrd="0" presId="urn:microsoft.com/office/officeart/2016/7/layout/VerticalSolidActionList"/>
    <dgm:cxn modelId="{F7C93BA3-3115-43E3-84EC-B161FA6DFD16}" srcId="{F71A78B1-95AF-4D0F-9649-C24C72B5376E}" destId="{B788C6CA-9750-45BA-9243-6376F86005C5}" srcOrd="0" destOrd="0" parTransId="{499EDCD4-A4CF-4977-9DDC-420BC45FDC29}" sibTransId="{3A9FC0DE-B267-41EB-B101-69F1B4D847F3}"/>
    <dgm:cxn modelId="{83F85ECD-EB7C-45E3-A980-761BCE05127E}" type="presOf" srcId="{7E180261-3091-44DD-914F-431395E522ED}" destId="{6F4789CB-E495-4C2B-83DC-FE2E204778E4}" srcOrd="0" destOrd="0" presId="urn:microsoft.com/office/officeart/2016/7/layout/VerticalSolidActionList"/>
    <dgm:cxn modelId="{11A19FD9-70E2-4AF8-96ED-EE9D8D712428}" type="presOf" srcId="{F71A78B1-95AF-4D0F-9649-C24C72B5376E}" destId="{049F9174-5F26-402E-9440-7C925229D92B}" srcOrd="0" destOrd="0" presId="urn:microsoft.com/office/officeart/2016/7/layout/VerticalSolidActionList"/>
    <dgm:cxn modelId="{32B1E3DF-6260-4747-93BD-0DBA87382843}" type="presOf" srcId="{B788C6CA-9750-45BA-9243-6376F86005C5}" destId="{99472CC8-521B-4900-99E5-FA5F44D59AA3}" srcOrd="0" destOrd="0" presId="urn:microsoft.com/office/officeart/2016/7/layout/VerticalSolidActionList"/>
    <dgm:cxn modelId="{3100E2E1-D8EE-4120-A161-E67B9D2CAF34}" srcId="{3181D5F6-D2EA-48B1-BC37-E249CFC9142E}" destId="{B7F9A1E8-EAEB-400E-A4A9-E4412EC55B10}" srcOrd="0" destOrd="0" parTransId="{44998100-C809-44B3-BB49-59BD74BA9943}" sibTransId="{C3E1C7C3-0809-4CAF-B57B-979574B12B32}"/>
    <dgm:cxn modelId="{624912EB-E93A-4B38-AA9A-8CBB99B90464}" type="presOf" srcId="{B7F9A1E8-EAEB-400E-A4A9-E4412EC55B10}" destId="{3E64AFE0-552E-467D-9A17-989D8331F4CD}" srcOrd="0" destOrd="0" presId="urn:microsoft.com/office/officeart/2016/7/layout/VerticalSolidActionList"/>
    <dgm:cxn modelId="{1576ECA7-96EF-47B2-9786-1FBBD1FAACC8}" type="presParOf" srcId="{57505C80-1603-4F34-8F96-77C31448CC48}" destId="{105D395B-342B-418E-B473-194EEB5106A4}" srcOrd="0" destOrd="0" presId="urn:microsoft.com/office/officeart/2016/7/layout/VerticalSolidActionList"/>
    <dgm:cxn modelId="{B544AF5D-0BE9-4794-9B92-BDC220A9E70D}" type="presParOf" srcId="{105D395B-342B-418E-B473-194EEB5106A4}" destId="{6F4789CB-E495-4C2B-83DC-FE2E204778E4}" srcOrd="0" destOrd="0" presId="urn:microsoft.com/office/officeart/2016/7/layout/VerticalSolidActionList"/>
    <dgm:cxn modelId="{AAEB413B-999A-4DF3-8F75-E8E04C04443C}" type="presParOf" srcId="{105D395B-342B-418E-B473-194EEB5106A4}" destId="{728DDC4E-5881-4673-A49F-5EC740567BBF}" srcOrd="1" destOrd="0" presId="urn:microsoft.com/office/officeart/2016/7/layout/VerticalSolidActionList"/>
    <dgm:cxn modelId="{16E3ECDA-0C44-449D-895D-A5A53D5F0B28}" type="presParOf" srcId="{57505C80-1603-4F34-8F96-77C31448CC48}" destId="{978DCF76-6F5E-47F1-9B5C-535A77093CEB}" srcOrd="1" destOrd="0" presId="urn:microsoft.com/office/officeart/2016/7/layout/VerticalSolidActionList"/>
    <dgm:cxn modelId="{BC5C1849-2DC4-4922-9A80-FCAD775746C6}" type="presParOf" srcId="{57505C80-1603-4F34-8F96-77C31448CC48}" destId="{D91CFFC9-2798-4B37-A274-9E0113D91000}" srcOrd="2" destOrd="0" presId="urn:microsoft.com/office/officeart/2016/7/layout/VerticalSolidActionList"/>
    <dgm:cxn modelId="{A2DC636C-A724-4A3F-AFD3-D80E76EFA48C}" type="presParOf" srcId="{D91CFFC9-2798-4B37-A274-9E0113D91000}" destId="{454A4757-F8C5-43B8-B629-825FE8A9676F}" srcOrd="0" destOrd="0" presId="urn:microsoft.com/office/officeart/2016/7/layout/VerticalSolidActionList"/>
    <dgm:cxn modelId="{A77AE3C0-5008-4CBA-A055-21A8F87B6523}" type="presParOf" srcId="{D91CFFC9-2798-4B37-A274-9E0113D91000}" destId="{3E64AFE0-552E-467D-9A17-989D8331F4CD}" srcOrd="1" destOrd="0" presId="urn:microsoft.com/office/officeart/2016/7/layout/VerticalSolidActionList"/>
    <dgm:cxn modelId="{39C8CF89-DE76-4507-9DB0-D2457C0874BE}" type="presParOf" srcId="{57505C80-1603-4F34-8F96-77C31448CC48}" destId="{055D9A32-95AF-4093-AD1B-C34778297737}" srcOrd="3" destOrd="0" presId="urn:microsoft.com/office/officeart/2016/7/layout/VerticalSolidActionList"/>
    <dgm:cxn modelId="{3E6B62F2-3C28-4608-9DC2-F17BC98B296A}" type="presParOf" srcId="{57505C80-1603-4F34-8F96-77C31448CC48}" destId="{09BE4F06-85AC-402D-9D18-7922817E067E}" srcOrd="4" destOrd="0" presId="urn:microsoft.com/office/officeart/2016/7/layout/VerticalSolidActionList"/>
    <dgm:cxn modelId="{17980CBB-CD34-488C-A0C6-34200CB483F9}" type="presParOf" srcId="{09BE4F06-85AC-402D-9D18-7922817E067E}" destId="{3FCA94C0-DD40-4F2C-AF0C-2DCC826694BD}" srcOrd="0" destOrd="0" presId="urn:microsoft.com/office/officeart/2016/7/layout/VerticalSolidActionList"/>
    <dgm:cxn modelId="{3BB4C8B2-8AA4-4D14-9C15-80F8AB83FB72}" type="presParOf" srcId="{09BE4F06-85AC-402D-9D18-7922817E067E}" destId="{505A865C-97A8-496F-A907-23E9C3E39F50}" srcOrd="1" destOrd="0" presId="urn:microsoft.com/office/officeart/2016/7/layout/VerticalSolidActionList"/>
    <dgm:cxn modelId="{E97B9BDD-0DF9-4FAF-8E57-5E1EF3A82B40}" type="presParOf" srcId="{57505C80-1603-4F34-8F96-77C31448CC48}" destId="{C4EDA3E5-EBBE-4325-8172-EAB85D721469}" srcOrd="5" destOrd="0" presId="urn:microsoft.com/office/officeart/2016/7/layout/VerticalSolidActionList"/>
    <dgm:cxn modelId="{9C8FF01A-079A-441B-A64B-0DDAE894E214}" type="presParOf" srcId="{57505C80-1603-4F34-8F96-77C31448CC48}" destId="{989F2C8F-1EAE-4C5D-A111-777332B87670}" srcOrd="6" destOrd="0" presId="urn:microsoft.com/office/officeart/2016/7/layout/VerticalSolidActionList"/>
    <dgm:cxn modelId="{75D2C46E-C76A-4498-955C-6264B3C41188}" type="presParOf" srcId="{989F2C8F-1EAE-4C5D-A111-777332B87670}" destId="{049F9174-5F26-402E-9440-7C925229D92B}" srcOrd="0" destOrd="0" presId="urn:microsoft.com/office/officeart/2016/7/layout/VerticalSolidActionList"/>
    <dgm:cxn modelId="{25280506-03E6-41AC-A46F-F4A5962B0787}" type="presParOf" srcId="{989F2C8F-1EAE-4C5D-A111-777332B87670}" destId="{99472CC8-521B-4900-99E5-FA5F44D59AA3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761E8C-40D3-4D4B-8175-BCC7EECD6C94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IN"/>
        </a:p>
      </dgm:t>
    </dgm:pt>
    <dgm:pt modelId="{9062268A-55AD-4FB2-8264-FBE2E7D9883A}">
      <dgm:prSet/>
      <dgm:spPr/>
      <dgm:t>
        <a:bodyPr/>
        <a:lstStyle/>
        <a:p>
          <a:r>
            <a:rPr lang="en-US" b="1"/>
            <a:t>Sustainable Materials</a:t>
          </a:r>
          <a:r>
            <a:rPr lang="en-US"/>
            <a:t>:</a:t>
          </a:r>
          <a:endParaRPr lang="en-IN"/>
        </a:p>
      </dgm:t>
    </dgm:pt>
    <dgm:pt modelId="{7EB30E1E-1E3C-4D3B-82F7-B1A92CDE54C4}" type="parTrans" cxnId="{A8FEA821-DB22-4DC6-8E96-892CE6BF9376}">
      <dgm:prSet/>
      <dgm:spPr/>
      <dgm:t>
        <a:bodyPr/>
        <a:lstStyle/>
        <a:p>
          <a:endParaRPr lang="en-IN"/>
        </a:p>
      </dgm:t>
    </dgm:pt>
    <dgm:pt modelId="{0D5EB2F4-BF75-4577-B717-0DFF67E4E73D}" type="sibTrans" cxnId="{A8FEA821-DB22-4DC6-8E96-892CE6BF9376}">
      <dgm:prSet/>
      <dgm:spPr/>
      <dgm:t>
        <a:bodyPr/>
        <a:lstStyle/>
        <a:p>
          <a:endParaRPr lang="en-IN"/>
        </a:p>
      </dgm:t>
    </dgm:pt>
    <dgm:pt modelId="{B860D957-9D3E-4E88-87C0-111462115880}">
      <dgm:prSet/>
      <dgm:spPr/>
      <dgm:t>
        <a:bodyPr/>
        <a:lstStyle/>
        <a:p>
          <a:r>
            <a:rPr lang="en-US" b="1"/>
            <a:t>Reclaimed Wood</a:t>
          </a:r>
          <a:r>
            <a:rPr lang="en-US"/>
            <a:t> for furniture and structural elements</a:t>
          </a:r>
          <a:endParaRPr lang="en-IN"/>
        </a:p>
      </dgm:t>
    </dgm:pt>
    <dgm:pt modelId="{DEDC2676-FB01-4300-A691-A7F4E571B28B}" type="parTrans" cxnId="{CECF38C1-EC6C-4ACB-9C46-DCA478AA53FE}">
      <dgm:prSet/>
      <dgm:spPr/>
      <dgm:t>
        <a:bodyPr/>
        <a:lstStyle/>
        <a:p>
          <a:endParaRPr lang="en-IN"/>
        </a:p>
      </dgm:t>
    </dgm:pt>
    <dgm:pt modelId="{0E4E4007-6252-4D2C-94E7-43CAAFBB0D14}" type="sibTrans" cxnId="{CECF38C1-EC6C-4ACB-9C46-DCA478AA53FE}">
      <dgm:prSet/>
      <dgm:spPr/>
      <dgm:t>
        <a:bodyPr/>
        <a:lstStyle/>
        <a:p>
          <a:endParaRPr lang="en-IN"/>
        </a:p>
      </dgm:t>
    </dgm:pt>
    <dgm:pt modelId="{48899149-F0EE-40E0-B0FE-F81BF1C500B6}">
      <dgm:prSet/>
      <dgm:spPr/>
      <dgm:t>
        <a:bodyPr/>
        <a:lstStyle/>
        <a:p>
          <a:r>
            <a:rPr lang="en-US" b="1" dirty="0"/>
            <a:t>Welsh Stone</a:t>
          </a:r>
          <a:r>
            <a:rPr lang="en-US" dirty="0"/>
            <a:t> used in exterior and interior designs</a:t>
          </a:r>
          <a:endParaRPr lang="en-IN" dirty="0"/>
        </a:p>
      </dgm:t>
    </dgm:pt>
    <dgm:pt modelId="{82869D6A-BA5F-46DC-BA78-B5B0F8B4A5E9}" type="parTrans" cxnId="{D29798BB-F7CD-43FF-AC3A-F93A85044309}">
      <dgm:prSet/>
      <dgm:spPr/>
      <dgm:t>
        <a:bodyPr/>
        <a:lstStyle/>
        <a:p>
          <a:endParaRPr lang="en-IN"/>
        </a:p>
      </dgm:t>
    </dgm:pt>
    <dgm:pt modelId="{7171FE52-02C6-4FFC-A5FF-13F2184DBCD8}" type="sibTrans" cxnId="{D29798BB-F7CD-43FF-AC3A-F93A85044309}">
      <dgm:prSet/>
      <dgm:spPr/>
      <dgm:t>
        <a:bodyPr/>
        <a:lstStyle/>
        <a:p>
          <a:endParaRPr lang="en-IN"/>
        </a:p>
      </dgm:t>
    </dgm:pt>
    <dgm:pt modelId="{20E78D84-19D4-4D3B-BA85-4EB8CBB044AD}">
      <dgm:prSet/>
      <dgm:spPr/>
      <dgm:t>
        <a:bodyPr/>
        <a:lstStyle/>
        <a:p>
          <a:r>
            <a:rPr lang="en-US" b="1"/>
            <a:t>Eco-Ceramic Tiles</a:t>
          </a:r>
          <a:r>
            <a:rPr lang="en-US"/>
            <a:t> sourced from sustainable materials</a:t>
          </a:r>
          <a:endParaRPr lang="en-IN"/>
        </a:p>
      </dgm:t>
    </dgm:pt>
    <dgm:pt modelId="{D8D3F27D-E85D-4868-B9A9-52DC278E7EE3}" type="parTrans" cxnId="{922ABD28-3190-4E26-A580-E4DF657F324F}">
      <dgm:prSet/>
      <dgm:spPr/>
      <dgm:t>
        <a:bodyPr/>
        <a:lstStyle/>
        <a:p>
          <a:endParaRPr lang="en-IN"/>
        </a:p>
      </dgm:t>
    </dgm:pt>
    <dgm:pt modelId="{88AB528D-5B8A-404D-97A6-5247F7990B05}" type="sibTrans" cxnId="{922ABD28-3190-4E26-A580-E4DF657F324F}">
      <dgm:prSet/>
      <dgm:spPr/>
      <dgm:t>
        <a:bodyPr/>
        <a:lstStyle/>
        <a:p>
          <a:endParaRPr lang="en-IN"/>
        </a:p>
      </dgm:t>
    </dgm:pt>
    <dgm:pt modelId="{3B248A6D-36CC-4707-9A26-53C6A9FD3D6C}">
      <dgm:prSet/>
      <dgm:spPr/>
      <dgm:t>
        <a:bodyPr/>
        <a:lstStyle/>
        <a:p>
          <a:r>
            <a:rPr lang="en-US" b="1"/>
            <a:t>Local Artisans</a:t>
          </a:r>
          <a:r>
            <a:rPr lang="en-US"/>
            <a:t> craft bespoke furniture</a:t>
          </a:r>
          <a:endParaRPr lang="en-IN"/>
        </a:p>
      </dgm:t>
    </dgm:pt>
    <dgm:pt modelId="{89CC0506-78F0-4145-9B43-C30FCA78A167}" type="parTrans" cxnId="{A8A5FA29-4969-4059-B95C-1AE5DC1CD03D}">
      <dgm:prSet/>
      <dgm:spPr/>
      <dgm:t>
        <a:bodyPr/>
        <a:lstStyle/>
        <a:p>
          <a:endParaRPr lang="en-IN"/>
        </a:p>
      </dgm:t>
    </dgm:pt>
    <dgm:pt modelId="{A589B221-1C22-4733-9A07-6557435F4697}" type="sibTrans" cxnId="{A8A5FA29-4969-4059-B95C-1AE5DC1CD03D}">
      <dgm:prSet/>
      <dgm:spPr/>
      <dgm:t>
        <a:bodyPr/>
        <a:lstStyle/>
        <a:p>
          <a:endParaRPr lang="en-IN"/>
        </a:p>
      </dgm:t>
    </dgm:pt>
    <dgm:pt modelId="{6B94D5E8-A867-4131-BCAB-9A42DC766119}">
      <dgm:prSet/>
      <dgm:spPr/>
      <dgm:t>
        <a:bodyPr/>
        <a:lstStyle/>
        <a:p>
          <a:r>
            <a:rPr lang="en-US" b="1"/>
            <a:t>Upcycled Antiques</a:t>
          </a:r>
          <a:r>
            <a:rPr lang="en-US"/>
            <a:t> incorporated into Italian-inspired décor (Trela, 2017).</a:t>
          </a:r>
          <a:endParaRPr lang="en-IN"/>
        </a:p>
      </dgm:t>
    </dgm:pt>
    <dgm:pt modelId="{B17C21D7-D241-40E6-A450-2E90F3169692}" type="parTrans" cxnId="{BB038615-2079-41FD-8FA9-30FD15034005}">
      <dgm:prSet/>
      <dgm:spPr/>
      <dgm:t>
        <a:bodyPr/>
        <a:lstStyle/>
        <a:p>
          <a:endParaRPr lang="en-IN"/>
        </a:p>
      </dgm:t>
    </dgm:pt>
    <dgm:pt modelId="{BEC19D3D-1740-469B-99A7-0FAC83F2311C}" type="sibTrans" cxnId="{BB038615-2079-41FD-8FA9-30FD15034005}">
      <dgm:prSet/>
      <dgm:spPr/>
      <dgm:t>
        <a:bodyPr/>
        <a:lstStyle/>
        <a:p>
          <a:endParaRPr lang="en-IN"/>
        </a:p>
      </dgm:t>
    </dgm:pt>
    <dgm:pt modelId="{46FA47C5-EBBC-4274-A240-81159016BF9E}">
      <dgm:prSet/>
      <dgm:spPr/>
      <dgm:t>
        <a:bodyPr/>
        <a:lstStyle/>
        <a:p>
          <a:r>
            <a:rPr lang="en-US" b="1"/>
            <a:t>Food &amp; Beverage</a:t>
          </a:r>
          <a:r>
            <a:rPr lang="en-US"/>
            <a:t>:</a:t>
          </a:r>
          <a:endParaRPr lang="en-IN"/>
        </a:p>
      </dgm:t>
    </dgm:pt>
    <dgm:pt modelId="{DE204D05-499E-4A02-AD4B-B44937B928CF}" type="parTrans" cxnId="{BDC1612D-49C3-456B-BEAA-83390D31ECE8}">
      <dgm:prSet/>
      <dgm:spPr/>
      <dgm:t>
        <a:bodyPr/>
        <a:lstStyle/>
        <a:p>
          <a:endParaRPr lang="en-IN"/>
        </a:p>
      </dgm:t>
    </dgm:pt>
    <dgm:pt modelId="{AEE0B5AC-A7D4-4952-8004-A9A545D2A858}" type="sibTrans" cxnId="{BDC1612D-49C3-456B-BEAA-83390D31ECE8}">
      <dgm:prSet/>
      <dgm:spPr/>
      <dgm:t>
        <a:bodyPr/>
        <a:lstStyle/>
        <a:p>
          <a:endParaRPr lang="en-IN"/>
        </a:p>
      </dgm:t>
    </dgm:pt>
    <dgm:pt modelId="{47CD2E15-E5FF-4C11-8EFE-6B619096EECF}">
      <dgm:prSet/>
      <dgm:spPr/>
      <dgm:t>
        <a:bodyPr/>
        <a:lstStyle/>
        <a:p>
          <a:r>
            <a:rPr lang="en-US" b="1"/>
            <a:t>Italian Dishes with Welsh Ingredients</a:t>
          </a:r>
          <a:r>
            <a:rPr lang="en-US"/>
            <a:t> for a fusion menu</a:t>
          </a:r>
          <a:endParaRPr lang="en-IN"/>
        </a:p>
      </dgm:t>
    </dgm:pt>
    <dgm:pt modelId="{CA5F4BDF-E454-4535-8F13-617B902D0D11}" type="parTrans" cxnId="{CED9989E-CD1E-4364-91AD-894EB897D7A2}">
      <dgm:prSet/>
      <dgm:spPr/>
      <dgm:t>
        <a:bodyPr/>
        <a:lstStyle/>
        <a:p>
          <a:endParaRPr lang="en-IN"/>
        </a:p>
      </dgm:t>
    </dgm:pt>
    <dgm:pt modelId="{7874907F-C8C9-4C5F-AADB-DB80EA7735BE}" type="sibTrans" cxnId="{CED9989E-CD1E-4364-91AD-894EB897D7A2}">
      <dgm:prSet/>
      <dgm:spPr/>
      <dgm:t>
        <a:bodyPr/>
        <a:lstStyle/>
        <a:p>
          <a:endParaRPr lang="en-IN"/>
        </a:p>
      </dgm:t>
    </dgm:pt>
    <dgm:pt modelId="{88FD786A-9EF0-4209-A659-EDB32F2D7182}">
      <dgm:prSet/>
      <dgm:spPr/>
      <dgm:t>
        <a:bodyPr/>
        <a:lstStyle/>
        <a:p>
          <a:r>
            <a:rPr lang="en-US" b="1"/>
            <a:t>Locally Sourced Produce</a:t>
          </a:r>
          <a:r>
            <a:rPr lang="en-US"/>
            <a:t> supports local farmers</a:t>
          </a:r>
          <a:endParaRPr lang="en-IN"/>
        </a:p>
      </dgm:t>
    </dgm:pt>
    <dgm:pt modelId="{E2A644A5-E14F-4BB3-B18A-C65588605A9B}" type="parTrans" cxnId="{DA565FB8-BC6A-4158-9424-BCEDDBDDDEF9}">
      <dgm:prSet/>
      <dgm:spPr/>
      <dgm:t>
        <a:bodyPr/>
        <a:lstStyle/>
        <a:p>
          <a:endParaRPr lang="en-IN"/>
        </a:p>
      </dgm:t>
    </dgm:pt>
    <dgm:pt modelId="{96A83EC4-360D-4828-B048-2B783EF34ACA}" type="sibTrans" cxnId="{DA565FB8-BC6A-4158-9424-BCEDDBDDDEF9}">
      <dgm:prSet/>
      <dgm:spPr/>
      <dgm:t>
        <a:bodyPr/>
        <a:lstStyle/>
        <a:p>
          <a:endParaRPr lang="en-IN"/>
        </a:p>
      </dgm:t>
    </dgm:pt>
    <dgm:pt modelId="{10DD372D-4BE4-479A-B879-FDB827F11F67}">
      <dgm:prSet/>
      <dgm:spPr/>
      <dgm:t>
        <a:bodyPr/>
        <a:lstStyle/>
        <a:p>
          <a:r>
            <a:rPr lang="en-US" b="1"/>
            <a:t>Organic Wines</a:t>
          </a:r>
          <a:r>
            <a:rPr lang="en-US"/>
            <a:t> sourced from sustainable vineyards</a:t>
          </a:r>
          <a:endParaRPr lang="en-IN"/>
        </a:p>
      </dgm:t>
    </dgm:pt>
    <dgm:pt modelId="{9280E27B-5B00-4CE5-8844-B88BD2E3CEC7}" type="parTrans" cxnId="{0738FB81-EAD3-4EBF-89A2-B9F0F837063F}">
      <dgm:prSet/>
      <dgm:spPr/>
      <dgm:t>
        <a:bodyPr/>
        <a:lstStyle/>
        <a:p>
          <a:endParaRPr lang="en-IN"/>
        </a:p>
      </dgm:t>
    </dgm:pt>
    <dgm:pt modelId="{EB7F1A11-8369-4FCF-B0F0-F6691CFE97D8}" type="sibTrans" cxnId="{0738FB81-EAD3-4EBF-89A2-B9F0F837063F}">
      <dgm:prSet/>
      <dgm:spPr/>
      <dgm:t>
        <a:bodyPr/>
        <a:lstStyle/>
        <a:p>
          <a:endParaRPr lang="en-IN"/>
        </a:p>
      </dgm:t>
    </dgm:pt>
    <dgm:pt modelId="{12BD9100-9B71-4A96-BD18-E525612C3E88}">
      <dgm:prSet/>
      <dgm:spPr/>
      <dgm:t>
        <a:bodyPr/>
        <a:lstStyle/>
        <a:p>
          <a:r>
            <a:rPr lang="en-US" b="1"/>
            <a:t>Fair Trade Coffee</a:t>
          </a:r>
          <a:r>
            <a:rPr lang="en-US"/>
            <a:t> to ensure ethical sourcing</a:t>
          </a:r>
          <a:endParaRPr lang="en-IN"/>
        </a:p>
      </dgm:t>
    </dgm:pt>
    <dgm:pt modelId="{403729B4-47AD-44BE-9A8B-BDC970BABE87}" type="parTrans" cxnId="{69F6AAC8-66CC-4DF8-B985-F108D98ACED5}">
      <dgm:prSet/>
      <dgm:spPr/>
      <dgm:t>
        <a:bodyPr/>
        <a:lstStyle/>
        <a:p>
          <a:endParaRPr lang="en-IN"/>
        </a:p>
      </dgm:t>
    </dgm:pt>
    <dgm:pt modelId="{C2C4DA3A-D9CB-4BDF-9A4D-7927266A4B8E}" type="sibTrans" cxnId="{69F6AAC8-66CC-4DF8-B985-F108D98ACED5}">
      <dgm:prSet/>
      <dgm:spPr/>
      <dgm:t>
        <a:bodyPr/>
        <a:lstStyle/>
        <a:p>
          <a:endParaRPr lang="en-IN"/>
        </a:p>
      </dgm:t>
    </dgm:pt>
    <dgm:pt modelId="{01F64F55-3C07-4039-A8C3-8B331B6B2776}">
      <dgm:prSet/>
      <dgm:spPr/>
      <dgm:t>
        <a:bodyPr/>
        <a:lstStyle/>
        <a:p>
          <a:r>
            <a:rPr lang="en-US" b="1"/>
            <a:t>Kitchen Garden</a:t>
          </a:r>
          <a:r>
            <a:rPr lang="en-US"/>
            <a:t> grows fresh herbs and vegetables (Hall and Gössling, 2016)</a:t>
          </a:r>
          <a:endParaRPr lang="en-IN"/>
        </a:p>
      </dgm:t>
    </dgm:pt>
    <dgm:pt modelId="{D5977021-C45F-4E54-9A24-9A4E96A5E44A}" type="parTrans" cxnId="{511C0453-26E7-4A8F-A593-B24C7861C2F4}">
      <dgm:prSet/>
      <dgm:spPr/>
      <dgm:t>
        <a:bodyPr/>
        <a:lstStyle/>
        <a:p>
          <a:endParaRPr lang="en-IN"/>
        </a:p>
      </dgm:t>
    </dgm:pt>
    <dgm:pt modelId="{71C5DBEE-654E-45AE-81FA-C21DD527FF15}" type="sibTrans" cxnId="{511C0453-26E7-4A8F-A593-B24C7861C2F4}">
      <dgm:prSet/>
      <dgm:spPr/>
      <dgm:t>
        <a:bodyPr/>
        <a:lstStyle/>
        <a:p>
          <a:endParaRPr lang="en-IN"/>
        </a:p>
      </dgm:t>
    </dgm:pt>
    <dgm:pt modelId="{A63B963E-DB9A-4170-B79C-4AEE5511ED88}" type="pres">
      <dgm:prSet presAssocID="{05761E8C-40D3-4D4B-8175-BCC7EECD6C94}" presName="linear" presStyleCnt="0">
        <dgm:presLayoutVars>
          <dgm:dir/>
          <dgm:animLvl val="lvl"/>
          <dgm:resizeHandles val="exact"/>
        </dgm:presLayoutVars>
      </dgm:prSet>
      <dgm:spPr/>
    </dgm:pt>
    <dgm:pt modelId="{9FA1AED9-4AF5-451A-9E7A-F04B62EADB02}" type="pres">
      <dgm:prSet presAssocID="{9062268A-55AD-4FB2-8264-FBE2E7D9883A}" presName="parentLin" presStyleCnt="0"/>
      <dgm:spPr/>
    </dgm:pt>
    <dgm:pt modelId="{1A19D197-25F2-48C0-AAAB-584A2A624D7A}" type="pres">
      <dgm:prSet presAssocID="{9062268A-55AD-4FB2-8264-FBE2E7D9883A}" presName="parentLeftMargin" presStyleLbl="node1" presStyleIdx="0" presStyleCnt="2"/>
      <dgm:spPr/>
    </dgm:pt>
    <dgm:pt modelId="{E2085BB2-D433-4557-93B2-87D9877E293B}" type="pres">
      <dgm:prSet presAssocID="{9062268A-55AD-4FB2-8264-FBE2E7D9883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6D77D88-E710-4070-8DA8-0E55787F847C}" type="pres">
      <dgm:prSet presAssocID="{9062268A-55AD-4FB2-8264-FBE2E7D9883A}" presName="negativeSpace" presStyleCnt="0"/>
      <dgm:spPr/>
    </dgm:pt>
    <dgm:pt modelId="{943E4D4C-95BF-4478-BE0E-49ABA6D06F77}" type="pres">
      <dgm:prSet presAssocID="{9062268A-55AD-4FB2-8264-FBE2E7D9883A}" presName="childText" presStyleLbl="conFgAcc1" presStyleIdx="0" presStyleCnt="2">
        <dgm:presLayoutVars>
          <dgm:bulletEnabled val="1"/>
        </dgm:presLayoutVars>
      </dgm:prSet>
      <dgm:spPr/>
    </dgm:pt>
    <dgm:pt modelId="{086A16E5-4E44-4F8F-A586-14B42DF172CE}" type="pres">
      <dgm:prSet presAssocID="{0D5EB2F4-BF75-4577-B717-0DFF67E4E73D}" presName="spaceBetweenRectangles" presStyleCnt="0"/>
      <dgm:spPr/>
    </dgm:pt>
    <dgm:pt modelId="{CF3F3E7B-8558-4EAC-A0C0-F95FA90EE087}" type="pres">
      <dgm:prSet presAssocID="{46FA47C5-EBBC-4274-A240-81159016BF9E}" presName="parentLin" presStyleCnt="0"/>
      <dgm:spPr/>
    </dgm:pt>
    <dgm:pt modelId="{AB1246BE-627E-489B-B87B-0BDC04FF4FBD}" type="pres">
      <dgm:prSet presAssocID="{46FA47C5-EBBC-4274-A240-81159016BF9E}" presName="parentLeftMargin" presStyleLbl="node1" presStyleIdx="0" presStyleCnt="2"/>
      <dgm:spPr/>
    </dgm:pt>
    <dgm:pt modelId="{EBF75767-0524-4AB9-96AC-297A6F4528C1}" type="pres">
      <dgm:prSet presAssocID="{46FA47C5-EBBC-4274-A240-81159016BF9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8416FD4-DC67-4501-8755-8A3FC9D71765}" type="pres">
      <dgm:prSet presAssocID="{46FA47C5-EBBC-4274-A240-81159016BF9E}" presName="negativeSpace" presStyleCnt="0"/>
      <dgm:spPr/>
    </dgm:pt>
    <dgm:pt modelId="{AB5DF4FC-7EE3-45E0-BCD9-77A9B0AE5AD2}" type="pres">
      <dgm:prSet presAssocID="{46FA47C5-EBBC-4274-A240-81159016BF9E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6051502-7A5D-49B2-A15A-9EAC30BAE9CD}" type="presOf" srcId="{B860D957-9D3E-4E88-87C0-111462115880}" destId="{943E4D4C-95BF-4478-BE0E-49ABA6D06F77}" srcOrd="0" destOrd="0" presId="urn:microsoft.com/office/officeart/2005/8/layout/list1"/>
    <dgm:cxn modelId="{D1C31715-3CE2-41B6-A6BF-D967F272C5D7}" type="presOf" srcId="{05761E8C-40D3-4D4B-8175-BCC7EECD6C94}" destId="{A63B963E-DB9A-4170-B79C-4AEE5511ED88}" srcOrd="0" destOrd="0" presId="urn:microsoft.com/office/officeart/2005/8/layout/list1"/>
    <dgm:cxn modelId="{BB038615-2079-41FD-8FA9-30FD15034005}" srcId="{9062268A-55AD-4FB2-8264-FBE2E7D9883A}" destId="{6B94D5E8-A867-4131-BCAB-9A42DC766119}" srcOrd="4" destOrd="0" parTransId="{B17C21D7-D241-40E6-A450-2E90F3169692}" sibTransId="{BEC19D3D-1740-469B-99A7-0FAC83F2311C}"/>
    <dgm:cxn modelId="{ADD0BD1A-66DA-4A0A-8C4B-22FCDE5027DF}" type="presOf" srcId="{48899149-F0EE-40E0-B0FE-F81BF1C500B6}" destId="{943E4D4C-95BF-4478-BE0E-49ABA6D06F77}" srcOrd="0" destOrd="1" presId="urn:microsoft.com/office/officeart/2005/8/layout/list1"/>
    <dgm:cxn modelId="{A8FEA821-DB22-4DC6-8E96-892CE6BF9376}" srcId="{05761E8C-40D3-4D4B-8175-BCC7EECD6C94}" destId="{9062268A-55AD-4FB2-8264-FBE2E7D9883A}" srcOrd="0" destOrd="0" parTransId="{7EB30E1E-1E3C-4D3B-82F7-B1A92CDE54C4}" sibTransId="{0D5EB2F4-BF75-4577-B717-0DFF67E4E73D}"/>
    <dgm:cxn modelId="{922ABD28-3190-4E26-A580-E4DF657F324F}" srcId="{9062268A-55AD-4FB2-8264-FBE2E7D9883A}" destId="{20E78D84-19D4-4D3B-BA85-4EB8CBB044AD}" srcOrd="2" destOrd="0" parTransId="{D8D3F27D-E85D-4868-B9A9-52DC278E7EE3}" sibTransId="{88AB528D-5B8A-404D-97A6-5247F7990B05}"/>
    <dgm:cxn modelId="{A8A5FA29-4969-4059-B95C-1AE5DC1CD03D}" srcId="{9062268A-55AD-4FB2-8264-FBE2E7D9883A}" destId="{3B248A6D-36CC-4707-9A26-53C6A9FD3D6C}" srcOrd="3" destOrd="0" parTransId="{89CC0506-78F0-4145-9B43-C30FCA78A167}" sibTransId="{A589B221-1C22-4733-9A07-6557435F4697}"/>
    <dgm:cxn modelId="{189D112C-BB92-4F72-8F0E-6DE0B1DD1CFB}" type="presOf" srcId="{20E78D84-19D4-4D3B-BA85-4EB8CBB044AD}" destId="{943E4D4C-95BF-4478-BE0E-49ABA6D06F77}" srcOrd="0" destOrd="2" presId="urn:microsoft.com/office/officeart/2005/8/layout/list1"/>
    <dgm:cxn modelId="{BDC1612D-49C3-456B-BEAA-83390D31ECE8}" srcId="{05761E8C-40D3-4D4B-8175-BCC7EECD6C94}" destId="{46FA47C5-EBBC-4274-A240-81159016BF9E}" srcOrd="1" destOrd="0" parTransId="{DE204D05-499E-4A02-AD4B-B44937B928CF}" sibTransId="{AEE0B5AC-A7D4-4952-8004-A9A545D2A858}"/>
    <dgm:cxn modelId="{C229D32D-3AED-4686-A612-3C4AEEDA363C}" type="presOf" srcId="{9062268A-55AD-4FB2-8264-FBE2E7D9883A}" destId="{E2085BB2-D433-4557-93B2-87D9877E293B}" srcOrd="1" destOrd="0" presId="urn:microsoft.com/office/officeart/2005/8/layout/list1"/>
    <dgm:cxn modelId="{402C6038-FAC0-4275-841B-100CF00A3724}" type="presOf" srcId="{12BD9100-9B71-4A96-BD18-E525612C3E88}" destId="{AB5DF4FC-7EE3-45E0-BCD9-77A9B0AE5AD2}" srcOrd="0" destOrd="3" presId="urn:microsoft.com/office/officeart/2005/8/layout/list1"/>
    <dgm:cxn modelId="{6A42265F-E139-4101-BAE0-EF521B01A21C}" type="presOf" srcId="{46FA47C5-EBBC-4274-A240-81159016BF9E}" destId="{EBF75767-0524-4AB9-96AC-297A6F4528C1}" srcOrd="1" destOrd="0" presId="urn:microsoft.com/office/officeart/2005/8/layout/list1"/>
    <dgm:cxn modelId="{14974E64-9911-4DB8-9C66-C29494D2B20F}" type="presOf" srcId="{88FD786A-9EF0-4209-A659-EDB32F2D7182}" destId="{AB5DF4FC-7EE3-45E0-BCD9-77A9B0AE5AD2}" srcOrd="0" destOrd="1" presId="urn:microsoft.com/office/officeart/2005/8/layout/list1"/>
    <dgm:cxn modelId="{0331D86B-8C72-446D-923A-4B5B9D5E31E4}" type="presOf" srcId="{9062268A-55AD-4FB2-8264-FBE2E7D9883A}" destId="{1A19D197-25F2-48C0-AAAB-584A2A624D7A}" srcOrd="0" destOrd="0" presId="urn:microsoft.com/office/officeart/2005/8/layout/list1"/>
    <dgm:cxn modelId="{BE1BFB6D-4D77-43B4-9487-272DB4F948F0}" type="presOf" srcId="{01F64F55-3C07-4039-A8C3-8B331B6B2776}" destId="{AB5DF4FC-7EE3-45E0-BCD9-77A9B0AE5AD2}" srcOrd="0" destOrd="4" presId="urn:microsoft.com/office/officeart/2005/8/layout/list1"/>
    <dgm:cxn modelId="{511C0453-26E7-4A8F-A593-B24C7861C2F4}" srcId="{46FA47C5-EBBC-4274-A240-81159016BF9E}" destId="{01F64F55-3C07-4039-A8C3-8B331B6B2776}" srcOrd="4" destOrd="0" parTransId="{D5977021-C45F-4E54-9A24-9A4E96A5E44A}" sibTransId="{71C5DBEE-654E-45AE-81FA-C21DD527FF15}"/>
    <dgm:cxn modelId="{5A162B74-772F-4E6C-BAC0-739C690DB9C9}" type="presOf" srcId="{47CD2E15-E5FF-4C11-8EFE-6B619096EECF}" destId="{AB5DF4FC-7EE3-45E0-BCD9-77A9B0AE5AD2}" srcOrd="0" destOrd="0" presId="urn:microsoft.com/office/officeart/2005/8/layout/list1"/>
    <dgm:cxn modelId="{1331137C-0C8A-4E8F-AB42-BEA5CB75ACDE}" type="presOf" srcId="{3B248A6D-36CC-4707-9A26-53C6A9FD3D6C}" destId="{943E4D4C-95BF-4478-BE0E-49ABA6D06F77}" srcOrd="0" destOrd="3" presId="urn:microsoft.com/office/officeart/2005/8/layout/list1"/>
    <dgm:cxn modelId="{0738FB81-EAD3-4EBF-89A2-B9F0F837063F}" srcId="{46FA47C5-EBBC-4274-A240-81159016BF9E}" destId="{10DD372D-4BE4-479A-B879-FDB827F11F67}" srcOrd="2" destOrd="0" parTransId="{9280E27B-5B00-4CE5-8844-B88BD2E3CEC7}" sibTransId="{EB7F1A11-8369-4FCF-B0F0-F6691CFE97D8}"/>
    <dgm:cxn modelId="{CED9989E-CD1E-4364-91AD-894EB897D7A2}" srcId="{46FA47C5-EBBC-4274-A240-81159016BF9E}" destId="{47CD2E15-E5FF-4C11-8EFE-6B619096EECF}" srcOrd="0" destOrd="0" parTransId="{CA5F4BDF-E454-4535-8F13-617B902D0D11}" sibTransId="{7874907F-C8C9-4C5F-AADB-DB80EA7735BE}"/>
    <dgm:cxn modelId="{08A7ACAD-586D-4CE4-9955-809DCA448334}" type="presOf" srcId="{6B94D5E8-A867-4131-BCAB-9A42DC766119}" destId="{943E4D4C-95BF-4478-BE0E-49ABA6D06F77}" srcOrd="0" destOrd="4" presId="urn:microsoft.com/office/officeart/2005/8/layout/list1"/>
    <dgm:cxn modelId="{B9BB27B3-C7F9-4B27-9AB6-4860B886F459}" type="presOf" srcId="{46FA47C5-EBBC-4274-A240-81159016BF9E}" destId="{AB1246BE-627E-489B-B87B-0BDC04FF4FBD}" srcOrd="0" destOrd="0" presId="urn:microsoft.com/office/officeart/2005/8/layout/list1"/>
    <dgm:cxn modelId="{DA565FB8-BC6A-4158-9424-BCEDDBDDDEF9}" srcId="{46FA47C5-EBBC-4274-A240-81159016BF9E}" destId="{88FD786A-9EF0-4209-A659-EDB32F2D7182}" srcOrd="1" destOrd="0" parTransId="{E2A644A5-E14F-4BB3-B18A-C65588605A9B}" sibTransId="{96A83EC4-360D-4828-B048-2B783EF34ACA}"/>
    <dgm:cxn modelId="{D29798BB-F7CD-43FF-AC3A-F93A85044309}" srcId="{9062268A-55AD-4FB2-8264-FBE2E7D9883A}" destId="{48899149-F0EE-40E0-B0FE-F81BF1C500B6}" srcOrd="1" destOrd="0" parTransId="{82869D6A-BA5F-46DC-BA78-B5B0F8B4A5E9}" sibTransId="{7171FE52-02C6-4FFC-A5FF-13F2184DBCD8}"/>
    <dgm:cxn modelId="{CECF38C1-EC6C-4ACB-9C46-DCA478AA53FE}" srcId="{9062268A-55AD-4FB2-8264-FBE2E7D9883A}" destId="{B860D957-9D3E-4E88-87C0-111462115880}" srcOrd="0" destOrd="0" parTransId="{DEDC2676-FB01-4300-A691-A7F4E571B28B}" sibTransId="{0E4E4007-6252-4D2C-94E7-43CAAFBB0D14}"/>
    <dgm:cxn modelId="{69F6AAC8-66CC-4DF8-B985-F108D98ACED5}" srcId="{46FA47C5-EBBC-4274-A240-81159016BF9E}" destId="{12BD9100-9B71-4A96-BD18-E525612C3E88}" srcOrd="3" destOrd="0" parTransId="{403729B4-47AD-44BE-9A8B-BDC970BABE87}" sibTransId="{C2C4DA3A-D9CB-4BDF-9A4D-7927266A4B8E}"/>
    <dgm:cxn modelId="{25BEAAF6-1577-492A-BC22-8417695F9EC0}" type="presOf" srcId="{10DD372D-4BE4-479A-B879-FDB827F11F67}" destId="{AB5DF4FC-7EE3-45E0-BCD9-77A9B0AE5AD2}" srcOrd="0" destOrd="2" presId="urn:microsoft.com/office/officeart/2005/8/layout/list1"/>
    <dgm:cxn modelId="{0DE59C2D-E614-4B2A-8104-0872F72BBDCF}" type="presParOf" srcId="{A63B963E-DB9A-4170-B79C-4AEE5511ED88}" destId="{9FA1AED9-4AF5-451A-9E7A-F04B62EADB02}" srcOrd="0" destOrd="0" presId="urn:microsoft.com/office/officeart/2005/8/layout/list1"/>
    <dgm:cxn modelId="{3A41E5A5-D99B-4829-98FD-90AF13459702}" type="presParOf" srcId="{9FA1AED9-4AF5-451A-9E7A-F04B62EADB02}" destId="{1A19D197-25F2-48C0-AAAB-584A2A624D7A}" srcOrd="0" destOrd="0" presId="urn:microsoft.com/office/officeart/2005/8/layout/list1"/>
    <dgm:cxn modelId="{7628ED66-1F75-4718-8560-D65DBC175A20}" type="presParOf" srcId="{9FA1AED9-4AF5-451A-9E7A-F04B62EADB02}" destId="{E2085BB2-D433-4557-93B2-87D9877E293B}" srcOrd="1" destOrd="0" presId="urn:microsoft.com/office/officeart/2005/8/layout/list1"/>
    <dgm:cxn modelId="{1C7B98E4-A23A-49ED-91FD-EDAF121BBD0F}" type="presParOf" srcId="{A63B963E-DB9A-4170-B79C-4AEE5511ED88}" destId="{D6D77D88-E710-4070-8DA8-0E55787F847C}" srcOrd="1" destOrd="0" presId="urn:microsoft.com/office/officeart/2005/8/layout/list1"/>
    <dgm:cxn modelId="{72129672-8885-4743-B93E-8B711A8D6F04}" type="presParOf" srcId="{A63B963E-DB9A-4170-B79C-4AEE5511ED88}" destId="{943E4D4C-95BF-4478-BE0E-49ABA6D06F77}" srcOrd="2" destOrd="0" presId="urn:microsoft.com/office/officeart/2005/8/layout/list1"/>
    <dgm:cxn modelId="{B71F89BB-5E77-4501-98A7-E6723EC47E0B}" type="presParOf" srcId="{A63B963E-DB9A-4170-B79C-4AEE5511ED88}" destId="{086A16E5-4E44-4F8F-A586-14B42DF172CE}" srcOrd="3" destOrd="0" presId="urn:microsoft.com/office/officeart/2005/8/layout/list1"/>
    <dgm:cxn modelId="{747511A2-53F3-4AEC-AEF7-790C970E4901}" type="presParOf" srcId="{A63B963E-DB9A-4170-B79C-4AEE5511ED88}" destId="{CF3F3E7B-8558-4EAC-A0C0-F95FA90EE087}" srcOrd="4" destOrd="0" presId="urn:microsoft.com/office/officeart/2005/8/layout/list1"/>
    <dgm:cxn modelId="{65E05814-361F-44B1-9649-EA0BAF558F76}" type="presParOf" srcId="{CF3F3E7B-8558-4EAC-A0C0-F95FA90EE087}" destId="{AB1246BE-627E-489B-B87B-0BDC04FF4FBD}" srcOrd="0" destOrd="0" presId="urn:microsoft.com/office/officeart/2005/8/layout/list1"/>
    <dgm:cxn modelId="{AE2F76FA-37CD-4779-BC83-A0A40D40E313}" type="presParOf" srcId="{CF3F3E7B-8558-4EAC-A0C0-F95FA90EE087}" destId="{EBF75767-0524-4AB9-96AC-297A6F4528C1}" srcOrd="1" destOrd="0" presId="urn:microsoft.com/office/officeart/2005/8/layout/list1"/>
    <dgm:cxn modelId="{6980F546-8093-41C6-9979-EC40B8D443D2}" type="presParOf" srcId="{A63B963E-DB9A-4170-B79C-4AEE5511ED88}" destId="{D8416FD4-DC67-4501-8755-8A3FC9D71765}" srcOrd="5" destOrd="0" presId="urn:microsoft.com/office/officeart/2005/8/layout/list1"/>
    <dgm:cxn modelId="{DAD0CDCF-6DE5-454E-AF32-5A2FDA93D125}" type="presParOf" srcId="{A63B963E-DB9A-4170-B79C-4AEE5511ED88}" destId="{AB5DF4FC-7EE3-45E0-BCD9-77A9B0AE5AD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6F31167-A0C3-487D-94DA-1AF9305221F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BAA5D5CA-E921-42BE-9685-7C64699212DA}">
      <dgm:prSet/>
      <dgm:spPr/>
      <dgm:t>
        <a:bodyPr/>
        <a:lstStyle/>
        <a:p>
          <a:r>
            <a:rPr lang="en-US" b="1" dirty="0"/>
            <a:t>Hiring Locally</a:t>
          </a:r>
          <a:r>
            <a:rPr lang="en-US" dirty="0"/>
            <a:t>: Providing jobs to residents, promoting economic growth in the community.</a:t>
          </a:r>
          <a:endParaRPr lang="en-IN" dirty="0"/>
        </a:p>
      </dgm:t>
    </dgm:pt>
    <dgm:pt modelId="{C1130E89-9386-4019-99BD-4F1E57275C6F}" type="parTrans" cxnId="{BC4408E6-1B09-4322-831F-135B12F1D9E4}">
      <dgm:prSet/>
      <dgm:spPr/>
      <dgm:t>
        <a:bodyPr/>
        <a:lstStyle/>
        <a:p>
          <a:endParaRPr lang="en-IN"/>
        </a:p>
      </dgm:t>
    </dgm:pt>
    <dgm:pt modelId="{B558AB05-4A66-4951-A79A-3542EC1F3644}" type="sibTrans" cxnId="{BC4408E6-1B09-4322-831F-135B12F1D9E4}">
      <dgm:prSet/>
      <dgm:spPr/>
      <dgm:t>
        <a:bodyPr/>
        <a:lstStyle/>
        <a:p>
          <a:endParaRPr lang="en-IN"/>
        </a:p>
      </dgm:t>
    </dgm:pt>
    <dgm:pt modelId="{EB316B09-0700-479B-8D52-3C56AB219E9B}">
      <dgm:prSet/>
      <dgm:spPr/>
      <dgm:t>
        <a:bodyPr/>
        <a:lstStyle/>
        <a:p>
          <a:r>
            <a:rPr lang="en-US" b="1"/>
            <a:t>Italian-Style Hospitality Training</a:t>
          </a:r>
          <a:r>
            <a:rPr lang="en-US"/>
            <a:t>: Offering specialised training in Italian hospitality, enhancing local skills and knowledge.</a:t>
          </a:r>
          <a:endParaRPr lang="en-IN"/>
        </a:p>
      </dgm:t>
    </dgm:pt>
    <dgm:pt modelId="{893D73AC-BA52-4990-B22C-FC86F584F585}" type="parTrans" cxnId="{03A9E2A3-3B1B-40E5-BF34-905D2550D148}">
      <dgm:prSet/>
      <dgm:spPr/>
      <dgm:t>
        <a:bodyPr/>
        <a:lstStyle/>
        <a:p>
          <a:endParaRPr lang="en-IN"/>
        </a:p>
      </dgm:t>
    </dgm:pt>
    <dgm:pt modelId="{7EDC9322-66D3-427A-831B-F372E170BD82}" type="sibTrans" cxnId="{03A9E2A3-3B1B-40E5-BF34-905D2550D148}">
      <dgm:prSet/>
      <dgm:spPr/>
      <dgm:t>
        <a:bodyPr/>
        <a:lstStyle/>
        <a:p>
          <a:endParaRPr lang="en-IN"/>
        </a:p>
      </dgm:t>
    </dgm:pt>
    <dgm:pt modelId="{AC21D75C-E00D-4C55-91D2-1330098E71CE}">
      <dgm:prSet/>
      <dgm:spPr/>
      <dgm:t>
        <a:bodyPr/>
        <a:lstStyle/>
        <a:p>
          <a:r>
            <a:rPr lang="en-US" b="1"/>
            <a:t>Community Events</a:t>
          </a:r>
          <a:r>
            <a:rPr lang="en-US"/>
            <a:t>: Hosting cultural events like Italian cooking classes, language exchanges, and community dinners.</a:t>
          </a:r>
          <a:endParaRPr lang="en-IN"/>
        </a:p>
      </dgm:t>
    </dgm:pt>
    <dgm:pt modelId="{0791ED0B-9AE2-47C3-BACD-42B209D225C8}" type="parTrans" cxnId="{4499AA99-3102-415A-A277-5E492F567178}">
      <dgm:prSet/>
      <dgm:spPr/>
      <dgm:t>
        <a:bodyPr/>
        <a:lstStyle/>
        <a:p>
          <a:endParaRPr lang="en-IN"/>
        </a:p>
      </dgm:t>
    </dgm:pt>
    <dgm:pt modelId="{57BB22FD-EAE6-4B40-8A80-8C0350CCA61E}" type="sibTrans" cxnId="{4499AA99-3102-415A-A277-5E492F567178}">
      <dgm:prSet/>
      <dgm:spPr/>
      <dgm:t>
        <a:bodyPr/>
        <a:lstStyle/>
        <a:p>
          <a:endParaRPr lang="en-IN"/>
        </a:p>
      </dgm:t>
    </dgm:pt>
    <dgm:pt modelId="{ACCF9EC4-1C87-47CE-B1A0-EDCD95BE752F}">
      <dgm:prSet/>
      <dgm:spPr/>
      <dgm:t>
        <a:bodyPr/>
        <a:lstStyle/>
        <a:p>
          <a:r>
            <a:rPr lang="en-US" b="1" dirty="0"/>
            <a:t>Partnerships with Local Farms</a:t>
          </a:r>
          <a:r>
            <a:rPr lang="en-US" dirty="0"/>
            <a:t>: Sourcing fresh ingredients from nearby farms, supporting local agriculture and sustainable practices (Berti and Mulligan, 2016).</a:t>
          </a:r>
          <a:endParaRPr lang="en-IN" dirty="0"/>
        </a:p>
      </dgm:t>
    </dgm:pt>
    <dgm:pt modelId="{C3227C8B-6E2C-47F8-892D-E5B7D1B93F43}" type="parTrans" cxnId="{ED20A109-B89B-4F7C-A8FC-666EE7C4379E}">
      <dgm:prSet/>
      <dgm:spPr/>
      <dgm:t>
        <a:bodyPr/>
        <a:lstStyle/>
        <a:p>
          <a:endParaRPr lang="en-IN"/>
        </a:p>
      </dgm:t>
    </dgm:pt>
    <dgm:pt modelId="{82EB6629-4E4B-440D-B70D-EB615B4C28D0}" type="sibTrans" cxnId="{ED20A109-B89B-4F7C-A8FC-666EE7C4379E}">
      <dgm:prSet/>
      <dgm:spPr/>
      <dgm:t>
        <a:bodyPr/>
        <a:lstStyle/>
        <a:p>
          <a:endParaRPr lang="en-IN"/>
        </a:p>
      </dgm:t>
    </dgm:pt>
    <dgm:pt modelId="{F5DF7874-3424-43DE-A921-D187F8CCCB02}">
      <dgm:prSet/>
      <dgm:spPr/>
      <dgm:t>
        <a:bodyPr/>
        <a:lstStyle/>
        <a:p>
          <a:r>
            <a:rPr lang="en-US" b="1"/>
            <a:t>Collaborations with Tourism Boards</a:t>
          </a:r>
          <a:r>
            <a:rPr lang="en-US"/>
            <a:t>: Promoting Swansea’s local attractions and integrating the hotel’s offerings into regional tourism strategies.</a:t>
          </a:r>
          <a:endParaRPr lang="en-IN"/>
        </a:p>
      </dgm:t>
    </dgm:pt>
    <dgm:pt modelId="{5B0D9E45-B8F0-4F9F-8630-095D6EAA9545}" type="parTrans" cxnId="{34A05901-6F45-4A70-B636-5EF294EA356D}">
      <dgm:prSet/>
      <dgm:spPr/>
      <dgm:t>
        <a:bodyPr/>
        <a:lstStyle/>
        <a:p>
          <a:endParaRPr lang="en-IN"/>
        </a:p>
      </dgm:t>
    </dgm:pt>
    <dgm:pt modelId="{82B322DE-E6DD-4D3E-9B4D-57293EADA458}" type="sibTrans" cxnId="{34A05901-6F45-4A70-B636-5EF294EA356D}">
      <dgm:prSet/>
      <dgm:spPr/>
      <dgm:t>
        <a:bodyPr/>
        <a:lstStyle/>
        <a:p>
          <a:endParaRPr lang="en-IN"/>
        </a:p>
      </dgm:t>
    </dgm:pt>
    <dgm:pt modelId="{FAAC7C36-DC39-4BBE-834B-8BB3317FE619}" type="pres">
      <dgm:prSet presAssocID="{D6F31167-A0C3-487D-94DA-1AF9305221FC}" presName="vert0" presStyleCnt="0">
        <dgm:presLayoutVars>
          <dgm:dir/>
          <dgm:animOne val="branch"/>
          <dgm:animLvl val="lvl"/>
        </dgm:presLayoutVars>
      </dgm:prSet>
      <dgm:spPr/>
    </dgm:pt>
    <dgm:pt modelId="{A862EE02-3083-47E5-AB66-72A10997BA3A}" type="pres">
      <dgm:prSet presAssocID="{BAA5D5CA-E921-42BE-9685-7C64699212DA}" presName="thickLine" presStyleLbl="alignNode1" presStyleIdx="0" presStyleCnt="5"/>
      <dgm:spPr/>
    </dgm:pt>
    <dgm:pt modelId="{30BF2BDE-7CB0-4505-B5A8-07B3371C28D7}" type="pres">
      <dgm:prSet presAssocID="{BAA5D5CA-E921-42BE-9685-7C64699212DA}" presName="horz1" presStyleCnt="0"/>
      <dgm:spPr/>
    </dgm:pt>
    <dgm:pt modelId="{A9667FF5-0583-4234-8E3D-B15DCD88660C}" type="pres">
      <dgm:prSet presAssocID="{BAA5D5CA-E921-42BE-9685-7C64699212DA}" presName="tx1" presStyleLbl="revTx" presStyleIdx="0" presStyleCnt="5"/>
      <dgm:spPr/>
    </dgm:pt>
    <dgm:pt modelId="{8AEFC1A8-3BBC-450D-B4DF-C749DE3E0530}" type="pres">
      <dgm:prSet presAssocID="{BAA5D5CA-E921-42BE-9685-7C64699212DA}" presName="vert1" presStyleCnt="0"/>
      <dgm:spPr/>
    </dgm:pt>
    <dgm:pt modelId="{E7BD9A72-93A3-4F01-A34E-D0EBDC5A1C52}" type="pres">
      <dgm:prSet presAssocID="{EB316B09-0700-479B-8D52-3C56AB219E9B}" presName="thickLine" presStyleLbl="alignNode1" presStyleIdx="1" presStyleCnt="5"/>
      <dgm:spPr/>
    </dgm:pt>
    <dgm:pt modelId="{D0ABBF5C-01E2-4780-BFFC-6854C5BC697E}" type="pres">
      <dgm:prSet presAssocID="{EB316B09-0700-479B-8D52-3C56AB219E9B}" presName="horz1" presStyleCnt="0"/>
      <dgm:spPr/>
    </dgm:pt>
    <dgm:pt modelId="{73FC9335-71F3-4C41-BF8C-CB84E17BA41D}" type="pres">
      <dgm:prSet presAssocID="{EB316B09-0700-479B-8D52-3C56AB219E9B}" presName="tx1" presStyleLbl="revTx" presStyleIdx="1" presStyleCnt="5"/>
      <dgm:spPr/>
    </dgm:pt>
    <dgm:pt modelId="{075724D7-EA27-4A07-BEAE-DF4CA15885E8}" type="pres">
      <dgm:prSet presAssocID="{EB316B09-0700-479B-8D52-3C56AB219E9B}" presName="vert1" presStyleCnt="0"/>
      <dgm:spPr/>
    </dgm:pt>
    <dgm:pt modelId="{908A605C-59EA-4017-A388-CFFB33A6DF4C}" type="pres">
      <dgm:prSet presAssocID="{AC21D75C-E00D-4C55-91D2-1330098E71CE}" presName="thickLine" presStyleLbl="alignNode1" presStyleIdx="2" presStyleCnt="5"/>
      <dgm:spPr/>
    </dgm:pt>
    <dgm:pt modelId="{522ECE6F-1E21-4406-B135-C227A32010FE}" type="pres">
      <dgm:prSet presAssocID="{AC21D75C-E00D-4C55-91D2-1330098E71CE}" presName="horz1" presStyleCnt="0"/>
      <dgm:spPr/>
    </dgm:pt>
    <dgm:pt modelId="{5B1E8277-9571-43E0-8EB6-1159B6FCFC64}" type="pres">
      <dgm:prSet presAssocID="{AC21D75C-E00D-4C55-91D2-1330098E71CE}" presName="tx1" presStyleLbl="revTx" presStyleIdx="2" presStyleCnt="5"/>
      <dgm:spPr/>
    </dgm:pt>
    <dgm:pt modelId="{53AE68FD-56AB-44A9-A234-2084141F2B01}" type="pres">
      <dgm:prSet presAssocID="{AC21D75C-E00D-4C55-91D2-1330098E71CE}" presName="vert1" presStyleCnt="0"/>
      <dgm:spPr/>
    </dgm:pt>
    <dgm:pt modelId="{15C34787-896E-4C1F-A08D-0A93DB54B021}" type="pres">
      <dgm:prSet presAssocID="{ACCF9EC4-1C87-47CE-B1A0-EDCD95BE752F}" presName="thickLine" presStyleLbl="alignNode1" presStyleIdx="3" presStyleCnt="5"/>
      <dgm:spPr/>
    </dgm:pt>
    <dgm:pt modelId="{BB8AD6C8-DB79-4D47-9375-9FAE47FA0573}" type="pres">
      <dgm:prSet presAssocID="{ACCF9EC4-1C87-47CE-B1A0-EDCD95BE752F}" presName="horz1" presStyleCnt="0"/>
      <dgm:spPr/>
    </dgm:pt>
    <dgm:pt modelId="{CC64604C-66A3-4F51-B6FE-E43D17E8AC24}" type="pres">
      <dgm:prSet presAssocID="{ACCF9EC4-1C87-47CE-B1A0-EDCD95BE752F}" presName="tx1" presStyleLbl="revTx" presStyleIdx="3" presStyleCnt="5"/>
      <dgm:spPr/>
    </dgm:pt>
    <dgm:pt modelId="{63C86C70-CF71-4430-AB37-294825B4624D}" type="pres">
      <dgm:prSet presAssocID="{ACCF9EC4-1C87-47CE-B1A0-EDCD95BE752F}" presName="vert1" presStyleCnt="0"/>
      <dgm:spPr/>
    </dgm:pt>
    <dgm:pt modelId="{95CD2FAB-2455-4868-A11E-FF04518E46FE}" type="pres">
      <dgm:prSet presAssocID="{F5DF7874-3424-43DE-A921-D187F8CCCB02}" presName="thickLine" presStyleLbl="alignNode1" presStyleIdx="4" presStyleCnt="5"/>
      <dgm:spPr/>
    </dgm:pt>
    <dgm:pt modelId="{2B6A1AD4-80A3-4992-B9D1-3DD2B287F3E7}" type="pres">
      <dgm:prSet presAssocID="{F5DF7874-3424-43DE-A921-D187F8CCCB02}" presName="horz1" presStyleCnt="0"/>
      <dgm:spPr/>
    </dgm:pt>
    <dgm:pt modelId="{C4C43A55-E86B-4D82-A1B3-AFCBEF6DB1A7}" type="pres">
      <dgm:prSet presAssocID="{F5DF7874-3424-43DE-A921-D187F8CCCB02}" presName="tx1" presStyleLbl="revTx" presStyleIdx="4" presStyleCnt="5"/>
      <dgm:spPr/>
    </dgm:pt>
    <dgm:pt modelId="{E70005E5-121E-460A-83AD-2EBAA3C1C11D}" type="pres">
      <dgm:prSet presAssocID="{F5DF7874-3424-43DE-A921-D187F8CCCB02}" presName="vert1" presStyleCnt="0"/>
      <dgm:spPr/>
    </dgm:pt>
  </dgm:ptLst>
  <dgm:cxnLst>
    <dgm:cxn modelId="{34A05901-6F45-4A70-B636-5EF294EA356D}" srcId="{D6F31167-A0C3-487D-94DA-1AF9305221FC}" destId="{F5DF7874-3424-43DE-A921-D187F8CCCB02}" srcOrd="4" destOrd="0" parTransId="{5B0D9E45-B8F0-4F9F-8630-095D6EAA9545}" sibTransId="{82B322DE-E6DD-4D3E-9B4D-57293EADA458}"/>
    <dgm:cxn modelId="{ED20A109-B89B-4F7C-A8FC-666EE7C4379E}" srcId="{D6F31167-A0C3-487D-94DA-1AF9305221FC}" destId="{ACCF9EC4-1C87-47CE-B1A0-EDCD95BE752F}" srcOrd="3" destOrd="0" parTransId="{C3227C8B-6E2C-47F8-892D-E5B7D1B93F43}" sibTransId="{82EB6629-4E4B-440D-B70D-EB615B4C28D0}"/>
    <dgm:cxn modelId="{2B10C122-7C3E-493B-9780-3B5628F3A662}" type="presOf" srcId="{F5DF7874-3424-43DE-A921-D187F8CCCB02}" destId="{C4C43A55-E86B-4D82-A1B3-AFCBEF6DB1A7}" srcOrd="0" destOrd="0" presId="urn:microsoft.com/office/officeart/2008/layout/LinedList"/>
    <dgm:cxn modelId="{40736062-692B-452B-A72E-04B54169A8BF}" type="presOf" srcId="{ACCF9EC4-1C87-47CE-B1A0-EDCD95BE752F}" destId="{CC64604C-66A3-4F51-B6FE-E43D17E8AC24}" srcOrd="0" destOrd="0" presId="urn:microsoft.com/office/officeart/2008/layout/LinedList"/>
    <dgm:cxn modelId="{CFA9397F-BD11-4008-8A5B-4DF271A2F554}" type="presOf" srcId="{D6F31167-A0C3-487D-94DA-1AF9305221FC}" destId="{FAAC7C36-DC39-4BBE-834B-8BB3317FE619}" srcOrd="0" destOrd="0" presId="urn:microsoft.com/office/officeart/2008/layout/LinedList"/>
    <dgm:cxn modelId="{619BBC92-A142-48EA-A49B-4F160593C61B}" type="presOf" srcId="{BAA5D5CA-E921-42BE-9685-7C64699212DA}" destId="{A9667FF5-0583-4234-8E3D-B15DCD88660C}" srcOrd="0" destOrd="0" presId="urn:microsoft.com/office/officeart/2008/layout/LinedList"/>
    <dgm:cxn modelId="{4499AA99-3102-415A-A277-5E492F567178}" srcId="{D6F31167-A0C3-487D-94DA-1AF9305221FC}" destId="{AC21D75C-E00D-4C55-91D2-1330098E71CE}" srcOrd="2" destOrd="0" parTransId="{0791ED0B-9AE2-47C3-BACD-42B209D225C8}" sibTransId="{57BB22FD-EAE6-4B40-8A80-8C0350CCA61E}"/>
    <dgm:cxn modelId="{03A9E2A3-3B1B-40E5-BF34-905D2550D148}" srcId="{D6F31167-A0C3-487D-94DA-1AF9305221FC}" destId="{EB316B09-0700-479B-8D52-3C56AB219E9B}" srcOrd="1" destOrd="0" parTransId="{893D73AC-BA52-4990-B22C-FC86F584F585}" sibTransId="{7EDC9322-66D3-427A-831B-F372E170BD82}"/>
    <dgm:cxn modelId="{18DF03AD-5B29-4F6E-AF69-40B956A9D2E9}" type="presOf" srcId="{AC21D75C-E00D-4C55-91D2-1330098E71CE}" destId="{5B1E8277-9571-43E0-8EB6-1159B6FCFC64}" srcOrd="0" destOrd="0" presId="urn:microsoft.com/office/officeart/2008/layout/LinedList"/>
    <dgm:cxn modelId="{BC4408E6-1B09-4322-831F-135B12F1D9E4}" srcId="{D6F31167-A0C3-487D-94DA-1AF9305221FC}" destId="{BAA5D5CA-E921-42BE-9685-7C64699212DA}" srcOrd="0" destOrd="0" parTransId="{C1130E89-9386-4019-99BD-4F1E57275C6F}" sibTransId="{B558AB05-4A66-4951-A79A-3542EC1F3644}"/>
    <dgm:cxn modelId="{ECF71EFE-EEAD-4F5B-ADC9-B4D12999DC57}" type="presOf" srcId="{EB316B09-0700-479B-8D52-3C56AB219E9B}" destId="{73FC9335-71F3-4C41-BF8C-CB84E17BA41D}" srcOrd="0" destOrd="0" presId="urn:microsoft.com/office/officeart/2008/layout/LinedList"/>
    <dgm:cxn modelId="{C86CD19E-9702-4875-91A5-F1EED21C3C87}" type="presParOf" srcId="{FAAC7C36-DC39-4BBE-834B-8BB3317FE619}" destId="{A862EE02-3083-47E5-AB66-72A10997BA3A}" srcOrd="0" destOrd="0" presId="urn:microsoft.com/office/officeart/2008/layout/LinedList"/>
    <dgm:cxn modelId="{6851809C-F024-4482-8FA7-3C650E88860F}" type="presParOf" srcId="{FAAC7C36-DC39-4BBE-834B-8BB3317FE619}" destId="{30BF2BDE-7CB0-4505-B5A8-07B3371C28D7}" srcOrd="1" destOrd="0" presId="urn:microsoft.com/office/officeart/2008/layout/LinedList"/>
    <dgm:cxn modelId="{DF3E9273-C640-464B-B2CB-45F0CF74793F}" type="presParOf" srcId="{30BF2BDE-7CB0-4505-B5A8-07B3371C28D7}" destId="{A9667FF5-0583-4234-8E3D-B15DCD88660C}" srcOrd="0" destOrd="0" presId="urn:microsoft.com/office/officeart/2008/layout/LinedList"/>
    <dgm:cxn modelId="{3D91563E-7DCF-42FA-B82E-26E823C3B263}" type="presParOf" srcId="{30BF2BDE-7CB0-4505-B5A8-07B3371C28D7}" destId="{8AEFC1A8-3BBC-450D-B4DF-C749DE3E0530}" srcOrd="1" destOrd="0" presId="urn:microsoft.com/office/officeart/2008/layout/LinedList"/>
    <dgm:cxn modelId="{9CC4EF55-42FA-487F-A802-E06382C958D8}" type="presParOf" srcId="{FAAC7C36-DC39-4BBE-834B-8BB3317FE619}" destId="{E7BD9A72-93A3-4F01-A34E-D0EBDC5A1C52}" srcOrd="2" destOrd="0" presId="urn:microsoft.com/office/officeart/2008/layout/LinedList"/>
    <dgm:cxn modelId="{6B5F9674-3FFB-486D-9169-B9259AE47309}" type="presParOf" srcId="{FAAC7C36-DC39-4BBE-834B-8BB3317FE619}" destId="{D0ABBF5C-01E2-4780-BFFC-6854C5BC697E}" srcOrd="3" destOrd="0" presId="urn:microsoft.com/office/officeart/2008/layout/LinedList"/>
    <dgm:cxn modelId="{44109F63-CFF7-4C6B-A792-88FA18923F1C}" type="presParOf" srcId="{D0ABBF5C-01E2-4780-BFFC-6854C5BC697E}" destId="{73FC9335-71F3-4C41-BF8C-CB84E17BA41D}" srcOrd="0" destOrd="0" presId="urn:microsoft.com/office/officeart/2008/layout/LinedList"/>
    <dgm:cxn modelId="{CC66F0AA-06AA-4F92-8476-7AB46D0496D7}" type="presParOf" srcId="{D0ABBF5C-01E2-4780-BFFC-6854C5BC697E}" destId="{075724D7-EA27-4A07-BEAE-DF4CA15885E8}" srcOrd="1" destOrd="0" presId="urn:microsoft.com/office/officeart/2008/layout/LinedList"/>
    <dgm:cxn modelId="{77994345-4625-4ACE-8EEA-3EDF073D5D39}" type="presParOf" srcId="{FAAC7C36-DC39-4BBE-834B-8BB3317FE619}" destId="{908A605C-59EA-4017-A388-CFFB33A6DF4C}" srcOrd="4" destOrd="0" presId="urn:microsoft.com/office/officeart/2008/layout/LinedList"/>
    <dgm:cxn modelId="{7A14A83A-D2BE-4FD8-9AEA-A86451599520}" type="presParOf" srcId="{FAAC7C36-DC39-4BBE-834B-8BB3317FE619}" destId="{522ECE6F-1E21-4406-B135-C227A32010FE}" srcOrd="5" destOrd="0" presId="urn:microsoft.com/office/officeart/2008/layout/LinedList"/>
    <dgm:cxn modelId="{A204D967-39C1-40CF-9A56-86139935DADE}" type="presParOf" srcId="{522ECE6F-1E21-4406-B135-C227A32010FE}" destId="{5B1E8277-9571-43E0-8EB6-1159B6FCFC64}" srcOrd="0" destOrd="0" presId="urn:microsoft.com/office/officeart/2008/layout/LinedList"/>
    <dgm:cxn modelId="{7E5880E7-E4D7-4640-88DF-8C0A4A98FEAF}" type="presParOf" srcId="{522ECE6F-1E21-4406-B135-C227A32010FE}" destId="{53AE68FD-56AB-44A9-A234-2084141F2B01}" srcOrd="1" destOrd="0" presId="urn:microsoft.com/office/officeart/2008/layout/LinedList"/>
    <dgm:cxn modelId="{A3497652-3361-4BC0-982C-98B7EE71E05F}" type="presParOf" srcId="{FAAC7C36-DC39-4BBE-834B-8BB3317FE619}" destId="{15C34787-896E-4C1F-A08D-0A93DB54B021}" srcOrd="6" destOrd="0" presId="urn:microsoft.com/office/officeart/2008/layout/LinedList"/>
    <dgm:cxn modelId="{64DD251A-C321-47ED-BB1B-E3F7CFB49C5C}" type="presParOf" srcId="{FAAC7C36-DC39-4BBE-834B-8BB3317FE619}" destId="{BB8AD6C8-DB79-4D47-9375-9FAE47FA0573}" srcOrd="7" destOrd="0" presId="urn:microsoft.com/office/officeart/2008/layout/LinedList"/>
    <dgm:cxn modelId="{8BE6FDBD-8A14-4634-AE22-FECB573F0B1E}" type="presParOf" srcId="{BB8AD6C8-DB79-4D47-9375-9FAE47FA0573}" destId="{CC64604C-66A3-4F51-B6FE-E43D17E8AC24}" srcOrd="0" destOrd="0" presId="urn:microsoft.com/office/officeart/2008/layout/LinedList"/>
    <dgm:cxn modelId="{75E41A3D-1507-4307-BF85-35AAF1067060}" type="presParOf" srcId="{BB8AD6C8-DB79-4D47-9375-9FAE47FA0573}" destId="{63C86C70-CF71-4430-AB37-294825B4624D}" srcOrd="1" destOrd="0" presId="urn:microsoft.com/office/officeart/2008/layout/LinedList"/>
    <dgm:cxn modelId="{5D5379C6-4DB8-407C-928F-9E2248D2BA92}" type="presParOf" srcId="{FAAC7C36-DC39-4BBE-834B-8BB3317FE619}" destId="{95CD2FAB-2455-4868-A11E-FF04518E46FE}" srcOrd="8" destOrd="0" presId="urn:microsoft.com/office/officeart/2008/layout/LinedList"/>
    <dgm:cxn modelId="{83C0D3CF-82A9-4FA6-A2B5-CBF694650B0D}" type="presParOf" srcId="{FAAC7C36-DC39-4BBE-834B-8BB3317FE619}" destId="{2B6A1AD4-80A3-4992-B9D1-3DD2B287F3E7}" srcOrd="9" destOrd="0" presId="urn:microsoft.com/office/officeart/2008/layout/LinedList"/>
    <dgm:cxn modelId="{3067C8F8-DB16-40AB-A5DF-0703603F8BA8}" type="presParOf" srcId="{2B6A1AD4-80A3-4992-B9D1-3DD2B287F3E7}" destId="{C4C43A55-E86B-4D82-A1B3-AFCBEF6DB1A7}" srcOrd="0" destOrd="0" presId="urn:microsoft.com/office/officeart/2008/layout/LinedList"/>
    <dgm:cxn modelId="{8CC10D3A-33E0-4982-9081-ED2A07755DA6}" type="presParOf" srcId="{2B6A1AD4-80A3-4992-B9D1-3DD2B287F3E7}" destId="{E70005E5-121E-460A-83AD-2EBAA3C1C1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CB9186-AC3F-42DE-BE51-06305C126AE8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IN"/>
        </a:p>
      </dgm:t>
    </dgm:pt>
    <dgm:pt modelId="{275F329A-59B0-4EA5-87D2-00FA45CFD425}">
      <dgm:prSet/>
      <dgm:spPr/>
      <dgm:t>
        <a:bodyPr/>
        <a:lstStyle/>
        <a:p>
          <a:r>
            <a:rPr lang="en-US" b="1"/>
            <a:t>Eco-Conscious Guest Incentives</a:t>
          </a:r>
          <a:r>
            <a:rPr lang="en-US"/>
            <a:t>:</a:t>
          </a:r>
          <a:endParaRPr lang="en-IN"/>
        </a:p>
      </dgm:t>
    </dgm:pt>
    <dgm:pt modelId="{67DC6321-C42F-443C-AA7A-55717406B776}" type="parTrans" cxnId="{5914D379-4514-488B-BE9E-985DB7D15B36}">
      <dgm:prSet/>
      <dgm:spPr/>
      <dgm:t>
        <a:bodyPr/>
        <a:lstStyle/>
        <a:p>
          <a:endParaRPr lang="en-IN"/>
        </a:p>
      </dgm:t>
    </dgm:pt>
    <dgm:pt modelId="{3DBE3E6A-210C-42D1-B631-4BCB81EAE705}" type="sibTrans" cxnId="{5914D379-4514-488B-BE9E-985DB7D15B36}">
      <dgm:prSet/>
      <dgm:spPr/>
      <dgm:t>
        <a:bodyPr/>
        <a:lstStyle/>
        <a:p>
          <a:endParaRPr lang="en-IN"/>
        </a:p>
      </dgm:t>
    </dgm:pt>
    <dgm:pt modelId="{4E257C8C-A0BC-42D7-8AFD-91B9CF9F885A}">
      <dgm:prSet/>
      <dgm:spPr/>
      <dgm:t>
        <a:bodyPr/>
        <a:lstStyle/>
        <a:p>
          <a:r>
            <a:rPr lang="en-US" b="1" dirty="0"/>
            <a:t>Energy Monitoring Displays</a:t>
          </a:r>
          <a:r>
            <a:rPr lang="en-US" dirty="0"/>
            <a:t>: Guests can track their energy consumption in real-time.</a:t>
          </a:r>
          <a:endParaRPr lang="en-IN" dirty="0"/>
        </a:p>
      </dgm:t>
    </dgm:pt>
    <dgm:pt modelId="{FBAF3218-1C28-453E-B3B0-4AD4D91DB894}" type="parTrans" cxnId="{C7E56E74-1831-488E-9FC6-897BCD75C7B1}">
      <dgm:prSet/>
      <dgm:spPr/>
      <dgm:t>
        <a:bodyPr/>
        <a:lstStyle/>
        <a:p>
          <a:endParaRPr lang="en-IN"/>
        </a:p>
      </dgm:t>
    </dgm:pt>
    <dgm:pt modelId="{12523AC0-7495-43F1-A4D1-98337E0FA75A}" type="sibTrans" cxnId="{C7E56E74-1831-488E-9FC6-897BCD75C7B1}">
      <dgm:prSet/>
      <dgm:spPr/>
      <dgm:t>
        <a:bodyPr/>
        <a:lstStyle/>
        <a:p>
          <a:endParaRPr lang="en-IN"/>
        </a:p>
      </dgm:t>
    </dgm:pt>
    <dgm:pt modelId="{A642BF8B-F960-4537-A28C-31461190EC0E}">
      <dgm:prSet/>
      <dgm:spPr/>
      <dgm:t>
        <a:bodyPr/>
        <a:lstStyle/>
        <a:p>
          <a:r>
            <a:rPr lang="en-US" b="1"/>
            <a:t>Eco-Rewards Program</a:t>
          </a:r>
          <a:r>
            <a:rPr lang="en-US"/>
            <a:t>: Incentives for guests who participate in sustainable practices.</a:t>
          </a:r>
          <a:endParaRPr lang="en-IN"/>
        </a:p>
      </dgm:t>
    </dgm:pt>
    <dgm:pt modelId="{A56FC460-B30B-40AD-91D0-962C6876BE8B}" type="parTrans" cxnId="{31E9493B-B506-41A1-B08B-15D9659BD27A}">
      <dgm:prSet/>
      <dgm:spPr/>
      <dgm:t>
        <a:bodyPr/>
        <a:lstStyle/>
        <a:p>
          <a:endParaRPr lang="en-IN"/>
        </a:p>
      </dgm:t>
    </dgm:pt>
    <dgm:pt modelId="{FC547D3A-3EBB-46C7-B3F8-CA8BD045A3FF}" type="sibTrans" cxnId="{31E9493B-B506-41A1-B08B-15D9659BD27A}">
      <dgm:prSet/>
      <dgm:spPr/>
      <dgm:t>
        <a:bodyPr/>
        <a:lstStyle/>
        <a:p>
          <a:endParaRPr lang="en-IN"/>
        </a:p>
      </dgm:t>
    </dgm:pt>
    <dgm:pt modelId="{799D2BC0-77DF-4CD2-AB17-BCCA035638FC}">
      <dgm:prSet/>
      <dgm:spPr/>
      <dgm:t>
        <a:bodyPr/>
        <a:lstStyle/>
        <a:p>
          <a:r>
            <a:rPr lang="en-US" b="1"/>
            <a:t>Immersive Cultural and Educational Experiences</a:t>
          </a:r>
          <a:r>
            <a:rPr lang="en-US"/>
            <a:t>:</a:t>
          </a:r>
          <a:endParaRPr lang="en-IN"/>
        </a:p>
      </dgm:t>
    </dgm:pt>
    <dgm:pt modelId="{A750237C-5FEE-446D-92A6-D7B654FA2C9B}" type="parTrans" cxnId="{90BA3EED-C268-40E0-9F7D-9A9F013B621C}">
      <dgm:prSet/>
      <dgm:spPr/>
      <dgm:t>
        <a:bodyPr/>
        <a:lstStyle/>
        <a:p>
          <a:endParaRPr lang="en-IN"/>
        </a:p>
      </dgm:t>
    </dgm:pt>
    <dgm:pt modelId="{A1AB4E08-C076-4FCB-B28B-7BEAD981DF8D}" type="sibTrans" cxnId="{90BA3EED-C268-40E0-9F7D-9A9F013B621C}">
      <dgm:prSet/>
      <dgm:spPr/>
      <dgm:t>
        <a:bodyPr/>
        <a:lstStyle/>
        <a:p>
          <a:endParaRPr lang="en-IN"/>
        </a:p>
      </dgm:t>
    </dgm:pt>
    <dgm:pt modelId="{F8385ADF-7F4F-43F2-90A8-45BB60226D15}">
      <dgm:prSet/>
      <dgm:spPr/>
      <dgm:t>
        <a:bodyPr/>
        <a:lstStyle/>
        <a:p>
          <a:r>
            <a:rPr lang="en-US" b="1" dirty="0"/>
            <a:t>Green Tours</a:t>
          </a:r>
          <a:r>
            <a:rPr lang="en-US" dirty="0"/>
            <a:t>: Educational tours showcasing the hotel’s sustainable features.</a:t>
          </a:r>
          <a:endParaRPr lang="en-IN" dirty="0"/>
        </a:p>
      </dgm:t>
    </dgm:pt>
    <dgm:pt modelId="{B049FCFE-751E-4505-AD6B-D54FDDD70E66}" type="parTrans" cxnId="{A84970AC-1F77-4BD6-ABC3-9CD1E068A4AB}">
      <dgm:prSet/>
      <dgm:spPr/>
      <dgm:t>
        <a:bodyPr/>
        <a:lstStyle/>
        <a:p>
          <a:endParaRPr lang="en-IN"/>
        </a:p>
      </dgm:t>
    </dgm:pt>
    <dgm:pt modelId="{C3B02BD0-F5CF-434C-8C22-22FC04CECE51}" type="sibTrans" cxnId="{A84970AC-1F77-4BD6-ABC3-9CD1E068A4AB}">
      <dgm:prSet/>
      <dgm:spPr/>
      <dgm:t>
        <a:bodyPr/>
        <a:lstStyle/>
        <a:p>
          <a:endParaRPr lang="en-IN"/>
        </a:p>
      </dgm:t>
    </dgm:pt>
    <dgm:pt modelId="{2F81D8A0-F241-423B-BA9E-25FE64E38B79}">
      <dgm:prSet/>
      <dgm:spPr/>
      <dgm:t>
        <a:bodyPr/>
        <a:lstStyle/>
        <a:p>
          <a:r>
            <a:rPr lang="en-US" b="1"/>
            <a:t>Composting Workshops</a:t>
          </a:r>
          <a:r>
            <a:rPr lang="en-US"/>
            <a:t>: Guests can learn how to compost food waste.</a:t>
          </a:r>
          <a:endParaRPr lang="en-IN"/>
        </a:p>
      </dgm:t>
    </dgm:pt>
    <dgm:pt modelId="{860F1D79-A700-47EF-97D5-03F3CD1AAA4B}" type="parTrans" cxnId="{154523FA-15CE-4C2E-B8A0-35A40381B57B}">
      <dgm:prSet/>
      <dgm:spPr/>
      <dgm:t>
        <a:bodyPr/>
        <a:lstStyle/>
        <a:p>
          <a:endParaRPr lang="en-IN"/>
        </a:p>
      </dgm:t>
    </dgm:pt>
    <dgm:pt modelId="{61A7BC68-380E-4A71-929C-94F450B9F40D}" type="sibTrans" cxnId="{154523FA-15CE-4C2E-B8A0-35A40381B57B}">
      <dgm:prSet/>
      <dgm:spPr/>
      <dgm:t>
        <a:bodyPr/>
        <a:lstStyle/>
        <a:p>
          <a:endParaRPr lang="en-IN"/>
        </a:p>
      </dgm:t>
    </dgm:pt>
    <dgm:pt modelId="{687A0162-628D-4038-A21F-293F564E00EA}">
      <dgm:prSet/>
      <dgm:spPr/>
      <dgm:t>
        <a:bodyPr/>
        <a:lstStyle/>
        <a:p>
          <a:r>
            <a:rPr lang="en-US" b="1"/>
            <a:t>Local, Sustainable Food Options</a:t>
          </a:r>
          <a:r>
            <a:rPr lang="en-US"/>
            <a:t>:</a:t>
          </a:r>
          <a:endParaRPr lang="en-IN"/>
        </a:p>
      </dgm:t>
    </dgm:pt>
    <dgm:pt modelId="{1F583306-3D96-4E8F-ABF3-6A1551D8BC9C}" type="parTrans" cxnId="{FB33B171-4D60-4EA6-8A4F-8A6031D0F1B6}">
      <dgm:prSet/>
      <dgm:spPr/>
      <dgm:t>
        <a:bodyPr/>
        <a:lstStyle/>
        <a:p>
          <a:endParaRPr lang="en-IN"/>
        </a:p>
      </dgm:t>
    </dgm:pt>
    <dgm:pt modelId="{B151A006-E055-4AEB-BC8A-CFA049416E3E}" type="sibTrans" cxnId="{FB33B171-4D60-4EA6-8A4F-8A6031D0F1B6}">
      <dgm:prSet/>
      <dgm:spPr/>
      <dgm:t>
        <a:bodyPr/>
        <a:lstStyle/>
        <a:p>
          <a:endParaRPr lang="en-IN"/>
        </a:p>
      </dgm:t>
    </dgm:pt>
    <dgm:pt modelId="{DAF989D2-4A75-4C4F-9328-61EDE2685E7B}">
      <dgm:prSet/>
      <dgm:spPr/>
      <dgm:t>
        <a:bodyPr/>
        <a:lstStyle/>
        <a:p>
          <a:r>
            <a:rPr lang="en-US" b="1"/>
            <a:t>Welsh &amp; Italian Fusion</a:t>
          </a:r>
          <a:r>
            <a:rPr lang="en-US"/>
            <a:t>: Local Welsh ingredients with traditional Italian recipes.</a:t>
          </a:r>
          <a:endParaRPr lang="en-IN"/>
        </a:p>
      </dgm:t>
    </dgm:pt>
    <dgm:pt modelId="{93FCF07A-FCD9-44B7-A9C6-79A91B93F230}" type="parTrans" cxnId="{A0F34AA0-4A7A-442E-B762-47B9E0F18DB4}">
      <dgm:prSet/>
      <dgm:spPr/>
      <dgm:t>
        <a:bodyPr/>
        <a:lstStyle/>
        <a:p>
          <a:endParaRPr lang="en-IN"/>
        </a:p>
      </dgm:t>
    </dgm:pt>
    <dgm:pt modelId="{EA4627D2-76E2-4F91-BF41-214F86BEA131}" type="sibTrans" cxnId="{A0F34AA0-4A7A-442E-B762-47B9E0F18DB4}">
      <dgm:prSet/>
      <dgm:spPr/>
      <dgm:t>
        <a:bodyPr/>
        <a:lstStyle/>
        <a:p>
          <a:endParaRPr lang="en-IN"/>
        </a:p>
      </dgm:t>
    </dgm:pt>
    <dgm:pt modelId="{389C26DE-4D23-4F0C-8D20-C1458D93EEEB}">
      <dgm:prSet/>
      <dgm:spPr/>
      <dgm:t>
        <a:bodyPr/>
        <a:lstStyle/>
        <a:p>
          <a:r>
            <a:rPr lang="en-US" b="1"/>
            <a:t>Farm-to-Table Dishes</a:t>
          </a:r>
          <a:r>
            <a:rPr lang="en-US"/>
            <a:t>: Ingredients sourced from local farms and gardens (Sharrock, Struwig, and Hensens, 2021).</a:t>
          </a:r>
          <a:endParaRPr lang="en-IN"/>
        </a:p>
      </dgm:t>
    </dgm:pt>
    <dgm:pt modelId="{9DD8430E-3CFA-462A-B8DA-49B830703090}" type="parTrans" cxnId="{1A1E9506-934D-4788-9C7A-B6B9D33DA8B4}">
      <dgm:prSet/>
      <dgm:spPr/>
      <dgm:t>
        <a:bodyPr/>
        <a:lstStyle/>
        <a:p>
          <a:endParaRPr lang="en-IN"/>
        </a:p>
      </dgm:t>
    </dgm:pt>
    <dgm:pt modelId="{78E04990-F4E6-4193-A29F-BADF9EAE6ADC}" type="sibTrans" cxnId="{1A1E9506-934D-4788-9C7A-B6B9D33DA8B4}">
      <dgm:prSet/>
      <dgm:spPr/>
      <dgm:t>
        <a:bodyPr/>
        <a:lstStyle/>
        <a:p>
          <a:endParaRPr lang="en-IN"/>
        </a:p>
      </dgm:t>
    </dgm:pt>
    <dgm:pt modelId="{1AB297C2-E2A5-450D-9E0E-0906145296B3}">
      <dgm:prSet/>
      <dgm:spPr/>
      <dgm:t>
        <a:bodyPr/>
        <a:lstStyle/>
        <a:p>
          <a:r>
            <a:rPr lang="en-US" b="1"/>
            <a:t>Family-Friendly and Romantic Sustainability Activities</a:t>
          </a:r>
          <a:r>
            <a:rPr lang="en-US"/>
            <a:t>:</a:t>
          </a:r>
          <a:endParaRPr lang="en-IN"/>
        </a:p>
      </dgm:t>
    </dgm:pt>
    <dgm:pt modelId="{0B415FCB-1F83-45BD-8697-43DEE1576F74}" type="parTrans" cxnId="{34DD1B77-6D26-436E-9304-7EA05D3BE8F4}">
      <dgm:prSet/>
      <dgm:spPr/>
      <dgm:t>
        <a:bodyPr/>
        <a:lstStyle/>
        <a:p>
          <a:endParaRPr lang="en-IN"/>
        </a:p>
      </dgm:t>
    </dgm:pt>
    <dgm:pt modelId="{2B2FD5A9-7A5D-44B5-90AC-34E5AC1AE12C}" type="sibTrans" cxnId="{34DD1B77-6D26-436E-9304-7EA05D3BE8F4}">
      <dgm:prSet/>
      <dgm:spPr/>
      <dgm:t>
        <a:bodyPr/>
        <a:lstStyle/>
        <a:p>
          <a:endParaRPr lang="en-IN"/>
        </a:p>
      </dgm:t>
    </dgm:pt>
    <dgm:pt modelId="{F43080DE-F209-4EED-9994-6AE9DF58A39B}">
      <dgm:prSet/>
      <dgm:spPr/>
      <dgm:t>
        <a:bodyPr/>
        <a:lstStyle/>
        <a:p>
          <a:r>
            <a:rPr lang="en-US" b="1"/>
            <a:t>Eco-Adventure Packages</a:t>
          </a:r>
          <a:r>
            <a:rPr lang="en-US"/>
            <a:t>: Family activities like beach clean-ups or nature walks.</a:t>
          </a:r>
          <a:endParaRPr lang="en-IN"/>
        </a:p>
      </dgm:t>
    </dgm:pt>
    <dgm:pt modelId="{13F52C23-685D-4805-AB2D-1D3A437FE737}" type="parTrans" cxnId="{BCA2A1EE-71F1-412A-B80D-C8B7E32134DD}">
      <dgm:prSet/>
      <dgm:spPr/>
      <dgm:t>
        <a:bodyPr/>
        <a:lstStyle/>
        <a:p>
          <a:endParaRPr lang="en-IN"/>
        </a:p>
      </dgm:t>
    </dgm:pt>
    <dgm:pt modelId="{D466C4C4-B0FC-467A-B17B-5E6382D23CC7}" type="sibTrans" cxnId="{BCA2A1EE-71F1-412A-B80D-C8B7E32134DD}">
      <dgm:prSet/>
      <dgm:spPr/>
      <dgm:t>
        <a:bodyPr/>
        <a:lstStyle/>
        <a:p>
          <a:endParaRPr lang="en-IN"/>
        </a:p>
      </dgm:t>
    </dgm:pt>
    <dgm:pt modelId="{CCBA3672-43E6-473B-95F5-422967A7F735}">
      <dgm:prSet/>
      <dgm:spPr/>
      <dgm:t>
        <a:bodyPr/>
        <a:lstStyle/>
        <a:p>
          <a:r>
            <a:rPr lang="en-US" b="1"/>
            <a:t>Couples’ Sustainability Workshops</a:t>
          </a:r>
          <a:r>
            <a:rPr lang="en-US"/>
            <a:t>: Romantic classes on sustainable cooking or gardening.</a:t>
          </a:r>
          <a:endParaRPr lang="en-IN"/>
        </a:p>
      </dgm:t>
    </dgm:pt>
    <dgm:pt modelId="{C1625501-60C5-4E80-99E1-E7AD3A7F3C2E}" type="parTrans" cxnId="{32ECAA46-EBF5-4275-88D6-2F80777AA16C}">
      <dgm:prSet/>
      <dgm:spPr/>
      <dgm:t>
        <a:bodyPr/>
        <a:lstStyle/>
        <a:p>
          <a:endParaRPr lang="en-IN"/>
        </a:p>
      </dgm:t>
    </dgm:pt>
    <dgm:pt modelId="{33BC4A44-7A5F-4F77-99A2-7C132A99C134}" type="sibTrans" cxnId="{32ECAA46-EBF5-4275-88D6-2F80777AA16C}">
      <dgm:prSet/>
      <dgm:spPr/>
      <dgm:t>
        <a:bodyPr/>
        <a:lstStyle/>
        <a:p>
          <a:endParaRPr lang="en-IN"/>
        </a:p>
      </dgm:t>
    </dgm:pt>
    <dgm:pt modelId="{23629F00-850C-4377-B813-A4620E2EBF61}" type="pres">
      <dgm:prSet presAssocID="{30CB9186-AC3F-42DE-BE51-06305C126AE8}" presName="Name0" presStyleCnt="0">
        <dgm:presLayoutVars>
          <dgm:dir/>
          <dgm:animLvl val="lvl"/>
          <dgm:resizeHandles val="exact"/>
        </dgm:presLayoutVars>
      </dgm:prSet>
      <dgm:spPr/>
    </dgm:pt>
    <dgm:pt modelId="{6943DC20-B9C4-40A3-B7CB-CD63A4B6DAF8}" type="pres">
      <dgm:prSet presAssocID="{275F329A-59B0-4EA5-87D2-00FA45CFD425}" presName="linNode" presStyleCnt="0"/>
      <dgm:spPr/>
    </dgm:pt>
    <dgm:pt modelId="{8BBCC4D8-F062-400F-A1B8-C5E99459520C}" type="pres">
      <dgm:prSet presAssocID="{275F329A-59B0-4EA5-87D2-00FA45CFD425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1A3573E4-B2D5-4920-84E3-F34D51C954DF}" type="pres">
      <dgm:prSet presAssocID="{275F329A-59B0-4EA5-87D2-00FA45CFD425}" presName="descendantText" presStyleLbl="alignAccFollowNode1" presStyleIdx="0" presStyleCnt="4">
        <dgm:presLayoutVars>
          <dgm:bulletEnabled val="1"/>
        </dgm:presLayoutVars>
      </dgm:prSet>
      <dgm:spPr/>
    </dgm:pt>
    <dgm:pt modelId="{95E52471-CED3-47F8-8720-9EAB749D3D75}" type="pres">
      <dgm:prSet presAssocID="{3DBE3E6A-210C-42D1-B631-4BCB81EAE705}" presName="sp" presStyleCnt="0"/>
      <dgm:spPr/>
    </dgm:pt>
    <dgm:pt modelId="{0F6B01D2-E34E-4644-8A14-6AC6D5CCB6B2}" type="pres">
      <dgm:prSet presAssocID="{799D2BC0-77DF-4CD2-AB17-BCCA035638FC}" presName="linNode" presStyleCnt="0"/>
      <dgm:spPr/>
    </dgm:pt>
    <dgm:pt modelId="{05E1C950-7FCD-46B8-A8F2-F301D51EC3D2}" type="pres">
      <dgm:prSet presAssocID="{799D2BC0-77DF-4CD2-AB17-BCCA035638FC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8F1EA693-92CA-44AE-94FC-EE6EB1BC9522}" type="pres">
      <dgm:prSet presAssocID="{799D2BC0-77DF-4CD2-AB17-BCCA035638FC}" presName="descendantText" presStyleLbl="alignAccFollowNode1" presStyleIdx="1" presStyleCnt="4">
        <dgm:presLayoutVars>
          <dgm:bulletEnabled val="1"/>
        </dgm:presLayoutVars>
      </dgm:prSet>
      <dgm:spPr/>
    </dgm:pt>
    <dgm:pt modelId="{9AF274F1-4148-4B24-90AB-490CBEAE878A}" type="pres">
      <dgm:prSet presAssocID="{A1AB4E08-C076-4FCB-B28B-7BEAD981DF8D}" presName="sp" presStyleCnt="0"/>
      <dgm:spPr/>
    </dgm:pt>
    <dgm:pt modelId="{0701CFD2-24C7-496C-9B56-8D43B2E77E63}" type="pres">
      <dgm:prSet presAssocID="{687A0162-628D-4038-A21F-293F564E00EA}" presName="linNode" presStyleCnt="0"/>
      <dgm:spPr/>
    </dgm:pt>
    <dgm:pt modelId="{F29A438E-0F2D-4616-8147-1C7AFB390BE4}" type="pres">
      <dgm:prSet presAssocID="{687A0162-628D-4038-A21F-293F564E00EA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BA5AD961-C593-427C-ADEE-F27C6795EC52}" type="pres">
      <dgm:prSet presAssocID="{687A0162-628D-4038-A21F-293F564E00EA}" presName="descendantText" presStyleLbl="alignAccFollowNode1" presStyleIdx="2" presStyleCnt="4">
        <dgm:presLayoutVars>
          <dgm:bulletEnabled val="1"/>
        </dgm:presLayoutVars>
      </dgm:prSet>
      <dgm:spPr/>
    </dgm:pt>
    <dgm:pt modelId="{59D7F3A6-E1DE-4A6E-9597-C57FAC15B081}" type="pres">
      <dgm:prSet presAssocID="{B151A006-E055-4AEB-BC8A-CFA049416E3E}" presName="sp" presStyleCnt="0"/>
      <dgm:spPr/>
    </dgm:pt>
    <dgm:pt modelId="{6C3A0B6C-C677-4C26-B3F3-7497CAC05044}" type="pres">
      <dgm:prSet presAssocID="{1AB297C2-E2A5-450D-9E0E-0906145296B3}" presName="linNode" presStyleCnt="0"/>
      <dgm:spPr/>
    </dgm:pt>
    <dgm:pt modelId="{0004D109-7B81-486C-BC61-3E977CF8ABED}" type="pres">
      <dgm:prSet presAssocID="{1AB297C2-E2A5-450D-9E0E-0906145296B3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A6BE6C53-8311-4EB0-8161-83F3D5D817CA}" type="pres">
      <dgm:prSet presAssocID="{1AB297C2-E2A5-450D-9E0E-0906145296B3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1A1E9506-934D-4788-9C7A-B6B9D33DA8B4}" srcId="{687A0162-628D-4038-A21F-293F564E00EA}" destId="{389C26DE-4D23-4F0C-8D20-C1458D93EEEB}" srcOrd="1" destOrd="0" parTransId="{9DD8430E-3CFA-462A-B8DA-49B830703090}" sibTransId="{78E04990-F4E6-4193-A29F-BADF9EAE6ADC}"/>
    <dgm:cxn modelId="{42838E0C-B508-4254-BF23-B6576B248AAC}" type="presOf" srcId="{799D2BC0-77DF-4CD2-AB17-BCCA035638FC}" destId="{05E1C950-7FCD-46B8-A8F2-F301D51EC3D2}" srcOrd="0" destOrd="0" presId="urn:microsoft.com/office/officeart/2005/8/layout/vList5"/>
    <dgm:cxn modelId="{34861711-D869-4D8F-BFF9-FC6F0115F688}" type="presOf" srcId="{F8385ADF-7F4F-43F2-90A8-45BB60226D15}" destId="{8F1EA693-92CA-44AE-94FC-EE6EB1BC9522}" srcOrd="0" destOrd="0" presId="urn:microsoft.com/office/officeart/2005/8/layout/vList5"/>
    <dgm:cxn modelId="{701D8F1D-932B-4E4F-B7C2-75D2CA68E071}" type="presOf" srcId="{2F81D8A0-F241-423B-BA9E-25FE64E38B79}" destId="{8F1EA693-92CA-44AE-94FC-EE6EB1BC9522}" srcOrd="0" destOrd="1" presId="urn:microsoft.com/office/officeart/2005/8/layout/vList5"/>
    <dgm:cxn modelId="{5B10BC22-0899-495D-8821-36FA58A71A8F}" type="presOf" srcId="{A642BF8B-F960-4537-A28C-31461190EC0E}" destId="{1A3573E4-B2D5-4920-84E3-F34D51C954DF}" srcOrd="0" destOrd="1" presId="urn:microsoft.com/office/officeart/2005/8/layout/vList5"/>
    <dgm:cxn modelId="{7F40F835-73AB-4ED9-B1B0-F7D9506FDBF7}" type="presOf" srcId="{F43080DE-F209-4EED-9994-6AE9DF58A39B}" destId="{A6BE6C53-8311-4EB0-8161-83F3D5D817CA}" srcOrd="0" destOrd="0" presId="urn:microsoft.com/office/officeart/2005/8/layout/vList5"/>
    <dgm:cxn modelId="{85C5D537-A67E-4A46-AA92-5574B6F84284}" type="presOf" srcId="{1AB297C2-E2A5-450D-9E0E-0906145296B3}" destId="{0004D109-7B81-486C-BC61-3E977CF8ABED}" srcOrd="0" destOrd="0" presId="urn:microsoft.com/office/officeart/2005/8/layout/vList5"/>
    <dgm:cxn modelId="{31E9493B-B506-41A1-B08B-15D9659BD27A}" srcId="{275F329A-59B0-4EA5-87D2-00FA45CFD425}" destId="{A642BF8B-F960-4537-A28C-31461190EC0E}" srcOrd="1" destOrd="0" parTransId="{A56FC460-B30B-40AD-91D0-962C6876BE8B}" sibTransId="{FC547D3A-3EBB-46C7-B3F8-CA8BD045A3FF}"/>
    <dgm:cxn modelId="{32ECAA46-EBF5-4275-88D6-2F80777AA16C}" srcId="{1AB297C2-E2A5-450D-9E0E-0906145296B3}" destId="{CCBA3672-43E6-473B-95F5-422967A7F735}" srcOrd="1" destOrd="0" parTransId="{C1625501-60C5-4E80-99E1-E7AD3A7F3C2E}" sibTransId="{33BC4A44-7A5F-4F77-99A2-7C132A99C134}"/>
    <dgm:cxn modelId="{FB33B171-4D60-4EA6-8A4F-8A6031D0F1B6}" srcId="{30CB9186-AC3F-42DE-BE51-06305C126AE8}" destId="{687A0162-628D-4038-A21F-293F564E00EA}" srcOrd="2" destOrd="0" parTransId="{1F583306-3D96-4E8F-ABF3-6A1551D8BC9C}" sibTransId="{B151A006-E055-4AEB-BC8A-CFA049416E3E}"/>
    <dgm:cxn modelId="{09335C74-BF2B-4DF2-AA1B-FA9F98079D03}" type="presOf" srcId="{389C26DE-4D23-4F0C-8D20-C1458D93EEEB}" destId="{BA5AD961-C593-427C-ADEE-F27C6795EC52}" srcOrd="0" destOrd="1" presId="urn:microsoft.com/office/officeart/2005/8/layout/vList5"/>
    <dgm:cxn modelId="{C7E56E74-1831-488E-9FC6-897BCD75C7B1}" srcId="{275F329A-59B0-4EA5-87D2-00FA45CFD425}" destId="{4E257C8C-A0BC-42D7-8AFD-91B9CF9F885A}" srcOrd="0" destOrd="0" parTransId="{FBAF3218-1C28-453E-B3B0-4AD4D91DB894}" sibTransId="{12523AC0-7495-43F1-A4D1-98337E0FA75A}"/>
    <dgm:cxn modelId="{34DD1B77-6D26-436E-9304-7EA05D3BE8F4}" srcId="{30CB9186-AC3F-42DE-BE51-06305C126AE8}" destId="{1AB297C2-E2A5-450D-9E0E-0906145296B3}" srcOrd="3" destOrd="0" parTransId="{0B415FCB-1F83-45BD-8697-43DEE1576F74}" sibTransId="{2B2FD5A9-7A5D-44B5-90AC-34E5AC1AE12C}"/>
    <dgm:cxn modelId="{5914D379-4514-488B-BE9E-985DB7D15B36}" srcId="{30CB9186-AC3F-42DE-BE51-06305C126AE8}" destId="{275F329A-59B0-4EA5-87D2-00FA45CFD425}" srcOrd="0" destOrd="0" parTransId="{67DC6321-C42F-443C-AA7A-55717406B776}" sibTransId="{3DBE3E6A-210C-42D1-B631-4BCB81EAE705}"/>
    <dgm:cxn modelId="{18E9027C-0C0E-4FFB-84D3-FD84F606B442}" type="presOf" srcId="{4E257C8C-A0BC-42D7-8AFD-91B9CF9F885A}" destId="{1A3573E4-B2D5-4920-84E3-F34D51C954DF}" srcOrd="0" destOrd="0" presId="urn:microsoft.com/office/officeart/2005/8/layout/vList5"/>
    <dgm:cxn modelId="{D14B6A96-251D-4F05-A810-F20207DD1F20}" type="presOf" srcId="{687A0162-628D-4038-A21F-293F564E00EA}" destId="{F29A438E-0F2D-4616-8147-1C7AFB390BE4}" srcOrd="0" destOrd="0" presId="urn:microsoft.com/office/officeart/2005/8/layout/vList5"/>
    <dgm:cxn modelId="{A0F34AA0-4A7A-442E-B762-47B9E0F18DB4}" srcId="{687A0162-628D-4038-A21F-293F564E00EA}" destId="{DAF989D2-4A75-4C4F-9328-61EDE2685E7B}" srcOrd="0" destOrd="0" parTransId="{93FCF07A-FCD9-44B7-A9C6-79A91B93F230}" sibTransId="{EA4627D2-76E2-4F91-BF41-214F86BEA131}"/>
    <dgm:cxn modelId="{941234A9-4483-472C-BC3B-CFBF59F1F6C2}" type="presOf" srcId="{DAF989D2-4A75-4C4F-9328-61EDE2685E7B}" destId="{BA5AD961-C593-427C-ADEE-F27C6795EC52}" srcOrd="0" destOrd="0" presId="urn:microsoft.com/office/officeart/2005/8/layout/vList5"/>
    <dgm:cxn modelId="{A84970AC-1F77-4BD6-ABC3-9CD1E068A4AB}" srcId="{799D2BC0-77DF-4CD2-AB17-BCCA035638FC}" destId="{F8385ADF-7F4F-43F2-90A8-45BB60226D15}" srcOrd="0" destOrd="0" parTransId="{B049FCFE-751E-4505-AD6B-D54FDDD70E66}" sibTransId="{C3B02BD0-F5CF-434C-8C22-22FC04CECE51}"/>
    <dgm:cxn modelId="{41892EB9-F4BC-4116-BF6E-99F8365AEE9E}" type="presOf" srcId="{275F329A-59B0-4EA5-87D2-00FA45CFD425}" destId="{8BBCC4D8-F062-400F-A1B8-C5E99459520C}" srcOrd="0" destOrd="0" presId="urn:microsoft.com/office/officeart/2005/8/layout/vList5"/>
    <dgm:cxn modelId="{913488E3-11AD-4B58-BADE-03347D1E28B0}" type="presOf" srcId="{CCBA3672-43E6-473B-95F5-422967A7F735}" destId="{A6BE6C53-8311-4EB0-8161-83F3D5D817CA}" srcOrd="0" destOrd="1" presId="urn:microsoft.com/office/officeart/2005/8/layout/vList5"/>
    <dgm:cxn modelId="{886695E7-0DBE-4DB8-9182-9BC96517523E}" type="presOf" srcId="{30CB9186-AC3F-42DE-BE51-06305C126AE8}" destId="{23629F00-850C-4377-B813-A4620E2EBF61}" srcOrd="0" destOrd="0" presId="urn:microsoft.com/office/officeart/2005/8/layout/vList5"/>
    <dgm:cxn modelId="{90BA3EED-C268-40E0-9F7D-9A9F013B621C}" srcId="{30CB9186-AC3F-42DE-BE51-06305C126AE8}" destId="{799D2BC0-77DF-4CD2-AB17-BCCA035638FC}" srcOrd="1" destOrd="0" parTransId="{A750237C-5FEE-446D-92A6-D7B654FA2C9B}" sibTransId="{A1AB4E08-C076-4FCB-B28B-7BEAD981DF8D}"/>
    <dgm:cxn modelId="{BCA2A1EE-71F1-412A-B80D-C8B7E32134DD}" srcId="{1AB297C2-E2A5-450D-9E0E-0906145296B3}" destId="{F43080DE-F209-4EED-9994-6AE9DF58A39B}" srcOrd="0" destOrd="0" parTransId="{13F52C23-685D-4805-AB2D-1D3A437FE737}" sibTransId="{D466C4C4-B0FC-467A-B17B-5E6382D23CC7}"/>
    <dgm:cxn modelId="{154523FA-15CE-4C2E-B8A0-35A40381B57B}" srcId="{799D2BC0-77DF-4CD2-AB17-BCCA035638FC}" destId="{2F81D8A0-F241-423B-BA9E-25FE64E38B79}" srcOrd="1" destOrd="0" parTransId="{860F1D79-A700-47EF-97D5-03F3CD1AAA4B}" sibTransId="{61A7BC68-380E-4A71-929C-94F450B9F40D}"/>
    <dgm:cxn modelId="{D07BDB99-A46C-4A5C-AE19-5FBBCF4A0F09}" type="presParOf" srcId="{23629F00-850C-4377-B813-A4620E2EBF61}" destId="{6943DC20-B9C4-40A3-B7CB-CD63A4B6DAF8}" srcOrd="0" destOrd="0" presId="urn:microsoft.com/office/officeart/2005/8/layout/vList5"/>
    <dgm:cxn modelId="{52DDB906-633F-4907-B152-8457C6FCAF56}" type="presParOf" srcId="{6943DC20-B9C4-40A3-B7CB-CD63A4B6DAF8}" destId="{8BBCC4D8-F062-400F-A1B8-C5E99459520C}" srcOrd="0" destOrd="0" presId="urn:microsoft.com/office/officeart/2005/8/layout/vList5"/>
    <dgm:cxn modelId="{67A94A6D-DB70-4707-A899-372FA9DFC375}" type="presParOf" srcId="{6943DC20-B9C4-40A3-B7CB-CD63A4B6DAF8}" destId="{1A3573E4-B2D5-4920-84E3-F34D51C954DF}" srcOrd="1" destOrd="0" presId="urn:microsoft.com/office/officeart/2005/8/layout/vList5"/>
    <dgm:cxn modelId="{9FEFAA0A-7515-43B3-A8BF-7209807A6A23}" type="presParOf" srcId="{23629F00-850C-4377-B813-A4620E2EBF61}" destId="{95E52471-CED3-47F8-8720-9EAB749D3D75}" srcOrd="1" destOrd="0" presId="urn:microsoft.com/office/officeart/2005/8/layout/vList5"/>
    <dgm:cxn modelId="{3BF0229B-B02A-4CFF-922E-734552D9DA8D}" type="presParOf" srcId="{23629F00-850C-4377-B813-A4620E2EBF61}" destId="{0F6B01D2-E34E-4644-8A14-6AC6D5CCB6B2}" srcOrd="2" destOrd="0" presId="urn:microsoft.com/office/officeart/2005/8/layout/vList5"/>
    <dgm:cxn modelId="{3392865E-6CA8-47A5-AE10-7C0A8B4A82D2}" type="presParOf" srcId="{0F6B01D2-E34E-4644-8A14-6AC6D5CCB6B2}" destId="{05E1C950-7FCD-46B8-A8F2-F301D51EC3D2}" srcOrd="0" destOrd="0" presId="urn:microsoft.com/office/officeart/2005/8/layout/vList5"/>
    <dgm:cxn modelId="{98C26D44-7DFA-49D8-9A5B-5B60D9E94412}" type="presParOf" srcId="{0F6B01D2-E34E-4644-8A14-6AC6D5CCB6B2}" destId="{8F1EA693-92CA-44AE-94FC-EE6EB1BC9522}" srcOrd="1" destOrd="0" presId="urn:microsoft.com/office/officeart/2005/8/layout/vList5"/>
    <dgm:cxn modelId="{26086452-004D-491B-8A6E-26EDDCAFB734}" type="presParOf" srcId="{23629F00-850C-4377-B813-A4620E2EBF61}" destId="{9AF274F1-4148-4B24-90AB-490CBEAE878A}" srcOrd="3" destOrd="0" presId="urn:microsoft.com/office/officeart/2005/8/layout/vList5"/>
    <dgm:cxn modelId="{E96FD04D-D4CA-4687-A97C-13116B12C4D5}" type="presParOf" srcId="{23629F00-850C-4377-B813-A4620E2EBF61}" destId="{0701CFD2-24C7-496C-9B56-8D43B2E77E63}" srcOrd="4" destOrd="0" presId="urn:microsoft.com/office/officeart/2005/8/layout/vList5"/>
    <dgm:cxn modelId="{10F3AABC-537A-42F0-B6AB-4ED8D00EC06D}" type="presParOf" srcId="{0701CFD2-24C7-496C-9B56-8D43B2E77E63}" destId="{F29A438E-0F2D-4616-8147-1C7AFB390BE4}" srcOrd="0" destOrd="0" presId="urn:microsoft.com/office/officeart/2005/8/layout/vList5"/>
    <dgm:cxn modelId="{29C53F5D-AFD1-4255-BE7A-5982621AD092}" type="presParOf" srcId="{0701CFD2-24C7-496C-9B56-8D43B2E77E63}" destId="{BA5AD961-C593-427C-ADEE-F27C6795EC52}" srcOrd="1" destOrd="0" presId="urn:microsoft.com/office/officeart/2005/8/layout/vList5"/>
    <dgm:cxn modelId="{2B42F6A6-FCA7-45D3-A446-3A1FFD4F1430}" type="presParOf" srcId="{23629F00-850C-4377-B813-A4620E2EBF61}" destId="{59D7F3A6-E1DE-4A6E-9597-C57FAC15B081}" srcOrd="5" destOrd="0" presId="urn:microsoft.com/office/officeart/2005/8/layout/vList5"/>
    <dgm:cxn modelId="{6A44FDF6-C7E4-4E9C-9245-AC22C44FE01B}" type="presParOf" srcId="{23629F00-850C-4377-B813-A4620E2EBF61}" destId="{6C3A0B6C-C677-4C26-B3F3-7497CAC05044}" srcOrd="6" destOrd="0" presId="urn:microsoft.com/office/officeart/2005/8/layout/vList5"/>
    <dgm:cxn modelId="{E367BD15-E6DF-4F50-B63B-933D3D822025}" type="presParOf" srcId="{6C3A0B6C-C677-4C26-B3F3-7497CAC05044}" destId="{0004D109-7B81-486C-BC61-3E977CF8ABED}" srcOrd="0" destOrd="0" presId="urn:microsoft.com/office/officeart/2005/8/layout/vList5"/>
    <dgm:cxn modelId="{FA6067CA-0E9A-41FF-9F72-ACA4B6AC1549}" type="presParOf" srcId="{6C3A0B6C-C677-4C26-B3F3-7497CAC05044}" destId="{A6BE6C53-8311-4EB0-8161-83F3D5D817C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4F8697-05A4-4EE0-A8A0-B27463B2BC9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FCB3DA6-3DAF-480F-B927-226063CA1AD1}">
      <dgm:prSet/>
      <dgm:spPr/>
      <dgm:t>
        <a:bodyPr/>
        <a:lstStyle/>
        <a:p>
          <a:r>
            <a:rPr lang="en-US"/>
            <a:t>DaVinci Hotel offers an Italian-inspired, eco-friendly boutique experience in Swansea, blending luxurious design with sustainable practices.</a:t>
          </a:r>
        </a:p>
      </dgm:t>
    </dgm:pt>
    <dgm:pt modelId="{58262994-13B8-48FA-8488-03827D002069}" type="parTrans" cxnId="{5A677BF7-F925-444D-8FC1-3B6CC028C716}">
      <dgm:prSet/>
      <dgm:spPr/>
      <dgm:t>
        <a:bodyPr/>
        <a:lstStyle/>
        <a:p>
          <a:endParaRPr lang="en-US"/>
        </a:p>
      </dgm:t>
    </dgm:pt>
    <dgm:pt modelId="{8B429F52-364B-4B59-A1FB-F0A24C6A3ED2}" type="sibTrans" cxnId="{5A677BF7-F925-444D-8FC1-3B6CC028C716}">
      <dgm:prSet/>
      <dgm:spPr/>
      <dgm:t>
        <a:bodyPr/>
        <a:lstStyle/>
        <a:p>
          <a:endParaRPr lang="en-US"/>
        </a:p>
      </dgm:t>
    </dgm:pt>
    <dgm:pt modelId="{AA6FE3A6-09D4-4FC6-B551-9835CABF02D7}">
      <dgm:prSet/>
      <dgm:spPr/>
      <dgm:t>
        <a:bodyPr/>
        <a:lstStyle/>
        <a:p>
          <a:r>
            <a:rPr lang="en-US"/>
            <a:t>The hotel’s sustainability vision focuses on energy efficiency, water conservation, waste management, and community engagement.</a:t>
          </a:r>
        </a:p>
      </dgm:t>
    </dgm:pt>
    <dgm:pt modelId="{41B3CD85-7A05-4634-B9BC-E8362035CCE9}" type="parTrans" cxnId="{D86D70FE-658E-40A6-9DEA-623138D3EEAF}">
      <dgm:prSet/>
      <dgm:spPr/>
      <dgm:t>
        <a:bodyPr/>
        <a:lstStyle/>
        <a:p>
          <a:endParaRPr lang="en-US"/>
        </a:p>
      </dgm:t>
    </dgm:pt>
    <dgm:pt modelId="{27929F21-0651-4D23-9418-941A4583B0B1}" type="sibTrans" cxnId="{D86D70FE-658E-40A6-9DEA-623138D3EEAF}">
      <dgm:prSet/>
      <dgm:spPr/>
      <dgm:t>
        <a:bodyPr/>
        <a:lstStyle/>
        <a:p>
          <a:endParaRPr lang="en-US"/>
        </a:p>
      </dgm:t>
    </dgm:pt>
    <dgm:pt modelId="{D9C79135-8CC6-4065-AB84-95C97AC36390}">
      <dgm:prSet/>
      <dgm:spPr/>
      <dgm:t>
        <a:bodyPr/>
        <a:lstStyle/>
        <a:p>
          <a:r>
            <a:rPr lang="en-US"/>
            <a:t>Unique features include a zero-waste dining experience, local partnerships, and educational sustainability programs for guests.</a:t>
          </a:r>
        </a:p>
      </dgm:t>
    </dgm:pt>
    <dgm:pt modelId="{ECCB61BF-EB57-470F-8BED-9A1856EFC011}" type="parTrans" cxnId="{4613963C-E0E5-44F3-8C14-86B434078952}">
      <dgm:prSet/>
      <dgm:spPr/>
      <dgm:t>
        <a:bodyPr/>
        <a:lstStyle/>
        <a:p>
          <a:endParaRPr lang="en-US"/>
        </a:p>
      </dgm:t>
    </dgm:pt>
    <dgm:pt modelId="{49FA8B7F-EC6E-4544-94F3-FFD3E9C2722E}" type="sibTrans" cxnId="{4613963C-E0E5-44F3-8C14-86B434078952}">
      <dgm:prSet/>
      <dgm:spPr/>
      <dgm:t>
        <a:bodyPr/>
        <a:lstStyle/>
        <a:p>
          <a:endParaRPr lang="en-US"/>
        </a:p>
      </dgm:t>
    </dgm:pt>
    <dgm:pt modelId="{0D2772D4-6881-4FE2-8BE1-D8D670E4A88E}" type="pres">
      <dgm:prSet presAssocID="{FD4F8697-05A4-4EE0-A8A0-B27463B2BC93}" presName="root" presStyleCnt="0">
        <dgm:presLayoutVars>
          <dgm:dir/>
          <dgm:resizeHandles val="exact"/>
        </dgm:presLayoutVars>
      </dgm:prSet>
      <dgm:spPr/>
    </dgm:pt>
    <dgm:pt modelId="{96163E1B-EA65-4773-A64E-7F2005E9B7CB}" type="pres">
      <dgm:prSet presAssocID="{CFCB3DA6-3DAF-480F-B927-226063CA1AD1}" presName="compNode" presStyleCnt="0"/>
      <dgm:spPr/>
    </dgm:pt>
    <dgm:pt modelId="{9D8579C8-30E4-44A6-B26C-EC9917D1B44B}" type="pres">
      <dgm:prSet presAssocID="{CFCB3DA6-3DAF-480F-B927-226063CA1AD1}" presName="bgRect" presStyleLbl="bgShp" presStyleIdx="0" presStyleCnt="3"/>
      <dgm:spPr/>
    </dgm:pt>
    <dgm:pt modelId="{670544E8-70BA-4E40-9E34-915BBFE10D4C}" type="pres">
      <dgm:prSet presAssocID="{CFCB3DA6-3DAF-480F-B927-226063CA1A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way scene"/>
        </a:ext>
      </dgm:extLst>
    </dgm:pt>
    <dgm:pt modelId="{F0AFFD2C-94F4-47AE-A0F0-F5304A664A77}" type="pres">
      <dgm:prSet presAssocID="{CFCB3DA6-3DAF-480F-B927-226063CA1AD1}" presName="spaceRect" presStyleCnt="0"/>
      <dgm:spPr/>
    </dgm:pt>
    <dgm:pt modelId="{2E345978-1C6C-4EF7-A580-0F12945F5D26}" type="pres">
      <dgm:prSet presAssocID="{CFCB3DA6-3DAF-480F-B927-226063CA1AD1}" presName="parTx" presStyleLbl="revTx" presStyleIdx="0" presStyleCnt="3">
        <dgm:presLayoutVars>
          <dgm:chMax val="0"/>
          <dgm:chPref val="0"/>
        </dgm:presLayoutVars>
      </dgm:prSet>
      <dgm:spPr/>
    </dgm:pt>
    <dgm:pt modelId="{9F5C6A5A-BA62-4DD6-845B-0A419F3DD60D}" type="pres">
      <dgm:prSet presAssocID="{8B429F52-364B-4B59-A1FB-F0A24C6A3ED2}" presName="sibTrans" presStyleCnt="0"/>
      <dgm:spPr/>
    </dgm:pt>
    <dgm:pt modelId="{E49FC18A-C0FC-4394-960E-AC514924C6E3}" type="pres">
      <dgm:prSet presAssocID="{AA6FE3A6-09D4-4FC6-B551-9835CABF02D7}" presName="compNode" presStyleCnt="0"/>
      <dgm:spPr/>
    </dgm:pt>
    <dgm:pt modelId="{9F80C770-FF6D-4A19-9738-71E4360FD694}" type="pres">
      <dgm:prSet presAssocID="{AA6FE3A6-09D4-4FC6-B551-9835CABF02D7}" presName="bgRect" presStyleLbl="bgShp" presStyleIdx="1" presStyleCnt="3"/>
      <dgm:spPr/>
    </dgm:pt>
    <dgm:pt modelId="{D1942BD7-0B57-4DF6-AC4C-9C4ED09018A1}" type="pres">
      <dgm:prSet presAssocID="{AA6FE3A6-09D4-4FC6-B551-9835CABF02D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F25E813-F8AB-4F2D-AAF6-B4C26F27D064}" type="pres">
      <dgm:prSet presAssocID="{AA6FE3A6-09D4-4FC6-B551-9835CABF02D7}" presName="spaceRect" presStyleCnt="0"/>
      <dgm:spPr/>
    </dgm:pt>
    <dgm:pt modelId="{7570221A-1858-446C-9ABB-6680DA49BD2F}" type="pres">
      <dgm:prSet presAssocID="{AA6FE3A6-09D4-4FC6-B551-9835CABF02D7}" presName="parTx" presStyleLbl="revTx" presStyleIdx="1" presStyleCnt="3">
        <dgm:presLayoutVars>
          <dgm:chMax val="0"/>
          <dgm:chPref val="0"/>
        </dgm:presLayoutVars>
      </dgm:prSet>
      <dgm:spPr/>
    </dgm:pt>
    <dgm:pt modelId="{653D1554-EC80-4DC7-B62D-6DB71E3882B8}" type="pres">
      <dgm:prSet presAssocID="{27929F21-0651-4D23-9418-941A4583B0B1}" presName="sibTrans" presStyleCnt="0"/>
      <dgm:spPr/>
    </dgm:pt>
    <dgm:pt modelId="{77DEEE52-2166-4337-9A6E-C55F6C300308}" type="pres">
      <dgm:prSet presAssocID="{D9C79135-8CC6-4065-AB84-95C97AC36390}" presName="compNode" presStyleCnt="0"/>
      <dgm:spPr/>
    </dgm:pt>
    <dgm:pt modelId="{2D153781-4C4E-4A7F-991C-0FE6C67A4928}" type="pres">
      <dgm:prSet presAssocID="{D9C79135-8CC6-4065-AB84-95C97AC36390}" presName="bgRect" presStyleLbl="bgShp" presStyleIdx="2" presStyleCnt="3"/>
      <dgm:spPr/>
    </dgm:pt>
    <dgm:pt modelId="{E6C87402-AD3F-45A2-8205-11FE8C244FB5}" type="pres">
      <dgm:prSet presAssocID="{D9C79135-8CC6-4065-AB84-95C97AC363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64F8C90-553C-4700-BF66-537FA0DCEA5E}" type="pres">
      <dgm:prSet presAssocID="{D9C79135-8CC6-4065-AB84-95C97AC36390}" presName="spaceRect" presStyleCnt="0"/>
      <dgm:spPr/>
    </dgm:pt>
    <dgm:pt modelId="{1F5DE80A-10C7-4E86-B74C-6E57E185C4DE}" type="pres">
      <dgm:prSet presAssocID="{D9C79135-8CC6-4065-AB84-95C97AC363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AA79A01-828E-43D1-8D17-C732EC61AF39}" type="presOf" srcId="{CFCB3DA6-3DAF-480F-B927-226063CA1AD1}" destId="{2E345978-1C6C-4EF7-A580-0F12945F5D26}" srcOrd="0" destOrd="0" presId="urn:microsoft.com/office/officeart/2018/2/layout/IconVerticalSolidList"/>
    <dgm:cxn modelId="{4613963C-E0E5-44F3-8C14-86B434078952}" srcId="{FD4F8697-05A4-4EE0-A8A0-B27463B2BC93}" destId="{D9C79135-8CC6-4065-AB84-95C97AC36390}" srcOrd="2" destOrd="0" parTransId="{ECCB61BF-EB57-470F-8BED-9A1856EFC011}" sibTransId="{49FA8B7F-EC6E-4544-94F3-FFD3E9C2722E}"/>
    <dgm:cxn modelId="{69729C42-913D-4800-92DE-F4288DA89812}" type="presOf" srcId="{AA6FE3A6-09D4-4FC6-B551-9835CABF02D7}" destId="{7570221A-1858-446C-9ABB-6680DA49BD2F}" srcOrd="0" destOrd="0" presId="urn:microsoft.com/office/officeart/2018/2/layout/IconVerticalSolidList"/>
    <dgm:cxn modelId="{D0D9FD8E-B1C2-4018-86D1-D5C3BF49F6FA}" type="presOf" srcId="{D9C79135-8CC6-4065-AB84-95C97AC36390}" destId="{1F5DE80A-10C7-4E86-B74C-6E57E185C4DE}" srcOrd="0" destOrd="0" presId="urn:microsoft.com/office/officeart/2018/2/layout/IconVerticalSolidList"/>
    <dgm:cxn modelId="{36711DBB-BB98-4D38-B4A2-9FCF0ED4B8D5}" type="presOf" srcId="{FD4F8697-05A4-4EE0-A8A0-B27463B2BC93}" destId="{0D2772D4-6881-4FE2-8BE1-D8D670E4A88E}" srcOrd="0" destOrd="0" presId="urn:microsoft.com/office/officeart/2018/2/layout/IconVerticalSolidList"/>
    <dgm:cxn modelId="{5A677BF7-F925-444D-8FC1-3B6CC028C716}" srcId="{FD4F8697-05A4-4EE0-A8A0-B27463B2BC93}" destId="{CFCB3DA6-3DAF-480F-B927-226063CA1AD1}" srcOrd="0" destOrd="0" parTransId="{58262994-13B8-48FA-8488-03827D002069}" sibTransId="{8B429F52-364B-4B59-A1FB-F0A24C6A3ED2}"/>
    <dgm:cxn modelId="{D86D70FE-658E-40A6-9DEA-623138D3EEAF}" srcId="{FD4F8697-05A4-4EE0-A8A0-B27463B2BC93}" destId="{AA6FE3A6-09D4-4FC6-B551-9835CABF02D7}" srcOrd="1" destOrd="0" parTransId="{41B3CD85-7A05-4634-B9BC-E8362035CCE9}" sibTransId="{27929F21-0651-4D23-9418-941A4583B0B1}"/>
    <dgm:cxn modelId="{9BD2D0FE-ACFE-49D0-AB85-7F2274F65119}" type="presParOf" srcId="{0D2772D4-6881-4FE2-8BE1-D8D670E4A88E}" destId="{96163E1B-EA65-4773-A64E-7F2005E9B7CB}" srcOrd="0" destOrd="0" presId="urn:microsoft.com/office/officeart/2018/2/layout/IconVerticalSolidList"/>
    <dgm:cxn modelId="{0D7DBF54-CC73-4FD8-BE87-779539B0448F}" type="presParOf" srcId="{96163E1B-EA65-4773-A64E-7F2005E9B7CB}" destId="{9D8579C8-30E4-44A6-B26C-EC9917D1B44B}" srcOrd="0" destOrd="0" presId="urn:microsoft.com/office/officeart/2018/2/layout/IconVerticalSolidList"/>
    <dgm:cxn modelId="{3C6D1D98-7858-4961-A0FF-8D0118B49706}" type="presParOf" srcId="{96163E1B-EA65-4773-A64E-7F2005E9B7CB}" destId="{670544E8-70BA-4E40-9E34-915BBFE10D4C}" srcOrd="1" destOrd="0" presId="urn:microsoft.com/office/officeart/2018/2/layout/IconVerticalSolidList"/>
    <dgm:cxn modelId="{0A3AFA30-E0E4-46DC-9F0E-D6C2AEA6937C}" type="presParOf" srcId="{96163E1B-EA65-4773-A64E-7F2005E9B7CB}" destId="{F0AFFD2C-94F4-47AE-A0F0-F5304A664A77}" srcOrd="2" destOrd="0" presId="urn:microsoft.com/office/officeart/2018/2/layout/IconVerticalSolidList"/>
    <dgm:cxn modelId="{72B4FCD1-E933-46E6-B018-252C18F21742}" type="presParOf" srcId="{96163E1B-EA65-4773-A64E-7F2005E9B7CB}" destId="{2E345978-1C6C-4EF7-A580-0F12945F5D26}" srcOrd="3" destOrd="0" presId="urn:microsoft.com/office/officeart/2018/2/layout/IconVerticalSolidList"/>
    <dgm:cxn modelId="{2E5A0F96-4D36-4E05-B1DA-608F317E8DB2}" type="presParOf" srcId="{0D2772D4-6881-4FE2-8BE1-D8D670E4A88E}" destId="{9F5C6A5A-BA62-4DD6-845B-0A419F3DD60D}" srcOrd="1" destOrd="0" presId="urn:microsoft.com/office/officeart/2018/2/layout/IconVerticalSolidList"/>
    <dgm:cxn modelId="{4A464294-1DAE-49D3-8029-AE23268489D5}" type="presParOf" srcId="{0D2772D4-6881-4FE2-8BE1-D8D670E4A88E}" destId="{E49FC18A-C0FC-4394-960E-AC514924C6E3}" srcOrd="2" destOrd="0" presId="urn:microsoft.com/office/officeart/2018/2/layout/IconVerticalSolidList"/>
    <dgm:cxn modelId="{4451C431-6AA5-45B8-AD0E-86B4591E987F}" type="presParOf" srcId="{E49FC18A-C0FC-4394-960E-AC514924C6E3}" destId="{9F80C770-FF6D-4A19-9738-71E4360FD694}" srcOrd="0" destOrd="0" presId="urn:microsoft.com/office/officeart/2018/2/layout/IconVerticalSolidList"/>
    <dgm:cxn modelId="{2254AD7B-27EB-4C8E-BD02-728A999E5F6C}" type="presParOf" srcId="{E49FC18A-C0FC-4394-960E-AC514924C6E3}" destId="{D1942BD7-0B57-4DF6-AC4C-9C4ED09018A1}" srcOrd="1" destOrd="0" presId="urn:microsoft.com/office/officeart/2018/2/layout/IconVerticalSolidList"/>
    <dgm:cxn modelId="{0B0B2D6A-A8D6-44BD-9022-A50C0EB12D43}" type="presParOf" srcId="{E49FC18A-C0FC-4394-960E-AC514924C6E3}" destId="{3F25E813-F8AB-4F2D-AAF6-B4C26F27D064}" srcOrd="2" destOrd="0" presId="urn:microsoft.com/office/officeart/2018/2/layout/IconVerticalSolidList"/>
    <dgm:cxn modelId="{69A87C98-6D98-45CF-A583-D6191795D158}" type="presParOf" srcId="{E49FC18A-C0FC-4394-960E-AC514924C6E3}" destId="{7570221A-1858-446C-9ABB-6680DA49BD2F}" srcOrd="3" destOrd="0" presId="urn:microsoft.com/office/officeart/2018/2/layout/IconVerticalSolidList"/>
    <dgm:cxn modelId="{B8EF5426-D1E1-4F48-A92B-F52FF0B1D464}" type="presParOf" srcId="{0D2772D4-6881-4FE2-8BE1-D8D670E4A88E}" destId="{653D1554-EC80-4DC7-B62D-6DB71E3882B8}" srcOrd="3" destOrd="0" presId="urn:microsoft.com/office/officeart/2018/2/layout/IconVerticalSolidList"/>
    <dgm:cxn modelId="{4C8D3C36-43E2-4F82-9C5A-73B161A4810C}" type="presParOf" srcId="{0D2772D4-6881-4FE2-8BE1-D8D670E4A88E}" destId="{77DEEE52-2166-4337-9A6E-C55F6C300308}" srcOrd="4" destOrd="0" presId="urn:microsoft.com/office/officeart/2018/2/layout/IconVerticalSolidList"/>
    <dgm:cxn modelId="{247C8E83-A3DB-4D6B-A182-B57E85C4255A}" type="presParOf" srcId="{77DEEE52-2166-4337-9A6E-C55F6C300308}" destId="{2D153781-4C4E-4A7F-991C-0FE6C67A4928}" srcOrd="0" destOrd="0" presId="urn:microsoft.com/office/officeart/2018/2/layout/IconVerticalSolidList"/>
    <dgm:cxn modelId="{60EF7E61-0757-4930-9927-62C236177ED0}" type="presParOf" srcId="{77DEEE52-2166-4337-9A6E-C55F6C300308}" destId="{E6C87402-AD3F-45A2-8205-11FE8C244FB5}" srcOrd="1" destOrd="0" presId="urn:microsoft.com/office/officeart/2018/2/layout/IconVerticalSolidList"/>
    <dgm:cxn modelId="{78AE1F15-C143-4CAC-A453-A874CC5903DF}" type="presParOf" srcId="{77DEEE52-2166-4337-9A6E-C55F6C300308}" destId="{D64F8C90-553C-4700-BF66-537FA0DCEA5E}" srcOrd="2" destOrd="0" presId="urn:microsoft.com/office/officeart/2018/2/layout/IconVerticalSolidList"/>
    <dgm:cxn modelId="{37A8FB78-6BAC-4181-8AF0-EE50C4D586B0}" type="presParOf" srcId="{77DEEE52-2166-4337-9A6E-C55F6C300308}" destId="{1F5DE80A-10C7-4E86-B74C-6E57E185C4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038F1-C6C3-4E2A-9DFB-458C45D564C2}">
      <dsp:nvSpPr>
        <dsp:cNvPr id="0" name=""/>
        <dsp:cNvSpPr/>
      </dsp:nvSpPr>
      <dsp:spPr>
        <a:xfrm>
          <a:off x="0" y="70803"/>
          <a:ext cx="5334197" cy="5382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Hotel Name</a:t>
          </a:r>
          <a:r>
            <a:rPr lang="en-US" sz="2300" kern="1200" dirty="0"/>
            <a:t>: DaVinci Hotel</a:t>
          </a:r>
          <a:endParaRPr lang="en-IN" sz="2300" kern="1200" dirty="0"/>
        </a:p>
      </dsp:txBody>
      <dsp:txXfrm>
        <a:off x="26273" y="97076"/>
        <a:ext cx="5281651" cy="485654"/>
      </dsp:txXfrm>
    </dsp:sp>
    <dsp:sp modelId="{DAFCC4AF-C582-4D25-A1A7-4BE0D15B020E}">
      <dsp:nvSpPr>
        <dsp:cNvPr id="0" name=""/>
        <dsp:cNvSpPr/>
      </dsp:nvSpPr>
      <dsp:spPr>
        <a:xfrm>
          <a:off x="0" y="675243"/>
          <a:ext cx="5334197" cy="538200"/>
        </a:xfrm>
        <a:prstGeom prst="roundRect">
          <a:avLst/>
        </a:prstGeom>
        <a:solidFill>
          <a:schemeClr val="accent4">
            <a:hueOff val="667507"/>
            <a:satOff val="8922"/>
            <a:lumOff val="431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Location</a:t>
          </a:r>
          <a:r>
            <a:rPr lang="en-US" sz="2300" kern="1200"/>
            <a:t>: Swansea, UK</a:t>
          </a:r>
          <a:endParaRPr lang="en-IN" sz="2300" kern="1200"/>
        </a:p>
      </dsp:txBody>
      <dsp:txXfrm>
        <a:off x="26273" y="701516"/>
        <a:ext cx="5281651" cy="485654"/>
      </dsp:txXfrm>
    </dsp:sp>
    <dsp:sp modelId="{F75FBF5E-CCFD-4045-9378-44132EA918B7}">
      <dsp:nvSpPr>
        <dsp:cNvPr id="0" name=""/>
        <dsp:cNvSpPr/>
      </dsp:nvSpPr>
      <dsp:spPr>
        <a:xfrm>
          <a:off x="0" y="1213443"/>
          <a:ext cx="5334197" cy="583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361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Coastal setting with scenic views</a:t>
          </a:r>
          <a:endParaRPr lang="en-IN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A blend of natural beauty and urban accessibility</a:t>
          </a:r>
          <a:endParaRPr lang="en-IN" sz="1800" kern="1200"/>
        </a:p>
      </dsp:txBody>
      <dsp:txXfrm>
        <a:off x="0" y="1213443"/>
        <a:ext cx="5334197" cy="583222"/>
      </dsp:txXfrm>
    </dsp:sp>
    <dsp:sp modelId="{E411B7D2-86BA-4C6C-A833-76461FF2C10A}">
      <dsp:nvSpPr>
        <dsp:cNvPr id="0" name=""/>
        <dsp:cNvSpPr/>
      </dsp:nvSpPr>
      <dsp:spPr>
        <a:xfrm>
          <a:off x="0" y="1796666"/>
          <a:ext cx="5334197" cy="538200"/>
        </a:xfrm>
        <a:prstGeom prst="roundRect">
          <a:avLst/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/>
            <a:t>Target Audience</a:t>
          </a:r>
          <a:r>
            <a:rPr lang="en-US" sz="2300" kern="1200"/>
            <a:t>:</a:t>
          </a:r>
          <a:endParaRPr lang="en-IN" sz="2300" kern="1200"/>
        </a:p>
      </dsp:txBody>
      <dsp:txXfrm>
        <a:off x="26273" y="1822939"/>
        <a:ext cx="5281651" cy="485654"/>
      </dsp:txXfrm>
    </dsp:sp>
    <dsp:sp modelId="{F2BFCEFA-2226-4D44-B35B-363CAF8AE16A}">
      <dsp:nvSpPr>
        <dsp:cNvPr id="0" name=""/>
        <dsp:cNvSpPr/>
      </dsp:nvSpPr>
      <dsp:spPr>
        <a:xfrm>
          <a:off x="0" y="2334866"/>
          <a:ext cx="5334197" cy="1618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361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/>
            <a:t>Eco-conscious luxury </a:t>
          </a:r>
          <a:r>
            <a:rPr lang="en-US" sz="1800" kern="1200" dirty="0" err="1"/>
            <a:t>travellers</a:t>
          </a:r>
          <a:endParaRPr lang="en-IN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Couples seeking a romantic, sustainable getaway</a:t>
          </a:r>
          <a:endParaRPr lang="en-IN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Families looking for eco-friendly yet luxurious accommodations</a:t>
          </a:r>
          <a:endParaRPr lang="en-IN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/>
            <a:t>Cultural tourists are attracted to Italian heritage and sustainable travel (Smith, 2023)</a:t>
          </a:r>
          <a:endParaRPr lang="en-IN" sz="1800" kern="1200"/>
        </a:p>
      </dsp:txBody>
      <dsp:txXfrm>
        <a:off x="0" y="2334866"/>
        <a:ext cx="5334197" cy="1618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281D9-DB00-40BC-ACFA-70AF4EFB9BB5}">
      <dsp:nvSpPr>
        <dsp:cNvPr id="0" name=""/>
        <dsp:cNvSpPr/>
      </dsp:nvSpPr>
      <dsp:spPr>
        <a:xfrm>
          <a:off x="14278" y="67728"/>
          <a:ext cx="5983405" cy="87056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Mission Statement</a:t>
          </a:r>
          <a:r>
            <a:rPr lang="en-US" sz="1600" kern="1200" dirty="0"/>
            <a:t>: "Offering guests a refined Italian-inspired stay while </a:t>
          </a:r>
          <a:r>
            <a:rPr lang="en-US" sz="1600" kern="1200" dirty="0" err="1"/>
            <a:t>honouring</a:t>
          </a:r>
          <a:r>
            <a:rPr lang="en-US" sz="1600" kern="1200" dirty="0"/>
            <a:t> the environment and the local community through sustainable practices and regenerative hospitality."</a:t>
          </a:r>
          <a:endParaRPr lang="en-IN" sz="1600" kern="1200" dirty="0"/>
        </a:p>
      </dsp:txBody>
      <dsp:txXfrm>
        <a:off x="56775" y="110225"/>
        <a:ext cx="5898411" cy="785569"/>
      </dsp:txXfrm>
    </dsp:sp>
    <dsp:sp modelId="{95498D58-B5FA-4062-85D0-20E556EFD628}">
      <dsp:nvSpPr>
        <dsp:cNvPr id="0" name=""/>
        <dsp:cNvSpPr/>
      </dsp:nvSpPr>
      <dsp:spPr>
        <a:xfrm>
          <a:off x="0" y="984372"/>
          <a:ext cx="6011962" cy="823680"/>
        </a:xfrm>
        <a:prstGeom prst="roundRect">
          <a:avLst/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Unique Sustainable Selling Points</a:t>
          </a:r>
          <a:r>
            <a:rPr lang="en-US" sz="1600" kern="1200"/>
            <a:t>:</a:t>
          </a:r>
          <a:endParaRPr lang="en-IN" sz="1600" kern="1200"/>
        </a:p>
      </dsp:txBody>
      <dsp:txXfrm>
        <a:off x="40209" y="1024581"/>
        <a:ext cx="5931544" cy="743262"/>
      </dsp:txXfrm>
    </dsp:sp>
    <dsp:sp modelId="{EF3FEAD1-2425-460B-A9B7-7ACB8D762D83}">
      <dsp:nvSpPr>
        <dsp:cNvPr id="0" name=""/>
        <dsp:cNvSpPr/>
      </dsp:nvSpPr>
      <dsp:spPr>
        <a:xfrm>
          <a:off x="0" y="1808052"/>
          <a:ext cx="6011962" cy="1987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880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1" kern="1200"/>
            <a:t>Italian Architecture with Eco-Friendly Materials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/>
            <a:t>Designed using reclaimed wood, Welsh stone, and sustainable eco-ceramic tiles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1" kern="1200"/>
            <a:t>Zero-Waste Dining Experience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/>
            <a:t>Locally sourced Welsh ingredients prepared in traditional Italian recipes, minimising food waste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1" kern="1200"/>
            <a:t>In-Room Energy Monitoring &amp; Incentives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/>
            <a:t>Guests can track their energy usage with real-time displays and earn rewards for eco-friendly behaviour</a:t>
          </a:r>
          <a:endParaRPr lang="en-IN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b="1" kern="1200"/>
            <a:t>Bilingual Staff Trained in Green Hospitality</a:t>
          </a:r>
          <a:endParaRPr lang="en-IN" sz="1200" kern="1200"/>
        </a:p>
        <a:p>
          <a:pPr marL="228600" lvl="2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/>
            <a:t>Staff fluent in Italian and English, trained to provide exceptional service while promoting sustainable practices (Velaoras et al., 2025).</a:t>
          </a:r>
          <a:endParaRPr lang="en-IN" sz="1200" kern="1200"/>
        </a:p>
      </dsp:txBody>
      <dsp:txXfrm>
        <a:off x="0" y="1808052"/>
        <a:ext cx="6011962" cy="19872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8DDC4E-5881-4673-A49F-5EC740567BBF}">
      <dsp:nvSpPr>
        <dsp:cNvPr id="0" name=""/>
        <dsp:cNvSpPr/>
      </dsp:nvSpPr>
      <dsp:spPr>
        <a:xfrm>
          <a:off x="1920239" y="1530"/>
          <a:ext cx="7680960" cy="79301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032" tIns="201426" rIns="149032" bIns="2014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Harnessing solar power to reduce dependency on non-renewable energy sources. Stored energy ensures efficiency and sustainability.</a:t>
          </a:r>
        </a:p>
      </dsp:txBody>
      <dsp:txXfrm>
        <a:off x="1920239" y="1530"/>
        <a:ext cx="7680960" cy="793017"/>
      </dsp:txXfrm>
    </dsp:sp>
    <dsp:sp modelId="{6F4789CB-E495-4C2B-83DC-FE2E204778E4}">
      <dsp:nvSpPr>
        <dsp:cNvPr id="0" name=""/>
        <dsp:cNvSpPr/>
      </dsp:nvSpPr>
      <dsp:spPr>
        <a:xfrm>
          <a:off x="0" y="1530"/>
          <a:ext cx="1920240" cy="7930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13" tIns="78333" rIns="101613" bIns="7833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Solar Panels &amp; Battery Storage</a:t>
          </a:r>
          <a:endParaRPr lang="en-US" sz="1500" kern="1200"/>
        </a:p>
      </dsp:txBody>
      <dsp:txXfrm>
        <a:off x="0" y="1530"/>
        <a:ext cx="1920240" cy="793017"/>
      </dsp:txXfrm>
    </dsp:sp>
    <dsp:sp modelId="{3E64AFE0-552E-467D-9A17-989D8331F4CD}">
      <dsp:nvSpPr>
        <dsp:cNvPr id="0" name=""/>
        <dsp:cNvSpPr/>
      </dsp:nvSpPr>
      <dsp:spPr>
        <a:xfrm>
          <a:off x="1920240" y="842129"/>
          <a:ext cx="7680960" cy="79301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032" tIns="201426" rIns="149032" bIns="2014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Lights and energy in rooms are activated only when needed, ensuring minimal energy wastage when rooms are unoccupied.</a:t>
          </a:r>
        </a:p>
      </dsp:txBody>
      <dsp:txXfrm>
        <a:off x="1920240" y="842129"/>
        <a:ext cx="7680960" cy="793017"/>
      </dsp:txXfrm>
    </dsp:sp>
    <dsp:sp modelId="{454A4757-F8C5-43B8-B629-825FE8A9676F}">
      <dsp:nvSpPr>
        <dsp:cNvPr id="0" name=""/>
        <dsp:cNvSpPr/>
      </dsp:nvSpPr>
      <dsp:spPr>
        <a:xfrm>
          <a:off x="0" y="842129"/>
          <a:ext cx="1920240" cy="79301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13" tIns="78333" rIns="101613" bIns="7833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Motion Sensor Lighting &amp; Keycard-Controlled Rooms</a:t>
          </a:r>
          <a:endParaRPr lang="en-US" sz="1500" kern="1200"/>
        </a:p>
      </dsp:txBody>
      <dsp:txXfrm>
        <a:off x="0" y="842129"/>
        <a:ext cx="1920240" cy="793017"/>
      </dsp:txXfrm>
    </dsp:sp>
    <dsp:sp modelId="{505A865C-97A8-496F-A907-23E9C3E39F50}">
      <dsp:nvSpPr>
        <dsp:cNvPr id="0" name=""/>
        <dsp:cNvSpPr/>
      </dsp:nvSpPr>
      <dsp:spPr>
        <a:xfrm>
          <a:off x="1920240" y="1682728"/>
          <a:ext cx="7680960" cy="79301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032" tIns="201426" rIns="149032" bIns="2014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Thermostats adjust room temperature based on guest activity, optimising energy use and enhancing comfort.</a:t>
          </a:r>
        </a:p>
      </dsp:txBody>
      <dsp:txXfrm>
        <a:off x="1920240" y="1682728"/>
        <a:ext cx="7680960" cy="793017"/>
      </dsp:txXfrm>
    </dsp:sp>
    <dsp:sp modelId="{3FCA94C0-DD40-4F2C-AF0C-2DCC826694BD}">
      <dsp:nvSpPr>
        <dsp:cNvPr id="0" name=""/>
        <dsp:cNvSpPr/>
      </dsp:nvSpPr>
      <dsp:spPr>
        <a:xfrm>
          <a:off x="0" y="1682728"/>
          <a:ext cx="1920240" cy="79301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13" tIns="78333" rIns="101613" bIns="7833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Smart Thermostats with Geofencing Technology</a:t>
          </a:r>
          <a:endParaRPr lang="en-US" sz="1500" kern="1200"/>
        </a:p>
      </dsp:txBody>
      <dsp:txXfrm>
        <a:off x="0" y="1682728"/>
        <a:ext cx="1920240" cy="793017"/>
      </dsp:txXfrm>
    </dsp:sp>
    <dsp:sp modelId="{99472CC8-521B-4900-99E5-FA5F44D59AA3}">
      <dsp:nvSpPr>
        <dsp:cNvPr id="0" name=""/>
        <dsp:cNvSpPr/>
      </dsp:nvSpPr>
      <dsp:spPr>
        <a:xfrm>
          <a:off x="1920240" y="2523326"/>
          <a:ext cx="7680960" cy="79301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032" tIns="201426" rIns="149032" bIns="201426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All hotel energy is sourced from 100% renewable energy providers, supporting a transition to a low-carbon future (Kabeyi and Olanrewaju, 2022).</a:t>
          </a:r>
        </a:p>
      </dsp:txBody>
      <dsp:txXfrm>
        <a:off x="1920240" y="2523326"/>
        <a:ext cx="7680960" cy="793017"/>
      </dsp:txXfrm>
    </dsp:sp>
    <dsp:sp modelId="{049F9174-5F26-402E-9440-7C925229D92B}">
      <dsp:nvSpPr>
        <dsp:cNvPr id="0" name=""/>
        <dsp:cNvSpPr/>
      </dsp:nvSpPr>
      <dsp:spPr>
        <a:xfrm>
          <a:off x="0" y="2523326"/>
          <a:ext cx="1920240" cy="79301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13" tIns="78333" rIns="101613" bIns="7833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100% Renewable Energy from UK Suppliers</a:t>
          </a:r>
          <a:endParaRPr lang="en-US" sz="1500" kern="1200"/>
        </a:p>
      </dsp:txBody>
      <dsp:txXfrm>
        <a:off x="0" y="2523326"/>
        <a:ext cx="1920240" cy="7930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E4D4C-95BF-4478-BE0E-49ABA6D06F77}">
      <dsp:nvSpPr>
        <dsp:cNvPr id="0" name=""/>
        <dsp:cNvSpPr/>
      </dsp:nvSpPr>
      <dsp:spPr>
        <a:xfrm>
          <a:off x="0" y="273989"/>
          <a:ext cx="5450873" cy="1631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3048" tIns="291592" rIns="423048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Reclaimed Wood</a:t>
          </a:r>
          <a:r>
            <a:rPr lang="en-US" sz="1400" kern="1200"/>
            <a:t> for furniture and structural elements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 dirty="0"/>
            <a:t>Welsh Stone</a:t>
          </a:r>
          <a:r>
            <a:rPr lang="en-US" sz="1400" kern="1200" dirty="0"/>
            <a:t> used in exterior and interior designs</a:t>
          </a:r>
          <a:endParaRPr lang="en-IN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Eco-Ceramic Tiles</a:t>
          </a:r>
          <a:r>
            <a:rPr lang="en-US" sz="1400" kern="1200"/>
            <a:t> sourced from sustainable materials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Local Artisans</a:t>
          </a:r>
          <a:r>
            <a:rPr lang="en-US" sz="1400" kern="1200"/>
            <a:t> craft bespoke furniture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Upcycled Antiques</a:t>
          </a:r>
          <a:r>
            <a:rPr lang="en-US" sz="1400" kern="1200"/>
            <a:t> incorporated into Italian-inspired décor (Trela, 2017).</a:t>
          </a:r>
          <a:endParaRPr lang="en-IN" sz="1400" kern="1200"/>
        </a:p>
      </dsp:txBody>
      <dsp:txXfrm>
        <a:off x="0" y="273989"/>
        <a:ext cx="5450873" cy="1631700"/>
      </dsp:txXfrm>
    </dsp:sp>
    <dsp:sp modelId="{E2085BB2-D433-4557-93B2-87D9877E293B}">
      <dsp:nvSpPr>
        <dsp:cNvPr id="0" name=""/>
        <dsp:cNvSpPr/>
      </dsp:nvSpPr>
      <dsp:spPr>
        <a:xfrm>
          <a:off x="272543" y="67349"/>
          <a:ext cx="3815611" cy="4132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221" tIns="0" rIns="14422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Sustainable Materials</a:t>
          </a:r>
          <a:r>
            <a:rPr lang="en-US" sz="1400" kern="1200"/>
            <a:t>:</a:t>
          </a:r>
          <a:endParaRPr lang="en-IN" sz="1400" kern="1200"/>
        </a:p>
      </dsp:txBody>
      <dsp:txXfrm>
        <a:off x="292718" y="87524"/>
        <a:ext cx="3775261" cy="372930"/>
      </dsp:txXfrm>
    </dsp:sp>
    <dsp:sp modelId="{AB5DF4FC-7EE3-45E0-BCD9-77A9B0AE5AD2}">
      <dsp:nvSpPr>
        <dsp:cNvPr id="0" name=""/>
        <dsp:cNvSpPr/>
      </dsp:nvSpPr>
      <dsp:spPr>
        <a:xfrm>
          <a:off x="0" y="2187929"/>
          <a:ext cx="5450873" cy="1631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1335015"/>
              <a:satOff val="17844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3048" tIns="291592" rIns="423048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Italian Dishes with Welsh Ingredients</a:t>
          </a:r>
          <a:r>
            <a:rPr lang="en-US" sz="1400" kern="1200"/>
            <a:t> for a fusion menu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Locally Sourced Produce</a:t>
          </a:r>
          <a:r>
            <a:rPr lang="en-US" sz="1400" kern="1200"/>
            <a:t> supports local farmers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Organic Wines</a:t>
          </a:r>
          <a:r>
            <a:rPr lang="en-US" sz="1400" kern="1200"/>
            <a:t> sourced from sustainable vineyards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Fair Trade Coffee</a:t>
          </a:r>
          <a:r>
            <a:rPr lang="en-US" sz="1400" kern="1200"/>
            <a:t> to ensure ethical sourcing</a:t>
          </a:r>
          <a:endParaRPr lang="en-IN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1" kern="1200"/>
            <a:t>Kitchen Garden</a:t>
          </a:r>
          <a:r>
            <a:rPr lang="en-US" sz="1400" kern="1200"/>
            <a:t> grows fresh herbs and vegetables (Hall and Gössling, 2016)</a:t>
          </a:r>
          <a:endParaRPr lang="en-IN" sz="1400" kern="1200"/>
        </a:p>
      </dsp:txBody>
      <dsp:txXfrm>
        <a:off x="0" y="2187929"/>
        <a:ext cx="5450873" cy="1631700"/>
      </dsp:txXfrm>
    </dsp:sp>
    <dsp:sp modelId="{EBF75767-0524-4AB9-96AC-297A6F4528C1}">
      <dsp:nvSpPr>
        <dsp:cNvPr id="0" name=""/>
        <dsp:cNvSpPr/>
      </dsp:nvSpPr>
      <dsp:spPr>
        <a:xfrm>
          <a:off x="272543" y="1981289"/>
          <a:ext cx="3815611" cy="413280"/>
        </a:xfrm>
        <a:prstGeom prst="roundRect">
          <a:avLst/>
        </a:prstGeom>
        <a:solidFill>
          <a:schemeClr val="accent4">
            <a:hueOff val="1335015"/>
            <a:satOff val="17844"/>
            <a:lumOff val="862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221" tIns="0" rIns="144221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Food &amp; Beverage</a:t>
          </a:r>
          <a:r>
            <a:rPr lang="en-US" sz="1400" kern="1200"/>
            <a:t>:</a:t>
          </a:r>
          <a:endParaRPr lang="en-IN" sz="1400" kern="1200"/>
        </a:p>
      </dsp:txBody>
      <dsp:txXfrm>
        <a:off x="292718" y="2001464"/>
        <a:ext cx="3775261" cy="37293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62EE02-3083-47E5-AB66-72A10997BA3A}">
      <dsp:nvSpPr>
        <dsp:cNvPr id="0" name=""/>
        <dsp:cNvSpPr/>
      </dsp:nvSpPr>
      <dsp:spPr>
        <a:xfrm>
          <a:off x="0" y="457"/>
          <a:ext cx="54063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67FF5-0583-4234-8E3D-B15DCD88660C}">
      <dsp:nvSpPr>
        <dsp:cNvPr id="0" name=""/>
        <dsp:cNvSpPr/>
      </dsp:nvSpPr>
      <dsp:spPr>
        <a:xfrm>
          <a:off x="0" y="457"/>
          <a:ext cx="5406350" cy="749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Hiring Locally</a:t>
          </a:r>
          <a:r>
            <a:rPr lang="en-US" sz="1600" kern="1200" dirty="0"/>
            <a:t>: Providing jobs to residents, promoting economic growth in the community.</a:t>
          </a:r>
          <a:endParaRPr lang="en-IN" sz="1600" kern="1200" dirty="0"/>
        </a:p>
      </dsp:txBody>
      <dsp:txXfrm>
        <a:off x="0" y="457"/>
        <a:ext cx="5406350" cy="749102"/>
      </dsp:txXfrm>
    </dsp:sp>
    <dsp:sp modelId="{E7BD9A72-93A3-4F01-A34E-D0EBDC5A1C52}">
      <dsp:nvSpPr>
        <dsp:cNvPr id="0" name=""/>
        <dsp:cNvSpPr/>
      </dsp:nvSpPr>
      <dsp:spPr>
        <a:xfrm>
          <a:off x="0" y="749559"/>
          <a:ext cx="54063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C9335-71F3-4C41-BF8C-CB84E17BA41D}">
      <dsp:nvSpPr>
        <dsp:cNvPr id="0" name=""/>
        <dsp:cNvSpPr/>
      </dsp:nvSpPr>
      <dsp:spPr>
        <a:xfrm>
          <a:off x="0" y="749559"/>
          <a:ext cx="5406350" cy="749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Italian-Style Hospitality Training</a:t>
          </a:r>
          <a:r>
            <a:rPr lang="en-US" sz="1600" kern="1200"/>
            <a:t>: Offering specialised training in Italian hospitality, enhancing local skills and knowledge.</a:t>
          </a:r>
          <a:endParaRPr lang="en-IN" sz="1600" kern="1200"/>
        </a:p>
      </dsp:txBody>
      <dsp:txXfrm>
        <a:off x="0" y="749559"/>
        <a:ext cx="5406350" cy="749102"/>
      </dsp:txXfrm>
    </dsp:sp>
    <dsp:sp modelId="{908A605C-59EA-4017-A388-CFFB33A6DF4C}">
      <dsp:nvSpPr>
        <dsp:cNvPr id="0" name=""/>
        <dsp:cNvSpPr/>
      </dsp:nvSpPr>
      <dsp:spPr>
        <a:xfrm>
          <a:off x="0" y="1498662"/>
          <a:ext cx="54063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E8277-9571-43E0-8EB6-1159B6FCFC64}">
      <dsp:nvSpPr>
        <dsp:cNvPr id="0" name=""/>
        <dsp:cNvSpPr/>
      </dsp:nvSpPr>
      <dsp:spPr>
        <a:xfrm>
          <a:off x="0" y="1498662"/>
          <a:ext cx="5406350" cy="749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Community Events</a:t>
          </a:r>
          <a:r>
            <a:rPr lang="en-US" sz="1600" kern="1200"/>
            <a:t>: Hosting cultural events like Italian cooking classes, language exchanges, and community dinners.</a:t>
          </a:r>
          <a:endParaRPr lang="en-IN" sz="1600" kern="1200"/>
        </a:p>
      </dsp:txBody>
      <dsp:txXfrm>
        <a:off x="0" y="1498662"/>
        <a:ext cx="5406350" cy="749102"/>
      </dsp:txXfrm>
    </dsp:sp>
    <dsp:sp modelId="{15C34787-896E-4C1F-A08D-0A93DB54B021}">
      <dsp:nvSpPr>
        <dsp:cNvPr id="0" name=""/>
        <dsp:cNvSpPr/>
      </dsp:nvSpPr>
      <dsp:spPr>
        <a:xfrm>
          <a:off x="0" y="2247765"/>
          <a:ext cx="54063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4604C-66A3-4F51-B6FE-E43D17E8AC24}">
      <dsp:nvSpPr>
        <dsp:cNvPr id="0" name=""/>
        <dsp:cNvSpPr/>
      </dsp:nvSpPr>
      <dsp:spPr>
        <a:xfrm>
          <a:off x="0" y="2247765"/>
          <a:ext cx="5406350" cy="749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Partnerships with Local Farms</a:t>
          </a:r>
          <a:r>
            <a:rPr lang="en-US" sz="1600" kern="1200" dirty="0"/>
            <a:t>: Sourcing fresh ingredients from nearby farms, supporting local agriculture and sustainable practices (Berti and Mulligan, 2016).</a:t>
          </a:r>
          <a:endParaRPr lang="en-IN" sz="1600" kern="1200" dirty="0"/>
        </a:p>
      </dsp:txBody>
      <dsp:txXfrm>
        <a:off x="0" y="2247765"/>
        <a:ext cx="5406350" cy="749102"/>
      </dsp:txXfrm>
    </dsp:sp>
    <dsp:sp modelId="{95CD2FAB-2455-4868-A11E-FF04518E46FE}">
      <dsp:nvSpPr>
        <dsp:cNvPr id="0" name=""/>
        <dsp:cNvSpPr/>
      </dsp:nvSpPr>
      <dsp:spPr>
        <a:xfrm>
          <a:off x="0" y="2996868"/>
          <a:ext cx="54063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C43A55-E86B-4D82-A1B3-AFCBEF6DB1A7}">
      <dsp:nvSpPr>
        <dsp:cNvPr id="0" name=""/>
        <dsp:cNvSpPr/>
      </dsp:nvSpPr>
      <dsp:spPr>
        <a:xfrm>
          <a:off x="0" y="2996868"/>
          <a:ext cx="5406350" cy="749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Collaborations with Tourism Boards</a:t>
          </a:r>
          <a:r>
            <a:rPr lang="en-US" sz="1600" kern="1200"/>
            <a:t>: Promoting Swansea’s local attractions and integrating the hotel’s offerings into regional tourism strategies.</a:t>
          </a:r>
          <a:endParaRPr lang="en-IN" sz="1600" kern="1200"/>
        </a:p>
      </dsp:txBody>
      <dsp:txXfrm>
        <a:off x="0" y="2996868"/>
        <a:ext cx="5406350" cy="7491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573E4-B2D5-4920-84E3-F34D51C954DF}">
      <dsp:nvSpPr>
        <dsp:cNvPr id="0" name=""/>
        <dsp:cNvSpPr/>
      </dsp:nvSpPr>
      <dsp:spPr>
        <a:xfrm rot="5400000">
          <a:off x="3151638" y="-1194909"/>
          <a:ext cx="734669" cy="33119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 dirty="0"/>
            <a:t>Energy Monitoring Displays</a:t>
          </a:r>
          <a:r>
            <a:rPr lang="en-US" sz="1000" kern="1200" dirty="0"/>
            <a:t>: Guests can track their energy consumption in real-time.</a:t>
          </a:r>
          <a:endParaRPr lang="en-IN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Eco-Rewards Program</a:t>
          </a:r>
          <a:r>
            <a:rPr lang="en-US" sz="1000" kern="1200"/>
            <a:t>: Incentives for guests who participate in sustainable practices.</a:t>
          </a:r>
          <a:endParaRPr lang="en-IN" sz="1000" kern="1200"/>
        </a:p>
      </dsp:txBody>
      <dsp:txXfrm rot="-5400000">
        <a:off x="1862985" y="129608"/>
        <a:ext cx="3276111" cy="662941"/>
      </dsp:txXfrm>
    </dsp:sp>
    <dsp:sp modelId="{8BBCC4D8-F062-400F-A1B8-C5E99459520C}">
      <dsp:nvSpPr>
        <dsp:cNvPr id="0" name=""/>
        <dsp:cNvSpPr/>
      </dsp:nvSpPr>
      <dsp:spPr>
        <a:xfrm>
          <a:off x="0" y="1909"/>
          <a:ext cx="1862985" cy="9183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Eco-Conscious Guest Incentives</a:t>
          </a:r>
          <a:r>
            <a:rPr lang="en-US" sz="1400" kern="1200"/>
            <a:t>:</a:t>
          </a:r>
          <a:endParaRPr lang="en-IN" sz="1400" kern="1200"/>
        </a:p>
      </dsp:txBody>
      <dsp:txXfrm>
        <a:off x="44829" y="46738"/>
        <a:ext cx="1773327" cy="828678"/>
      </dsp:txXfrm>
    </dsp:sp>
    <dsp:sp modelId="{8F1EA693-92CA-44AE-94FC-EE6EB1BC9522}">
      <dsp:nvSpPr>
        <dsp:cNvPr id="0" name=""/>
        <dsp:cNvSpPr/>
      </dsp:nvSpPr>
      <dsp:spPr>
        <a:xfrm rot="5400000">
          <a:off x="3151638" y="-230655"/>
          <a:ext cx="734669" cy="33119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 dirty="0"/>
            <a:t>Green Tours</a:t>
          </a:r>
          <a:r>
            <a:rPr lang="en-US" sz="1000" kern="1200" dirty="0"/>
            <a:t>: Educational tours showcasing the hotel’s sustainable features.</a:t>
          </a:r>
          <a:endParaRPr lang="en-IN" sz="1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Composting Workshops</a:t>
          </a:r>
          <a:r>
            <a:rPr lang="en-US" sz="1000" kern="1200"/>
            <a:t>: Guests can learn how to compost food waste.</a:t>
          </a:r>
          <a:endParaRPr lang="en-IN" sz="1000" kern="1200"/>
        </a:p>
      </dsp:txBody>
      <dsp:txXfrm rot="-5400000">
        <a:off x="1862985" y="1093862"/>
        <a:ext cx="3276111" cy="662941"/>
      </dsp:txXfrm>
    </dsp:sp>
    <dsp:sp modelId="{05E1C950-7FCD-46B8-A8F2-F301D51EC3D2}">
      <dsp:nvSpPr>
        <dsp:cNvPr id="0" name=""/>
        <dsp:cNvSpPr/>
      </dsp:nvSpPr>
      <dsp:spPr>
        <a:xfrm>
          <a:off x="0" y="966163"/>
          <a:ext cx="1862985" cy="9183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Immersive Cultural and Educational Experiences</a:t>
          </a:r>
          <a:r>
            <a:rPr lang="en-US" sz="1400" kern="1200"/>
            <a:t>:</a:t>
          </a:r>
          <a:endParaRPr lang="en-IN" sz="1400" kern="1200"/>
        </a:p>
      </dsp:txBody>
      <dsp:txXfrm>
        <a:off x="44829" y="1010992"/>
        <a:ext cx="1773327" cy="828678"/>
      </dsp:txXfrm>
    </dsp:sp>
    <dsp:sp modelId="{BA5AD961-C593-427C-ADEE-F27C6795EC52}">
      <dsp:nvSpPr>
        <dsp:cNvPr id="0" name=""/>
        <dsp:cNvSpPr/>
      </dsp:nvSpPr>
      <dsp:spPr>
        <a:xfrm rot="5400000">
          <a:off x="3151638" y="733597"/>
          <a:ext cx="734669" cy="33119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Welsh &amp; Italian Fusion</a:t>
          </a:r>
          <a:r>
            <a:rPr lang="en-US" sz="1000" kern="1200"/>
            <a:t>: Local Welsh ingredients with traditional Italian recipes.</a:t>
          </a:r>
          <a:endParaRPr lang="en-IN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Farm-to-Table Dishes</a:t>
          </a:r>
          <a:r>
            <a:rPr lang="en-US" sz="1000" kern="1200"/>
            <a:t>: Ingredients sourced from local farms and gardens (Sharrock, Struwig, and Hensens, 2021).</a:t>
          </a:r>
          <a:endParaRPr lang="en-IN" sz="1000" kern="1200"/>
        </a:p>
      </dsp:txBody>
      <dsp:txXfrm rot="-5400000">
        <a:off x="1862985" y="2058114"/>
        <a:ext cx="3276111" cy="662941"/>
      </dsp:txXfrm>
    </dsp:sp>
    <dsp:sp modelId="{F29A438E-0F2D-4616-8147-1C7AFB390BE4}">
      <dsp:nvSpPr>
        <dsp:cNvPr id="0" name=""/>
        <dsp:cNvSpPr/>
      </dsp:nvSpPr>
      <dsp:spPr>
        <a:xfrm>
          <a:off x="0" y="1930416"/>
          <a:ext cx="1862985" cy="9183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Local, Sustainable Food Options</a:t>
          </a:r>
          <a:r>
            <a:rPr lang="en-US" sz="1400" kern="1200"/>
            <a:t>:</a:t>
          </a:r>
          <a:endParaRPr lang="en-IN" sz="1400" kern="1200"/>
        </a:p>
      </dsp:txBody>
      <dsp:txXfrm>
        <a:off x="44829" y="1975245"/>
        <a:ext cx="1773327" cy="828678"/>
      </dsp:txXfrm>
    </dsp:sp>
    <dsp:sp modelId="{A6BE6C53-8311-4EB0-8161-83F3D5D817CA}">
      <dsp:nvSpPr>
        <dsp:cNvPr id="0" name=""/>
        <dsp:cNvSpPr/>
      </dsp:nvSpPr>
      <dsp:spPr>
        <a:xfrm rot="5400000">
          <a:off x="3151638" y="1697851"/>
          <a:ext cx="734669" cy="33119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19050" rIns="38100" bIns="19050" numCol="1" spcCol="1270" anchor="ctr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Eco-Adventure Packages</a:t>
          </a:r>
          <a:r>
            <a:rPr lang="en-US" sz="1000" kern="1200"/>
            <a:t>: Family activities like beach clean-ups or nature walks.</a:t>
          </a:r>
          <a:endParaRPr lang="en-IN" sz="1000" kern="120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000" b="1" kern="1200"/>
            <a:t>Couples’ Sustainability Workshops</a:t>
          </a:r>
          <a:r>
            <a:rPr lang="en-US" sz="1000" kern="1200"/>
            <a:t>: Romantic classes on sustainable cooking or gardening.</a:t>
          </a:r>
          <a:endParaRPr lang="en-IN" sz="1000" kern="1200"/>
        </a:p>
      </dsp:txBody>
      <dsp:txXfrm rot="-5400000">
        <a:off x="1862985" y="3022368"/>
        <a:ext cx="3276111" cy="662941"/>
      </dsp:txXfrm>
    </dsp:sp>
    <dsp:sp modelId="{0004D109-7B81-486C-BC61-3E977CF8ABED}">
      <dsp:nvSpPr>
        <dsp:cNvPr id="0" name=""/>
        <dsp:cNvSpPr/>
      </dsp:nvSpPr>
      <dsp:spPr>
        <a:xfrm>
          <a:off x="0" y="2894670"/>
          <a:ext cx="1862985" cy="9183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Family-Friendly and Romantic Sustainability Activities</a:t>
          </a:r>
          <a:r>
            <a:rPr lang="en-US" sz="1400" kern="1200"/>
            <a:t>:</a:t>
          </a:r>
          <a:endParaRPr lang="en-IN" sz="1400" kern="1200"/>
        </a:p>
      </dsp:txBody>
      <dsp:txXfrm>
        <a:off x="44829" y="2939499"/>
        <a:ext cx="1773327" cy="82867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8579C8-30E4-44A6-B26C-EC9917D1B44B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544E8-70BA-4E40-9E34-915BBFE10D4C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45978-1C6C-4EF7-A580-0F12945F5D26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DaVinci Hotel offers an Italian-inspired, eco-friendly boutique experience in Swansea, blending luxurious design with sustainable practices.</a:t>
          </a:r>
        </a:p>
      </dsp:txBody>
      <dsp:txXfrm>
        <a:off x="1437631" y="531"/>
        <a:ext cx="9077968" cy="1244702"/>
      </dsp:txXfrm>
    </dsp:sp>
    <dsp:sp modelId="{9F80C770-FF6D-4A19-9738-71E4360FD694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42BD7-0B57-4DF6-AC4C-9C4ED09018A1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70221A-1858-446C-9ABB-6680DA49BD2F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hotel’s sustainability vision focuses on energy efficiency, water conservation, waste management, and community engagement.</a:t>
          </a:r>
        </a:p>
      </dsp:txBody>
      <dsp:txXfrm>
        <a:off x="1437631" y="1556410"/>
        <a:ext cx="9077968" cy="1244702"/>
      </dsp:txXfrm>
    </dsp:sp>
    <dsp:sp modelId="{2D153781-4C4E-4A7F-991C-0FE6C67A4928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C87402-AD3F-45A2-8205-11FE8C244FB5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DE80A-10C7-4E86-B74C-6E57E185C4DE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Unique features include a zero-waste dining experience, local partnerships, and educational sustainability programs for guests.</a:t>
          </a:r>
        </a:p>
      </dsp:txBody>
      <dsp:txXfrm>
        <a:off x="1437631" y="3112289"/>
        <a:ext cx="9077968" cy="1244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A9E62-5B86-4F39-AB48-8BD1D6D46A8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A9D6FB-0C42-42A5-8248-38675EBA90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946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A9D6FB-0C42-42A5-8248-38675EBA90B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07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9170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1478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310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0770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768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8330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862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94708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CFD5A5-BA30-4501-94ED-563AB1927127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681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300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693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1588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6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7447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6303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083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78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145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693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7941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26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2066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0080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01933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4890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4346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453255-7EF5-4713-849D-ACF3A2D19523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6FEA758-56D2-4D7C-82BE-2DC3E0A88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82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wallpaperflare.com/arte-cuadro-da-leonardo-lisa-mona-vinci-portrait-one-person-wallpaper-sinyg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BF2FB-325D-3DF6-8D08-30B21746A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795" y="481780"/>
            <a:ext cx="5142270" cy="1575619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Sustainable Hospitality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15B40D5-D84E-57FB-6517-67170E9157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3772" y="629265"/>
            <a:ext cx="4279260" cy="558472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C01599-E428-2B1B-8EA0-391791451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3794" y="2057400"/>
            <a:ext cx="5142271" cy="4156587"/>
          </a:xfrm>
        </p:spPr>
        <p:txBody>
          <a:bodyPr>
            <a:normAutofit/>
          </a:bodyPr>
          <a:lstStyle/>
          <a:p>
            <a:r>
              <a:rPr lang="en-GB" sz="24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BMIH4011</a:t>
            </a:r>
          </a:p>
          <a:p>
            <a:endParaRPr lang="en-GB" sz="2400" b="1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lead: Daniel Payne</a:t>
            </a:r>
          </a:p>
          <a:p>
            <a:endParaRPr lang="en-GB" sz="2400" b="1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2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Constantin </a:t>
            </a:r>
            <a:r>
              <a:rPr lang="en-GB" sz="2200" b="1" kern="1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Mihaloiu</a:t>
            </a:r>
            <a:endParaRPr lang="en-GB" sz="22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200" b="1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2113468</a:t>
            </a:r>
            <a:endParaRPr lang="en-GB" sz="2200" b="1" kern="1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095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6B93A-F495-EEB2-501F-CBA32D2C9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Hotel Overview</a:t>
            </a:r>
            <a:endParaRPr lang="en-US" sz="4000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3D47573-06A6-A306-C491-28BC464E64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820257"/>
              </p:ext>
            </p:extLst>
          </p:nvPr>
        </p:nvGraphicFramePr>
        <p:xfrm>
          <a:off x="761802" y="2307564"/>
          <a:ext cx="5334197" cy="4024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EED27ED-9EB6-9BF4-DCC0-17140BA3F32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5999" y="2199409"/>
            <a:ext cx="5402541" cy="4024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8520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op view of a wooden puzzle">
            <a:extLst>
              <a:ext uri="{FF2B5EF4-FFF2-40B4-BE49-F238E27FC236}">
                <a16:creationId xmlns:a16="http://schemas.microsoft.com/office/drawing/2014/main" id="{77DC8A7F-151F-EADD-E27E-9C5F57372E3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947" r="4472" b="-4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62E117-02AA-B8C1-6077-2B470FA02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Times New Roman"/>
                <a:cs typeface="Times New Roman"/>
              </a:rPr>
              <a:t>Sustainability Vision</a:t>
            </a:r>
            <a:endParaRPr lang="en-US" sz="36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E838B4-B5AB-906F-8326-096C6223D9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0764153"/>
              </p:ext>
            </p:extLst>
          </p:nvPr>
        </p:nvGraphicFramePr>
        <p:xfrm>
          <a:off x="5658929" y="2370671"/>
          <a:ext cx="6011962" cy="386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26002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367E0C7-A32A-0574-6F7A-B051A096DB4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15728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12C868-C4CD-746E-8008-8CA7B5BEF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Sustainability Strategies (Energy)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63C2A6-40AD-AE44-143D-7E483257FB8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33545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ashing hands illustration">
            <a:extLst>
              <a:ext uri="{FF2B5EF4-FFF2-40B4-BE49-F238E27FC236}">
                <a16:creationId xmlns:a16="http://schemas.microsoft.com/office/drawing/2014/main" id="{9C7E94B1-A40E-E396-C052-15686C541F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37" r="37040" b="-10"/>
          <a:stretch/>
        </p:blipFill>
        <p:spPr>
          <a:xfrm>
            <a:off x="611715" y="683341"/>
            <a:ext cx="4332037" cy="549131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4282A2-B4AC-348A-4490-6FC305E320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/>
                <a:cs typeface="Times New Roman"/>
              </a:rPr>
              <a:t>Sustainability Strategies (Water &amp; Waste)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61A49-90E3-CC0D-A2B9-490342EAA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6201" y="1848465"/>
            <a:ext cx="6544084" cy="4227871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buNone/>
            </a:pPr>
            <a:r>
              <a:rPr lang="en-US" sz="2000" b="1" dirty="0">
                <a:ea typeface="+mn-lt"/>
                <a:cs typeface="+mn-lt"/>
              </a:rPr>
              <a:t>Water Conservation</a:t>
            </a:r>
            <a:r>
              <a:rPr lang="en-US" sz="2000" dirty="0">
                <a:ea typeface="+mn-lt"/>
                <a:cs typeface="+mn-lt"/>
              </a:rPr>
              <a:t>:</a:t>
            </a:r>
          </a:p>
          <a:p>
            <a:pPr>
              <a:buFont typeface="Arial"/>
            </a:pPr>
            <a:r>
              <a:rPr lang="en-US" sz="1000" b="1" dirty="0">
                <a:ea typeface="+mn-lt"/>
                <a:cs typeface="+mn-lt"/>
              </a:rPr>
              <a:t>Low-flow Fixtures in All Rooms</a:t>
            </a:r>
            <a:endParaRPr lang="en-US" sz="1000" dirty="0">
              <a:ea typeface="+mn-lt"/>
              <a:cs typeface="+mn-lt"/>
            </a:endParaRPr>
          </a:p>
          <a:p>
            <a:pPr marL="971550" lvl="1" indent="-285750">
              <a:buFont typeface="Arial"/>
            </a:pPr>
            <a:r>
              <a:rPr lang="en-US" sz="1000" dirty="0">
                <a:ea typeface="+mn-lt"/>
                <a:cs typeface="+mn-lt"/>
              </a:rPr>
              <a:t>Installing low-flow faucets, showers, and toilets to </a:t>
            </a:r>
            <a:r>
              <a:rPr lang="en-US" sz="1000" dirty="0" err="1">
                <a:ea typeface="+mn-lt"/>
                <a:cs typeface="+mn-lt"/>
              </a:rPr>
              <a:t>minimise</a:t>
            </a:r>
            <a:r>
              <a:rPr lang="en-US" sz="1000" dirty="0">
                <a:ea typeface="+mn-lt"/>
                <a:cs typeface="+mn-lt"/>
              </a:rPr>
              <a:t> water consumption without compromising guest experience.</a:t>
            </a:r>
          </a:p>
          <a:p>
            <a:pPr>
              <a:buFont typeface="Arial"/>
            </a:pPr>
            <a:r>
              <a:rPr lang="en-US" sz="1000" b="1" dirty="0">
                <a:ea typeface="+mn-lt"/>
                <a:cs typeface="+mn-lt"/>
              </a:rPr>
              <a:t>Greywater Recycling for Toilets and Gardens</a:t>
            </a:r>
            <a:endParaRPr lang="en-US" sz="1000" dirty="0">
              <a:ea typeface="+mn-lt"/>
              <a:cs typeface="+mn-lt"/>
            </a:endParaRPr>
          </a:p>
          <a:p>
            <a:pPr marL="971550" lvl="1" indent="-285750">
              <a:buFont typeface="Arial"/>
            </a:pPr>
            <a:r>
              <a:rPr lang="en-US" sz="1000" dirty="0">
                <a:ea typeface="+mn-lt"/>
                <a:cs typeface="+mn-lt"/>
              </a:rPr>
              <a:t>Recycled greywater from sinks and showers is used for non-potable needs like toilet flushing and garden irrigation.</a:t>
            </a:r>
          </a:p>
          <a:p>
            <a:pPr>
              <a:buFont typeface="Arial"/>
            </a:pPr>
            <a:r>
              <a:rPr lang="en-US" sz="1000" b="1" dirty="0">
                <a:ea typeface="+mn-lt"/>
                <a:cs typeface="+mn-lt"/>
              </a:rPr>
              <a:t>Linen Reuse Program</a:t>
            </a:r>
            <a:endParaRPr lang="en-US" sz="1000" dirty="0">
              <a:ea typeface="+mn-lt"/>
              <a:cs typeface="+mn-lt"/>
            </a:endParaRPr>
          </a:p>
          <a:p>
            <a:pPr marL="971550" lvl="1" indent="-285750">
              <a:buFont typeface="Arial"/>
            </a:pPr>
            <a:r>
              <a:rPr lang="en-US" sz="1000" dirty="0">
                <a:ea typeface="+mn-lt"/>
                <a:cs typeface="+mn-lt"/>
              </a:rPr>
              <a:t>Guests can opt to reuse their towels and linens during their stay, reducing water and detergent usage (Antonova, Ruiz-Rosa, and Mendoza-Jiménez, 2021).</a:t>
            </a:r>
          </a:p>
          <a:p>
            <a:pPr>
              <a:buNone/>
            </a:pPr>
            <a:r>
              <a:rPr lang="en-US" sz="2000" b="1" dirty="0">
                <a:ea typeface="+mn-lt"/>
                <a:cs typeface="+mn-lt"/>
              </a:rPr>
              <a:t>Waste Management</a:t>
            </a:r>
            <a:r>
              <a:rPr lang="en-US" sz="2000" dirty="0">
                <a:ea typeface="+mn-lt"/>
                <a:cs typeface="+mn-lt"/>
              </a:rPr>
              <a:t>:</a:t>
            </a:r>
            <a:endParaRPr lang="en-US" sz="2000" dirty="0"/>
          </a:p>
          <a:p>
            <a:pPr>
              <a:buFont typeface="Arial"/>
              <a:buChar char="•"/>
            </a:pPr>
            <a:r>
              <a:rPr lang="en-US" sz="1000" b="1" dirty="0">
                <a:ea typeface="+mn-lt"/>
                <a:cs typeface="+mn-lt"/>
              </a:rPr>
              <a:t>Composting Food Waste</a:t>
            </a:r>
            <a:endParaRPr lang="en-US" sz="1000" dirty="0"/>
          </a:p>
          <a:p>
            <a:pPr marL="971550" lvl="1" indent="-285750">
              <a:buFont typeface="Arial"/>
              <a:buChar char="•"/>
            </a:pPr>
            <a:r>
              <a:rPr lang="en-US" sz="1000" dirty="0">
                <a:ea typeface="+mn-lt"/>
                <a:cs typeface="+mn-lt"/>
              </a:rPr>
              <a:t>Organic food waste from the kitchen and restaurant is composted, turning waste into a resource for local gardens.</a:t>
            </a:r>
            <a:endParaRPr lang="en-US" sz="1000" dirty="0"/>
          </a:p>
          <a:p>
            <a:pPr>
              <a:buFont typeface="Arial"/>
              <a:buChar char="•"/>
            </a:pPr>
            <a:r>
              <a:rPr lang="en-US" sz="1000" b="1" dirty="0">
                <a:ea typeface="+mn-lt"/>
                <a:cs typeface="+mn-lt"/>
              </a:rPr>
              <a:t>Recycling Stations &amp; Local Partnerships</a:t>
            </a:r>
            <a:endParaRPr lang="en-US" sz="1000" dirty="0"/>
          </a:p>
          <a:p>
            <a:pPr marL="971550" lvl="1" indent="-285750">
              <a:buFont typeface="Arial"/>
              <a:buChar char="•"/>
            </a:pPr>
            <a:r>
              <a:rPr lang="en-US" sz="1000" dirty="0">
                <a:ea typeface="+mn-lt"/>
                <a:cs typeface="+mn-lt"/>
              </a:rPr>
              <a:t>Marked recycling stations are placed throughout the hotel, with partnerships established with local recycling companies for proper waste disposal (Al-</a:t>
            </a:r>
            <a:r>
              <a:rPr lang="en-US" sz="1000" dirty="0" err="1">
                <a:ea typeface="+mn-lt"/>
                <a:cs typeface="+mn-lt"/>
              </a:rPr>
              <a:t>Rumaihi</a:t>
            </a:r>
            <a:r>
              <a:rPr lang="en-US" sz="1000" dirty="0">
                <a:ea typeface="+mn-lt"/>
                <a:cs typeface="+mn-lt"/>
              </a:rPr>
              <a:t> et al., 2020).</a:t>
            </a:r>
            <a:endParaRPr lang="en-US" sz="1000" dirty="0"/>
          </a:p>
          <a:p>
            <a:pPr>
              <a:buFont typeface="Arial"/>
              <a:buChar char="•"/>
            </a:pPr>
            <a:r>
              <a:rPr lang="en-US" sz="1000" b="1" dirty="0">
                <a:ea typeface="+mn-lt"/>
                <a:cs typeface="+mn-lt"/>
              </a:rPr>
              <a:t>Zero Plastic Policy</a:t>
            </a:r>
            <a:endParaRPr lang="en-US" sz="1000" dirty="0"/>
          </a:p>
          <a:p>
            <a:pPr marL="971550" lvl="1" indent="-285750">
              <a:buFont typeface="Arial"/>
              <a:buChar char="•"/>
            </a:pPr>
            <a:r>
              <a:rPr lang="en-US" sz="1000" dirty="0">
                <a:ea typeface="+mn-lt"/>
                <a:cs typeface="+mn-lt"/>
              </a:rPr>
              <a:t>The hotel eliminates single-use plastics, offering alternatives like glass water bottles and bamboo toothbrushes.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35014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C984A-5D15-CF45-D0E3-A23EC9FA2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Sustainability Strategies (Materials &amp; Food)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672E1AA-6A05-881B-645D-470D86FDC0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9105096"/>
              </p:ext>
            </p:extLst>
          </p:nvPr>
        </p:nvGraphicFramePr>
        <p:xfrm>
          <a:off x="993059" y="2303253"/>
          <a:ext cx="5450874" cy="3886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Wooden triangle blocks">
            <a:extLst>
              <a:ext uri="{FF2B5EF4-FFF2-40B4-BE49-F238E27FC236}">
                <a16:creationId xmlns:a16="http://schemas.microsoft.com/office/drawing/2014/main" id="{F00E28D6-E4D7-EEB0-D8FA-0FFC8420901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8952" r="25383" b="-2"/>
          <a:stretch/>
        </p:blipFill>
        <p:spPr>
          <a:xfrm>
            <a:off x="7141592" y="667767"/>
            <a:ext cx="4288608" cy="552246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9821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268A5-1531-BEAB-4B77-F4A2519A2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/>
              <a:t>Community Engagement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C3588C4-6D61-5916-0F49-5395022A93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504960"/>
              </p:ext>
            </p:extLst>
          </p:nvPr>
        </p:nvGraphicFramePr>
        <p:xfrm>
          <a:off x="934065" y="2470245"/>
          <a:ext cx="5406350" cy="37464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8CE53A6A-ADD8-1909-883C-78D274FB40D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0588" r="27651" b="-3"/>
          <a:stretch/>
        </p:blipFill>
        <p:spPr>
          <a:xfrm>
            <a:off x="7256206" y="715186"/>
            <a:ext cx="4272316" cy="55014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90053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42AEF-BD74-C2E6-29A4-2B285942F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3400" b="1">
                <a:latin typeface="Times New Roman"/>
                <a:cs typeface="Times New Roman"/>
              </a:rPr>
              <a:t>Guest Experience</a:t>
            </a:r>
            <a:endParaRPr lang="en-US" sz="340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F715169-A02A-66D8-B9F0-68C5F2526B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367846"/>
              </p:ext>
            </p:extLst>
          </p:nvPr>
        </p:nvGraphicFramePr>
        <p:xfrm>
          <a:off x="921039" y="2340076"/>
          <a:ext cx="5174961" cy="3814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ED5D5AE-34B2-5A12-F4E2-BAB1373883F3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r="5333" b="1"/>
          <a:stretch/>
        </p:blipFill>
        <p:spPr>
          <a:xfrm>
            <a:off x="6277674" y="619432"/>
            <a:ext cx="5174961" cy="5648633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70465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584B0-9F85-3357-947E-3CFCADBE4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b="1">
                <a:latin typeface="Times New Roman"/>
                <a:cs typeface="Times New Roman"/>
              </a:rPr>
              <a:t>Visual &amp; Creative Elements</a:t>
            </a:r>
            <a:endParaRPr lang="en-US" sz="4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460077-0881-9DB8-FAE9-F0532A4627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 b="1" dirty="0">
                <a:ea typeface="+mn-lt"/>
                <a:cs typeface="+mn-lt"/>
              </a:rPr>
              <a:t>Mock-ups or Digital Renders</a:t>
            </a:r>
            <a:r>
              <a:rPr lang="en-US" sz="1100" dirty="0">
                <a:ea typeface="+mn-lt"/>
                <a:cs typeface="+mn-lt"/>
              </a:rPr>
              <a:t>:</a:t>
            </a:r>
            <a:endParaRPr lang="en-US" sz="1100" dirty="0"/>
          </a:p>
          <a:p>
            <a:pPr lvl="1"/>
            <a:r>
              <a:rPr lang="en-US" sz="1100" dirty="0">
                <a:ea typeface="+mn-lt"/>
                <a:cs typeface="+mn-lt"/>
              </a:rPr>
              <a:t>Visual representations showcasing the hotel's sustainable design, highlighting eco-friendly materials such as reclaimed wood, Welsh stone, and solar panels on the roof.</a:t>
            </a:r>
            <a:endParaRPr lang="en-US" sz="1100" dirty="0"/>
          </a:p>
          <a:p>
            <a:pPr lvl="1"/>
            <a:r>
              <a:rPr lang="en-US" sz="1100" dirty="0">
                <a:ea typeface="+mn-lt"/>
                <a:cs typeface="+mn-lt"/>
              </a:rPr>
              <a:t>Interior designs featuring upcycled furniture and Italian-style décor, with a clear emphasis on sustainability.</a:t>
            </a:r>
            <a:endParaRPr lang="en-US" sz="1100" dirty="0"/>
          </a:p>
          <a:p>
            <a:r>
              <a:rPr lang="en-US" sz="1100" b="1" dirty="0">
                <a:ea typeface="+mn-lt"/>
                <a:cs typeface="+mn-lt"/>
              </a:rPr>
              <a:t>Short Video or Story of a Guest’s Sustainable Stay Experience</a:t>
            </a:r>
            <a:r>
              <a:rPr lang="en-US" sz="1100" dirty="0">
                <a:ea typeface="+mn-lt"/>
                <a:cs typeface="+mn-lt"/>
              </a:rPr>
              <a:t>:</a:t>
            </a:r>
            <a:endParaRPr lang="en-US" sz="1100" dirty="0"/>
          </a:p>
          <a:p>
            <a:pPr lvl="1"/>
            <a:r>
              <a:rPr lang="en-US" sz="1100" dirty="0">
                <a:ea typeface="+mn-lt"/>
                <a:cs typeface="+mn-lt"/>
              </a:rPr>
              <a:t>Brief video or animation demonstrating the journey a visitor makes through the hotel, from arrival and check-in to green activities like tracking electricity consumption, sustainable dining, and participating in cultural workshops.</a:t>
            </a:r>
            <a:endParaRPr lang="en-US" sz="1100" dirty="0"/>
          </a:p>
          <a:p>
            <a:pPr lvl="1"/>
            <a:r>
              <a:rPr lang="en-US" sz="1100" dirty="0">
                <a:ea typeface="+mn-lt"/>
                <a:cs typeface="+mn-lt"/>
              </a:rPr>
              <a:t>Tell the story of the way the guest enjoys the hotel's green aspects, indulging in luxury while experiencing sustainability.</a:t>
            </a:r>
            <a:endParaRPr lang="en-US" sz="1100" dirty="0"/>
          </a:p>
          <a:p>
            <a:endParaRPr lang="en-US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83680B-7DFD-134C-41EB-989E555E6D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521" r="19028" b="-1"/>
          <a:stretch/>
        </p:blipFill>
        <p:spPr>
          <a:xfrm>
            <a:off x="6080933" y="766916"/>
            <a:ext cx="5470988" cy="542665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72331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7F4BF-F9C3-1945-2D61-DBC81A509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US" b="1">
                <a:latin typeface="Times New Roman"/>
                <a:cs typeface="Times New Roman"/>
              </a:rPr>
              <a:t> Conclusion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F04DD3-0517-6ED5-E962-32559812F3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1713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73069-AF93-15B5-8BE5-4E9C8E78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6FEBB-F05C-4008-E210-FF27B0ACA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1100">
                <a:ea typeface="+mn-lt"/>
                <a:cs typeface="+mn-lt"/>
              </a:rPr>
              <a:t>Al-Rumaihi, A., McKay, G., Mackey, H.R. and Al-Ansari, T., (2020). Environmental impact assessment of food waste management using two composting techniques. </a:t>
            </a:r>
            <a:r>
              <a:rPr lang="en-US" sz="1100" i="1">
                <a:ea typeface="+mn-lt"/>
                <a:cs typeface="+mn-lt"/>
              </a:rPr>
              <a:t>Sustainability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12</a:t>
            </a:r>
            <a:r>
              <a:rPr lang="en-US" sz="1100">
                <a:ea typeface="+mn-lt"/>
                <a:cs typeface="+mn-lt"/>
              </a:rPr>
              <a:t>(4), p.1595.</a:t>
            </a:r>
            <a:endParaRPr lang="en-US" sz="1100"/>
          </a:p>
          <a:p>
            <a:r>
              <a:rPr lang="it" sz="1100">
                <a:ea typeface="+mn-lt"/>
                <a:cs typeface="+mn-lt"/>
              </a:rPr>
              <a:t>Antonova, N., Ruiz-Rosa, I. and Mendoza-Jiménez, J., (2021). </a:t>
            </a:r>
            <a:r>
              <a:rPr lang="en-US" sz="1100">
                <a:ea typeface="+mn-lt"/>
                <a:cs typeface="+mn-lt"/>
              </a:rPr>
              <a:t>Water resources in the hotel industry: a systematic literature review. </a:t>
            </a:r>
            <a:r>
              <a:rPr lang="en-US" sz="1100" i="1">
                <a:ea typeface="+mn-lt"/>
                <a:cs typeface="+mn-lt"/>
              </a:rPr>
              <a:t>International Journal of Contemporary Hospitality Management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33</a:t>
            </a:r>
            <a:r>
              <a:rPr lang="en-US" sz="1100">
                <a:ea typeface="+mn-lt"/>
                <a:cs typeface="+mn-lt"/>
              </a:rPr>
              <a:t>(2), pp.628-649.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Berti, G. and Mulligan, C., (2016). Competitiveness of small farms and innovative food supply chains: The role of food hubs in creating sustainable regional and local food systems. </a:t>
            </a:r>
            <a:r>
              <a:rPr lang="en-US" sz="1100" i="1">
                <a:ea typeface="+mn-lt"/>
                <a:cs typeface="+mn-lt"/>
              </a:rPr>
              <a:t>Sustainability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8</a:t>
            </a:r>
            <a:r>
              <a:rPr lang="en-US" sz="1100">
                <a:ea typeface="+mn-lt"/>
                <a:cs typeface="+mn-lt"/>
              </a:rPr>
              <a:t>(7), p.616.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Hall, C.M. and Gössling, S., (2016). </a:t>
            </a:r>
            <a:r>
              <a:rPr lang="en-US" sz="1100" i="1">
                <a:ea typeface="+mn-lt"/>
                <a:cs typeface="+mn-lt"/>
              </a:rPr>
              <a:t>Food tourism and regional development</a:t>
            </a:r>
            <a:r>
              <a:rPr lang="en-US" sz="1100">
                <a:ea typeface="+mn-lt"/>
                <a:cs typeface="+mn-lt"/>
              </a:rPr>
              <a:t> (pp. 3-57).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Kabeyi, M.J.B. and Olanrewaju, O.A., (2022). Sustainable energy transition for renewable and low-carbon grid electricity generation and supply. </a:t>
            </a:r>
            <a:r>
              <a:rPr lang="en-US" sz="1100" i="1">
                <a:ea typeface="+mn-lt"/>
                <a:cs typeface="+mn-lt"/>
              </a:rPr>
              <a:t>Frontiers in Energy Research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9</a:t>
            </a:r>
            <a:r>
              <a:rPr lang="en-US" sz="1100">
                <a:ea typeface="+mn-lt"/>
                <a:cs typeface="+mn-lt"/>
              </a:rPr>
              <a:t>, p.743114.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Sharrock, M.J., Struwig, M.W. and Hensens, W., (2021). The Influence of Sustainable Initiatives on Hotel Guest Experience. </a:t>
            </a:r>
            <a:r>
              <a:rPr lang="en-US" sz="1100" i="1">
                <a:ea typeface="+mn-lt"/>
                <a:cs typeface="+mn-lt"/>
              </a:rPr>
              <a:t>African Journal of Hospitality, Tourism and Leisure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10</a:t>
            </a:r>
            <a:r>
              <a:rPr lang="en-US" sz="1100">
                <a:ea typeface="+mn-lt"/>
                <a:cs typeface="+mn-lt"/>
              </a:rPr>
              <a:t>(2), pp.425-440.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Smith, C.J., (2023). </a:t>
            </a:r>
            <a:r>
              <a:rPr lang="en-US" sz="1100" i="1">
                <a:ea typeface="+mn-lt"/>
                <a:cs typeface="+mn-lt"/>
              </a:rPr>
              <a:t>Greening the Getaway: Designing a Luxury Resort for the Eco-Conscious Traveller</a:t>
            </a:r>
            <a:r>
              <a:rPr lang="en-US" sz="1100">
                <a:ea typeface="+mn-lt"/>
                <a:cs typeface="+mn-lt"/>
              </a:rPr>
              <a:t> (Master's thesis, University of Maryland, College Park).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Trela, W.N., (2017). </a:t>
            </a:r>
            <a:r>
              <a:rPr lang="en-US" sz="1100" i="1">
                <a:ea typeface="+mn-lt"/>
                <a:cs typeface="+mn-lt"/>
              </a:rPr>
              <a:t>Ecological Materials for Interior Design Use: Impact of Wood and Recycling Materials, for People Lives and the Environment</a:t>
            </a:r>
            <a:r>
              <a:rPr lang="en-US" sz="1100">
                <a:ea typeface="+mn-lt"/>
                <a:cs typeface="+mn-lt"/>
              </a:rPr>
              <a:t> (Master's thesis, Universidade de Lisboa (Portugal)).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Velaoras, K., Menegaki, A.N., Polyzos, S. and Gotzamani, K., (2025). The role of environmental certification in the hospitality industry: Assessing sustainability, consumer preferences, and the economic impact. </a:t>
            </a:r>
            <a:r>
              <a:rPr lang="en-US" sz="1100" i="1">
                <a:ea typeface="+mn-lt"/>
                <a:cs typeface="+mn-lt"/>
              </a:rPr>
              <a:t>Sustainability</a:t>
            </a:r>
            <a:r>
              <a:rPr lang="en-US" sz="1100">
                <a:ea typeface="+mn-lt"/>
                <a:cs typeface="+mn-lt"/>
              </a:rPr>
              <a:t>, </a:t>
            </a:r>
            <a:r>
              <a:rPr lang="en-US" sz="1100" i="1">
                <a:ea typeface="+mn-lt"/>
                <a:cs typeface="+mn-lt"/>
              </a:rPr>
              <a:t>17</a:t>
            </a:r>
            <a:r>
              <a:rPr lang="en-US" sz="1100">
                <a:ea typeface="+mn-lt"/>
                <a:cs typeface="+mn-lt"/>
              </a:rPr>
              <a:t>(2), p.650.</a:t>
            </a:r>
            <a:endParaRPr lang="en-US" sz="1100"/>
          </a:p>
          <a:p>
            <a:r>
              <a:rPr lang="en-US" sz="1100">
                <a:ea typeface="+mn-lt"/>
                <a:cs typeface="+mn-lt"/>
              </a:rPr>
              <a:t>Winfield, F. and Molthan-Hill, P., (2023). Food waste and food for thought. In </a:t>
            </a:r>
            <a:r>
              <a:rPr lang="en-US" sz="1100" i="1">
                <a:ea typeface="+mn-lt"/>
                <a:cs typeface="+mn-lt"/>
              </a:rPr>
              <a:t>The Handbook of Carbon Management</a:t>
            </a:r>
            <a:r>
              <a:rPr lang="en-US" sz="1100">
                <a:ea typeface="+mn-lt"/>
                <a:cs typeface="+mn-lt"/>
              </a:rPr>
              <a:t> (pp. 125-150). Routledge.</a:t>
            </a:r>
            <a:endParaRPr lang="en-US" sz="1100"/>
          </a:p>
          <a:p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419717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607</TotalTime>
  <Words>1359</Words>
  <Application>Microsoft Office PowerPoint</Application>
  <PresentationFormat>Widescreen</PresentationFormat>
  <Paragraphs>117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Garamond</vt:lpstr>
      <vt:lpstr>Times New Roman</vt:lpstr>
      <vt:lpstr>Organic</vt:lpstr>
      <vt:lpstr>   Sustainable Hospitality</vt:lpstr>
      <vt:lpstr>Hotel Overview</vt:lpstr>
      <vt:lpstr>Sustainability Vision</vt:lpstr>
      <vt:lpstr>Sustainability Strategies (Energy)</vt:lpstr>
      <vt:lpstr>Sustainability Strategies (Water &amp; Waste)</vt:lpstr>
      <vt:lpstr>Sustainability Strategies (Materials &amp; Food)</vt:lpstr>
      <vt:lpstr>Community Engagement</vt:lpstr>
      <vt:lpstr>Guest Experience</vt:lpstr>
      <vt:lpstr>Visual &amp; Creative Elements</vt:lpstr>
      <vt:lpstr>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costamihaloiu@gmail.com</dc:creator>
  <cp:lastModifiedBy>costamihaloiu@gmail.com</cp:lastModifiedBy>
  <cp:revision>19</cp:revision>
  <dcterms:created xsi:type="dcterms:W3CDTF">2025-03-18T11:57:45Z</dcterms:created>
  <dcterms:modified xsi:type="dcterms:W3CDTF">2025-05-05T12:41:03Z</dcterms:modified>
</cp:coreProperties>
</file>