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56" r:id="rId2"/>
    <p:sldId id="257" r:id="rId3"/>
    <p:sldId id="271" r:id="rId4"/>
    <p:sldId id="270" r:id="rId5"/>
    <p:sldId id="275" r:id="rId6"/>
    <p:sldId id="272" r:id="rId7"/>
    <p:sldId id="273" r:id="rId8"/>
    <p:sldId id="274" r:id="rId9"/>
    <p:sldId id="260" r:id="rId10"/>
    <p:sldId id="277" r:id="rId11"/>
    <p:sldId id="278" r:id="rId12"/>
    <p:sldId id="276" r:id="rId13"/>
    <p:sldId id="279" r:id="rId14"/>
    <p:sldId id="280" r:id="rId15"/>
    <p:sldId id="262" r:id="rId16"/>
    <p:sldId id="263" r:id="rId17"/>
    <p:sldId id="26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848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DE1C0-7080-453D-8B0E-B5CF3B78F5D6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B8F94-1D05-4F65-A4CD-1C230E073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963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4B8F94-1D05-4F65-A4CD-1C230E07310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193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4B8F94-1D05-4F65-A4CD-1C230E07310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40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FA8CA460-138A-4408-B2EE-A9846ECA9E2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180FC9CA-6E28-4F07-8C89-EC1E55B876F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bream.com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vincentplaza.com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eeam.com/" TargetMode="External"/><Relationship Id="rId2" Type="http://schemas.openxmlformats.org/officeDocument/2006/relationships/hyperlink" Target="http://www.planningportal.gov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ibrarycatalogue.uwtsd.ac.uk/" TargetMode="External"/><Relationship Id="rId5" Type="http://schemas.openxmlformats.org/officeDocument/2006/relationships/hyperlink" Target="http://www.sciencedirect.com/" TargetMode="External"/><Relationship Id="rId4" Type="http://schemas.openxmlformats.org/officeDocument/2006/relationships/hyperlink" Target="http://www.gov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BREEAM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Energy &amp; Resource Management </a:t>
            </a:r>
          </a:p>
          <a:p>
            <a:r>
              <a:rPr lang="en-GB" dirty="0" smtClean="0"/>
              <a:t>(ACBA7003)</a:t>
            </a:r>
            <a:endParaRPr lang="en-GB" dirty="0" smtClean="0"/>
          </a:p>
          <a:p>
            <a:r>
              <a:rPr lang="en-GB" dirty="0" smtClean="0"/>
              <a:t>Lara Hopkinson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493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Topic for today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BREEAM:</a:t>
            </a:r>
          </a:p>
          <a:p>
            <a:endParaRPr lang="en-GB" dirty="0" smtClean="0"/>
          </a:p>
          <a:p>
            <a:pPr lvl="1"/>
            <a:r>
              <a:rPr lang="en-GB" dirty="0"/>
              <a:t>Primary aim?</a:t>
            </a:r>
          </a:p>
          <a:p>
            <a:pPr lvl="1"/>
            <a:r>
              <a:rPr lang="en-GB" dirty="0"/>
              <a:t>Strengths</a:t>
            </a:r>
          </a:p>
          <a:p>
            <a:pPr lvl="1"/>
            <a:r>
              <a:rPr lang="en-GB" dirty="0"/>
              <a:t>Weaknesses</a:t>
            </a:r>
          </a:p>
          <a:p>
            <a:pPr lvl="1"/>
            <a:r>
              <a:rPr lang="en-GB" dirty="0" smtClean="0"/>
              <a:t>Opportunities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231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it stand for?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BREEAM:</a:t>
            </a:r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B</a:t>
            </a:r>
            <a:r>
              <a:rPr lang="en-GB" dirty="0" smtClean="0"/>
              <a:t>uilding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R</a:t>
            </a:r>
            <a:r>
              <a:rPr lang="en-GB" dirty="0" smtClean="0"/>
              <a:t>esearch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E</a:t>
            </a:r>
            <a:r>
              <a:rPr lang="en-GB" dirty="0" smtClean="0"/>
              <a:t>stablishment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E</a:t>
            </a:r>
            <a:r>
              <a:rPr lang="en-GB" dirty="0" smtClean="0"/>
              <a:t>nvironmental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</a:t>
            </a:r>
            <a:r>
              <a:rPr lang="en-GB" dirty="0" smtClean="0"/>
              <a:t>ssessment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M</a:t>
            </a:r>
            <a:r>
              <a:rPr lang="en-GB" dirty="0" smtClean="0"/>
              <a:t>ethod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3100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BREEAM at a glance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87" y="1628800"/>
            <a:ext cx="8950462" cy="48861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2645" y="6488668"/>
            <a:ext cx="2813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Source: </a:t>
            </a:r>
            <a:r>
              <a:rPr lang="en-GB" dirty="0" smtClean="0">
                <a:hlinkClick r:id="rId4"/>
              </a:rPr>
              <a:t>www.bream.com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098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BREEAM in numbers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0843" t="18290" r="30424" b="26838"/>
          <a:stretch/>
        </p:blipFill>
        <p:spPr>
          <a:xfrm>
            <a:off x="1907704" y="1340768"/>
            <a:ext cx="5616624" cy="530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500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620688"/>
            <a:ext cx="7787208" cy="585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537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BREEAM ratings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Six differing ratings:</a:t>
            </a:r>
          </a:p>
          <a:p>
            <a:endParaRPr lang="en-GB" dirty="0"/>
          </a:p>
          <a:p>
            <a:r>
              <a:rPr lang="en-GB" dirty="0" smtClean="0"/>
              <a:t>Outstanding		≥85%</a:t>
            </a:r>
          </a:p>
          <a:p>
            <a:r>
              <a:rPr lang="en-GB" dirty="0" smtClean="0"/>
              <a:t>Excellent		≥70%</a:t>
            </a:r>
          </a:p>
          <a:p>
            <a:r>
              <a:rPr lang="en-GB" dirty="0" smtClean="0"/>
              <a:t>Very good		≥55%</a:t>
            </a:r>
          </a:p>
          <a:p>
            <a:r>
              <a:rPr lang="en-GB" dirty="0" smtClean="0"/>
              <a:t>Good		≥45%</a:t>
            </a:r>
          </a:p>
          <a:p>
            <a:r>
              <a:rPr lang="en-GB" dirty="0" smtClean="0"/>
              <a:t>Pass			≥30%</a:t>
            </a:r>
          </a:p>
          <a:p>
            <a:r>
              <a:rPr lang="en-GB" dirty="0" smtClean="0"/>
              <a:t>Unclassified	&lt;30%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7846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Going beyond regulations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423" t="22488" r="19609" b="18476"/>
          <a:stretch/>
        </p:blipFill>
        <p:spPr>
          <a:xfrm>
            <a:off x="465410" y="1600200"/>
            <a:ext cx="8046511" cy="511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173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Categories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559337"/>
            <a:ext cx="5391150" cy="23526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0662" y="1564099"/>
            <a:ext cx="3505200" cy="2343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401" y="4077072"/>
            <a:ext cx="3571875" cy="23336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1276" y="4077072"/>
            <a:ext cx="5305425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22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Innovation credit</a:t>
            </a:r>
            <a:endParaRPr lang="en-GB" dirty="0"/>
          </a:p>
        </p:txBody>
      </p:sp>
      <p:pic>
        <p:nvPicPr>
          <p:cNvPr id="4" name="Content Placeholder 3" descr="Innovation Capital: An Emerging Source of Competitive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78" y="1600200"/>
            <a:ext cx="7676444" cy="4876800"/>
          </a:xfrm>
        </p:spPr>
      </p:pic>
    </p:spTree>
    <p:extLst>
      <p:ext uri="{BB962C8B-B14F-4D97-AF65-F5344CB8AC3E}">
        <p14:creationId xmlns:p14="http://schemas.microsoft.com/office/powerpoint/2010/main" val="299622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innovation examples…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0401577"/>
              </p:ext>
            </p:extLst>
          </p:nvPr>
        </p:nvGraphicFramePr>
        <p:xfrm>
          <a:off x="457200" y="1484784"/>
          <a:ext cx="8229600" cy="527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>
                  <a:extLst>
                    <a:ext uri="{9D8B030D-6E8A-4147-A177-3AD203B41FA5}">
                      <a16:colId xmlns:a16="http://schemas.microsoft.com/office/drawing/2014/main" val="2215720073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714801225"/>
                    </a:ext>
                  </a:extLst>
                </a:gridCol>
                <a:gridCol w="4042792">
                  <a:extLst>
                    <a:ext uri="{9D8B030D-6E8A-4147-A177-3AD203B41FA5}">
                      <a16:colId xmlns:a16="http://schemas.microsoft.com/office/drawing/2014/main" val="33849810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Date of decision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Innovation title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Innovation aim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09148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01 Oct 2020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Collection of urine from toilets for fertiliser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an innovative recycling method, valuable nutrients recovered from urine can be made into fertiliser. As well as conserving natural resources, this reduces water pollution.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9484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24 March 2020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Single use plastic</a:t>
                      </a:r>
                      <a:r>
                        <a:rPr lang="en-GB" sz="1600" baseline="0" dirty="0" smtClean="0"/>
                        <a:t> tracker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innovation is to eliminate single-use plastics (SUPs) in the construction industry, and</a:t>
                      </a:r>
                      <a:r>
                        <a:rPr lang="en-GB" sz="16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focuses on SUPs packaging, during manufacturing, delivery, on site storage of the materials to be used at the project, as well as at SUPs usage on site for welfare purposes.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99166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02 March 2020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 blue-green</a:t>
                      </a:r>
                      <a:r>
                        <a:rPr lang="en-GB" sz="1600" baseline="0" dirty="0" smtClean="0"/>
                        <a:t> roof system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proposal offered geo-technical benefits for storm water attenuation and surface water run-off management, and ecological benefits for local biodiversity while managing unique engineering and ecological challenges in widely varying extreme weather conditions.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321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7503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BREEAM score &amp; rating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6277" t="25481" r="22516" b="32071"/>
          <a:stretch/>
        </p:blipFill>
        <p:spPr>
          <a:xfrm>
            <a:off x="167510" y="1628800"/>
            <a:ext cx="8808979" cy="486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111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3898776" cy="1671464"/>
          </a:xfrm>
        </p:spPr>
        <p:txBody>
          <a:bodyPr/>
          <a:lstStyle/>
          <a:p>
            <a:r>
              <a:rPr lang="en-GB" dirty="0" smtClean="0"/>
              <a:t>Exemplar – post construction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02673"/>
            <a:ext cx="4382158" cy="24768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2891826"/>
            <a:ext cx="3948922" cy="37835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2408238"/>
            <a:ext cx="428625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299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363272" cy="1671464"/>
          </a:xfrm>
        </p:spPr>
        <p:txBody>
          <a:bodyPr/>
          <a:lstStyle/>
          <a:p>
            <a:r>
              <a:rPr lang="en-GB" dirty="0" smtClean="0"/>
              <a:t>Exemplar – post construction public building</a:t>
            </a:r>
            <a:endParaRPr lang="en-GB" dirty="0"/>
          </a:p>
        </p:txBody>
      </p:sp>
      <p:pic>
        <p:nvPicPr>
          <p:cNvPr id="1026" name="Picture 2" descr="Ysgol Glan Morfa | Highadmit Projec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20888"/>
            <a:ext cx="5507765" cy="4130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5479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Strengths?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Allows comparison &amp; benchmarking of different buildings</a:t>
            </a:r>
          </a:p>
          <a:p>
            <a:r>
              <a:rPr lang="en-GB" dirty="0" smtClean="0"/>
              <a:t>Independently audited</a:t>
            </a:r>
          </a:p>
          <a:p>
            <a:r>
              <a:rPr lang="en-GB" dirty="0" smtClean="0"/>
              <a:t>Adjusted to UK legislation and culture</a:t>
            </a:r>
          </a:p>
          <a:p>
            <a:r>
              <a:rPr lang="en-GB" dirty="0" smtClean="0"/>
              <a:t>Backed by UK Government</a:t>
            </a:r>
          </a:p>
          <a:p>
            <a:pPr lvl="1"/>
            <a:r>
              <a:rPr lang="en-GB" dirty="0" smtClean="0"/>
              <a:t>Require BREEAM ratings on public buildings</a:t>
            </a:r>
          </a:p>
          <a:p>
            <a:r>
              <a:rPr lang="en-GB" dirty="0" smtClean="0"/>
              <a:t>Can assess any building with Bespoke version</a:t>
            </a:r>
          </a:p>
          <a:p>
            <a:pPr lvl="1"/>
            <a:r>
              <a:rPr lang="en-GB" dirty="0" smtClean="0"/>
              <a:t>Can also adapt to local contexts</a:t>
            </a:r>
          </a:p>
          <a:p>
            <a:r>
              <a:rPr lang="en-GB" dirty="0" smtClean="0"/>
              <a:t>Based on carbon dioxide</a:t>
            </a:r>
          </a:p>
          <a:p>
            <a:r>
              <a:rPr lang="en-GB" dirty="0" smtClean="0"/>
              <a:t>More academic &amp; rigorous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41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Weaknesses?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Very exacting requirements</a:t>
            </a:r>
          </a:p>
          <a:p>
            <a:pPr lvl="1"/>
            <a:r>
              <a:rPr lang="en-GB" dirty="0" smtClean="0"/>
              <a:t>‘Paper chase’</a:t>
            </a:r>
          </a:p>
          <a:p>
            <a:r>
              <a:rPr lang="en-GB" dirty="0" smtClean="0"/>
              <a:t>Complex weighting system</a:t>
            </a:r>
          </a:p>
          <a:p>
            <a:r>
              <a:rPr lang="en-GB" dirty="0" smtClean="0"/>
              <a:t>Market profile</a:t>
            </a:r>
          </a:p>
          <a:p>
            <a:r>
              <a:rPr lang="en-GB" dirty="0" smtClean="0"/>
              <a:t>Cost of compliance</a:t>
            </a:r>
          </a:p>
          <a:p>
            <a:r>
              <a:rPr lang="en-GB" dirty="0" smtClean="0"/>
              <a:t>No “one size fits all”</a:t>
            </a:r>
          </a:p>
          <a:p>
            <a:r>
              <a:rPr lang="en-GB" dirty="0" smtClean="0"/>
              <a:t>Based on carbon dioxide?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534" y="3645024"/>
            <a:ext cx="3215266" cy="27683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58130" y="6486387"/>
            <a:ext cx="32398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Source: </a:t>
            </a:r>
            <a:r>
              <a:rPr lang="en-GB" sz="1600" dirty="0" smtClean="0">
                <a:hlinkClick r:id="rId3"/>
              </a:rPr>
              <a:t>www.stvincentplaza.com</a:t>
            </a:r>
            <a:r>
              <a:rPr lang="en-GB" sz="1600" dirty="0" smtClean="0"/>
              <a:t>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85927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Sources of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Planning Portal (</a:t>
            </a:r>
            <a:r>
              <a:rPr lang="en-GB" dirty="0" smtClean="0">
                <a:hlinkClick r:id="rId2"/>
              </a:rPr>
              <a:t>www.planningportal.gov.uk</a:t>
            </a:r>
            <a:r>
              <a:rPr lang="en-GB" dirty="0" smtClean="0"/>
              <a:t>) </a:t>
            </a:r>
          </a:p>
          <a:p>
            <a:r>
              <a:rPr lang="en-GB" dirty="0" smtClean="0"/>
              <a:t>BREEAM (</a:t>
            </a:r>
            <a:r>
              <a:rPr lang="en-GB" dirty="0" smtClean="0">
                <a:hlinkClick r:id="rId3"/>
              </a:rPr>
              <a:t>www.breeam.com</a:t>
            </a:r>
            <a:r>
              <a:rPr lang="en-GB" dirty="0" smtClean="0"/>
              <a:t>)</a:t>
            </a:r>
          </a:p>
          <a:p>
            <a:r>
              <a:rPr lang="en-GB" dirty="0" smtClean="0"/>
              <a:t>UK Government (</a:t>
            </a:r>
            <a:r>
              <a:rPr lang="en-GB" dirty="0" smtClean="0">
                <a:hlinkClick r:id="rId4"/>
              </a:rPr>
              <a:t>www.gov.uk</a:t>
            </a:r>
            <a:r>
              <a:rPr lang="en-GB" dirty="0" smtClean="0"/>
              <a:t>) </a:t>
            </a:r>
          </a:p>
          <a:p>
            <a:endParaRPr lang="en-GB" dirty="0" smtClean="0"/>
          </a:p>
          <a:p>
            <a:r>
              <a:rPr lang="en-GB" dirty="0" smtClean="0"/>
              <a:t>Journal papers (on moodle)</a:t>
            </a:r>
          </a:p>
          <a:p>
            <a:pPr lvl="1"/>
            <a:r>
              <a:rPr lang="en-GB" dirty="0" smtClean="0"/>
              <a:t>Also try Science Direct (</a:t>
            </a:r>
            <a:r>
              <a:rPr lang="en-GB" dirty="0" smtClean="0">
                <a:hlinkClick r:id="rId5"/>
              </a:rPr>
              <a:t>www.sciencedirect.com</a:t>
            </a:r>
            <a:r>
              <a:rPr lang="en-GB" dirty="0" smtClean="0"/>
              <a:t>) </a:t>
            </a:r>
          </a:p>
          <a:p>
            <a:pPr lvl="1"/>
            <a:r>
              <a:rPr lang="en-GB" dirty="0" smtClean="0"/>
              <a:t>UWTSD </a:t>
            </a:r>
            <a:r>
              <a:rPr lang="en-GB" dirty="0"/>
              <a:t>library catalogue </a:t>
            </a:r>
            <a:r>
              <a:rPr lang="en-GB" dirty="0" smtClean="0"/>
              <a:t>(</a:t>
            </a:r>
            <a:r>
              <a:rPr lang="en-GB" dirty="0" smtClean="0">
                <a:hlinkClick r:id="rId6"/>
              </a:rPr>
              <a:t>http</a:t>
            </a:r>
            <a:r>
              <a:rPr lang="en-GB" dirty="0">
                <a:hlinkClick r:id="rId6"/>
              </a:rPr>
              <a:t>://librarycatalogue.uwtsd.ac.uk</a:t>
            </a:r>
            <a:r>
              <a:rPr lang="en-GB" dirty="0" smtClean="0">
                <a:hlinkClick r:id="rId6"/>
              </a:rPr>
              <a:t>/</a:t>
            </a:r>
            <a:r>
              <a:rPr lang="en-GB" dirty="0" smtClean="0"/>
              <a:t>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758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623</TotalTime>
  <Words>379</Words>
  <Application>Microsoft Office PowerPoint</Application>
  <PresentationFormat>On-screen Show (4:3)</PresentationFormat>
  <Paragraphs>80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Clarity</vt:lpstr>
      <vt:lpstr>BREEAM</vt:lpstr>
      <vt:lpstr>Topic for today</vt:lpstr>
      <vt:lpstr>What does it stand for?</vt:lpstr>
      <vt:lpstr>BREEAM at a glance</vt:lpstr>
      <vt:lpstr>BREEAM in numbers</vt:lpstr>
      <vt:lpstr>PowerPoint Presentation</vt:lpstr>
      <vt:lpstr>BREEAM ratings</vt:lpstr>
      <vt:lpstr>Going beyond regulations</vt:lpstr>
      <vt:lpstr>Categories</vt:lpstr>
      <vt:lpstr>Innovation credit</vt:lpstr>
      <vt:lpstr>Some innovation examples…</vt:lpstr>
      <vt:lpstr>Example BREEAM score &amp; rating</vt:lpstr>
      <vt:lpstr>Exemplar – post construction</vt:lpstr>
      <vt:lpstr>Exemplar – post construction public building</vt:lpstr>
      <vt:lpstr>Strengths?</vt:lpstr>
      <vt:lpstr>Weaknesses?</vt:lpstr>
      <vt:lpstr>Sources of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Sustainable Architectural Developments</dc:title>
  <dc:creator>Lara Hopkinson</dc:creator>
  <cp:lastModifiedBy>Lara Hopkinson</cp:lastModifiedBy>
  <cp:revision>20</cp:revision>
  <dcterms:created xsi:type="dcterms:W3CDTF">2016-09-15T14:16:36Z</dcterms:created>
  <dcterms:modified xsi:type="dcterms:W3CDTF">2020-11-09T17:53:00Z</dcterms:modified>
</cp:coreProperties>
</file>