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theme/theme7.xml" ContentType="application/vnd.openxmlformats-officedocument.theme+xml"/>
  <Override PartName="/ppt/slideLayouts/slideLayout14.xml" ContentType="application/vnd.openxmlformats-officedocument.presentationml.slideLayout+xml"/>
  <Override PartName="/ppt/theme/theme8.xml" ContentType="application/vnd.openxmlformats-officedocument.theme+xml"/>
  <Override PartName="/ppt/slideLayouts/slideLayout15.xml" ContentType="application/vnd.openxmlformats-officedocument.presentationml.slideLayout+xml"/>
  <Override PartName="/ppt/theme/theme9.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0.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1.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1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14.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15.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6.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7.xml" ContentType="application/vnd.openxmlformats-officedocument.theme+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18.xml" ContentType="application/vnd.openxmlformats-officedocument.theme+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7" r:id="rId5"/>
    <p:sldMasterId id="2147483669" r:id="rId6"/>
    <p:sldMasterId id="2147483671" r:id="rId7"/>
    <p:sldMasterId id="2147483673" r:id="rId8"/>
    <p:sldMasterId id="2147483675" r:id="rId9"/>
    <p:sldMasterId id="2147483678" r:id="rId10"/>
    <p:sldMasterId id="2147483680" r:id="rId11"/>
    <p:sldMasterId id="2147483682" r:id="rId12"/>
    <p:sldMasterId id="2147483684" r:id="rId13"/>
    <p:sldMasterId id="2147483696" r:id="rId14"/>
    <p:sldMasterId id="2147483701" r:id="rId15"/>
    <p:sldMasterId id="2147483705" r:id="rId16"/>
    <p:sldMasterId id="2147483709" r:id="rId17"/>
    <p:sldMasterId id="2147483721" r:id="rId18"/>
    <p:sldMasterId id="2147483733" r:id="rId19"/>
    <p:sldMasterId id="2147483742" r:id="rId20"/>
    <p:sldMasterId id="2147483787" r:id="rId21"/>
  </p:sldMasterIdLst>
  <p:notesMasterIdLst>
    <p:notesMasterId r:id="rId61"/>
  </p:notesMasterIdLst>
  <p:handoutMasterIdLst>
    <p:handoutMasterId r:id="rId62"/>
  </p:handoutMasterIdLst>
  <p:sldIdLst>
    <p:sldId id="256" r:id="rId22"/>
    <p:sldId id="619" r:id="rId23"/>
    <p:sldId id="689" r:id="rId24"/>
    <p:sldId id="333" r:id="rId25"/>
    <p:sldId id="259" r:id="rId26"/>
    <p:sldId id="335" r:id="rId27"/>
    <p:sldId id="351" r:id="rId28"/>
    <p:sldId id="314" r:id="rId29"/>
    <p:sldId id="319" r:id="rId30"/>
    <p:sldId id="279" r:id="rId31"/>
    <p:sldId id="683" r:id="rId32"/>
    <p:sldId id="261" r:id="rId33"/>
    <p:sldId id="257" r:id="rId34"/>
    <p:sldId id="340" r:id="rId35"/>
    <p:sldId id="343" r:id="rId36"/>
    <p:sldId id="682" r:id="rId37"/>
    <p:sldId id="684" r:id="rId38"/>
    <p:sldId id="681" r:id="rId39"/>
    <p:sldId id="685" r:id="rId40"/>
    <p:sldId id="270" r:id="rId41"/>
    <p:sldId id="690" r:id="rId42"/>
    <p:sldId id="620" r:id="rId43"/>
    <p:sldId id="290" r:id="rId44"/>
    <p:sldId id="621" r:id="rId45"/>
    <p:sldId id="692" r:id="rId46"/>
    <p:sldId id="680" r:id="rId47"/>
    <p:sldId id="308" r:id="rId48"/>
    <p:sldId id="266" r:id="rId49"/>
    <p:sldId id="275" r:id="rId50"/>
    <p:sldId id="686" r:id="rId51"/>
    <p:sldId id="289" r:id="rId52"/>
    <p:sldId id="628" r:id="rId53"/>
    <p:sldId id="687" r:id="rId54"/>
    <p:sldId id="688" r:id="rId55"/>
    <p:sldId id="679" r:id="rId56"/>
    <p:sldId id="268" r:id="rId57"/>
    <p:sldId id="691" r:id="rId58"/>
    <p:sldId id="693" r:id="rId59"/>
    <p:sldId id="301" r:id="rId6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69800" autoAdjust="0"/>
  </p:normalViewPr>
  <p:slideViewPr>
    <p:cSldViewPr>
      <p:cViewPr varScale="1">
        <p:scale>
          <a:sx n="59" d="100"/>
          <a:sy n="59" d="100"/>
        </p:scale>
        <p:origin x="846"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5.xml"/><Relationship Id="rId39" Type="http://schemas.openxmlformats.org/officeDocument/2006/relationships/slide" Target="slides/slide18.xml"/><Relationship Id="rId21" Type="http://schemas.openxmlformats.org/officeDocument/2006/relationships/slideMaster" Target="slideMasters/slideMaster18.xml"/><Relationship Id="rId34" Type="http://schemas.openxmlformats.org/officeDocument/2006/relationships/slide" Target="slides/slide13.xml"/><Relationship Id="rId42" Type="http://schemas.openxmlformats.org/officeDocument/2006/relationships/slide" Target="slides/slide21.xml"/><Relationship Id="rId47" Type="http://schemas.openxmlformats.org/officeDocument/2006/relationships/slide" Target="slides/slide26.xml"/><Relationship Id="rId50" Type="http://schemas.openxmlformats.org/officeDocument/2006/relationships/slide" Target="slides/slide29.xml"/><Relationship Id="rId55" Type="http://schemas.openxmlformats.org/officeDocument/2006/relationships/slide" Target="slides/slide34.xml"/><Relationship Id="rId63"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8.xml"/><Relationship Id="rId41" Type="http://schemas.openxmlformats.org/officeDocument/2006/relationships/slide" Target="slides/slide20.xml"/><Relationship Id="rId54" Type="http://schemas.openxmlformats.org/officeDocument/2006/relationships/slide" Target="slides/slide33.xml"/><Relationship Id="rId62"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3.xml"/><Relationship Id="rId32" Type="http://schemas.openxmlformats.org/officeDocument/2006/relationships/slide" Target="slides/slide11.xml"/><Relationship Id="rId37" Type="http://schemas.openxmlformats.org/officeDocument/2006/relationships/slide" Target="slides/slide16.xml"/><Relationship Id="rId40" Type="http://schemas.openxmlformats.org/officeDocument/2006/relationships/slide" Target="slides/slide19.xml"/><Relationship Id="rId45" Type="http://schemas.openxmlformats.org/officeDocument/2006/relationships/slide" Target="slides/slide24.xml"/><Relationship Id="rId53" Type="http://schemas.openxmlformats.org/officeDocument/2006/relationships/slide" Target="slides/slide32.xml"/><Relationship Id="rId58" Type="http://schemas.openxmlformats.org/officeDocument/2006/relationships/slide" Target="slides/slide37.xml"/><Relationship Id="rId66"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2.xml"/><Relationship Id="rId28" Type="http://schemas.openxmlformats.org/officeDocument/2006/relationships/slide" Target="slides/slide7.xml"/><Relationship Id="rId36" Type="http://schemas.openxmlformats.org/officeDocument/2006/relationships/slide" Target="slides/slide15.xml"/><Relationship Id="rId49" Type="http://schemas.openxmlformats.org/officeDocument/2006/relationships/slide" Target="slides/slide28.xml"/><Relationship Id="rId57" Type="http://schemas.openxmlformats.org/officeDocument/2006/relationships/slide" Target="slides/slide36.xml"/><Relationship Id="rId61" Type="http://schemas.openxmlformats.org/officeDocument/2006/relationships/notesMaster" Target="notesMasters/notesMaster1.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0.xml"/><Relationship Id="rId44" Type="http://schemas.openxmlformats.org/officeDocument/2006/relationships/slide" Target="slides/slide23.xml"/><Relationship Id="rId52" Type="http://schemas.openxmlformats.org/officeDocument/2006/relationships/slide" Target="slides/slide31.xml"/><Relationship Id="rId60" Type="http://schemas.openxmlformats.org/officeDocument/2006/relationships/slide" Target="slides/slide39.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1.xml"/><Relationship Id="rId27" Type="http://schemas.openxmlformats.org/officeDocument/2006/relationships/slide" Target="slides/slide6.xml"/><Relationship Id="rId30" Type="http://schemas.openxmlformats.org/officeDocument/2006/relationships/slide" Target="slides/slide9.xml"/><Relationship Id="rId35" Type="http://schemas.openxmlformats.org/officeDocument/2006/relationships/slide" Target="slides/slide14.xml"/><Relationship Id="rId43" Type="http://schemas.openxmlformats.org/officeDocument/2006/relationships/slide" Target="slides/slide22.xml"/><Relationship Id="rId48" Type="http://schemas.openxmlformats.org/officeDocument/2006/relationships/slide" Target="slides/slide27.xml"/><Relationship Id="rId56" Type="http://schemas.openxmlformats.org/officeDocument/2006/relationships/slide" Target="slides/slide35.xml"/><Relationship Id="rId64"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30.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4.xml"/><Relationship Id="rId33" Type="http://schemas.openxmlformats.org/officeDocument/2006/relationships/slide" Target="slides/slide12.xml"/><Relationship Id="rId38" Type="http://schemas.openxmlformats.org/officeDocument/2006/relationships/slide" Target="slides/slide17.xml"/><Relationship Id="rId46" Type="http://schemas.openxmlformats.org/officeDocument/2006/relationships/slide" Target="slides/slide25.xml"/><Relationship Id="rId59" Type="http://schemas.openxmlformats.org/officeDocument/2006/relationships/slide" Target="slides/slide3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C3DAB5-2D9C-416C-967C-E301824F222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C3ABCB25-E782-4692-B06B-A4707F1D8753}">
      <dgm:prSet/>
      <dgm:spPr/>
      <dgm:t>
        <a:bodyPr/>
        <a:lstStyle/>
        <a:p>
          <a:r>
            <a:rPr lang="en-US" b="1" dirty="0"/>
            <a:t>There are three components for this module:</a:t>
          </a:r>
          <a:endParaRPr lang="en-US" dirty="0"/>
        </a:p>
      </dgm:t>
    </dgm:pt>
    <dgm:pt modelId="{E52A781F-79E6-4035-B291-9220D4E65074}" type="parTrans" cxnId="{BCB37217-DE46-49D0-A3B4-3BE1B74DEC08}">
      <dgm:prSet/>
      <dgm:spPr/>
      <dgm:t>
        <a:bodyPr/>
        <a:lstStyle/>
        <a:p>
          <a:endParaRPr lang="en-US"/>
        </a:p>
      </dgm:t>
    </dgm:pt>
    <dgm:pt modelId="{A268A703-C6F5-4E34-BFE5-06D0996CFE08}" type="sibTrans" cxnId="{BCB37217-DE46-49D0-A3B4-3BE1B74DEC08}">
      <dgm:prSet/>
      <dgm:spPr/>
      <dgm:t>
        <a:bodyPr/>
        <a:lstStyle/>
        <a:p>
          <a:endParaRPr lang="en-US"/>
        </a:p>
      </dgm:t>
    </dgm:pt>
    <dgm:pt modelId="{07B32F21-C356-4344-B313-8B096E218489}">
      <dgm:prSet/>
      <dgm:spPr/>
      <dgm:t>
        <a:bodyPr/>
        <a:lstStyle/>
        <a:p>
          <a:r>
            <a:rPr lang="en-US" b="1"/>
            <a:t>1. Student Journal (750+ words)  - 25%</a:t>
          </a:r>
          <a:endParaRPr lang="en-US"/>
        </a:p>
      </dgm:t>
    </dgm:pt>
    <dgm:pt modelId="{E6C3D22F-B07E-4CD9-8DF1-4D0C7298F160}" type="parTrans" cxnId="{25CCB169-A0E7-4711-90A4-61FD89035E9E}">
      <dgm:prSet/>
      <dgm:spPr/>
      <dgm:t>
        <a:bodyPr/>
        <a:lstStyle/>
        <a:p>
          <a:endParaRPr lang="en-US"/>
        </a:p>
      </dgm:t>
    </dgm:pt>
    <dgm:pt modelId="{A02CB98E-B47D-4863-A4AB-F5AFDB4F2521}" type="sibTrans" cxnId="{25CCB169-A0E7-4711-90A4-61FD89035E9E}">
      <dgm:prSet/>
      <dgm:spPr/>
      <dgm:t>
        <a:bodyPr/>
        <a:lstStyle/>
        <a:p>
          <a:endParaRPr lang="en-US"/>
        </a:p>
      </dgm:t>
    </dgm:pt>
    <dgm:pt modelId="{D0FEA79A-DF78-4684-A0EC-5C9A416FE797}">
      <dgm:prSet/>
      <dgm:spPr/>
      <dgm:t>
        <a:bodyPr/>
        <a:lstStyle/>
        <a:p>
          <a:r>
            <a:rPr lang="en-US" b="1" dirty="0"/>
            <a:t>2. Practical Task Scenario – 25% </a:t>
          </a:r>
          <a:endParaRPr lang="en-US" dirty="0"/>
        </a:p>
      </dgm:t>
    </dgm:pt>
    <dgm:pt modelId="{DB619B43-5EE8-401E-9B43-A82A81E9EE51}" type="parTrans" cxnId="{35C00EF8-15C5-4B7B-A52F-80F8A95ECABA}">
      <dgm:prSet/>
      <dgm:spPr/>
      <dgm:t>
        <a:bodyPr/>
        <a:lstStyle/>
        <a:p>
          <a:endParaRPr lang="en-US"/>
        </a:p>
      </dgm:t>
    </dgm:pt>
    <dgm:pt modelId="{8D3BE978-30FF-4852-B0B6-BCF2050612FC}" type="sibTrans" cxnId="{35C00EF8-15C5-4B7B-A52F-80F8A95ECABA}">
      <dgm:prSet/>
      <dgm:spPr/>
      <dgm:t>
        <a:bodyPr/>
        <a:lstStyle/>
        <a:p>
          <a:endParaRPr lang="en-US"/>
        </a:p>
      </dgm:t>
    </dgm:pt>
    <dgm:pt modelId="{D5C187AE-92E6-4F19-ADBE-F89562A5A3AA}">
      <dgm:prSet/>
      <dgm:spPr/>
      <dgm:t>
        <a:bodyPr/>
        <a:lstStyle/>
        <a:p>
          <a:r>
            <a:rPr lang="en-US" b="1" dirty="0"/>
            <a:t>3. Presentation - 50%</a:t>
          </a:r>
          <a:endParaRPr lang="en-US" dirty="0"/>
        </a:p>
      </dgm:t>
    </dgm:pt>
    <dgm:pt modelId="{D438C00F-98A8-4857-BAD2-7198B34A7EC7}" type="parTrans" cxnId="{41D4E1CB-A4CA-4AB5-9EFE-001122A8FC91}">
      <dgm:prSet/>
      <dgm:spPr/>
      <dgm:t>
        <a:bodyPr/>
        <a:lstStyle/>
        <a:p>
          <a:endParaRPr lang="en-US"/>
        </a:p>
      </dgm:t>
    </dgm:pt>
    <dgm:pt modelId="{55D46666-76D6-45BC-8A50-3AC87CBD3732}" type="sibTrans" cxnId="{41D4E1CB-A4CA-4AB5-9EFE-001122A8FC91}">
      <dgm:prSet/>
      <dgm:spPr/>
      <dgm:t>
        <a:bodyPr/>
        <a:lstStyle/>
        <a:p>
          <a:endParaRPr lang="en-US"/>
        </a:p>
      </dgm:t>
    </dgm:pt>
    <dgm:pt modelId="{2945A024-2068-4183-9D74-098905B2297F}" type="pres">
      <dgm:prSet presAssocID="{FBC3DAB5-2D9C-416C-967C-E301824F2227}" presName="vert0" presStyleCnt="0">
        <dgm:presLayoutVars>
          <dgm:dir/>
          <dgm:animOne val="branch"/>
          <dgm:animLvl val="lvl"/>
        </dgm:presLayoutVars>
      </dgm:prSet>
      <dgm:spPr/>
    </dgm:pt>
    <dgm:pt modelId="{8FE573F4-5233-4CA8-858B-6465E76058F3}" type="pres">
      <dgm:prSet presAssocID="{C3ABCB25-E782-4692-B06B-A4707F1D8753}" presName="thickLine" presStyleLbl="alignNode1" presStyleIdx="0" presStyleCnt="4"/>
      <dgm:spPr/>
    </dgm:pt>
    <dgm:pt modelId="{82433EEF-B391-4597-912D-B56953B61EAD}" type="pres">
      <dgm:prSet presAssocID="{C3ABCB25-E782-4692-B06B-A4707F1D8753}" presName="horz1" presStyleCnt="0"/>
      <dgm:spPr/>
    </dgm:pt>
    <dgm:pt modelId="{320882B9-B38A-4106-9BA6-0A8995C87BCD}" type="pres">
      <dgm:prSet presAssocID="{C3ABCB25-E782-4692-B06B-A4707F1D8753}" presName="tx1" presStyleLbl="revTx" presStyleIdx="0" presStyleCnt="4"/>
      <dgm:spPr/>
    </dgm:pt>
    <dgm:pt modelId="{9862839B-2C71-4516-8A5A-9BD8999091C5}" type="pres">
      <dgm:prSet presAssocID="{C3ABCB25-E782-4692-B06B-A4707F1D8753}" presName="vert1" presStyleCnt="0"/>
      <dgm:spPr/>
    </dgm:pt>
    <dgm:pt modelId="{C2FFBFC6-5847-44C3-833B-6202ECD1B293}" type="pres">
      <dgm:prSet presAssocID="{07B32F21-C356-4344-B313-8B096E218489}" presName="thickLine" presStyleLbl="alignNode1" presStyleIdx="1" presStyleCnt="4"/>
      <dgm:spPr/>
    </dgm:pt>
    <dgm:pt modelId="{244B7193-D52F-4AA5-B210-62585EE0BFCA}" type="pres">
      <dgm:prSet presAssocID="{07B32F21-C356-4344-B313-8B096E218489}" presName="horz1" presStyleCnt="0"/>
      <dgm:spPr/>
    </dgm:pt>
    <dgm:pt modelId="{6D220698-7D87-4CED-A835-8CB3785E1568}" type="pres">
      <dgm:prSet presAssocID="{07B32F21-C356-4344-B313-8B096E218489}" presName="tx1" presStyleLbl="revTx" presStyleIdx="1" presStyleCnt="4"/>
      <dgm:spPr/>
    </dgm:pt>
    <dgm:pt modelId="{EDB630CE-7572-49DA-9591-D69C138153AA}" type="pres">
      <dgm:prSet presAssocID="{07B32F21-C356-4344-B313-8B096E218489}" presName="vert1" presStyleCnt="0"/>
      <dgm:spPr/>
    </dgm:pt>
    <dgm:pt modelId="{73A3161E-3290-4AF3-8D77-8A85470D8743}" type="pres">
      <dgm:prSet presAssocID="{D0FEA79A-DF78-4684-A0EC-5C9A416FE797}" presName="thickLine" presStyleLbl="alignNode1" presStyleIdx="2" presStyleCnt="4"/>
      <dgm:spPr/>
    </dgm:pt>
    <dgm:pt modelId="{6ECE5089-7520-457A-A053-CE2B09DE52F3}" type="pres">
      <dgm:prSet presAssocID="{D0FEA79A-DF78-4684-A0EC-5C9A416FE797}" presName="horz1" presStyleCnt="0"/>
      <dgm:spPr/>
    </dgm:pt>
    <dgm:pt modelId="{097EAFC6-3A23-40F2-8A20-427A58F00BC1}" type="pres">
      <dgm:prSet presAssocID="{D0FEA79A-DF78-4684-A0EC-5C9A416FE797}" presName="tx1" presStyleLbl="revTx" presStyleIdx="2" presStyleCnt="4"/>
      <dgm:spPr/>
    </dgm:pt>
    <dgm:pt modelId="{27E3AD76-FCDC-47F7-823B-43B39B6EDDA3}" type="pres">
      <dgm:prSet presAssocID="{D0FEA79A-DF78-4684-A0EC-5C9A416FE797}" presName="vert1" presStyleCnt="0"/>
      <dgm:spPr/>
    </dgm:pt>
    <dgm:pt modelId="{5806D61A-4F86-4622-837B-DFB47CA38FD2}" type="pres">
      <dgm:prSet presAssocID="{D5C187AE-92E6-4F19-ADBE-F89562A5A3AA}" presName="thickLine" presStyleLbl="alignNode1" presStyleIdx="3" presStyleCnt="4"/>
      <dgm:spPr/>
    </dgm:pt>
    <dgm:pt modelId="{BF2ADF2E-0B58-4D6E-84F0-8600AFCA86AF}" type="pres">
      <dgm:prSet presAssocID="{D5C187AE-92E6-4F19-ADBE-F89562A5A3AA}" presName="horz1" presStyleCnt="0"/>
      <dgm:spPr/>
    </dgm:pt>
    <dgm:pt modelId="{1174F0C3-BB69-4746-8C3A-98BB17309883}" type="pres">
      <dgm:prSet presAssocID="{D5C187AE-92E6-4F19-ADBE-F89562A5A3AA}" presName="tx1" presStyleLbl="revTx" presStyleIdx="3" presStyleCnt="4"/>
      <dgm:spPr/>
    </dgm:pt>
    <dgm:pt modelId="{7EA6886B-EF7C-418F-A8AE-0D29EC55EB08}" type="pres">
      <dgm:prSet presAssocID="{D5C187AE-92E6-4F19-ADBE-F89562A5A3AA}" presName="vert1" presStyleCnt="0"/>
      <dgm:spPr/>
    </dgm:pt>
  </dgm:ptLst>
  <dgm:cxnLst>
    <dgm:cxn modelId="{BCB37217-DE46-49D0-A3B4-3BE1B74DEC08}" srcId="{FBC3DAB5-2D9C-416C-967C-E301824F2227}" destId="{C3ABCB25-E782-4692-B06B-A4707F1D8753}" srcOrd="0" destOrd="0" parTransId="{E52A781F-79E6-4035-B291-9220D4E65074}" sibTransId="{A268A703-C6F5-4E34-BFE5-06D0996CFE08}"/>
    <dgm:cxn modelId="{1E0FA026-DD5C-4292-A56C-935123F0A0BF}" type="presOf" srcId="{FBC3DAB5-2D9C-416C-967C-E301824F2227}" destId="{2945A024-2068-4183-9D74-098905B2297F}" srcOrd="0" destOrd="0" presId="urn:microsoft.com/office/officeart/2008/layout/LinedList"/>
    <dgm:cxn modelId="{25CCB169-A0E7-4711-90A4-61FD89035E9E}" srcId="{FBC3DAB5-2D9C-416C-967C-E301824F2227}" destId="{07B32F21-C356-4344-B313-8B096E218489}" srcOrd="1" destOrd="0" parTransId="{E6C3D22F-B07E-4CD9-8DF1-4D0C7298F160}" sibTransId="{A02CB98E-B47D-4863-A4AB-F5AFDB4F2521}"/>
    <dgm:cxn modelId="{C6AA9B89-201C-4B39-92EA-CCF63DDB4986}" type="presOf" srcId="{D0FEA79A-DF78-4684-A0EC-5C9A416FE797}" destId="{097EAFC6-3A23-40F2-8A20-427A58F00BC1}" srcOrd="0" destOrd="0" presId="urn:microsoft.com/office/officeart/2008/layout/LinedList"/>
    <dgm:cxn modelId="{903BEDB5-EE7C-4585-9D1B-6C4E4619BE39}" type="presOf" srcId="{C3ABCB25-E782-4692-B06B-A4707F1D8753}" destId="{320882B9-B38A-4106-9BA6-0A8995C87BCD}" srcOrd="0" destOrd="0" presId="urn:microsoft.com/office/officeart/2008/layout/LinedList"/>
    <dgm:cxn modelId="{9DDDDABC-0228-49CD-ACC6-4C4B017379D7}" type="presOf" srcId="{D5C187AE-92E6-4F19-ADBE-F89562A5A3AA}" destId="{1174F0C3-BB69-4746-8C3A-98BB17309883}" srcOrd="0" destOrd="0" presId="urn:microsoft.com/office/officeart/2008/layout/LinedList"/>
    <dgm:cxn modelId="{41D4E1CB-A4CA-4AB5-9EFE-001122A8FC91}" srcId="{FBC3DAB5-2D9C-416C-967C-E301824F2227}" destId="{D5C187AE-92E6-4F19-ADBE-F89562A5A3AA}" srcOrd="3" destOrd="0" parTransId="{D438C00F-98A8-4857-BAD2-7198B34A7EC7}" sibTransId="{55D46666-76D6-45BC-8A50-3AC87CBD3732}"/>
    <dgm:cxn modelId="{691FC0E8-E5C5-4CF3-9CFD-3AFC949D53C6}" type="presOf" srcId="{07B32F21-C356-4344-B313-8B096E218489}" destId="{6D220698-7D87-4CED-A835-8CB3785E1568}" srcOrd="0" destOrd="0" presId="urn:microsoft.com/office/officeart/2008/layout/LinedList"/>
    <dgm:cxn modelId="{35C00EF8-15C5-4B7B-A52F-80F8A95ECABA}" srcId="{FBC3DAB5-2D9C-416C-967C-E301824F2227}" destId="{D0FEA79A-DF78-4684-A0EC-5C9A416FE797}" srcOrd="2" destOrd="0" parTransId="{DB619B43-5EE8-401E-9B43-A82A81E9EE51}" sibTransId="{8D3BE978-30FF-4852-B0B6-BCF2050612FC}"/>
    <dgm:cxn modelId="{50CAB23C-785D-481C-B76B-B08E01E15B7A}" type="presParOf" srcId="{2945A024-2068-4183-9D74-098905B2297F}" destId="{8FE573F4-5233-4CA8-858B-6465E76058F3}" srcOrd="0" destOrd="0" presId="urn:microsoft.com/office/officeart/2008/layout/LinedList"/>
    <dgm:cxn modelId="{6C19CD54-6BB4-4AFA-BFCF-7499FCC42FCF}" type="presParOf" srcId="{2945A024-2068-4183-9D74-098905B2297F}" destId="{82433EEF-B391-4597-912D-B56953B61EAD}" srcOrd="1" destOrd="0" presId="urn:microsoft.com/office/officeart/2008/layout/LinedList"/>
    <dgm:cxn modelId="{DDAEDA5F-7AC8-426B-B421-9438B7A4BA13}" type="presParOf" srcId="{82433EEF-B391-4597-912D-B56953B61EAD}" destId="{320882B9-B38A-4106-9BA6-0A8995C87BCD}" srcOrd="0" destOrd="0" presId="urn:microsoft.com/office/officeart/2008/layout/LinedList"/>
    <dgm:cxn modelId="{778E2B0A-8ED3-446E-B35A-5D9AE2DBAED2}" type="presParOf" srcId="{82433EEF-B391-4597-912D-B56953B61EAD}" destId="{9862839B-2C71-4516-8A5A-9BD8999091C5}" srcOrd="1" destOrd="0" presId="urn:microsoft.com/office/officeart/2008/layout/LinedList"/>
    <dgm:cxn modelId="{27F575E4-702C-4854-B707-B2E110CBEEA7}" type="presParOf" srcId="{2945A024-2068-4183-9D74-098905B2297F}" destId="{C2FFBFC6-5847-44C3-833B-6202ECD1B293}" srcOrd="2" destOrd="0" presId="urn:microsoft.com/office/officeart/2008/layout/LinedList"/>
    <dgm:cxn modelId="{CCCB4680-9B66-4781-BB7E-781197233208}" type="presParOf" srcId="{2945A024-2068-4183-9D74-098905B2297F}" destId="{244B7193-D52F-4AA5-B210-62585EE0BFCA}" srcOrd="3" destOrd="0" presId="urn:microsoft.com/office/officeart/2008/layout/LinedList"/>
    <dgm:cxn modelId="{F610D022-AB9A-43EC-B1A3-C382D4CC7301}" type="presParOf" srcId="{244B7193-D52F-4AA5-B210-62585EE0BFCA}" destId="{6D220698-7D87-4CED-A835-8CB3785E1568}" srcOrd="0" destOrd="0" presId="urn:microsoft.com/office/officeart/2008/layout/LinedList"/>
    <dgm:cxn modelId="{23BF8FFD-AD9A-47CD-8A0E-65DEEC7978D2}" type="presParOf" srcId="{244B7193-D52F-4AA5-B210-62585EE0BFCA}" destId="{EDB630CE-7572-49DA-9591-D69C138153AA}" srcOrd="1" destOrd="0" presId="urn:microsoft.com/office/officeart/2008/layout/LinedList"/>
    <dgm:cxn modelId="{597F8A6B-D3AA-40F3-99CA-8B5E340B9271}" type="presParOf" srcId="{2945A024-2068-4183-9D74-098905B2297F}" destId="{73A3161E-3290-4AF3-8D77-8A85470D8743}" srcOrd="4" destOrd="0" presId="urn:microsoft.com/office/officeart/2008/layout/LinedList"/>
    <dgm:cxn modelId="{4F09F4A6-5402-422D-8EEA-D7BB69CFC37C}" type="presParOf" srcId="{2945A024-2068-4183-9D74-098905B2297F}" destId="{6ECE5089-7520-457A-A053-CE2B09DE52F3}" srcOrd="5" destOrd="0" presId="urn:microsoft.com/office/officeart/2008/layout/LinedList"/>
    <dgm:cxn modelId="{51C31B55-56AD-4525-89C2-7E3EFFA59F9F}" type="presParOf" srcId="{6ECE5089-7520-457A-A053-CE2B09DE52F3}" destId="{097EAFC6-3A23-40F2-8A20-427A58F00BC1}" srcOrd="0" destOrd="0" presId="urn:microsoft.com/office/officeart/2008/layout/LinedList"/>
    <dgm:cxn modelId="{6E4ED3A5-84BB-4A0E-9365-D3B95AC78D3E}" type="presParOf" srcId="{6ECE5089-7520-457A-A053-CE2B09DE52F3}" destId="{27E3AD76-FCDC-47F7-823B-43B39B6EDDA3}" srcOrd="1" destOrd="0" presId="urn:microsoft.com/office/officeart/2008/layout/LinedList"/>
    <dgm:cxn modelId="{F1E3BC18-4994-4047-90A1-037F6E10A717}" type="presParOf" srcId="{2945A024-2068-4183-9D74-098905B2297F}" destId="{5806D61A-4F86-4622-837B-DFB47CA38FD2}" srcOrd="6" destOrd="0" presId="urn:microsoft.com/office/officeart/2008/layout/LinedList"/>
    <dgm:cxn modelId="{7B273DFB-05B7-401D-BBCF-EC7FA5671109}" type="presParOf" srcId="{2945A024-2068-4183-9D74-098905B2297F}" destId="{BF2ADF2E-0B58-4D6E-84F0-8600AFCA86AF}" srcOrd="7" destOrd="0" presId="urn:microsoft.com/office/officeart/2008/layout/LinedList"/>
    <dgm:cxn modelId="{F439EE66-952B-4DBE-99AC-59FAD1A49F19}" type="presParOf" srcId="{BF2ADF2E-0B58-4D6E-84F0-8600AFCA86AF}" destId="{1174F0C3-BB69-4746-8C3A-98BB17309883}" srcOrd="0" destOrd="0" presId="urn:microsoft.com/office/officeart/2008/layout/LinedList"/>
    <dgm:cxn modelId="{CDF6B4D2-1DB5-4BC8-9212-F1E0875C8898}" type="presParOf" srcId="{BF2ADF2E-0B58-4D6E-84F0-8600AFCA86AF}" destId="{7EA6886B-EF7C-418F-A8AE-0D29EC55EB08}"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E573F4-5233-4CA8-858B-6465E76058F3}">
      <dsp:nvSpPr>
        <dsp:cNvPr id="0" name=""/>
        <dsp:cNvSpPr/>
      </dsp:nvSpPr>
      <dsp:spPr>
        <a:xfrm>
          <a:off x="0" y="0"/>
          <a:ext cx="275027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0882B9-B38A-4106-9BA6-0A8995C87BCD}">
      <dsp:nvSpPr>
        <dsp:cNvPr id="0" name=""/>
        <dsp:cNvSpPr/>
      </dsp:nvSpPr>
      <dsp:spPr>
        <a:xfrm>
          <a:off x="0" y="0"/>
          <a:ext cx="2750277" cy="1189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dirty="0"/>
            <a:t>There are three components for this module:</a:t>
          </a:r>
          <a:endParaRPr lang="en-US" sz="2400" kern="1200" dirty="0"/>
        </a:p>
      </dsp:txBody>
      <dsp:txXfrm>
        <a:off x="0" y="0"/>
        <a:ext cx="2750277" cy="1189838"/>
      </dsp:txXfrm>
    </dsp:sp>
    <dsp:sp modelId="{C2FFBFC6-5847-44C3-833B-6202ECD1B293}">
      <dsp:nvSpPr>
        <dsp:cNvPr id="0" name=""/>
        <dsp:cNvSpPr/>
      </dsp:nvSpPr>
      <dsp:spPr>
        <a:xfrm>
          <a:off x="0" y="1189838"/>
          <a:ext cx="275027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220698-7D87-4CED-A835-8CB3785E1568}">
      <dsp:nvSpPr>
        <dsp:cNvPr id="0" name=""/>
        <dsp:cNvSpPr/>
      </dsp:nvSpPr>
      <dsp:spPr>
        <a:xfrm>
          <a:off x="0" y="1189838"/>
          <a:ext cx="2750277" cy="1189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a:t>1. Student Journal (750+ words)  - 25%</a:t>
          </a:r>
          <a:endParaRPr lang="en-US" sz="2400" kern="1200"/>
        </a:p>
      </dsp:txBody>
      <dsp:txXfrm>
        <a:off x="0" y="1189838"/>
        <a:ext cx="2750277" cy="1189838"/>
      </dsp:txXfrm>
    </dsp:sp>
    <dsp:sp modelId="{73A3161E-3290-4AF3-8D77-8A85470D8743}">
      <dsp:nvSpPr>
        <dsp:cNvPr id="0" name=""/>
        <dsp:cNvSpPr/>
      </dsp:nvSpPr>
      <dsp:spPr>
        <a:xfrm>
          <a:off x="0" y="2379676"/>
          <a:ext cx="275027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7EAFC6-3A23-40F2-8A20-427A58F00BC1}">
      <dsp:nvSpPr>
        <dsp:cNvPr id="0" name=""/>
        <dsp:cNvSpPr/>
      </dsp:nvSpPr>
      <dsp:spPr>
        <a:xfrm>
          <a:off x="0" y="2379676"/>
          <a:ext cx="2750277" cy="1189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dirty="0"/>
            <a:t>2. Practical Task Scenario – 25% </a:t>
          </a:r>
          <a:endParaRPr lang="en-US" sz="2400" kern="1200" dirty="0"/>
        </a:p>
      </dsp:txBody>
      <dsp:txXfrm>
        <a:off x="0" y="2379676"/>
        <a:ext cx="2750277" cy="1189838"/>
      </dsp:txXfrm>
    </dsp:sp>
    <dsp:sp modelId="{5806D61A-4F86-4622-837B-DFB47CA38FD2}">
      <dsp:nvSpPr>
        <dsp:cNvPr id="0" name=""/>
        <dsp:cNvSpPr/>
      </dsp:nvSpPr>
      <dsp:spPr>
        <a:xfrm>
          <a:off x="0" y="3569514"/>
          <a:ext cx="275027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74F0C3-BB69-4746-8C3A-98BB17309883}">
      <dsp:nvSpPr>
        <dsp:cNvPr id="0" name=""/>
        <dsp:cNvSpPr/>
      </dsp:nvSpPr>
      <dsp:spPr>
        <a:xfrm>
          <a:off x="0" y="3569514"/>
          <a:ext cx="2750277" cy="1189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dirty="0"/>
            <a:t>3. Presentation - 50%</a:t>
          </a:r>
          <a:endParaRPr lang="en-US" sz="2400" kern="1200" dirty="0"/>
        </a:p>
      </dsp:txBody>
      <dsp:txXfrm>
        <a:off x="0" y="3569514"/>
        <a:ext cx="2750277" cy="118983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0.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5281F3-D106-4AEA-BAE1-A231A682CF34}" type="datetimeFigureOut">
              <a:rPr lang="en-GB" smtClean="0"/>
              <a:t>12/01/2023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359E81-29C2-4BB2-8BE5-5DBBA483C9A8}" type="slidenum">
              <a:rPr lang="en-GB" smtClean="0"/>
              <a:t>‹#›</a:t>
            </a:fld>
            <a:endParaRPr lang="en-GB"/>
          </a:p>
        </p:txBody>
      </p:sp>
    </p:spTree>
    <p:extLst>
      <p:ext uri="{BB962C8B-B14F-4D97-AF65-F5344CB8AC3E}">
        <p14:creationId xmlns:p14="http://schemas.microsoft.com/office/powerpoint/2010/main" val="3782465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20106547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Laptop/Computer with working camera and microphone</a:t>
            </a:r>
          </a:p>
          <a:p>
            <a:r>
              <a:rPr lang="en-GB" b="0" dirty="0"/>
              <a:t>Must join lectures on a computer or laptop</a:t>
            </a:r>
          </a:p>
          <a:p>
            <a:endParaRPr lang="en-GB" b="1" dirty="0"/>
          </a:p>
          <a:p>
            <a:r>
              <a:rPr lang="en-GB" b="1" dirty="0"/>
              <a:t>Calendar – phone or physical book</a:t>
            </a:r>
          </a:p>
          <a:p>
            <a:r>
              <a:rPr lang="en-GB" b="0" dirty="0"/>
              <a:t>For assignment dates</a:t>
            </a:r>
          </a:p>
          <a:p>
            <a:endParaRPr lang="en-GB" b="1" dirty="0"/>
          </a:p>
          <a:p>
            <a:r>
              <a:rPr lang="en-GB" b="1" dirty="0"/>
              <a:t>Notebook</a:t>
            </a:r>
          </a:p>
          <a:p>
            <a:r>
              <a:rPr lang="en-GB" b="0" dirty="0"/>
              <a:t>Lecture notes</a:t>
            </a:r>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dirty="0"/>
          </a:p>
        </p:txBody>
      </p:sp>
    </p:spTree>
    <p:extLst>
      <p:ext uri="{BB962C8B-B14F-4D97-AF65-F5344CB8AC3E}">
        <p14:creationId xmlns:p14="http://schemas.microsoft.com/office/powerpoint/2010/main" val="1781260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5</a:t>
            </a:fld>
            <a:endParaRPr lang="en-GB"/>
          </a:p>
        </p:txBody>
      </p:sp>
    </p:spTree>
    <p:extLst>
      <p:ext uri="{BB962C8B-B14F-4D97-AF65-F5344CB8AC3E}">
        <p14:creationId xmlns:p14="http://schemas.microsoft.com/office/powerpoint/2010/main" val="14719419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2434974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2216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dirty="0"/>
          </a:p>
        </p:txBody>
      </p:sp>
    </p:spTree>
    <p:extLst>
      <p:ext uri="{BB962C8B-B14F-4D97-AF65-F5344CB8AC3E}">
        <p14:creationId xmlns:p14="http://schemas.microsoft.com/office/powerpoint/2010/main" val="35063045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038222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3494437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have 5 minutes</a:t>
            </a:r>
          </a:p>
        </p:txBody>
      </p:sp>
      <p:sp>
        <p:nvSpPr>
          <p:cNvPr id="4" name="Slide Number Placeholder 3"/>
          <p:cNvSpPr>
            <a:spLocks noGrp="1"/>
          </p:cNvSpPr>
          <p:nvPr>
            <p:ph type="sldNum" sz="quarter" idx="5"/>
          </p:nvPr>
        </p:nvSpPr>
        <p:spPr/>
        <p:txBody>
          <a:bodyPr/>
          <a:lstStyle/>
          <a:p>
            <a:fld id="{EFB4D46B-BBE0-4474-A26D-45E0F7167BF9}" type="slidenum">
              <a:rPr lang="en-GB" smtClean="0"/>
              <a:t>12</a:t>
            </a:fld>
            <a:endParaRPr lang="en-GB"/>
          </a:p>
        </p:txBody>
      </p:sp>
    </p:spTree>
    <p:extLst>
      <p:ext uri="{BB962C8B-B14F-4D97-AF65-F5344CB8AC3E}">
        <p14:creationId xmlns:p14="http://schemas.microsoft.com/office/powerpoint/2010/main" val="21718852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buFont typeface="Symbol" panose="05050102010706020507" pitchFamily="18" charset="2"/>
              <a:buChar char=""/>
            </a:pPr>
            <a:endParaRPr lang="en-GB" sz="1800" dirty="0">
              <a:effectLst/>
              <a:latin typeface="Calibri" panose="020F0502020204030204" pitchFamily="34" charset="0"/>
              <a:ea typeface="Times New Roman" panose="02020603050405020304" pitchFamily="18" charset="0"/>
              <a:cs typeface="Carlito"/>
            </a:endParaRPr>
          </a:p>
          <a:p>
            <a:pPr marL="342900" lvl="0" indent="-342900" algn="just">
              <a:buFont typeface="Symbol" panose="05050102010706020507" pitchFamily="18" charset="2"/>
              <a:buChar char=""/>
            </a:pPr>
            <a:endParaRPr lang="en-GB" sz="1800" dirty="0">
              <a:effectLst/>
              <a:latin typeface="Carlito"/>
              <a:ea typeface="Carlito"/>
              <a:cs typeface="Carlito"/>
            </a:endParaRPr>
          </a:p>
        </p:txBody>
      </p:sp>
      <p:sp>
        <p:nvSpPr>
          <p:cNvPr id="4" name="Slide Number Placeholder 3"/>
          <p:cNvSpPr>
            <a:spLocks noGrp="1"/>
          </p:cNvSpPr>
          <p:nvPr>
            <p:ph type="sldNum" sz="quarter" idx="5"/>
          </p:nvPr>
        </p:nvSpPr>
        <p:spPr/>
        <p:txBody>
          <a:bodyPr/>
          <a:lstStyle/>
          <a:p>
            <a:fld id="{34359E81-29C2-4BB2-8BE5-5DBBA483C9A8}" type="slidenum">
              <a:rPr lang="en-GB" smtClean="0"/>
              <a:t>14</a:t>
            </a:fld>
            <a:endParaRPr lang="en-GB"/>
          </a:p>
        </p:txBody>
      </p:sp>
    </p:spTree>
    <p:extLst>
      <p:ext uri="{BB962C8B-B14F-4D97-AF65-F5344CB8AC3E}">
        <p14:creationId xmlns:p14="http://schemas.microsoft.com/office/powerpoint/2010/main" val="4166154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18510559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would provide yourselves with the opportunity to ask questions ton industry professionals</a:t>
            </a:r>
          </a:p>
        </p:txBody>
      </p:sp>
      <p:sp>
        <p:nvSpPr>
          <p:cNvPr id="4" name="Slide Number Placeholder 3"/>
          <p:cNvSpPr>
            <a:spLocks noGrp="1"/>
          </p:cNvSpPr>
          <p:nvPr>
            <p:ph type="sldNum" sz="quarter" idx="5"/>
          </p:nvPr>
        </p:nvSpPr>
        <p:spPr/>
        <p:txBody>
          <a:bodyPr/>
          <a:lstStyle/>
          <a:p>
            <a:fld id="{34359E81-29C2-4BB2-8BE5-5DBBA483C9A8}" type="slidenum">
              <a:rPr lang="en-GB" smtClean="0"/>
              <a:t>18</a:t>
            </a:fld>
            <a:endParaRPr lang="en-GB"/>
          </a:p>
        </p:txBody>
      </p:sp>
    </p:spTree>
    <p:extLst>
      <p:ext uri="{BB962C8B-B14F-4D97-AF65-F5344CB8AC3E}">
        <p14:creationId xmlns:p14="http://schemas.microsoft.com/office/powerpoint/2010/main" val="39243380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35837742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20</a:t>
            </a:fld>
            <a:endParaRPr lang="en-GB"/>
          </a:p>
        </p:txBody>
      </p:sp>
    </p:spTree>
    <p:extLst>
      <p:ext uri="{BB962C8B-B14F-4D97-AF65-F5344CB8AC3E}">
        <p14:creationId xmlns:p14="http://schemas.microsoft.com/office/powerpoint/2010/main" val="30683910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9478293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17823730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25</a:t>
            </a:fld>
            <a:endParaRPr lang="en-GB"/>
          </a:p>
        </p:txBody>
      </p:sp>
    </p:spTree>
    <p:extLst>
      <p:ext uri="{BB962C8B-B14F-4D97-AF65-F5344CB8AC3E}">
        <p14:creationId xmlns:p14="http://schemas.microsoft.com/office/powerpoint/2010/main" val="8535894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6903518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10615484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29</a:t>
            </a:fld>
            <a:endParaRPr lang="en-GB"/>
          </a:p>
        </p:txBody>
      </p:sp>
    </p:spTree>
    <p:extLst>
      <p:ext uri="{BB962C8B-B14F-4D97-AF65-F5344CB8AC3E}">
        <p14:creationId xmlns:p14="http://schemas.microsoft.com/office/powerpoint/2010/main" val="6906338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Ask students to take note of assignment deadline </a:t>
            </a:r>
            <a:r>
              <a:rPr lang="en-US" sz="1800" b="1" dirty="0">
                <a:effectLst/>
                <a:latin typeface="Calibri" panose="020F0502020204030204" pitchFamily="34" charset="0"/>
                <a:ea typeface="Carlito"/>
                <a:cs typeface="Arial" panose="020B0604020202020204" pitchFamily="34" charset="0"/>
              </a:rPr>
              <a:t>Friday 10</a:t>
            </a:r>
            <a:r>
              <a:rPr lang="en-US" sz="1800" b="1" baseline="30000" dirty="0">
                <a:effectLst/>
                <a:latin typeface="Calibri" panose="020F0502020204030204" pitchFamily="34" charset="0"/>
                <a:ea typeface="Carlito"/>
                <a:cs typeface="Arial" panose="020B0604020202020204" pitchFamily="34" charset="0"/>
              </a:rPr>
              <a:t>th</a:t>
            </a:r>
            <a:r>
              <a:rPr lang="en-US" sz="1800" b="1" dirty="0">
                <a:effectLst/>
                <a:latin typeface="Calibri" panose="020F0502020204030204" pitchFamily="34" charset="0"/>
                <a:ea typeface="Carlito"/>
                <a:cs typeface="Arial" panose="020B0604020202020204" pitchFamily="34" charset="0"/>
              </a:rPr>
              <a:t> of March 2023 by 23h55</a:t>
            </a:r>
            <a:r>
              <a:rPr lang="en-GB" sz="1800" b="1" dirty="0">
                <a:effectLst/>
                <a:latin typeface="Carlito"/>
                <a:ea typeface="Carlito"/>
                <a:cs typeface="Arial" panose="020B0604020202020204" pitchFamily="34" charset="0"/>
              </a:rPr>
              <a:t>.</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Explain 7 days late submission and what happens if they miss this second deadline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Template must be used and it is available under the assessment tile on Moodle.</a:t>
            </a:r>
          </a:p>
          <a:p>
            <a:endParaRPr lang="en-GB" dirty="0"/>
          </a:p>
          <a:p>
            <a:r>
              <a:rPr lang="en-GB" dirty="0"/>
              <a:t>There is one assignment and assignment link, but three components. </a:t>
            </a:r>
          </a:p>
          <a:p>
            <a:r>
              <a:rPr lang="en-GB" dirty="0"/>
              <a:t>.</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12044217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Download and review the Module Handbook</a:t>
            </a:r>
          </a:p>
        </p:txBody>
      </p:sp>
      <p:sp>
        <p:nvSpPr>
          <p:cNvPr id="4" name="Slide Number Placeholder 3"/>
          <p:cNvSpPr>
            <a:spLocks noGrp="1"/>
          </p:cNvSpPr>
          <p:nvPr>
            <p:ph type="sldNum" sz="quarter" idx="5"/>
          </p:nvPr>
        </p:nvSpPr>
        <p:spPr/>
        <p:txBody>
          <a:bodyPr/>
          <a:lstStyle/>
          <a:p>
            <a:fld id="{34359E81-29C2-4BB2-8BE5-5DBBA483C9A8}" type="slidenum">
              <a:rPr lang="en-GB" smtClean="0"/>
              <a:t>31</a:t>
            </a:fld>
            <a:endParaRPr lang="en-GB"/>
          </a:p>
        </p:txBody>
      </p:sp>
    </p:spTree>
    <p:extLst>
      <p:ext uri="{BB962C8B-B14F-4D97-AF65-F5344CB8AC3E}">
        <p14:creationId xmlns:p14="http://schemas.microsoft.com/office/powerpoint/2010/main" val="22854742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Carlito"/>
                <a:ea typeface="Carlito"/>
                <a:cs typeface="Carlito"/>
              </a:rPr>
              <a:t>This part of the assignment will require you to compile a Student Journal (learning log), </a:t>
            </a:r>
            <a:r>
              <a:rPr lang="en-US" sz="1200" dirty="0">
                <a:effectLst/>
                <a:latin typeface="Calibri" panose="020F0502020204030204" pitchFamily="34" charset="0"/>
                <a:ea typeface="Carlito"/>
                <a:cs typeface="Carlito"/>
              </a:rPr>
              <a:t>you need to summarise you’re learning on the following </a:t>
            </a:r>
            <a:r>
              <a:rPr lang="en-US" sz="1200" dirty="0">
                <a:effectLst/>
                <a:latin typeface="Carlito"/>
                <a:ea typeface="Carlito"/>
                <a:cs typeface="Carlito"/>
              </a:rPr>
              <a:t>topic</a:t>
            </a:r>
            <a:r>
              <a:rPr lang="en-US" sz="1200" dirty="0">
                <a:effectLst/>
                <a:latin typeface="Calibri" panose="020F0502020204030204" pitchFamily="34" charset="0"/>
                <a:ea typeface="Carlito"/>
                <a:cs typeface="Carlito"/>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Calibri" panose="020F0502020204030204" pitchFamily="34" charset="0"/>
              <a:ea typeface="Carlito"/>
              <a:cs typeface="Carlito"/>
            </a:endParaRPr>
          </a:p>
          <a:p>
            <a:pPr marL="285750" indent="-285750" algn="just">
              <a:buFont typeface="Arial" panose="020B0604020202020204" pitchFamily="34" charset="0"/>
              <a:buChar char="•"/>
            </a:pPr>
            <a:r>
              <a:rPr lang="en-US" sz="1200" dirty="0">
                <a:effectLst/>
                <a:latin typeface="Carlito"/>
                <a:ea typeface="Carlito"/>
                <a:cs typeface="Carlito"/>
              </a:rPr>
              <a:t>You must include </a:t>
            </a:r>
            <a:r>
              <a:rPr lang="en-US" sz="1200" b="1" dirty="0">
                <a:effectLst/>
                <a:latin typeface="Calibri" panose="020F0502020204030204" pitchFamily="34" charset="0"/>
                <a:ea typeface="Carlito"/>
                <a:cs typeface="Carlito"/>
              </a:rPr>
              <a:t>personal reflections </a:t>
            </a:r>
            <a:r>
              <a:rPr lang="en-US" sz="1200" dirty="0">
                <a:effectLst/>
                <a:latin typeface="Calibri" panose="020F0502020204030204" pitchFamily="34" charset="0"/>
                <a:ea typeface="Carlito"/>
                <a:cs typeface="Carlito"/>
              </a:rPr>
              <a:t>and link your work to </a:t>
            </a:r>
            <a:r>
              <a:rPr lang="en-US" sz="1200" b="1" dirty="0">
                <a:effectLst/>
                <a:latin typeface="Calibri" panose="020F0502020204030204" pitchFamily="34" charset="0"/>
                <a:ea typeface="Carlito"/>
                <a:cs typeface="Carlito"/>
              </a:rPr>
              <a:t>industry examples and where applicable experience</a:t>
            </a:r>
            <a:r>
              <a:rPr lang="en-US" sz="1200" dirty="0">
                <a:effectLst/>
                <a:latin typeface="Calibri" panose="020F0502020204030204" pitchFamily="34" charset="0"/>
                <a:ea typeface="Carlito"/>
                <a:cs typeface="Carlito"/>
              </a:rPr>
              <a:t>. Describe how you</a:t>
            </a:r>
            <a:r>
              <a:rPr lang="en-US" sz="1200" spc="-1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will</a:t>
            </a:r>
            <a:r>
              <a:rPr lang="en-US" sz="1200" spc="-2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be</a:t>
            </a:r>
            <a:r>
              <a:rPr lang="en-US" sz="1200" spc="-1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able</a:t>
            </a:r>
            <a:r>
              <a:rPr lang="en-US" sz="1200" spc="-2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to</a:t>
            </a:r>
            <a:r>
              <a:rPr lang="en-US" sz="1200" spc="-1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apply</a:t>
            </a:r>
            <a:r>
              <a:rPr lang="en-US" sz="1200" spc="-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the</a:t>
            </a:r>
            <a:r>
              <a:rPr lang="en-US" sz="1200" spc="-20" dirty="0">
                <a:effectLst/>
                <a:latin typeface="Calibri" panose="020F0502020204030204" pitchFamily="34" charset="0"/>
                <a:ea typeface="Carlito"/>
                <a:cs typeface="Carlito"/>
              </a:rPr>
              <a:t>oretical </a:t>
            </a:r>
            <a:r>
              <a:rPr lang="en-US" sz="1200" dirty="0">
                <a:effectLst/>
                <a:latin typeface="Calibri" panose="020F0502020204030204" pitchFamily="34" charset="0"/>
                <a:ea typeface="Carlito"/>
                <a:cs typeface="Carlito"/>
              </a:rPr>
              <a:t>knowledge</a:t>
            </a:r>
            <a:r>
              <a:rPr lang="en-US" sz="1200" spc="-1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whilst</a:t>
            </a:r>
            <a:r>
              <a:rPr lang="en-US" sz="1200" spc="-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working</a:t>
            </a:r>
            <a:r>
              <a:rPr lang="en-US" sz="1200" spc="-2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in</a:t>
            </a:r>
            <a:r>
              <a:rPr lang="en-US" sz="1200" spc="-2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industry.</a:t>
            </a:r>
            <a:r>
              <a:rPr lang="en-US" sz="1200" spc="-3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Discuss why the topic is important in the hospitality</a:t>
            </a:r>
            <a:r>
              <a:rPr lang="en-US" sz="1200" spc="-3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industry.</a:t>
            </a:r>
            <a:endParaRPr lang="en-GB" sz="1200" dirty="0">
              <a:effectLst/>
              <a:latin typeface="Carlito"/>
              <a:ea typeface="Carlito"/>
              <a:cs typeface="Carlito"/>
            </a:endParaRPr>
          </a:p>
          <a:p>
            <a:pPr algn="just"/>
            <a:r>
              <a:rPr lang="en-US" sz="1200" dirty="0">
                <a:effectLst/>
                <a:latin typeface="Carlito"/>
                <a:ea typeface="Carlito"/>
                <a:cs typeface="Carlito"/>
              </a:rPr>
              <a:t> </a:t>
            </a:r>
            <a:endParaRPr lang="en-GB" sz="1200" dirty="0">
              <a:effectLst/>
              <a:latin typeface="Carlito"/>
              <a:ea typeface="Carlito"/>
              <a:cs typeface="Carlito"/>
            </a:endParaRPr>
          </a:p>
          <a:p>
            <a:pPr marL="285750" indent="-285750" algn="just">
              <a:buFont typeface="Arial" panose="020B0604020202020204" pitchFamily="34" charset="0"/>
              <a:buChar char="•"/>
            </a:pPr>
            <a:r>
              <a:rPr lang="en-US" sz="1200" b="1" dirty="0">
                <a:effectLst/>
                <a:latin typeface="Carlito"/>
                <a:ea typeface="Carlito"/>
                <a:cs typeface="Carlito"/>
              </a:rPr>
              <a:t>You must </a:t>
            </a:r>
            <a:r>
              <a:rPr lang="en-US" sz="1200" b="1" u="sng" dirty="0">
                <a:effectLst/>
                <a:latin typeface="Carlito"/>
                <a:ea typeface="Carlito"/>
                <a:cs typeface="Carlito"/>
              </a:rPr>
              <a:t>use the template provided on Moodle</a:t>
            </a:r>
            <a:r>
              <a:rPr lang="en-US" sz="1200" b="1" dirty="0">
                <a:effectLst/>
                <a:latin typeface="Carlito"/>
                <a:ea typeface="Carlito"/>
                <a:cs typeface="Carlito"/>
              </a:rPr>
              <a:t>, reference your work accordingly</a:t>
            </a:r>
            <a:r>
              <a:rPr lang="en-US" sz="1200" dirty="0">
                <a:effectLst/>
                <a:latin typeface="Calibri" panose="020F0502020204030204" pitchFamily="34" charset="0"/>
                <a:ea typeface="Carlito"/>
                <a:cs typeface="Carlito"/>
              </a:rPr>
              <a:t>, by providing both </a:t>
            </a:r>
            <a:r>
              <a:rPr lang="en-US" sz="1200" b="1" dirty="0">
                <a:effectLst/>
                <a:latin typeface="Calibri" panose="020F0502020204030204" pitchFamily="34" charset="0"/>
                <a:ea typeface="Carlito"/>
                <a:cs typeface="Carlito"/>
              </a:rPr>
              <a:t>in-text citations </a:t>
            </a:r>
            <a:r>
              <a:rPr lang="en-US" sz="1200" dirty="0">
                <a:effectLst/>
                <a:latin typeface="Calibri" panose="020F0502020204030204" pitchFamily="34" charset="0"/>
                <a:ea typeface="Carlito"/>
                <a:cs typeface="Carlito"/>
              </a:rPr>
              <a:t>and a </a:t>
            </a:r>
            <a:r>
              <a:rPr lang="en-US" sz="1200" b="1" dirty="0">
                <a:effectLst/>
                <a:latin typeface="Calibri" panose="020F0502020204030204" pitchFamily="34" charset="0"/>
                <a:ea typeface="Carlito"/>
                <a:cs typeface="Carlito"/>
              </a:rPr>
              <a:t>reference list (minimum of 8 references) </a:t>
            </a:r>
            <a:r>
              <a:rPr lang="en-US" sz="1200" dirty="0">
                <a:effectLst/>
                <a:latin typeface="Calibri" panose="020F0502020204030204" pitchFamily="34" charset="0"/>
                <a:ea typeface="Carlito"/>
                <a:cs typeface="Carlito"/>
              </a:rPr>
              <a:t>at the end, which follows IHM’s UWTSD Harvard</a:t>
            </a:r>
            <a:r>
              <a:rPr lang="en-US" sz="1200" spc="-4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Referencing</a:t>
            </a:r>
            <a:r>
              <a:rPr lang="en-US" sz="1200" spc="-4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Guide</a:t>
            </a:r>
            <a:r>
              <a:rPr lang="en-US" sz="1200" spc="-4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(this</a:t>
            </a:r>
            <a:r>
              <a:rPr lang="en-US" sz="1200" spc="-4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can</a:t>
            </a:r>
            <a:r>
              <a:rPr lang="en-US" sz="1200" spc="-5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also</a:t>
            </a:r>
            <a:r>
              <a:rPr lang="en-US" sz="1200" spc="-4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be</a:t>
            </a:r>
            <a:r>
              <a:rPr lang="en-US" sz="1200" spc="-4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located</a:t>
            </a:r>
            <a:r>
              <a:rPr lang="en-US" sz="1200" spc="-3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on</a:t>
            </a:r>
            <a:r>
              <a:rPr lang="en-US" sz="1200" spc="-4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Moodle,</a:t>
            </a:r>
            <a:r>
              <a:rPr lang="en-US" sz="1200" spc="-5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under</a:t>
            </a:r>
            <a:r>
              <a:rPr lang="en-US" sz="1200" spc="-5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the</a:t>
            </a:r>
            <a:r>
              <a:rPr lang="en-US" sz="1200" spc="-3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Module</a:t>
            </a:r>
            <a:r>
              <a:rPr lang="en-US" sz="1200" spc="-5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Information</a:t>
            </a:r>
            <a:r>
              <a:rPr lang="en-US" sz="1200" spc="-3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tile).</a:t>
            </a:r>
            <a:endParaRPr lang="en-GB" sz="1200" dirty="0">
              <a:effectLst/>
              <a:latin typeface="Carlito"/>
              <a:ea typeface="Carlito"/>
              <a:cs typeface="Carlito"/>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rlito"/>
              <a:ea typeface="Carlito"/>
              <a:cs typeface="Carlito"/>
            </a:endParaRPr>
          </a:p>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32</a:t>
            </a:fld>
            <a:endParaRPr lang="en-GB"/>
          </a:p>
        </p:txBody>
      </p:sp>
    </p:spTree>
    <p:extLst>
      <p:ext uri="{BB962C8B-B14F-4D97-AF65-F5344CB8AC3E}">
        <p14:creationId xmlns:p14="http://schemas.microsoft.com/office/powerpoint/2010/main" val="3786705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rlito"/>
                <a:cs typeface="Carlito"/>
              </a:rPr>
              <a:t>Your work must include referencing according to UWTSD’s Harvard Referencing Guide with a minimum of 5 references. There is no requirement to provide in-text citations for this task, as we need to see the action plan as a final product. </a:t>
            </a:r>
            <a:endParaRPr lang="en-GB" sz="1800" dirty="0">
              <a:effectLst/>
              <a:latin typeface="Carlito"/>
              <a:ea typeface="Carlito"/>
              <a:cs typeface="Carlito"/>
            </a:endParaRPr>
          </a:p>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33</a:t>
            </a:fld>
            <a:endParaRPr lang="en-GB"/>
          </a:p>
        </p:txBody>
      </p:sp>
    </p:spTree>
    <p:extLst>
      <p:ext uri="{BB962C8B-B14F-4D97-AF65-F5344CB8AC3E}">
        <p14:creationId xmlns:p14="http://schemas.microsoft.com/office/powerpoint/2010/main" val="8829259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 the floor housekeeping manager, and given the recent guest complaints you need to put together a basic training presentation for your colleagues within the housekeeping team to get the best out of them, ensure that brand standard is being achieved and that Health and Safety procedures are also being followed.</a:t>
            </a:r>
            <a:endParaRPr lang="en-GB" dirty="0"/>
          </a:p>
          <a:p>
            <a:endParaRPr lang="en-GB" i="0" dirty="0"/>
          </a:p>
          <a:p>
            <a:pPr algn="just">
              <a:lnSpc>
                <a:spcPct val="115000"/>
              </a:lnSpc>
              <a:spcBef>
                <a:spcPts val="35"/>
              </a:spcBef>
            </a:pPr>
            <a:r>
              <a:rPr lang="en-US" sz="1800" i="0" dirty="0">
                <a:effectLst/>
                <a:latin typeface="Arial" panose="020B0604020202020204" pitchFamily="34" charset="0"/>
                <a:ea typeface="Arial" panose="020B0604020202020204" pitchFamily="34" charset="0"/>
                <a:cs typeface="Carlito"/>
              </a:rPr>
              <a:t>Provide evidence of wider reading, according to your chosen topic and reference accordingly, by providing both in-text citations and a reference list. Minimum of 10 references.</a:t>
            </a:r>
            <a:endParaRPr lang="en-GB" sz="1800" i="0" dirty="0">
              <a:effectLst/>
              <a:latin typeface="Carlito"/>
              <a:ea typeface="Carlito"/>
              <a:cs typeface="Carlito"/>
            </a:endParaRPr>
          </a:p>
          <a:p>
            <a:pPr algn="just">
              <a:lnSpc>
                <a:spcPct val="115000"/>
              </a:lnSpc>
              <a:spcBef>
                <a:spcPts val="35"/>
              </a:spcBef>
            </a:pPr>
            <a:r>
              <a:rPr lang="en-US" sz="1800" i="1" dirty="0">
                <a:effectLst/>
                <a:latin typeface="Arial" panose="020B0604020202020204" pitchFamily="34" charset="0"/>
                <a:ea typeface="Arial" panose="020B0604020202020204" pitchFamily="34" charset="0"/>
                <a:cs typeface="Carlito"/>
              </a:rPr>
              <a:t> </a:t>
            </a:r>
            <a:endParaRPr lang="en-GB" sz="1800" dirty="0">
              <a:effectLst/>
              <a:latin typeface="Carlito"/>
              <a:ea typeface="Carlito"/>
              <a:cs typeface="Carlito"/>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rlito"/>
                <a:cs typeface="Carlito"/>
              </a:rPr>
              <a:t>You must demonstrate your knowledge and understanding of designing an effective training plan specific to the housekeeping department through a presentation. You must include one employee engagement model to be linked to an industry best practice example.</a:t>
            </a:r>
            <a:endParaRPr lang="en-GB" sz="1800" dirty="0">
              <a:effectLst/>
              <a:latin typeface="Carlito"/>
              <a:ea typeface="Carlito"/>
              <a:cs typeface="Carlito"/>
            </a:endParaRPr>
          </a:p>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34</a:t>
            </a:fld>
            <a:endParaRPr lang="en-GB"/>
          </a:p>
        </p:txBody>
      </p:sp>
    </p:spTree>
    <p:extLst>
      <p:ext uri="{BB962C8B-B14F-4D97-AF65-F5344CB8AC3E}">
        <p14:creationId xmlns:p14="http://schemas.microsoft.com/office/powerpoint/2010/main" val="17992833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spokes person from a group to present findings. 10 Minutes</a:t>
            </a:r>
          </a:p>
          <a:p>
            <a:endParaRPr lang="en-GB" dirty="0"/>
          </a:p>
          <a:p>
            <a:r>
              <a:rPr lang="en-GB" dirty="0"/>
              <a:t>Group 1: Component One</a:t>
            </a:r>
          </a:p>
          <a:p>
            <a:r>
              <a:rPr lang="en-GB" dirty="0"/>
              <a:t>Group 2: Component Two </a:t>
            </a:r>
          </a:p>
          <a:p>
            <a:r>
              <a:rPr lang="en-GB" dirty="0"/>
              <a:t>Group 3: Component Three</a:t>
            </a:r>
          </a:p>
          <a:p>
            <a:endParaRPr lang="en-GB" dirty="0"/>
          </a:p>
          <a:p>
            <a:endParaRPr lang="en-GB" dirty="0"/>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35</a:t>
            </a:fld>
            <a:endParaRPr lang="en-GB"/>
          </a:p>
        </p:txBody>
      </p:sp>
    </p:spTree>
    <p:extLst>
      <p:ext uri="{BB962C8B-B14F-4D97-AF65-F5344CB8AC3E}">
        <p14:creationId xmlns:p14="http://schemas.microsoft.com/office/powerpoint/2010/main" val="27500831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a Booking in advance to avoid disappointment</a:t>
            </a:r>
          </a:p>
        </p:txBody>
      </p:sp>
      <p:sp>
        <p:nvSpPr>
          <p:cNvPr id="4" name="Slide Number Placeholder 3"/>
          <p:cNvSpPr>
            <a:spLocks noGrp="1"/>
          </p:cNvSpPr>
          <p:nvPr>
            <p:ph type="sldNum" sz="quarter" idx="5"/>
          </p:nvPr>
        </p:nvSpPr>
        <p:spPr/>
        <p:txBody>
          <a:bodyPr/>
          <a:lstStyle/>
          <a:p>
            <a:fld id="{34359E81-29C2-4BB2-8BE5-5DBBA483C9A8}" type="slidenum">
              <a:rPr lang="en-GB" smtClean="0"/>
              <a:t>36</a:t>
            </a:fld>
            <a:endParaRPr lang="en-GB"/>
          </a:p>
        </p:txBody>
      </p:sp>
    </p:spTree>
    <p:extLst>
      <p:ext uri="{BB962C8B-B14F-4D97-AF65-F5344CB8AC3E}">
        <p14:creationId xmlns:p14="http://schemas.microsoft.com/office/powerpoint/2010/main" val="18308903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37</a:t>
            </a:fld>
            <a:endParaRPr lang="en-GB"/>
          </a:p>
        </p:txBody>
      </p:sp>
    </p:spTree>
    <p:extLst>
      <p:ext uri="{BB962C8B-B14F-4D97-AF65-F5344CB8AC3E}">
        <p14:creationId xmlns:p14="http://schemas.microsoft.com/office/powerpoint/2010/main" val="364712276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38</a:t>
            </a:fld>
            <a:endParaRPr lang="en-GB"/>
          </a:p>
        </p:txBody>
      </p:sp>
    </p:spTree>
    <p:extLst>
      <p:ext uri="{BB962C8B-B14F-4D97-AF65-F5344CB8AC3E}">
        <p14:creationId xmlns:p14="http://schemas.microsoft.com/office/powerpoint/2010/main" val="2143919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88159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2442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64204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259364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452507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360042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0626930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84173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019046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5362172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71119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1703709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289607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8891164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5691541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527471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56438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311788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872299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776008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211711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664367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4253697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205069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5140085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4334278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881188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7593773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6273665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84798783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327301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503114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288237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60572422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771754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44014010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94075752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106919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99076614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2803758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1902939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0554767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3483747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5072403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5891931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4098794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0219717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09393354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04719796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586766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9229765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1511756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3223729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017526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4997324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7500813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0749592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126033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781043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7138332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685850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6940367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8181152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2884846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8278318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78157954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6103224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4241135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3734659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3817887"/>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2666259"/>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0151220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17828198"/>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283154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4817640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1313858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3047696"/>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909668423"/>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6479321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412283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93829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163957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3.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4.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5.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image" Target="../media/image11.png"/><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10.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10" Type="http://schemas.openxmlformats.org/officeDocument/2006/relationships/image" Target="../media/image12.png"/><Relationship Id="rId4" Type="http://schemas.openxmlformats.org/officeDocument/2006/relationships/slideLayout" Target="../slideLayouts/slideLayout30.xml"/><Relationship Id="rId9"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40.xml"/><Relationship Id="rId2" Type="http://schemas.openxmlformats.org/officeDocument/2006/relationships/slideLayout" Target="../slideLayouts/slideLayout39.xml"/><Relationship Id="rId1" Type="http://schemas.openxmlformats.org/officeDocument/2006/relationships/slideLayout" Target="../slideLayouts/slideLayout38.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image" Target="../media/image15.png"/><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theme" Target="../theme/theme14.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image" Target="../media/image16.png"/><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theme" Target="../theme/theme15.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70.xml"/><Relationship Id="rId3" Type="http://schemas.openxmlformats.org/officeDocument/2006/relationships/slideLayout" Target="../slideLayouts/slideLayout65.xml"/><Relationship Id="rId7" Type="http://schemas.openxmlformats.org/officeDocument/2006/relationships/slideLayout" Target="../slideLayouts/slideLayout69.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5" Type="http://schemas.openxmlformats.org/officeDocument/2006/relationships/slideLayout" Target="../slideLayouts/slideLayout67.xml"/><Relationship Id="rId4" Type="http://schemas.openxmlformats.org/officeDocument/2006/relationships/slideLayout" Target="../slideLayouts/slideLayout66.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73.xml"/><Relationship Id="rId7" Type="http://schemas.openxmlformats.org/officeDocument/2006/relationships/theme" Target="../theme/theme17.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5" Type="http://schemas.openxmlformats.org/officeDocument/2006/relationships/slideLayout" Target="../slideLayouts/slideLayout75.xml"/><Relationship Id="rId4" Type="http://schemas.openxmlformats.org/officeDocument/2006/relationships/slideLayout" Target="../slideLayouts/slideLayout74.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79.xml"/><Relationship Id="rId7" Type="http://schemas.openxmlformats.org/officeDocument/2006/relationships/theme" Target="../theme/theme18.xml"/><Relationship Id="rId2" Type="http://schemas.openxmlformats.org/officeDocument/2006/relationships/slideLayout" Target="../slideLayouts/slideLayout78.xml"/><Relationship Id="rId1" Type="http://schemas.openxmlformats.org/officeDocument/2006/relationships/slideLayout" Target="../slideLayouts/slideLayout77.xml"/><Relationship Id="rId6" Type="http://schemas.openxmlformats.org/officeDocument/2006/relationships/slideLayout" Target="../slideLayouts/slideLayout82.xml"/><Relationship Id="rId5" Type="http://schemas.openxmlformats.org/officeDocument/2006/relationships/slideLayout" Target="../slideLayouts/slideLayout81.xml"/><Relationship Id="rId4" Type="http://schemas.openxmlformats.org/officeDocument/2006/relationships/slideLayout" Target="../slideLayouts/slideLayout8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42459005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901649566"/>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13647554"/>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38162725"/>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46484755"/>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569587380"/>
      </p:ext>
    </p:extLst>
  </p:cSld>
  <p:clrMap bg1="lt1" tx1="dk1" bg2="lt2" tx2="dk2" accent1="accent1" accent2="accent2" accent3="accent3" accent4="accent4" accent5="accent5" accent6="accent6" hlink="hlink" folHlink="folHlink"/>
  <p:sldLayoutIdLst>
    <p:sldLayoutId id="2147483676" r:id="rId1"/>
    <p:sldLayoutId id="21474836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53050447"/>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6176444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770503164"/>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33205399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196059812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827" r:id="rId5"/>
    <p:sldLayoutId id="2147483828" r:id="rId6"/>
    <p:sldLayoutId id="2147483829" r:id="rId7"/>
    <p:sldLayoutId id="2147483830"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056685546"/>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287442760"/>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41311625"/>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945554897"/>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19370365"/>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340928937"/>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870127801"/>
      </p:ext>
    </p:extLst>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824" r:id="rId4"/>
    <p:sldLayoutId id="2147483825" r:id="rId5"/>
    <p:sldLayoutId id="214748382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5.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image" Target="../media/image29.png"/><Relationship Id="rId13" Type="http://schemas.openxmlformats.org/officeDocument/2006/relationships/hyperlink" Target="https://www.freepngimg.com/png/16341-pen-png-hd" TargetMode="External"/><Relationship Id="rId18" Type="http://schemas.openxmlformats.org/officeDocument/2006/relationships/image" Target="../media/image37.png"/><Relationship Id="rId3" Type="http://schemas.openxmlformats.org/officeDocument/2006/relationships/image" Target="../media/image26.png"/><Relationship Id="rId7" Type="http://schemas.openxmlformats.org/officeDocument/2006/relationships/image" Target="../media/image28.svg"/><Relationship Id="rId12" Type="http://schemas.openxmlformats.org/officeDocument/2006/relationships/image" Target="../media/image32.png"/><Relationship Id="rId17" Type="http://schemas.openxmlformats.org/officeDocument/2006/relationships/image" Target="../media/image36.svg"/><Relationship Id="rId2" Type="http://schemas.openxmlformats.org/officeDocument/2006/relationships/notesSlide" Target="../notesSlides/notesSlide2.xml"/><Relationship Id="rId16" Type="http://schemas.openxmlformats.org/officeDocument/2006/relationships/image" Target="../media/image35.png"/><Relationship Id="rId1" Type="http://schemas.openxmlformats.org/officeDocument/2006/relationships/slideLayout" Target="../slideLayouts/slideLayout31.xml"/><Relationship Id="rId6" Type="http://schemas.openxmlformats.org/officeDocument/2006/relationships/image" Target="../media/image27.png"/><Relationship Id="rId11" Type="http://schemas.openxmlformats.org/officeDocument/2006/relationships/hyperlink" Target="http://pngimg.com/download/19225" TargetMode="External"/><Relationship Id="rId5" Type="http://schemas.openxmlformats.org/officeDocument/2006/relationships/hyperlink" Target="https://creativecommons.org/licenses/by-nc/3.0/" TargetMode="External"/><Relationship Id="rId15" Type="http://schemas.openxmlformats.org/officeDocument/2006/relationships/image" Target="../media/image34.svg"/><Relationship Id="rId10" Type="http://schemas.openxmlformats.org/officeDocument/2006/relationships/image" Target="../media/image31.png"/><Relationship Id="rId19" Type="http://schemas.openxmlformats.org/officeDocument/2006/relationships/hyperlink" Target="https://www.pngall.com/2022-calendar-png" TargetMode="External"/><Relationship Id="rId4" Type="http://schemas.openxmlformats.org/officeDocument/2006/relationships/hyperlink" Target="http://www.pngall.com/laptop-png" TargetMode="External"/><Relationship Id="rId9" Type="http://schemas.openxmlformats.org/officeDocument/2006/relationships/image" Target="../media/image30.svg"/><Relationship Id="rId14" Type="http://schemas.openxmlformats.org/officeDocument/2006/relationships/image" Target="../media/image33.png"/></Relationships>
</file>

<file path=ppt/slides/_rels/slide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1.xml"/></Relationships>
</file>

<file path=ppt/slides/_rels/slide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xml"/><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3" Type="http://schemas.openxmlformats.org/officeDocument/2006/relationships/hyperlink" Target="mailto:l.blake@uwtsd.ac.uk" TargetMode="External"/><Relationship Id="rId2" Type="http://schemas.openxmlformats.org/officeDocument/2006/relationships/image" Target="../media/image40.png"/><Relationship Id="rId1" Type="http://schemas.openxmlformats.org/officeDocument/2006/relationships/slideLayout" Target="../slideLayouts/slideLayout4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3" Type="http://schemas.openxmlformats.org/officeDocument/2006/relationships/hyperlink" Target="https://www.uwtsd.ac.uk/student-services/" TargetMode="External"/><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hyperlink" Target="mailto:l.blake@uwtsd.ac.uk" TargetMode="External"/><Relationship Id="rId5" Type="http://schemas.openxmlformats.org/officeDocument/2006/relationships/hyperlink" Target="https://technofaq.org/posts/2020/07/vital-reasons-why-you-need-an-it-support-in-st-louis/" TargetMode="External"/><Relationship Id="rId4" Type="http://schemas.openxmlformats.org/officeDocument/2006/relationships/image" Target="../media/image41.png"/></Relationships>
</file>

<file path=ppt/slides/_rels/slide10.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notesSlide" Target="../notesSlides/notesSlide7.xml"/><Relationship Id="rId1" Type="http://schemas.openxmlformats.org/officeDocument/2006/relationships/slideLayout" Target="../slideLayouts/slideLayout22.xml"/><Relationship Id="rId6" Type="http://schemas.openxmlformats.org/officeDocument/2006/relationships/hyperlink" Target="https://www.pexels.com/photo/focused-woman-studying-in-light-workspace-in-daytime-6237928/" TargetMode="External"/><Relationship Id="rId5" Type="http://schemas.openxmlformats.org/officeDocument/2006/relationships/image" Target="../media/image42.jpeg"/><Relationship Id="rId4" Type="http://schemas.openxmlformats.org/officeDocument/2006/relationships/hyperlink" Target="mailto:studyskillsdistance@uwtsd.ac.uk" TargetMode="Externa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3.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17.xml"/><Relationship Id="rId5" Type="http://schemas.openxmlformats.org/officeDocument/2006/relationships/image" Target="../media/image48.png"/><Relationship Id="rId4" Type="http://schemas.openxmlformats.org/officeDocument/2006/relationships/image" Target="../media/image47.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49.png"/><Relationship Id="rId4" Type="http://schemas.openxmlformats.org/officeDocument/2006/relationships/notesSlide" Target="../notesSlides/notesSlide10.xml"/></Relationships>
</file>

<file path=ppt/slides/_rels/slide1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8.xml"/></Relationships>
</file>

<file path=ppt/slides/_rels/slide17.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8.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53.png"/><Relationship Id="rId4" Type="http://schemas.openxmlformats.org/officeDocument/2006/relationships/notesSlide" Target="../notesSlides/notesSlide1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3.png"/><Relationship Id="rId4" Type="http://schemas.openxmlformats.org/officeDocument/2006/relationships/notesSlide" Target="../notesSlides/notesSlide13.xml"/></Relationships>
</file>

<file path=ppt/slides/_rels/slide2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4.xml"/><Relationship Id="rId1" Type="http://schemas.openxmlformats.org/officeDocument/2006/relationships/slideLayout" Target="../slideLayouts/slideLayout27.xml"/><Relationship Id="rId4" Type="http://schemas.openxmlformats.org/officeDocument/2006/relationships/image" Target="../media/image55.png"/></Relationships>
</file>

<file path=ppt/slides/_rels/slide2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7.xml"/></Relationships>
</file>

<file path=ppt/slides/_rels/slide2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5.xml"/><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7.xml"/></Relationships>
</file>

<file path=ppt/slides/_rels/slide2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6.xml"/><Relationship Id="rId1" Type="http://schemas.openxmlformats.org/officeDocument/2006/relationships/slideLayout" Target="../slideLayouts/slideLayout27.xml"/></Relationships>
</file>

<file path=ppt/slides/_rels/slide2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7.xml"/><Relationship Id="rId1" Type="http://schemas.openxmlformats.org/officeDocument/2006/relationships/slideLayout" Target="../slideLayouts/slideLayout28.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3.png"/></Relationships>
</file>

<file path=ppt/slides/_rels/slide2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8.xml"/><Relationship Id="rId1" Type="http://schemas.openxmlformats.org/officeDocument/2006/relationships/slideLayout" Target="../slideLayouts/slideLayout32.xml"/></Relationships>
</file>

<file path=ppt/slides/_rels/slide2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9.xml"/><Relationship Id="rId1" Type="http://schemas.openxmlformats.org/officeDocument/2006/relationships/slideLayout" Target="../slideLayouts/slideLayout11.xml"/><Relationship Id="rId4" Type="http://schemas.openxmlformats.org/officeDocument/2006/relationships/image" Target="../media/image63.png"/></Relationships>
</file>

<file path=ppt/slides/_rels/slide29.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0.xml"/><Relationship Id="rId1" Type="http://schemas.openxmlformats.org/officeDocument/2006/relationships/slideLayout" Target="../slideLayouts/slideLayout28.xml"/></Relationships>
</file>

<file path=ppt/slides/_rels/slide30.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9.xml"/><Relationship Id="rId7" Type="http://schemas.openxmlformats.org/officeDocument/2006/relationships/diagramQuickStyle" Target="../diagrams/quickStyle1.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65.png"/><Relationship Id="rId4" Type="http://schemas.openxmlformats.org/officeDocument/2006/relationships/notesSlide" Target="../notesSlides/notesSlide21.xml"/><Relationship Id="rId9" Type="http://schemas.microsoft.com/office/2007/relationships/diagramDrawing" Target="../diagrams/drawing1.xml"/></Relationships>
</file>

<file path=ppt/slides/_rels/slide3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2.xml"/><Relationship Id="rId1" Type="http://schemas.openxmlformats.org/officeDocument/2006/relationships/slideLayout" Target="../slideLayouts/slideLayout27.xml"/></Relationships>
</file>

<file path=ppt/slides/_rels/slide32.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23.xml"/><Relationship Id="rId1" Type="http://schemas.openxmlformats.org/officeDocument/2006/relationships/slideLayout" Target="../slideLayouts/slideLayout41.xml"/><Relationship Id="rId5" Type="http://schemas.openxmlformats.org/officeDocument/2006/relationships/image" Target="../media/image68.png"/><Relationship Id="rId4" Type="http://schemas.openxmlformats.org/officeDocument/2006/relationships/hyperlink" Target="http://insights.nursekillam.com/bsn4416/deadlines/"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24.xml"/><Relationship Id="rId1" Type="http://schemas.openxmlformats.org/officeDocument/2006/relationships/slideLayout" Target="../slideLayouts/slideLayout57.xml"/><Relationship Id="rId5" Type="http://schemas.openxmlformats.org/officeDocument/2006/relationships/image" Target="../media/image69.png"/><Relationship Id="rId4" Type="http://schemas.openxmlformats.org/officeDocument/2006/relationships/hyperlink" Target="http://insights.nursekillam.com/bsn4416/deadlines/"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25.xml"/><Relationship Id="rId1" Type="http://schemas.openxmlformats.org/officeDocument/2006/relationships/slideLayout" Target="../slideLayouts/slideLayout47.xml"/><Relationship Id="rId5" Type="http://schemas.openxmlformats.org/officeDocument/2006/relationships/image" Target="../media/image70.png"/><Relationship Id="rId4" Type="http://schemas.openxmlformats.org/officeDocument/2006/relationships/hyperlink" Target="http://insights.nursekillam.com/bsn4416/deadlines/" TargetMode="Externa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71.png"/><Relationship Id="rId4" Type="http://schemas.openxmlformats.org/officeDocument/2006/relationships/notesSlide" Target="../notesSlides/notesSlide26.xml"/></Relationships>
</file>

<file path=ppt/slides/_rels/slide36.xml.rels><?xml version="1.0" encoding="UTF-8" standalone="yes"?>
<Relationships xmlns="http://schemas.openxmlformats.org/package/2006/relationships"><Relationship Id="rId3" Type="http://schemas.openxmlformats.org/officeDocument/2006/relationships/image" Target="../media/image72.jpg"/><Relationship Id="rId2" Type="http://schemas.openxmlformats.org/officeDocument/2006/relationships/notesSlide" Target="../notesSlides/notesSlide27.xml"/><Relationship Id="rId1" Type="http://schemas.openxmlformats.org/officeDocument/2006/relationships/slideLayout" Target="../slideLayouts/slideLayout28.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3.png"/><Relationship Id="rId4" Type="http://schemas.openxmlformats.org/officeDocument/2006/relationships/notesSlide" Target="../notesSlides/notesSlide28.xml"/></Relationships>
</file>

<file path=ppt/slides/_rels/slide3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29.xml"/><Relationship Id="rId1" Type="http://schemas.openxmlformats.org/officeDocument/2006/relationships/slideLayout" Target="../slideLayouts/slideLayout28.xml"/></Relationships>
</file>

<file path=ppt/slides/_rels/slide39.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hyperlink" Target="mailto:l.blake@uwtsd.ac.uk" TargetMode="External"/><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prstGeom prst="rect">
            <a:avLst/>
          </a:prstGeom>
        </p:spPr>
        <p:txBody>
          <a:bodyPr>
            <a:normAutofit/>
          </a:bodyPr>
          <a:lstStyle/>
          <a:p>
            <a:br>
              <a:rPr lang="en-GB" i="1" dirty="0">
                <a:solidFill>
                  <a:schemeClr val="bg1"/>
                </a:solidFill>
              </a:rPr>
            </a:br>
            <a:r>
              <a:rPr lang="en-GB" i="1" dirty="0">
                <a:solidFill>
                  <a:schemeClr val="bg1"/>
                </a:solidFill>
              </a:rPr>
              <a:t>International Hotel Management</a:t>
            </a:r>
            <a:br>
              <a:rPr lang="en-GB" i="1" dirty="0">
                <a:solidFill>
                  <a:schemeClr val="bg1"/>
                </a:solidFill>
              </a:rPr>
            </a:br>
            <a:br>
              <a:rPr lang="en-GB" i="1" dirty="0">
                <a:solidFill>
                  <a:schemeClr val="bg1"/>
                </a:solidFill>
              </a:rPr>
            </a:br>
            <a:r>
              <a:rPr lang="en-GB" i="1" dirty="0">
                <a:solidFill>
                  <a:schemeClr val="bg1"/>
                </a:solidFill>
              </a:rPr>
              <a:t>Operating Hotel Facilities</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BMIH4006</a:t>
            </a:r>
            <a:br>
              <a:rPr lang="en-GB" i="1" dirty="0">
                <a:solidFill>
                  <a:schemeClr val="bg1"/>
                </a:solidFill>
              </a:rPr>
            </a:br>
            <a:br>
              <a:rPr lang="en-GB" i="1" dirty="0">
                <a:solidFill>
                  <a:schemeClr val="bg1"/>
                </a:solidFill>
              </a:rPr>
            </a:br>
            <a:r>
              <a:rPr lang="en-GB" i="1" dirty="0">
                <a:solidFill>
                  <a:schemeClr val="bg1"/>
                </a:solidFill>
              </a:rPr>
              <a:t>Week One</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p:nvPr>
        </p:nvSpPr>
        <p:spPr>
          <a:xfrm>
            <a:off x="507765" y="243587"/>
            <a:ext cx="6483581" cy="899177"/>
          </a:xfrm>
        </p:spPr>
        <p:txBody>
          <a:bodyPr anchor="b">
            <a:normAutofit/>
          </a:bodyPr>
          <a:lstStyle/>
          <a:p>
            <a:r>
              <a:rPr lang="en-GB" sz="4800" u="sng" dirty="0"/>
              <a:t>Outcomes of the session</a:t>
            </a:r>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07766" y="1608100"/>
            <a:ext cx="5550606" cy="3122215"/>
          </a:xfrm>
          <a:prstGeom prst="roundRect">
            <a:avLst>
              <a:gd name="adj" fmla="val 5439"/>
            </a:avLst>
          </a:prstGeom>
          <a:ln>
            <a:noFill/>
          </a:ln>
          <a:effectLst>
            <a:innerShdw blurRad="114300" dist="50800">
              <a:srgbClr val="000000">
                <a:alpha val="0"/>
              </a:srgbClr>
            </a:innerShdw>
          </a:effectLst>
        </p:spPr>
      </p:pic>
      <p:sp>
        <p:nvSpPr>
          <p:cNvPr id="3" name="Content Placeholder 2">
            <a:extLst>
              <a:ext uri="{FF2B5EF4-FFF2-40B4-BE49-F238E27FC236}">
                <a16:creationId xmlns:a16="http://schemas.microsoft.com/office/drawing/2014/main" id="{2DBA2360-C592-BF71-A885-AB7E0C090E72}"/>
              </a:ext>
            </a:extLst>
          </p:cNvPr>
          <p:cNvSpPr>
            <a:spLocks noGrp="1"/>
          </p:cNvSpPr>
          <p:nvPr>
            <p:ph idx="1"/>
          </p:nvPr>
        </p:nvSpPr>
        <p:spPr>
          <a:xfrm>
            <a:off x="6119688" y="1599077"/>
            <a:ext cx="2403657" cy="3363930"/>
          </a:xfrm>
        </p:spPr>
        <p:txBody>
          <a:bodyPr anchor="t">
            <a:normAutofit/>
          </a:bodyPr>
          <a:lstStyle/>
          <a:p>
            <a:pPr lvl="0"/>
            <a:endParaRPr lang="en-GB" sz="2000" dirty="0"/>
          </a:p>
          <a:p>
            <a:pPr lvl="0"/>
            <a:endParaRPr lang="en-US" sz="2000" dirty="0"/>
          </a:p>
          <a:p>
            <a:pPr marL="0" indent="0">
              <a:buNone/>
            </a:pPr>
            <a:endParaRPr lang="en-GB" sz="1600" dirty="0"/>
          </a:p>
        </p:txBody>
      </p:sp>
      <p:sp>
        <p:nvSpPr>
          <p:cNvPr id="4" name="TextBox 3">
            <a:extLst>
              <a:ext uri="{FF2B5EF4-FFF2-40B4-BE49-F238E27FC236}">
                <a16:creationId xmlns:a16="http://schemas.microsoft.com/office/drawing/2014/main" id="{DAE52355-9103-596A-586E-8E20A03AE0ED}"/>
              </a:ext>
            </a:extLst>
          </p:cNvPr>
          <p:cNvSpPr txBox="1"/>
          <p:nvPr/>
        </p:nvSpPr>
        <p:spPr>
          <a:xfrm>
            <a:off x="6300192" y="1305341"/>
            <a:ext cx="2667000" cy="4247317"/>
          </a:xfrm>
          <a:prstGeom prst="rect">
            <a:avLst/>
          </a:prstGeom>
          <a:noFill/>
        </p:spPr>
        <p:txBody>
          <a:bodyPr wrap="square" rtlCol="0">
            <a:spAutoFit/>
          </a:bodyPr>
          <a:lstStyle/>
          <a:p>
            <a:pPr marL="285750" indent="-285750">
              <a:buFontTx/>
              <a:buChar char="-"/>
            </a:pPr>
            <a:r>
              <a:rPr lang="en-GB" b="1" dirty="0"/>
              <a:t>Overview of the module</a:t>
            </a:r>
          </a:p>
          <a:p>
            <a:pPr marL="285750" indent="-285750">
              <a:buFontTx/>
              <a:buChar char="-"/>
            </a:pPr>
            <a:endParaRPr lang="en-GB" b="1" dirty="0"/>
          </a:p>
          <a:p>
            <a:pPr marL="285750" indent="-285750">
              <a:buFontTx/>
              <a:buChar char="-"/>
            </a:pPr>
            <a:r>
              <a:rPr lang="en-GB" b="1" dirty="0"/>
              <a:t>Understand lecture expectations</a:t>
            </a:r>
          </a:p>
          <a:p>
            <a:pPr marL="285750" indent="-285750">
              <a:buFontTx/>
              <a:buChar char="-"/>
            </a:pPr>
            <a:endParaRPr lang="en-GB" b="1" dirty="0"/>
          </a:p>
          <a:p>
            <a:pPr marL="285750" indent="-285750">
              <a:buFontTx/>
              <a:buChar char="-"/>
            </a:pPr>
            <a:r>
              <a:rPr lang="en-GB" b="1" dirty="0"/>
              <a:t>Review of the assignment</a:t>
            </a:r>
          </a:p>
          <a:p>
            <a:pPr marL="285750" indent="-285750">
              <a:buFontTx/>
              <a:buChar char="-"/>
            </a:pPr>
            <a:endParaRPr lang="en-GB" b="1" dirty="0"/>
          </a:p>
          <a:p>
            <a:pPr marL="285750" indent="-285750">
              <a:buFontTx/>
              <a:buChar char="-"/>
            </a:pPr>
            <a:r>
              <a:rPr lang="en-GB" b="1" dirty="0"/>
              <a:t>For you to learn about me as your Module Tutor.</a:t>
            </a:r>
          </a:p>
          <a:p>
            <a:pPr marL="285750" indent="-285750">
              <a:buFontTx/>
              <a:buChar char="-"/>
            </a:pPr>
            <a:endParaRPr lang="en-GB" b="1" dirty="0"/>
          </a:p>
          <a:p>
            <a:pPr marL="285750" indent="-285750">
              <a:buFontTx/>
              <a:buChar char="-"/>
            </a:pPr>
            <a:endParaRPr lang="en-GB" dirty="0"/>
          </a:p>
          <a:p>
            <a:pPr marL="285750" indent="-285750">
              <a:buFontTx/>
              <a:buChar char="-"/>
            </a:pPr>
            <a:endParaRPr lang="en-GB" dirty="0"/>
          </a:p>
        </p:txBody>
      </p:sp>
    </p:spTree>
    <p:extLst>
      <p:ext uri="{BB962C8B-B14F-4D97-AF65-F5344CB8AC3E}">
        <p14:creationId xmlns:p14="http://schemas.microsoft.com/office/powerpoint/2010/main" val="2808516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2" end="2"/>
                                            </p:txEl>
                                          </p:spTgt>
                                        </p:tgtEl>
                                        <p:attrNameLst>
                                          <p:attrName>style.visibility</p:attrName>
                                        </p:attrNameLst>
                                      </p:cBhvr>
                                      <p:to>
                                        <p:strVal val="visible"/>
                                      </p:to>
                                    </p:set>
                                    <p:animEffect transition="in" filter="fade">
                                      <p:cBhvr>
                                        <p:cTn id="16" dur="500"/>
                                        <p:tgtEl>
                                          <p:spTgt spid="4">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500"/>
                                        <p:tgtEl>
                                          <p:spTgt spid="4">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6" end="6"/>
                                            </p:txEl>
                                          </p:spTgt>
                                        </p:tgtEl>
                                        <p:attrNameLst>
                                          <p:attrName>style.visibility</p:attrName>
                                        </p:attrNameLst>
                                      </p:cBhvr>
                                      <p:to>
                                        <p:strVal val="visible"/>
                                      </p:to>
                                    </p:set>
                                    <p:animEffect transition="in" filter="fade">
                                      <p:cBhvr>
                                        <p:cTn id="26"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7" repeatCount="indefinite" fill="hold" display="0">
                  <p:stCondLst>
                    <p:cond delay="indefinite"/>
                  </p:stCondLst>
                </p:cTn>
                <p:tgtEl>
                  <p:spTgt spid="9"/>
                </p:tgtEl>
              </p:cMediaNode>
            </p:video>
            <p:seq concurrent="1" nextAc="seek">
              <p:cTn id="28" restart="whenNotActive" fill="hold" evtFilter="cancelBubble" nodeType="interactiveSeq">
                <p:stCondLst>
                  <p:cond evt="onClick" delay="0">
                    <p:tgtEl>
                      <p:spTgt spid="9"/>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B6B0C8A-44B4-48E0-84CC-DCFC5D023068}"/>
              </a:ext>
            </a:extLst>
          </p:cNvPr>
          <p:cNvSpPr txBox="1">
            <a:spLocks/>
          </p:cNvSpPr>
          <p:nvPr/>
        </p:nvSpPr>
        <p:spPr>
          <a:xfrm>
            <a:off x="444937" y="81995"/>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0" i="0" u="none" strike="noStrike" kern="1200" cap="none" spc="0" normalizeH="0" baseline="0" noProof="0" dirty="0">
                <a:ln>
                  <a:noFill/>
                </a:ln>
                <a:solidFill>
                  <a:srgbClr val="1F497D"/>
                </a:solidFill>
                <a:effectLst>
                  <a:outerShdw blurRad="38100" dist="38100" dir="2700000" algn="tl">
                    <a:srgbClr val="000000">
                      <a:alpha val="43137"/>
                    </a:srgbClr>
                  </a:outerShdw>
                </a:effectLst>
                <a:uLnTx/>
                <a:uFillTx/>
                <a:latin typeface="Aharoni" panose="02010803020104030203" pitchFamily="2" charset="-79"/>
                <a:ea typeface="+mj-ea"/>
                <a:cs typeface="Aharoni" panose="02010803020104030203" pitchFamily="2" charset="-79"/>
              </a:rPr>
              <a:t>What you’ll need</a:t>
            </a:r>
          </a:p>
        </p:txBody>
      </p:sp>
      <p:pic>
        <p:nvPicPr>
          <p:cNvPr id="6" name="Picture 5" descr="A picture containing text, electronics, computer&#10;&#10;Description automatically generated">
            <a:extLst>
              <a:ext uri="{FF2B5EF4-FFF2-40B4-BE49-F238E27FC236}">
                <a16:creationId xmlns:a16="http://schemas.microsoft.com/office/drawing/2014/main" id="{622295A7-299F-4E15-BCC4-B40FFB53DDA6}"/>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164881" y="1543949"/>
            <a:ext cx="2803957" cy="2156146"/>
          </a:xfrm>
          <a:prstGeom prst="rect">
            <a:avLst/>
          </a:prstGeom>
        </p:spPr>
      </p:pic>
      <p:sp>
        <p:nvSpPr>
          <p:cNvPr id="7" name="TextBox 6">
            <a:extLst>
              <a:ext uri="{FF2B5EF4-FFF2-40B4-BE49-F238E27FC236}">
                <a16:creationId xmlns:a16="http://schemas.microsoft.com/office/drawing/2014/main" id="{D67A7DDD-D1F9-4680-925A-7030A0475D53}"/>
              </a:ext>
            </a:extLst>
          </p:cNvPr>
          <p:cNvSpPr txBox="1"/>
          <p:nvPr/>
        </p:nvSpPr>
        <p:spPr>
          <a:xfrm>
            <a:off x="112762" y="6858000"/>
            <a:ext cx="8918475" cy="230832"/>
          </a:xfrm>
          <a:prstGeom prst="rect">
            <a:avLst/>
          </a:prstGeom>
          <a:noFill/>
        </p:spPr>
        <p:txBody>
          <a:bodyPr wrap="square" rtlCol="0">
            <a:spAutoFit/>
          </a:bodyPr>
          <a:lstStyle/>
          <a:p>
            <a:pPr defTabSz="914400"/>
            <a:r>
              <a:rPr lang="en-GB" sz="900" dirty="0">
                <a:solidFill>
                  <a:prstClr val="black"/>
                </a:solidFill>
                <a:latin typeface="Myriad Pro"/>
                <a:hlinkClick r:id="rId4" tooltip="http://www.pngall.com/laptop-png"/>
              </a:rPr>
              <a:t>This Photo</a:t>
            </a:r>
            <a:r>
              <a:rPr lang="en-GB" sz="900" dirty="0">
                <a:solidFill>
                  <a:prstClr val="black"/>
                </a:solidFill>
                <a:latin typeface="Myriad Pro"/>
              </a:rPr>
              <a:t> by Unknown Author is licensed under </a:t>
            </a:r>
            <a:r>
              <a:rPr lang="en-GB" sz="900" dirty="0">
                <a:solidFill>
                  <a:prstClr val="black"/>
                </a:solidFill>
                <a:latin typeface="Myriad Pro"/>
                <a:hlinkClick r:id="rId5" tooltip="https://creativecommons.org/licenses/by-nc/3.0/"/>
              </a:rPr>
              <a:t>CC BY-NC</a:t>
            </a:r>
            <a:endParaRPr lang="en-GB" sz="900" dirty="0">
              <a:solidFill>
                <a:prstClr val="black"/>
              </a:solidFill>
              <a:latin typeface="Myriad Pro"/>
            </a:endParaRPr>
          </a:p>
        </p:txBody>
      </p:sp>
      <p:grpSp>
        <p:nvGrpSpPr>
          <p:cNvPr id="8" name="Group 7">
            <a:extLst>
              <a:ext uri="{FF2B5EF4-FFF2-40B4-BE49-F238E27FC236}">
                <a16:creationId xmlns:a16="http://schemas.microsoft.com/office/drawing/2014/main" id="{8336C140-B44E-4599-AFE3-1C1B945CD6AF}"/>
              </a:ext>
            </a:extLst>
          </p:cNvPr>
          <p:cNvGrpSpPr/>
          <p:nvPr/>
        </p:nvGrpSpPr>
        <p:grpSpPr>
          <a:xfrm>
            <a:off x="2380597" y="1452552"/>
            <a:ext cx="1917664" cy="1824830"/>
            <a:chOff x="2627784" y="1593009"/>
            <a:chExt cx="2210544" cy="2256431"/>
          </a:xfrm>
        </p:grpSpPr>
        <p:pic>
          <p:nvPicPr>
            <p:cNvPr id="9" name="Graphic 8" descr="Web cam with solid fill">
              <a:extLst>
                <a:ext uri="{FF2B5EF4-FFF2-40B4-BE49-F238E27FC236}">
                  <a16:creationId xmlns:a16="http://schemas.microsoft.com/office/drawing/2014/main" id="{D7004C0C-FEC6-4F82-81FE-1D8913F12F6B}"/>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923928" y="1593009"/>
              <a:ext cx="914400" cy="914400"/>
            </a:xfrm>
            <a:prstGeom prst="rect">
              <a:avLst/>
            </a:prstGeom>
          </p:spPr>
        </p:pic>
        <p:pic>
          <p:nvPicPr>
            <p:cNvPr id="10" name="Graphic 9" descr="Radio microphone with solid fill">
              <a:extLst>
                <a:ext uri="{FF2B5EF4-FFF2-40B4-BE49-F238E27FC236}">
                  <a16:creationId xmlns:a16="http://schemas.microsoft.com/office/drawing/2014/main" id="{49A924AD-1FBC-46D1-9A76-64A961635597}"/>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923928" y="2935040"/>
              <a:ext cx="914400" cy="914400"/>
            </a:xfrm>
            <a:prstGeom prst="rect">
              <a:avLst/>
            </a:prstGeom>
          </p:spPr>
        </p:pic>
        <p:cxnSp>
          <p:nvCxnSpPr>
            <p:cNvPr id="11" name="Straight Arrow Connector 10">
              <a:extLst>
                <a:ext uri="{FF2B5EF4-FFF2-40B4-BE49-F238E27FC236}">
                  <a16:creationId xmlns:a16="http://schemas.microsoft.com/office/drawing/2014/main" id="{4BEB9266-7B3A-43C1-B208-569C4CC53C30}"/>
                </a:ext>
              </a:extLst>
            </p:cNvPr>
            <p:cNvCxnSpPr>
              <a:cxnSpLocks/>
            </p:cNvCxnSpPr>
            <p:nvPr/>
          </p:nvCxnSpPr>
          <p:spPr>
            <a:xfrm flipV="1">
              <a:off x="2627784" y="2114253"/>
              <a:ext cx="1296144" cy="762695"/>
            </a:xfrm>
            <a:prstGeom prst="straightConnector1">
              <a:avLst/>
            </a:prstGeom>
            <a:noFill/>
            <a:ln w="9525" cap="flat" cmpd="sng" algn="ctr">
              <a:solidFill>
                <a:srgbClr val="023B59"/>
              </a:solidFill>
              <a:prstDash val="solid"/>
              <a:tailEnd type="triangle"/>
            </a:ln>
            <a:effectLst/>
          </p:spPr>
        </p:cxnSp>
        <p:cxnSp>
          <p:nvCxnSpPr>
            <p:cNvPr id="12" name="Straight Arrow Connector 11">
              <a:extLst>
                <a:ext uri="{FF2B5EF4-FFF2-40B4-BE49-F238E27FC236}">
                  <a16:creationId xmlns:a16="http://schemas.microsoft.com/office/drawing/2014/main" id="{AFEAC5AE-AD92-47F6-9752-888DBE189921}"/>
                </a:ext>
              </a:extLst>
            </p:cNvPr>
            <p:cNvCxnSpPr>
              <a:cxnSpLocks/>
            </p:cNvCxnSpPr>
            <p:nvPr/>
          </p:nvCxnSpPr>
          <p:spPr>
            <a:xfrm>
              <a:off x="2644056" y="2945311"/>
              <a:ext cx="1279872" cy="483689"/>
            </a:xfrm>
            <a:prstGeom prst="straightConnector1">
              <a:avLst/>
            </a:prstGeom>
            <a:noFill/>
            <a:ln w="9525" cap="flat" cmpd="sng" algn="ctr">
              <a:solidFill>
                <a:srgbClr val="023B59"/>
              </a:solidFill>
              <a:prstDash val="solid"/>
              <a:tailEnd type="triangle"/>
            </a:ln>
            <a:effectLst/>
          </p:spPr>
        </p:cxnSp>
      </p:grpSp>
      <p:pic>
        <p:nvPicPr>
          <p:cNvPr id="13" name="Picture 12" descr="A picture containing text, picture frame&#10;&#10;Description automatically generated">
            <a:extLst>
              <a:ext uri="{FF2B5EF4-FFF2-40B4-BE49-F238E27FC236}">
                <a16:creationId xmlns:a16="http://schemas.microsoft.com/office/drawing/2014/main" id="{0144FA83-89F9-4AA5-91C1-B114FEEE4A49}"/>
              </a:ext>
            </a:extLst>
          </p:cNvPr>
          <p:cNvPicPr>
            <a:picLocks noChangeAspect="1"/>
          </p:cNvPicPr>
          <p:nvPr/>
        </p:nvPicPr>
        <p:blipFill>
          <a:blip r:embed="rId10" cstate="print">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2928158" y="4139855"/>
            <a:ext cx="2455386" cy="1420064"/>
          </a:xfrm>
          <a:prstGeom prst="rect">
            <a:avLst/>
          </a:prstGeom>
        </p:spPr>
      </p:pic>
      <p:pic>
        <p:nvPicPr>
          <p:cNvPr id="14" name="Picture 13" descr="A picture containing writing implement, pen, stationary, light&#10;&#10;Description automatically generated">
            <a:extLst>
              <a:ext uri="{FF2B5EF4-FFF2-40B4-BE49-F238E27FC236}">
                <a16:creationId xmlns:a16="http://schemas.microsoft.com/office/drawing/2014/main" id="{7A79626C-F82D-46CC-BF10-6ED63E2FB880}"/>
              </a:ext>
            </a:extLst>
          </p:cNvPr>
          <p:cNvPicPr>
            <a:picLocks noChangeAspect="1"/>
          </p:cNvPicPr>
          <p:nvPr/>
        </p:nvPicPr>
        <p:blipFill>
          <a:blip r:embed="rId12" cstate="print">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rot="13228002">
            <a:off x="4558242" y="4175335"/>
            <a:ext cx="1246137" cy="509656"/>
          </a:xfrm>
          <a:prstGeom prst="rect">
            <a:avLst/>
          </a:prstGeom>
        </p:spPr>
      </p:pic>
      <p:grpSp>
        <p:nvGrpSpPr>
          <p:cNvPr id="16" name="Group 15">
            <a:extLst>
              <a:ext uri="{FF2B5EF4-FFF2-40B4-BE49-F238E27FC236}">
                <a16:creationId xmlns:a16="http://schemas.microsoft.com/office/drawing/2014/main" id="{EDD1A332-472E-4146-A529-995CA72FD43A}"/>
              </a:ext>
            </a:extLst>
          </p:cNvPr>
          <p:cNvGrpSpPr/>
          <p:nvPr/>
        </p:nvGrpSpPr>
        <p:grpSpPr>
          <a:xfrm>
            <a:off x="4828058" y="1380603"/>
            <a:ext cx="2125767" cy="2048397"/>
            <a:chOff x="1468397" y="3553322"/>
            <a:chExt cx="2125767" cy="2048397"/>
          </a:xfrm>
        </p:grpSpPr>
        <p:cxnSp>
          <p:nvCxnSpPr>
            <p:cNvPr id="17" name="Straight Arrow Connector 16">
              <a:extLst>
                <a:ext uri="{FF2B5EF4-FFF2-40B4-BE49-F238E27FC236}">
                  <a16:creationId xmlns:a16="http://schemas.microsoft.com/office/drawing/2014/main" id="{1BECDBBF-8553-4713-BD16-88EA6130FE57}"/>
                </a:ext>
              </a:extLst>
            </p:cNvPr>
            <p:cNvCxnSpPr>
              <a:cxnSpLocks/>
            </p:cNvCxnSpPr>
            <p:nvPr/>
          </p:nvCxnSpPr>
          <p:spPr>
            <a:xfrm flipH="1" flipV="1">
              <a:off x="2339752" y="4023782"/>
              <a:ext cx="1233007" cy="223557"/>
            </a:xfrm>
            <a:prstGeom prst="straightConnector1">
              <a:avLst/>
            </a:prstGeom>
            <a:noFill/>
            <a:ln w="9525" cap="flat" cmpd="sng" algn="ctr">
              <a:solidFill>
                <a:srgbClr val="023B59"/>
              </a:solidFill>
              <a:prstDash val="solid"/>
              <a:tailEnd type="triangle"/>
            </a:ln>
            <a:effectLst/>
          </p:spPr>
        </p:cxnSp>
        <p:cxnSp>
          <p:nvCxnSpPr>
            <p:cNvPr id="18" name="Straight Arrow Connector 17">
              <a:extLst>
                <a:ext uri="{FF2B5EF4-FFF2-40B4-BE49-F238E27FC236}">
                  <a16:creationId xmlns:a16="http://schemas.microsoft.com/office/drawing/2014/main" id="{1341B13B-0489-4C7F-B24C-838B38ADF61D}"/>
                </a:ext>
              </a:extLst>
            </p:cNvPr>
            <p:cNvCxnSpPr>
              <a:cxnSpLocks/>
            </p:cNvCxnSpPr>
            <p:nvPr/>
          </p:nvCxnSpPr>
          <p:spPr>
            <a:xfrm flipH="1">
              <a:off x="2361156" y="4828082"/>
              <a:ext cx="1233008" cy="322437"/>
            </a:xfrm>
            <a:prstGeom prst="straightConnector1">
              <a:avLst/>
            </a:prstGeom>
            <a:noFill/>
            <a:ln w="9525" cap="flat" cmpd="sng" algn="ctr">
              <a:solidFill>
                <a:srgbClr val="023B59"/>
              </a:solidFill>
              <a:prstDash val="solid"/>
              <a:tailEnd type="triangle"/>
            </a:ln>
            <a:effectLst/>
          </p:spPr>
        </p:cxnSp>
        <p:pic>
          <p:nvPicPr>
            <p:cNvPr id="19" name="Graphic 18" descr="Smart Phone with solid fill">
              <a:extLst>
                <a:ext uri="{FF2B5EF4-FFF2-40B4-BE49-F238E27FC236}">
                  <a16:creationId xmlns:a16="http://schemas.microsoft.com/office/drawing/2014/main" id="{09561FED-ECBF-4AA3-BD70-42A07F92CFEB}"/>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1468397" y="3553322"/>
              <a:ext cx="914400" cy="914400"/>
            </a:xfrm>
            <a:prstGeom prst="rect">
              <a:avLst/>
            </a:prstGeom>
          </p:spPr>
        </p:pic>
        <p:pic>
          <p:nvPicPr>
            <p:cNvPr id="20" name="Graphic 19" descr="Closed book with solid fill">
              <a:extLst>
                <a:ext uri="{FF2B5EF4-FFF2-40B4-BE49-F238E27FC236}">
                  <a16:creationId xmlns:a16="http://schemas.microsoft.com/office/drawing/2014/main" id="{B94202B4-C9D8-4C09-8609-666DDF45BD0E}"/>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1468397" y="4687319"/>
              <a:ext cx="914400" cy="914400"/>
            </a:xfrm>
            <a:prstGeom prst="rect">
              <a:avLst/>
            </a:prstGeom>
          </p:spPr>
        </p:pic>
      </p:grpSp>
      <p:pic>
        <p:nvPicPr>
          <p:cNvPr id="24" name="Picture 23" descr="Calendar&#10;&#10;Description automatically generated">
            <a:extLst>
              <a:ext uri="{FF2B5EF4-FFF2-40B4-BE49-F238E27FC236}">
                <a16:creationId xmlns:a16="http://schemas.microsoft.com/office/drawing/2014/main" id="{9827540B-8727-1291-4CEA-875985A0845B}"/>
              </a:ext>
            </a:extLst>
          </p:cNvPr>
          <p:cNvPicPr>
            <a:picLocks noChangeAspect="1"/>
          </p:cNvPicPr>
          <p:nvPr/>
        </p:nvPicPr>
        <p:blipFill>
          <a:blip r:embed="rId18">
            <a:extLst>
              <a:ext uri="{837473B0-CC2E-450A-ABE3-18F120FF3D39}">
                <a1611:picAttrSrcUrl xmlns:a1611="http://schemas.microsoft.com/office/drawing/2016/11/main" r:id="rId19"/>
              </a:ext>
            </a:extLst>
          </a:blip>
          <a:stretch>
            <a:fillRect/>
          </a:stretch>
        </p:blipFill>
        <p:spPr>
          <a:xfrm>
            <a:off x="6973118" y="935930"/>
            <a:ext cx="1966318" cy="2718145"/>
          </a:xfrm>
          <a:prstGeom prst="rect">
            <a:avLst/>
          </a:prstGeom>
        </p:spPr>
      </p:pic>
    </p:spTree>
    <p:extLst>
      <p:ext uri="{BB962C8B-B14F-4D97-AF65-F5344CB8AC3E}">
        <p14:creationId xmlns:p14="http://schemas.microsoft.com/office/powerpoint/2010/main" val="2310473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3944DC-4F3E-4DA7-A864-0E0B930F8DF6}"/>
              </a:ext>
            </a:extLst>
          </p:cNvPr>
          <p:cNvSpPr>
            <a:spLocks noGrp="1"/>
          </p:cNvSpPr>
          <p:nvPr>
            <p:ph idx="1"/>
          </p:nvPr>
        </p:nvSpPr>
        <p:spPr>
          <a:xfrm>
            <a:off x="337456" y="1284514"/>
            <a:ext cx="7776709" cy="4082143"/>
          </a:xfrm>
        </p:spPr>
        <p:txBody>
          <a:bodyPr/>
          <a:lstStyle/>
          <a:p>
            <a:pPr marL="0" lvl="0" indent="0" fontAlgn="base">
              <a:buNone/>
            </a:pPr>
            <a:endParaRPr lang="en-GB" sz="1800" dirty="0">
              <a:effectLst/>
              <a:latin typeface="Calibri" panose="020F0502020204030204" pitchFamily="34" charset="0"/>
              <a:ea typeface="Times New Roman" panose="02020603050405020304" pitchFamily="18" charset="0"/>
            </a:endParaRPr>
          </a:p>
          <a:p>
            <a:pPr lvl="0" fontAlgn="base"/>
            <a:r>
              <a:rPr lang="en-GB" sz="2400" dirty="0">
                <a:effectLst/>
                <a:latin typeface="Calibri" panose="020F0502020204030204" pitchFamily="34" charset="0"/>
                <a:ea typeface="Times New Roman" panose="02020603050405020304" pitchFamily="18" charset="0"/>
              </a:rPr>
              <a:t>Introduction to Tutor</a:t>
            </a:r>
          </a:p>
          <a:p>
            <a:pPr lvl="0" fontAlgn="base"/>
            <a:r>
              <a:rPr lang="en-GB" sz="2400" dirty="0">
                <a:effectLst/>
                <a:latin typeface="Calibri" panose="020F0502020204030204" pitchFamily="34" charset="0"/>
                <a:ea typeface="Times New Roman" panose="02020603050405020304" pitchFamily="18" charset="0"/>
              </a:rPr>
              <a:t>Self Introduction exercise</a:t>
            </a:r>
          </a:p>
          <a:p>
            <a:pPr lvl="0" fontAlgn="base"/>
            <a:r>
              <a:rPr lang="en-GB" sz="2400" dirty="0">
                <a:latin typeface="Calibri" panose="020F0502020204030204" pitchFamily="34" charset="0"/>
                <a:ea typeface="Times New Roman" panose="02020603050405020304" pitchFamily="18" charset="0"/>
              </a:rPr>
              <a:t>Introduction to </a:t>
            </a:r>
            <a:r>
              <a:rPr lang="en-GB" sz="2400" dirty="0">
                <a:effectLst/>
                <a:latin typeface="Calibri" panose="020F0502020204030204" pitchFamily="34" charset="0"/>
                <a:ea typeface="Times New Roman" panose="02020603050405020304" pitchFamily="18" charset="0"/>
              </a:rPr>
              <a:t>Module</a:t>
            </a:r>
            <a:endParaRPr lang="en-GB" sz="2400" dirty="0">
              <a:effectLst/>
              <a:latin typeface="Times New Roman" panose="02020603050405020304" pitchFamily="18" charset="0"/>
              <a:ea typeface="Times New Roman" panose="02020603050405020304" pitchFamily="18" charset="0"/>
            </a:endParaRPr>
          </a:p>
          <a:p>
            <a:pPr lvl="0" fontAlgn="base"/>
            <a:r>
              <a:rPr lang="en-GB" sz="2400" dirty="0">
                <a:effectLst/>
                <a:latin typeface="Calibri" panose="020F0502020204030204" pitchFamily="34" charset="0"/>
                <a:ea typeface="Times New Roman" panose="02020603050405020304" pitchFamily="18" charset="0"/>
              </a:rPr>
              <a:t>Module Outcomes</a:t>
            </a:r>
            <a:endParaRPr lang="en-GB" sz="2400" dirty="0">
              <a:effectLst/>
              <a:latin typeface="Times New Roman" panose="02020603050405020304" pitchFamily="18" charset="0"/>
              <a:ea typeface="Times New Roman" panose="02020603050405020304" pitchFamily="18" charset="0"/>
            </a:endParaRPr>
          </a:p>
          <a:p>
            <a:pPr lvl="0" fontAlgn="base"/>
            <a:r>
              <a:rPr lang="en-GB" sz="2400" dirty="0">
                <a:effectLst/>
                <a:latin typeface="Calibri" panose="020F0502020204030204" pitchFamily="34" charset="0"/>
                <a:ea typeface="Times New Roman" panose="02020603050405020304" pitchFamily="18" charset="0"/>
              </a:rPr>
              <a:t>Teaching Plan</a:t>
            </a:r>
            <a:endParaRPr lang="en-GB" sz="2400" dirty="0">
              <a:effectLst/>
              <a:latin typeface="Times New Roman" panose="02020603050405020304" pitchFamily="18" charset="0"/>
              <a:ea typeface="Times New Roman" panose="02020603050405020304" pitchFamily="18" charset="0"/>
            </a:endParaRPr>
          </a:p>
          <a:p>
            <a:pPr lvl="0" fontAlgn="base"/>
            <a:r>
              <a:rPr lang="en-GB" sz="2400" dirty="0">
                <a:effectLst/>
                <a:latin typeface="Calibri" panose="020F0502020204030204" pitchFamily="34" charset="0"/>
                <a:ea typeface="Times New Roman" panose="02020603050405020304" pitchFamily="18" charset="0"/>
              </a:rPr>
              <a:t>Assignment</a:t>
            </a:r>
          </a:p>
          <a:p>
            <a:pPr marL="0" lvl="0" indent="0" fontAlgn="base">
              <a:buNone/>
            </a:pPr>
            <a:endParaRPr lang="en-GB" sz="1800" dirty="0">
              <a:effectLst/>
              <a:latin typeface="Calibri" panose="020F0502020204030204" pitchFamily="34" charset="0"/>
              <a:ea typeface="Times New Roman" panose="02020603050405020304" pitchFamily="18" charset="0"/>
            </a:endParaRPr>
          </a:p>
          <a:p>
            <a:pPr lvl="0" fontAlgn="base"/>
            <a:endParaRPr lang="en-GB" sz="1800" dirty="0">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5064A4B8-B035-C223-8AF4-A3A0BCE641E1}"/>
              </a:ext>
            </a:extLst>
          </p:cNvPr>
          <p:cNvSpPr txBox="1"/>
          <p:nvPr/>
        </p:nvSpPr>
        <p:spPr>
          <a:xfrm>
            <a:off x="337456" y="436798"/>
            <a:ext cx="4566557" cy="646331"/>
          </a:xfrm>
          <a:prstGeom prst="rect">
            <a:avLst/>
          </a:prstGeom>
          <a:noFill/>
        </p:spPr>
        <p:txBody>
          <a:bodyPr wrap="square" rtlCol="0">
            <a:spAutoFit/>
          </a:bodyPr>
          <a:lstStyle/>
          <a:p>
            <a:r>
              <a:rPr lang="en-GB" sz="3600" b="1"/>
              <a:t>Week 1 Content</a:t>
            </a:r>
          </a:p>
        </p:txBody>
      </p:sp>
      <p:pic>
        <p:nvPicPr>
          <p:cNvPr id="4" name="Picture 3">
            <a:extLst>
              <a:ext uri="{FF2B5EF4-FFF2-40B4-BE49-F238E27FC236}">
                <a16:creationId xmlns:a16="http://schemas.microsoft.com/office/drawing/2014/main" id="{ED6B6E4D-C55C-65CE-2D86-3A296D564D15}"/>
              </a:ext>
            </a:extLst>
          </p:cNvPr>
          <p:cNvPicPr>
            <a:picLocks noChangeAspect="1"/>
          </p:cNvPicPr>
          <p:nvPr/>
        </p:nvPicPr>
        <p:blipFill>
          <a:blip r:embed="rId2"/>
          <a:stretch>
            <a:fillRect/>
          </a:stretch>
        </p:blipFill>
        <p:spPr>
          <a:xfrm>
            <a:off x="7092616" y="4126832"/>
            <a:ext cx="1816768" cy="1816768"/>
          </a:xfrm>
          <a:prstGeom prst="rect">
            <a:avLst/>
          </a:prstGeom>
        </p:spPr>
      </p:pic>
    </p:spTree>
    <p:extLst>
      <p:ext uri="{BB962C8B-B14F-4D97-AF65-F5344CB8AC3E}">
        <p14:creationId xmlns:p14="http://schemas.microsoft.com/office/powerpoint/2010/main" val="800588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72B5D-077A-49A7-9E91-5B4F6A352732}"/>
              </a:ext>
            </a:extLst>
          </p:cNvPr>
          <p:cNvSpPr>
            <a:spLocks noGrp="1"/>
          </p:cNvSpPr>
          <p:nvPr>
            <p:ph type="title"/>
          </p:nvPr>
        </p:nvSpPr>
        <p:spPr>
          <a:xfrm>
            <a:off x="457200" y="274638"/>
            <a:ext cx="8229600" cy="1143000"/>
          </a:xfrm>
        </p:spPr>
        <p:txBody>
          <a:bodyPr anchor="ctr">
            <a:normAutofit/>
          </a:bodyPr>
          <a:lstStyle/>
          <a:p>
            <a:pPr marL="0" indent="0">
              <a:buNone/>
            </a:pPr>
            <a:r>
              <a:rPr lang="en-GB" b="1" dirty="0">
                <a:solidFill>
                  <a:srgbClr val="002060"/>
                </a:solidFill>
              </a:rPr>
              <a:t>Let me introduce myself……</a:t>
            </a:r>
          </a:p>
        </p:txBody>
      </p:sp>
      <p:pic>
        <p:nvPicPr>
          <p:cNvPr id="4" name="Picture 3">
            <a:extLst>
              <a:ext uri="{FF2B5EF4-FFF2-40B4-BE49-F238E27FC236}">
                <a16:creationId xmlns:a16="http://schemas.microsoft.com/office/drawing/2014/main" id="{76B51D6A-4C5A-418E-A60F-A5B5DE62E726}"/>
              </a:ext>
            </a:extLst>
          </p:cNvPr>
          <p:cNvPicPr>
            <a:picLocks noChangeAspect="1"/>
          </p:cNvPicPr>
          <p:nvPr/>
        </p:nvPicPr>
        <p:blipFill rotWithShape="1">
          <a:blip r:embed="rId3"/>
          <a:srcRect t="14317" b="22221"/>
          <a:stretch/>
        </p:blipFill>
        <p:spPr>
          <a:xfrm>
            <a:off x="429546" y="1417638"/>
            <a:ext cx="8229600" cy="3917032"/>
          </a:xfrm>
          <a:prstGeom prst="rect">
            <a:avLst/>
          </a:prstGeom>
          <a:ln>
            <a:noFill/>
          </a:ln>
          <a:effectLst>
            <a:softEdge rad="112500"/>
          </a:effectLst>
        </p:spPr>
      </p:pic>
    </p:spTree>
    <p:extLst>
      <p:ext uri="{BB962C8B-B14F-4D97-AF65-F5344CB8AC3E}">
        <p14:creationId xmlns:p14="http://schemas.microsoft.com/office/powerpoint/2010/main" val="3543543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D1D4D1C-3609-BACB-BEFE-0FBFAE1B18FE}"/>
              </a:ext>
            </a:extLst>
          </p:cNvPr>
          <p:cNvPicPr>
            <a:picLocks noChangeAspect="1"/>
          </p:cNvPicPr>
          <p:nvPr/>
        </p:nvPicPr>
        <p:blipFill>
          <a:blip r:embed="rId2"/>
          <a:stretch>
            <a:fillRect/>
          </a:stretch>
        </p:blipFill>
        <p:spPr>
          <a:xfrm>
            <a:off x="0" y="2523393"/>
            <a:ext cx="4457700" cy="4457700"/>
          </a:xfrm>
          <a:prstGeom prst="rect">
            <a:avLst/>
          </a:prstGeom>
        </p:spPr>
      </p:pic>
      <p:sp>
        <p:nvSpPr>
          <p:cNvPr id="5" name="Title 1">
            <a:extLst>
              <a:ext uri="{FF2B5EF4-FFF2-40B4-BE49-F238E27FC236}">
                <a16:creationId xmlns:a16="http://schemas.microsoft.com/office/drawing/2014/main" id="{81A29C7E-6F86-70CB-CA47-986BA339F8B0}"/>
              </a:ext>
            </a:extLst>
          </p:cNvPr>
          <p:cNvSpPr txBox="1">
            <a:spLocks/>
          </p:cNvSpPr>
          <p:nvPr/>
        </p:nvSpPr>
        <p:spPr>
          <a:xfrm>
            <a:off x="3260558" y="546185"/>
            <a:ext cx="5642810" cy="2334126"/>
          </a:xfrm>
          <a:prstGeom prst="rect">
            <a:avLst/>
          </a:prstGeom>
          <a:solidFill>
            <a:schemeClr val="bg1"/>
          </a:solidFill>
          <a:ln w="38100">
            <a:solidFill>
              <a:schemeClr val="tx1"/>
            </a:solidFill>
          </a:ln>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r>
              <a:rPr lang="en-US" sz="3600" b="1" dirty="0"/>
              <a:t>Laurence Blake BA (Hons) MSc</a:t>
            </a:r>
            <a:br>
              <a:rPr lang="en-US" sz="4800" b="1" dirty="0"/>
            </a:br>
            <a:br>
              <a:rPr lang="en-US" sz="4800" b="1" dirty="0"/>
            </a:br>
            <a:r>
              <a:rPr lang="en-US" sz="4000" b="1" dirty="0"/>
              <a:t>Email:</a:t>
            </a:r>
            <a:br>
              <a:rPr lang="en-US" sz="4800" b="1" dirty="0"/>
            </a:br>
            <a:r>
              <a:rPr lang="en-US" sz="4000" b="1" dirty="0">
                <a:hlinkClick r:id="rId3"/>
              </a:rPr>
              <a:t>l.blake@uwtsd.ac.uk</a:t>
            </a:r>
            <a:r>
              <a:rPr lang="en-US" sz="4000" b="1" dirty="0"/>
              <a:t> </a:t>
            </a:r>
            <a:endParaRPr lang="en-US" sz="4800" b="1" dirty="0"/>
          </a:p>
        </p:txBody>
      </p:sp>
      <p:sp>
        <p:nvSpPr>
          <p:cNvPr id="6" name="Content Placeholder 9">
            <a:extLst>
              <a:ext uri="{FF2B5EF4-FFF2-40B4-BE49-F238E27FC236}">
                <a16:creationId xmlns:a16="http://schemas.microsoft.com/office/drawing/2014/main" id="{3562854A-4C14-4BAF-CFA2-17A2BED76AD0}"/>
              </a:ext>
            </a:extLst>
          </p:cNvPr>
          <p:cNvSpPr txBox="1">
            <a:spLocks/>
          </p:cNvSpPr>
          <p:nvPr/>
        </p:nvSpPr>
        <p:spPr>
          <a:xfrm>
            <a:off x="5354053" y="3658226"/>
            <a:ext cx="3161297" cy="1941847"/>
          </a:xfrm>
          <a:prstGeom prst="rect">
            <a:avLst/>
          </a:prstGeom>
          <a:ln w="38100" cap="flat" cmpd="sng" algn="ctr">
            <a:solidFill>
              <a:schemeClr val="accent4"/>
            </a:solidFill>
            <a:prstDash val="sysDash"/>
            <a:miter lim="800000"/>
            <a:extLst>
              <a:ext uri="{C807C97D-BFC1-408E-A445-0C87EB9F89A2}">
                <ask:lineSketchStyleProps xmlns:ask="http://schemas.microsoft.com/office/drawing/2018/sketchyshapes" sd="2012643533">
                  <a:custGeom>
                    <a:avLst/>
                    <a:gdLst>
                      <a:gd name="connsiteX0" fmla="*/ 0 w 3161297"/>
                      <a:gd name="connsiteY0" fmla="*/ 0 h 1941847"/>
                      <a:gd name="connsiteX1" fmla="*/ 537420 w 3161297"/>
                      <a:gd name="connsiteY1" fmla="*/ 0 h 1941847"/>
                      <a:gd name="connsiteX2" fmla="*/ 1106454 w 3161297"/>
                      <a:gd name="connsiteY2" fmla="*/ 0 h 1941847"/>
                      <a:gd name="connsiteX3" fmla="*/ 1770326 w 3161297"/>
                      <a:gd name="connsiteY3" fmla="*/ 0 h 1941847"/>
                      <a:gd name="connsiteX4" fmla="*/ 2339360 w 3161297"/>
                      <a:gd name="connsiteY4" fmla="*/ 0 h 1941847"/>
                      <a:gd name="connsiteX5" fmla="*/ 3161297 w 3161297"/>
                      <a:gd name="connsiteY5" fmla="*/ 0 h 1941847"/>
                      <a:gd name="connsiteX6" fmla="*/ 3161297 w 3161297"/>
                      <a:gd name="connsiteY6" fmla="*/ 627864 h 1941847"/>
                      <a:gd name="connsiteX7" fmla="*/ 3161297 w 3161297"/>
                      <a:gd name="connsiteY7" fmla="*/ 1236309 h 1941847"/>
                      <a:gd name="connsiteX8" fmla="*/ 3161297 w 3161297"/>
                      <a:gd name="connsiteY8" fmla="*/ 1941847 h 1941847"/>
                      <a:gd name="connsiteX9" fmla="*/ 2623877 w 3161297"/>
                      <a:gd name="connsiteY9" fmla="*/ 1941847 h 1941847"/>
                      <a:gd name="connsiteX10" fmla="*/ 1991617 w 3161297"/>
                      <a:gd name="connsiteY10" fmla="*/ 1941847 h 1941847"/>
                      <a:gd name="connsiteX11" fmla="*/ 1422584 w 3161297"/>
                      <a:gd name="connsiteY11" fmla="*/ 1941847 h 1941847"/>
                      <a:gd name="connsiteX12" fmla="*/ 758711 w 3161297"/>
                      <a:gd name="connsiteY12" fmla="*/ 1941847 h 1941847"/>
                      <a:gd name="connsiteX13" fmla="*/ 0 w 3161297"/>
                      <a:gd name="connsiteY13" fmla="*/ 1941847 h 1941847"/>
                      <a:gd name="connsiteX14" fmla="*/ 0 w 3161297"/>
                      <a:gd name="connsiteY14" fmla="*/ 1294565 h 1941847"/>
                      <a:gd name="connsiteX15" fmla="*/ 0 w 3161297"/>
                      <a:gd name="connsiteY15" fmla="*/ 608445 h 1941847"/>
                      <a:gd name="connsiteX16" fmla="*/ 0 w 3161297"/>
                      <a:gd name="connsiteY16" fmla="*/ 0 h 1941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61297" h="1941847" fill="none" extrusionOk="0">
                        <a:moveTo>
                          <a:pt x="0" y="0"/>
                        </a:moveTo>
                        <a:cubicBezTo>
                          <a:pt x="151223" y="-9450"/>
                          <a:pt x="333824" y="1945"/>
                          <a:pt x="537420" y="0"/>
                        </a:cubicBezTo>
                        <a:cubicBezTo>
                          <a:pt x="741016" y="-1945"/>
                          <a:pt x="856686" y="-27852"/>
                          <a:pt x="1106454" y="0"/>
                        </a:cubicBezTo>
                        <a:cubicBezTo>
                          <a:pt x="1356222" y="27852"/>
                          <a:pt x="1597365" y="26612"/>
                          <a:pt x="1770326" y="0"/>
                        </a:cubicBezTo>
                        <a:cubicBezTo>
                          <a:pt x="1943287" y="-26612"/>
                          <a:pt x="2188635" y="2410"/>
                          <a:pt x="2339360" y="0"/>
                        </a:cubicBezTo>
                        <a:cubicBezTo>
                          <a:pt x="2490085" y="-2410"/>
                          <a:pt x="2772132" y="-30287"/>
                          <a:pt x="3161297" y="0"/>
                        </a:cubicBezTo>
                        <a:cubicBezTo>
                          <a:pt x="3165075" y="301183"/>
                          <a:pt x="3168011" y="373189"/>
                          <a:pt x="3161297" y="627864"/>
                        </a:cubicBezTo>
                        <a:cubicBezTo>
                          <a:pt x="3154583" y="882539"/>
                          <a:pt x="3179547" y="960502"/>
                          <a:pt x="3161297" y="1236309"/>
                        </a:cubicBezTo>
                        <a:cubicBezTo>
                          <a:pt x="3143047" y="1512117"/>
                          <a:pt x="3144954" y="1682513"/>
                          <a:pt x="3161297" y="1941847"/>
                        </a:cubicBezTo>
                        <a:cubicBezTo>
                          <a:pt x="2996968" y="1918939"/>
                          <a:pt x="2837028" y="1919642"/>
                          <a:pt x="2623877" y="1941847"/>
                        </a:cubicBezTo>
                        <a:cubicBezTo>
                          <a:pt x="2410726" y="1964052"/>
                          <a:pt x="2134713" y="1935598"/>
                          <a:pt x="1991617" y="1941847"/>
                        </a:cubicBezTo>
                        <a:cubicBezTo>
                          <a:pt x="1848521" y="1948096"/>
                          <a:pt x="1536451" y="1917199"/>
                          <a:pt x="1422584" y="1941847"/>
                        </a:cubicBezTo>
                        <a:cubicBezTo>
                          <a:pt x="1308717" y="1966495"/>
                          <a:pt x="954889" y="1973181"/>
                          <a:pt x="758711" y="1941847"/>
                        </a:cubicBezTo>
                        <a:cubicBezTo>
                          <a:pt x="562533" y="1910513"/>
                          <a:pt x="285127" y="1964994"/>
                          <a:pt x="0" y="1941847"/>
                        </a:cubicBezTo>
                        <a:cubicBezTo>
                          <a:pt x="6090" y="1800316"/>
                          <a:pt x="17200" y="1465677"/>
                          <a:pt x="0" y="1294565"/>
                        </a:cubicBezTo>
                        <a:cubicBezTo>
                          <a:pt x="-17200" y="1123453"/>
                          <a:pt x="-7424" y="774235"/>
                          <a:pt x="0" y="608445"/>
                        </a:cubicBezTo>
                        <a:cubicBezTo>
                          <a:pt x="7424" y="442655"/>
                          <a:pt x="20486" y="172369"/>
                          <a:pt x="0" y="0"/>
                        </a:cubicBezTo>
                        <a:close/>
                      </a:path>
                      <a:path w="3161297" h="1941847" stroke="0" extrusionOk="0">
                        <a:moveTo>
                          <a:pt x="0" y="0"/>
                        </a:moveTo>
                        <a:cubicBezTo>
                          <a:pt x="182884" y="-11849"/>
                          <a:pt x="426437" y="21381"/>
                          <a:pt x="600646" y="0"/>
                        </a:cubicBezTo>
                        <a:cubicBezTo>
                          <a:pt x="774855" y="-21381"/>
                          <a:pt x="1015032" y="25813"/>
                          <a:pt x="1296132" y="0"/>
                        </a:cubicBezTo>
                        <a:cubicBezTo>
                          <a:pt x="1577232" y="-25813"/>
                          <a:pt x="1598882" y="-9730"/>
                          <a:pt x="1833552" y="0"/>
                        </a:cubicBezTo>
                        <a:cubicBezTo>
                          <a:pt x="2068222" y="9730"/>
                          <a:pt x="2178549" y="-4738"/>
                          <a:pt x="2370973" y="0"/>
                        </a:cubicBezTo>
                        <a:cubicBezTo>
                          <a:pt x="2563397" y="4738"/>
                          <a:pt x="2766717" y="-34070"/>
                          <a:pt x="3161297" y="0"/>
                        </a:cubicBezTo>
                        <a:cubicBezTo>
                          <a:pt x="3138042" y="283277"/>
                          <a:pt x="3149029" y="470743"/>
                          <a:pt x="3161297" y="666701"/>
                        </a:cubicBezTo>
                        <a:cubicBezTo>
                          <a:pt x="3173565" y="862659"/>
                          <a:pt x="3182901" y="1102806"/>
                          <a:pt x="3161297" y="1255728"/>
                        </a:cubicBezTo>
                        <a:cubicBezTo>
                          <a:pt x="3139693" y="1408650"/>
                          <a:pt x="3139284" y="1670980"/>
                          <a:pt x="3161297" y="1941847"/>
                        </a:cubicBezTo>
                        <a:cubicBezTo>
                          <a:pt x="2934038" y="1974053"/>
                          <a:pt x="2724776" y="1929917"/>
                          <a:pt x="2465812" y="1941847"/>
                        </a:cubicBezTo>
                        <a:cubicBezTo>
                          <a:pt x="2206849" y="1953777"/>
                          <a:pt x="2120409" y="1926166"/>
                          <a:pt x="1896778" y="1941847"/>
                        </a:cubicBezTo>
                        <a:cubicBezTo>
                          <a:pt x="1673147" y="1957528"/>
                          <a:pt x="1536012" y="1969297"/>
                          <a:pt x="1327745" y="1941847"/>
                        </a:cubicBezTo>
                        <a:cubicBezTo>
                          <a:pt x="1119478" y="1914397"/>
                          <a:pt x="1007985" y="1959819"/>
                          <a:pt x="727098" y="1941847"/>
                        </a:cubicBezTo>
                        <a:cubicBezTo>
                          <a:pt x="446211" y="1923875"/>
                          <a:pt x="264304" y="1908694"/>
                          <a:pt x="0" y="1941847"/>
                        </a:cubicBezTo>
                        <a:cubicBezTo>
                          <a:pt x="-223" y="1668374"/>
                          <a:pt x="-6551" y="1510288"/>
                          <a:pt x="0" y="1352820"/>
                        </a:cubicBezTo>
                        <a:cubicBezTo>
                          <a:pt x="6551" y="1195352"/>
                          <a:pt x="25809" y="843183"/>
                          <a:pt x="0" y="666701"/>
                        </a:cubicBezTo>
                        <a:cubicBezTo>
                          <a:pt x="-25809" y="490219"/>
                          <a:pt x="6209" y="282458"/>
                          <a:pt x="0" y="0"/>
                        </a:cubicBezTo>
                        <a:close/>
                      </a:path>
                    </a:pathLst>
                  </a:custGeom>
                  <ask:type>
                    <ask:lineSketchNone/>
                  </ask:type>
                </ask:lineSketchStyleProps>
              </a:ext>
            </a:extLst>
          </a:ln>
        </p:spPr>
        <p:style>
          <a:lnRef idx="2">
            <a:schemeClr val="accent4"/>
          </a:lnRef>
          <a:fillRef idx="1">
            <a:schemeClr val="lt1"/>
          </a:fillRef>
          <a:effectRef idx="0">
            <a:schemeClr val="accent4"/>
          </a:effectRef>
          <a:fontRef idx="minor">
            <a:schemeClr val="dk1"/>
          </a:fontRef>
        </p:style>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Font typeface="Arial" panose="020B0604020202020204" pitchFamily="34" charset="0"/>
              <a:buNone/>
            </a:pPr>
            <a:r>
              <a:rPr lang="en-GB" sz="3600"/>
              <a:t>Office Hours:</a:t>
            </a:r>
          </a:p>
          <a:p>
            <a:pPr marL="0" indent="0">
              <a:buFont typeface="Arial" panose="020B0604020202020204" pitchFamily="34" charset="0"/>
              <a:buNone/>
            </a:pPr>
            <a:r>
              <a:rPr lang="en-GB" sz="3600"/>
              <a:t>Monday-Friday</a:t>
            </a:r>
          </a:p>
          <a:p>
            <a:pPr marL="0" indent="0">
              <a:buFont typeface="Arial" panose="020B0604020202020204" pitchFamily="34" charset="0"/>
              <a:buNone/>
            </a:pPr>
            <a:r>
              <a:rPr lang="en-GB" sz="3600"/>
              <a:t>8:30am-5pm</a:t>
            </a:r>
            <a:endParaRPr lang="en-GB" sz="3600" dirty="0"/>
          </a:p>
        </p:txBody>
      </p:sp>
    </p:spTree>
    <p:extLst>
      <p:ext uri="{BB962C8B-B14F-4D97-AF65-F5344CB8AC3E}">
        <p14:creationId xmlns:p14="http://schemas.microsoft.com/office/powerpoint/2010/main" val="395688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949B0A8-AC4D-3743-3DD4-1DEAAEA4AAF2}"/>
              </a:ext>
            </a:extLst>
          </p:cNvPr>
          <p:cNvSpPr>
            <a:spLocks noGrp="1"/>
          </p:cNvSpPr>
          <p:nvPr>
            <p:ph type="ctrTitle"/>
          </p:nvPr>
        </p:nvSpPr>
        <p:spPr>
          <a:xfrm>
            <a:off x="1143000" y="585650"/>
            <a:ext cx="6858000" cy="1104002"/>
          </a:xfrm>
        </p:spPr>
        <p:txBody>
          <a:bodyPr/>
          <a:lstStyle/>
          <a:p>
            <a:r>
              <a:rPr lang="en-GB" b="1" dirty="0"/>
              <a:t>Getting the most out of the module</a:t>
            </a:r>
          </a:p>
        </p:txBody>
      </p:sp>
      <p:sp>
        <p:nvSpPr>
          <p:cNvPr id="6" name="TextBox 5">
            <a:extLst>
              <a:ext uri="{FF2B5EF4-FFF2-40B4-BE49-F238E27FC236}">
                <a16:creationId xmlns:a16="http://schemas.microsoft.com/office/drawing/2014/main" id="{B333E300-3F11-88C0-9B16-C6B03FE6C2BE}"/>
              </a:ext>
            </a:extLst>
          </p:cNvPr>
          <p:cNvSpPr txBox="1"/>
          <p:nvPr/>
        </p:nvSpPr>
        <p:spPr>
          <a:xfrm>
            <a:off x="0" y="1689652"/>
            <a:ext cx="9144000" cy="4247317"/>
          </a:xfrm>
          <a:prstGeom prst="rect">
            <a:avLst/>
          </a:prstGeom>
          <a:noFill/>
        </p:spPr>
        <p:txBody>
          <a:bodyPr wrap="square" rtlCol="0">
            <a:spAutoFit/>
          </a:bodyPr>
          <a:lstStyle/>
          <a:p>
            <a:pPr algn="l">
              <a:buFont typeface="Arial" panose="020B0604020202020204" pitchFamily="34" charset="0"/>
              <a:buChar char="•"/>
            </a:pPr>
            <a:r>
              <a:rPr lang="en-US" b="1" i="0" dirty="0">
                <a:effectLst/>
                <a:latin typeface="-apple-system"/>
              </a:rPr>
              <a:t>Please join the lecture at 9.15am.</a:t>
            </a:r>
            <a:r>
              <a:rPr lang="en-US" b="0" i="0" dirty="0">
                <a:effectLst/>
                <a:latin typeface="-apple-system"/>
              </a:rPr>
              <a:t> </a:t>
            </a:r>
          </a:p>
          <a:p>
            <a:pPr algn="l">
              <a:buFont typeface="Arial" panose="020B0604020202020204" pitchFamily="34" charset="0"/>
              <a:buChar char="•"/>
            </a:pPr>
            <a:r>
              <a:rPr lang="en-US" b="0" i="0" dirty="0">
                <a:effectLst/>
                <a:latin typeface="-apple-system"/>
              </a:rPr>
              <a:t>Please join </a:t>
            </a:r>
            <a:r>
              <a:rPr lang="en-US" b="1" i="0" dirty="0">
                <a:effectLst/>
                <a:latin typeface="-apple-system"/>
              </a:rPr>
              <a:t>using a computer or laptop</a:t>
            </a:r>
            <a:r>
              <a:rPr lang="en-US" b="0" i="0" dirty="0">
                <a:effectLst/>
                <a:latin typeface="-apple-system"/>
              </a:rPr>
              <a:t>, if you do not have a computer then please contact me immediately. </a:t>
            </a:r>
          </a:p>
          <a:p>
            <a:pPr algn="l">
              <a:buFont typeface="Arial" panose="020B0604020202020204" pitchFamily="34" charset="0"/>
              <a:buChar char="•"/>
            </a:pPr>
            <a:r>
              <a:rPr lang="en-US" b="1" i="0" dirty="0">
                <a:effectLst/>
                <a:latin typeface="-apple-system"/>
              </a:rPr>
              <a:t>You should not be attending lectures using a phone or tablet during lectures.</a:t>
            </a:r>
            <a:endParaRPr lang="en-US" b="0" i="0" dirty="0">
              <a:effectLst/>
              <a:latin typeface="-apple-system"/>
            </a:endParaRPr>
          </a:p>
          <a:p>
            <a:pPr algn="l">
              <a:buFont typeface="Arial" panose="020B0604020202020204" pitchFamily="34" charset="0"/>
              <a:buChar char="•"/>
            </a:pPr>
            <a:r>
              <a:rPr lang="en-US" b="0" i="0" dirty="0">
                <a:effectLst/>
                <a:latin typeface="-apple-system"/>
              </a:rPr>
              <a:t>Camera's are expected to be on throughout the lectures including registers, when asking or answering questions or during group work.</a:t>
            </a:r>
          </a:p>
          <a:p>
            <a:pPr algn="l">
              <a:buFont typeface="Arial" panose="020B0604020202020204" pitchFamily="34" charset="0"/>
              <a:buChar char="•"/>
            </a:pPr>
            <a:r>
              <a:rPr lang="en-US" b="0" i="0" dirty="0">
                <a:effectLst/>
                <a:latin typeface="-apple-system"/>
              </a:rPr>
              <a:t>If you are unable to join a lecture or may need to leave the lecture early due to a mandatory appointment then please notify me by email </a:t>
            </a:r>
            <a:r>
              <a:rPr lang="en-US" b="1" i="0" dirty="0">
                <a:effectLst/>
                <a:latin typeface="-apple-system"/>
              </a:rPr>
              <a:t>before</a:t>
            </a:r>
            <a:r>
              <a:rPr lang="en-US" b="0" i="0" dirty="0">
                <a:effectLst/>
                <a:latin typeface="-apple-system"/>
              </a:rPr>
              <a:t> the lecture. </a:t>
            </a:r>
          </a:p>
          <a:p>
            <a:pPr algn="l">
              <a:buFont typeface="Arial" panose="020B0604020202020204" pitchFamily="34" charset="0"/>
              <a:buChar char="•"/>
            </a:pPr>
            <a:r>
              <a:rPr lang="en-US" b="0" i="0" dirty="0">
                <a:effectLst/>
                <a:latin typeface="-apple-system"/>
              </a:rPr>
              <a:t>You should not join the lecture from work, doctors appointments, hospital visits or anywhere else where your focus may be impaired with other distractions.</a:t>
            </a:r>
          </a:p>
          <a:p>
            <a:pPr algn="l">
              <a:buFont typeface="Arial" panose="020B0604020202020204" pitchFamily="34" charset="0"/>
              <a:buChar char="•"/>
            </a:pPr>
            <a:r>
              <a:rPr lang="en-US" b="0" i="0" dirty="0">
                <a:effectLst/>
                <a:latin typeface="-apple-system"/>
              </a:rPr>
              <a:t>If you join late and miss the register being taken then you will be marked as absent.</a:t>
            </a:r>
          </a:p>
          <a:p>
            <a:pPr algn="l">
              <a:buFont typeface="Arial" panose="020B0604020202020204" pitchFamily="34" charset="0"/>
              <a:buChar char="•"/>
            </a:pPr>
            <a:r>
              <a:rPr lang="en-US" b="0" i="0" dirty="0">
                <a:effectLst/>
                <a:latin typeface="-apple-system"/>
              </a:rPr>
              <a:t>You must engage with the lectures and your fellow students in order to get the most out of this module.</a:t>
            </a:r>
          </a:p>
          <a:p>
            <a:pPr algn="l">
              <a:buFont typeface="Arial" panose="020B0604020202020204" pitchFamily="34" charset="0"/>
              <a:buChar char="•"/>
            </a:pPr>
            <a:r>
              <a:rPr lang="en-US" b="1" i="0" dirty="0">
                <a:effectLst/>
                <a:latin typeface="-apple-system"/>
              </a:rPr>
              <a:t>Failure to comply with the values and standards may risk being withdrawn.</a:t>
            </a:r>
            <a:endParaRPr lang="en-US" b="0" i="0" dirty="0">
              <a:effectLst/>
              <a:latin typeface="-apple-system"/>
            </a:endParaRPr>
          </a:p>
          <a:p>
            <a:pPr algn="l">
              <a:buFont typeface="Arial" panose="020B0604020202020204" pitchFamily="34" charset="0"/>
              <a:buChar char="•"/>
            </a:pPr>
            <a:r>
              <a:rPr lang="en-US" b="0" i="0" dirty="0">
                <a:effectLst/>
                <a:latin typeface="-apple-system"/>
              </a:rPr>
              <a:t>Remember that if there are any concerns there is support available</a:t>
            </a:r>
            <a:endParaRPr lang="en-GB" dirty="0"/>
          </a:p>
        </p:txBody>
      </p:sp>
    </p:spTree>
    <p:extLst>
      <p:ext uri="{BB962C8B-B14F-4D97-AF65-F5344CB8AC3E}">
        <p14:creationId xmlns:p14="http://schemas.microsoft.com/office/powerpoint/2010/main" val="2581804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7" end="7"/>
                                            </p:txEl>
                                          </p:spTgt>
                                        </p:tgtEl>
                                        <p:attrNameLst>
                                          <p:attrName>style.visibility</p:attrName>
                                        </p:attrNameLst>
                                      </p:cBhvr>
                                      <p:to>
                                        <p:strVal val="visible"/>
                                      </p:to>
                                    </p:set>
                                    <p:animEffect transition="in" filter="fade">
                                      <p:cBhvr>
                                        <p:cTn id="42" dur="500"/>
                                        <p:tgtEl>
                                          <p:spTgt spid="6">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8" end="8"/>
                                            </p:txEl>
                                          </p:spTgt>
                                        </p:tgtEl>
                                        <p:attrNameLst>
                                          <p:attrName>style.visibility</p:attrName>
                                        </p:attrNameLst>
                                      </p:cBhvr>
                                      <p:to>
                                        <p:strVal val="visible"/>
                                      </p:to>
                                    </p:set>
                                    <p:animEffect transition="in" filter="fade">
                                      <p:cBhvr>
                                        <p:cTn id="47" dur="500"/>
                                        <p:tgtEl>
                                          <p:spTgt spid="6">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9" end="9"/>
                                            </p:txEl>
                                          </p:spTgt>
                                        </p:tgtEl>
                                        <p:attrNameLst>
                                          <p:attrName>style.visibility</p:attrName>
                                        </p:attrNameLst>
                                      </p:cBhvr>
                                      <p:to>
                                        <p:strVal val="visible"/>
                                      </p:to>
                                    </p:set>
                                    <p:animEffect transition="in" filter="fade">
                                      <p:cBhvr>
                                        <p:cTn id="52" dur="500"/>
                                        <p:tgtEl>
                                          <p:spTgt spid="6">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24A46C29-5C46-4C5A-BC1C-8598E46A87A1}"/>
              </a:ext>
            </a:extLst>
          </p:cNvPr>
          <p:cNvSpPr txBox="1">
            <a:spLocks/>
          </p:cNvSpPr>
          <p:nvPr/>
        </p:nvSpPr>
        <p:spPr>
          <a:xfrm>
            <a:off x="-1" y="1230465"/>
            <a:ext cx="9144000" cy="536139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7000"/>
              </a:lnSpc>
              <a:spcBef>
                <a:spcPct val="20000"/>
              </a:spcBef>
              <a:spcAft>
                <a:spcPts val="0"/>
              </a:spcAft>
              <a:buClrTx/>
              <a:buSzTx/>
              <a:buFont typeface="Symbol" panose="05050102010706020507" pitchFamily="18" charset="2"/>
              <a:buChar char=""/>
              <a:tabLst/>
              <a:defRPr/>
            </a:pPr>
            <a:r>
              <a:rPr kumimoji="0" lang="en-US"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Expects full-time students to attend all lectures and placement on a regular basis.</a:t>
            </a:r>
            <a:endParaRPr kumimoji="0" lang="en-GB"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7000"/>
              </a:lnSpc>
              <a:spcBef>
                <a:spcPct val="20000"/>
              </a:spcBef>
              <a:spcAft>
                <a:spcPts val="0"/>
              </a:spcAft>
              <a:buClrTx/>
              <a:buSzTx/>
              <a:buFont typeface="Symbol" panose="05050102010706020507" pitchFamily="18" charset="2"/>
              <a:buChar char=""/>
              <a:tabLst/>
              <a:defRPr/>
            </a:pPr>
            <a:r>
              <a:rPr kumimoji="0" lang="en-US"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The University does not sanction students taking holidays during term time.</a:t>
            </a:r>
          </a:p>
          <a:p>
            <a:pPr marL="342900" marR="0" lvl="0" indent="-342900" algn="l" defTabSz="914400" rtl="0" eaLnBrk="1" fontAlgn="auto" latinLnBrk="0" hangingPunct="1">
              <a:lnSpc>
                <a:spcPct val="107000"/>
              </a:lnSpc>
              <a:spcBef>
                <a:spcPct val="20000"/>
              </a:spcBef>
              <a:spcAft>
                <a:spcPts val="0"/>
              </a:spcAft>
              <a:buClrTx/>
              <a:buSzTx/>
              <a:buFont typeface="Symbol" panose="05050102010706020507" pitchFamily="18" charset="2"/>
              <a:buChar char=""/>
              <a:tabLst/>
              <a:defRPr/>
            </a:pPr>
            <a:r>
              <a:rPr kumimoji="0" lang="en-GB" sz="17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All absences must be reported in the first instance to their individual module tutor where possible at least 24 hours in advance, or in emergency circumstances prior to the start of the planned lecture.</a:t>
            </a:r>
          </a:p>
          <a:p>
            <a:pPr marL="342900" marR="0" lvl="0" indent="-342900" algn="l" defTabSz="914400" rtl="0" eaLnBrk="1" fontAlgn="auto" latinLnBrk="0" hangingPunct="1">
              <a:lnSpc>
                <a:spcPct val="107000"/>
              </a:lnSpc>
              <a:spcBef>
                <a:spcPct val="20000"/>
              </a:spcBef>
              <a:spcAft>
                <a:spcPts val="0"/>
              </a:spcAft>
              <a:buClrTx/>
              <a:buSzTx/>
              <a:buFont typeface="Symbol" panose="05050102010706020507" pitchFamily="18" charset="2"/>
              <a:buChar char=""/>
              <a:tabLst/>
              <a:defRPr/>
            </a:pPr>
            <a:r>
              <a:rPr kumimoji="0" lang="en-US"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Students are expected to obtain medical evidence if absence is due to ill-health and to submit that evidence to the Module Tutor, copying in the Programme Manager.</a:t>
            </a:r>
            <a:endParaRPr kumimoji="0" lang="en-GB"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7000"/>
              </a:lnSpc>
              <a:spcBef>
                <a:spcPct val="20000"/>
              </a:spcBef>
              <a:spcAft>
                <a:spcPts val="0"/>
              </a:spcAft>
              <a:buClrTx/>
              <a:buSzTx/>
              <a:buFont typeface="Symbol" panose="05050102010706020507" pitchFamily="18" charset="2"/>
              <a:buChar char=""/>
              <a:tabLst/>
              <a:defRPr/>
            </a:pPr>
            <a:r>
              <a:rPr kumimoji="0" lang="en-US"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Any student who claims absence due to circumstances beyond their control </a:t>
            </a:r>
            <a:r>
              <a:rPr kumimoji="0" lang="en-US" sz="1700" b="1"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MUST </a:t>
            </a:r>
            <a:r>
              <a:rPr kumimoji="0" lang="en-US"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apply to the University by completing an ECP form (available on the Hwb). The decision as to whether an absence can be condoned will be made by the University </a:t>
            </a:r>
            <a:r>
              <a:rPr kumimoji="0" lang="en-US" sz="1700" b="1"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not </a:t>
            </a:r>
            <a:r>
              <a:rPr kumimoji="0" lang="en-US"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the module tutor nor the Programme Manager.</a:t>
            </a:r>
            <a:endParaRPr kumimoji="0" lang="en-GB"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7000"/>
              </a:lnSpc>
              <a:spcBef>
                <a:spcPct val="20000"/>
              </a:spcBef>
              <a:spcAft>
                <a:spcPts val="800"/>
              </a:spcAft>
              <a:buClrTx/>
              <a:buSzTx/>
              <a:buFont typeface="Symbol" panose="05050102010706020507" pitchFamily="18" charset="2"/>
              <a:buChar char=""/>
              <a:tabLst/>
              <a:defRPr/>
            </a:pPr>
            <a:r>
              <a:rPr kumimoji="0" lang="en-US"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Students who do not engage in lectures or miss the attendance register will be marked as absent.</a:t>
            </a:r>
          </a:p>
          <a:p>
            <a:pPr marL="342900" marR="0" lvl="0" indent="-342900" algn="l" defTabSz="914400" rtl="0" eaLnBrk="1" fontAlgn="auto" latinLnBrk="0" hangingPunct="1">
              <a:lnSpc>
                <a:spcPct val="107000"/>
              </a:lnSpc>
              <a:spcBef>
                <a:spcPct val="20000"/>
              </a:spcBef>
              <a:spcAft>
                <a:spcPts val="800"/>
              </a:spcAft>
              <a:buClrTx/>
              <a:buSzTx/>
              <a:buFont typeface="Symbol" panose="05050102010706020507" pitchFamily="18" charset="2"/>
              <a:buChar char=""/>
              <a:tabLst/>
              <a:defRPr/>
            </a:pPr>
            <a:r>
              <a:rPr kumimoji="0" lang="en-US"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If students leave before the end of any timetabled session the module tutor will note that fact on the attendance register and the student will be deemed as not having attended that session.</a:t>
            </a:r>
            <a:endParaRPr kumimoji="0" lang="en-GB"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1600" b="0" i="0" u="none" strike="noStrike" kern="1200" cap="none" spc="0" normalizeH="0" baseline="0" noProof="0" dirty="0">
              <a:ln>
                <a:noFill/>
              </a:ln>
              <a:solidFill>
                <a:sysClr val="windowText" lastClr="000000"/>
              </a:solidFill>
              <a:effectLst/>
              <a:uLnTx/>
              <a:uFillTx/>
              <a:latin typeface="Myriad Pro"/>
              <a:ea typeface="+mn-ea"/>
              <a:cs typeface="+mn-cs"/>
            </a:endParaRPr>
          </a:p>
        </p:txBody>
      </p:sp>
      <p:sp>
        <p:nvSpPr>
          <p:cNvPr id="3" name="Title 1">
            <a:extLst>
              <a:ext uri="{FF2B5EF4-FFF2-40B4-BE49-F238E27FC236}">
                <a16:creationId xmlns:a16="http://schemas.microsoft.com/office/drawing/2014/main" id="{85A086BC-ECA8-4166-9C66-A62E1CC36642}"/>
              </a:ext>
            </a:extLst>
          </p:cNvPr>
          <p:cNvSpPr txBox="1">
            <a:spLocks/>
          </p:cNvSpPr>
          <p:nvPr/>
        </p:nvSpPr>
        <p:spPr>
          <a:xfrm>
            <a:off x="168675" y="54738"/>
            <a:ext cx="8806649"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a:ln>
                  <a:noFill/>
                </a:ln>
                <a:solidFill>
                  <a:sysClr val="windowText" lastClr="000000"/>
                </a:solidFill>
                <a:effectLst/>
                <a:uLnTx/>
                <a:uFillTx/>
                <a:latin typeface="Myriad Pro"/>
                <a:ea typeface="+mj-ea"/>
                <a:cs typeface="+mj-cs"/>
              </a:rPr>
              <a:t>International Hotel Management </a:t>
            </a:r>
            <a:br>
              <a:rPr kumimoji="0" lang="en-GB" sz="4400" b="1" i="0" u="none" strike="noStrike" kern="1200" cap="none" spc="0" normalizeH="0" baseline="0" noProof="0" dirty="0">
                <a:ln>
                  <a:noFill/>
                </a:ln>
                <a:solidFill>
                  <a:sysClr val="windowText" lastClr="000000"/>
                </a:solidFill>
                <a:effectLst/>
                <a:uLnTx/>
                <a:uFillTx/>
                <a:latin typeface="Myriad Pro"/>
                <a:ea typeface="+mj-ea"/>
                <a:cs typeface="+mj-cs"/>
              </a:rPr>
            </a:br>
            <a:r>
              <a:rPr kumimoji="0" lang="en-GB" sz="4400" b="1" i="0" u="none" strike="noStrike" kern="1200" cap="none" spc="0" normalizeH="0" baseline="0" noProof="0" dirty="0">
                <a:ln>
                  <a:noFill/>
                </a:ln>
                <a:solidFill>
                  <a:sysClr val="windowText" lastClr="000000"/>
                </a:solidFill>
                <a:effectLst/>
                <a:uLnTx/>
                <a:uFillTx/>
                <a:latin typeface="Myriad Pro"/>
                <a:ea typeface="+mj-ea"/>
                <a:cs typeface="+mj-cs"/>
              </a:rPr>
              <a:t>Absence Policy</a:t>
            </a:r>
          </a:p>
        </p:txBody>
      </p:sp>
    </p:spTree>
    <p:extLst>
      <p:ext uri="{BB962C8B-B14F-4D97-AF65-F5344CB8AC3E}">
        <p14:creationId xmlns:p14="http://schemas.microsoft.com/office/powerpoint/2010/main" val="8533475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BCFF59A-19AE-400B-BAF1-F07ABEC49205}"/>
              </a:ext>
            </a:extLst>
          </p:cNvPr>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sng" strike="noStrike" kern="1200" cap="none" spc="0" normalizeH="0" baseline="0" noProof="0" dirty="0">
                <a:ln>
                  <a:noFill/>
                </a:ln>
                <a:solidFill>
                  <a:sysClr val="windowText" lastClr="000000"/>
                </a:solidFill>
                <a:effectLst>
                  <a:outerShdw blurRad="38100" dist="38100" dir="2700000" algn="tl">
                    <a:srgbClr val="000000">
                      <a:alpha val="43137"/>
                    </a:srgbClr>
                  </a:outerShdw>
                </a:effectLst>
                <a:uLnTx/>
                <a:uFillTx/>
                <a:latin typeface="Myriad Pro"/>
                <a:ea typeface="+mj-ea"/>
                <a:cs typeface="+mj-cs"/>
              </a:rPr>
              <a:t>Who should I contact?</a:t>
            </a:r>
          </a:p>
        </p:txBody>
      </p:sp>
      <p:pic>
        <p:nvPicPr>
          <p:cNvPr id="5" name="Content Placeholder 4" descr="A picture containing text, clipart&#10;&#10;Description automatically generated">
            <a:hlinkClick r:id="rId3"/>
            <a:extLst>
              <a:ext uri="{FF2B5EF4-FFF2-40B4-BE49-F238E27FC236}">
                <a16:creationId xmlns:a16="http://schemas.microsoft.com/office/drawing/2014/main" id="{381634FF-30AC-4056-AD66-0867D6847ABF}"/>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0441" t="12975" r="10214" b="11595"/>
          <a:stretch/>
        </p:blipFill>
        <p:spPr>
          <a:xfrm>
            <a:off x="6156176" y="3116880"/>
            <a:ext cx="2981995" cy="2040312"/>
          </a:xfrm>
          <a:prstGeom prst="rect">
            <a:avLst/>
          </a:prstGeom>
        </p:spPr>
      </p:pic>
      <p:sp>
        <p:nvSpPr>
          <p:cNvPr id="6" name="TextBox 5">
            <a:extLst>
              <a:ext uri="{FF2B5EF4-FFF2-40B4-BE49-F238E27FC236}">
                <a16:creationId xmlns:a16="http://schemas.microsoft.com/office/drawing/2014/main" id="{A52447BF-43FF-4681-ABD8-633A5C9EE78D}"/>
              </a:ext>
            </a:extLst>
          </p:cNvPr>
          <p:cNvSpPr txBox="1"/>
          <p:nvPr/>
        </p:nvSpPr>
        <p:spPr>
          <a:xfrm>
            <a:off x="251520" y="1413028"/>
            <a:ext cx="7200800" cy="4247317"/>
          </a:xfrm>
          <a:prstGeom prst="rect">
            <a:avLst/>
          </a:prstGeom>
          <a:noFill/>
        </p:spPr>
        <p:txBody>
          <a:bodyPr wrap="square" rtlCol="0">
            <a:spAutoFit/>
          </a:bodyPr>
          <a:lstStyle/>
          <a:p>
            <a:pPr marL="285750" indent="-285750" defTabSz="914400">
              <a:buFont typeface="Wingdings" panose="05000000000000000000" pitchFamily="2" charset="2"/>
              <a:buChar char="§"/>
            </a:pPr>
            <a:r>
              <a:rPr lang="en-GB" b="1" dirty="0">
                <a:solidFill>
                  <a:prstClr val="black"/>
                </a:solidFill>
                <a:effectLst>
                  <a:outerShdw blurRad="38100" dist="38100" dir="2700000" algn="tl">
                    <a:srgbClr val="000000">
                      <a:alpha val="43137"/>
                    </a:srgbClr>
                  </a:outerShdw>
                </a:effectLst>
                <a:latin typeface="Myriad Pro"/>
              </a:rPr>
              <a:t>Module related queries</a:t>
            </a:r>
            <a:br>
              <a:rPr lang="en-GB" dirty="0">
                <a:solidFill>
                  <a:prstClr val="black"/>
                </a:solidFill>
                <a:latin typeface="Myriad Pro"/>
              </a:rPr>
            </a:br>
            <a:r>
              <a:rPr lang="en-GB" dirty="0">
                <a:solidFill>
                  <a:prstClr val="black"/>
                </a:solidFill>
                <a:latin typeface="Myriad Pro"/>
              </a:rPr>
              <a:t>Contact your module tutor, for this module it’s me, you can contact me via email: </a:t>
            </a:r>
            <a:r>
              <a:rPr lang="en-GB" dirty="0">
                <a:solidFill>
                  <a:prstClr val="black"/>
                </a:solidFill>
                <a:latin typeface="Myriad Pro"/>
                <a:hlinkClick r:id="rId6"/>
              </a:rPr>
              <a:t>l.blake@uwtsd.ac.uk</a:t>
            </a:r>
            <a:r>
              <a:rPr lang="en-GB" dirty="0">
                <a:solidFill>
                  <a:prstClr val="black"/>
                </a:solidFill>
                <a:latin typeface="Myriad Pro"/>
              </a:rPr>
              <a:t> </a:t>
            </a:r>
            <a:br>
              <a:rPr lang="en-GB" dirty="0">
                <a:solidFill>
                  <a:prstClr val="black"/>
                </a:solidFill>
                <a:latin typeface="Myriad Pro"/>
              </a:rPr>
            </a:br>
            <a:endParaRPr lang="en-GB" dirty="0">
              <a:solidFill>
                <a:prstClr val="black"/>
              </a:solidFill>
              <a:latin typeface="Myriad Pro"/>
            </a:endParaRPr>
          </a:p>
          <a:p>
            <a:pPr marL="285750" indent="-285750" defTabSz="914400">
              <a:buFont typeface="Wingdings" panose="05000000000000000000" pitchFamily="2" charset="2"/>
              <a:buChar char="§"/>
            </a:pPr>
            <a:r>
              <a:rPr lang="en-GB" b="1" dirty="0">
                <a:solidFill>
                  <a:prstClr val="black"/>
                </a:solidFill>
                <a:effectLst>
                  <a:outerShdw blurRad="38100" dist="38100" dir="2700000" algn="tl">
                    <a:srgbClr val="000000">
                      <a:alpha val="43137"/>
                    </a:srgbClr>
                  </a:outerShdw>
                </a:effectLst>
                <a:latin typeface="Myriad Pro"/>
              </a:rPr>
              <a:t>Course queries</a:t>
            </a:r>
            <a:br>
              <a:rPr lang="en-GB" dirty="0">
                <a:solidFill>
                  <a:prstClr val="black"/>
                </a:solidFill>
                <a:latin typeface="Myriad Pro"/>
              </a:rPr>
            </a:br>
            <a:r>
              <a:rPr lang="en-GB" dirty="0">
                <a:solidFill>
                  <a:prstClr val="black"/>
                </a:solidFill>
                <a:latin typeface="Myriad Pro"/>
              </a:rPr>
              <a:t>Contact the admin team</a:t>
            </a:r>
            <a:r>
              <a:rPr lang="en-GB">
                <a:solidFill>
                  <a:prstClr val="black"/>
                </a:solidFill>
                <a:latin typeface="Myriad Pro"/>
              </a:rPr>
              <a:t>: Student Hwb</a:t>
            </a:r>
            <a:br>
              <a:rPr lang="en-GB" dirty="0">
                <a:solidFill>
                  <a:prstClr val="black"/>
                </a:solidFill>
                <a:latin typeface="Myriad Pro"/>
              </a:rPr>
            </a:br>
            <a:endParaRPr lang="en-GB" dirty="0">
              <a:solidFill>
                <a:prstClr val="black"/>
              </a:solidFill>
              <a:latin typeface="Myriad Pro"/>
            </a:endParaRPr>
          </a:p>
          <a:p>
            <a:pPr marL="285750" indent="-285750" defTabSz="914400">
              <a:buFont typeface="Wingdings" panose="05000000000000000000" pitchFamily="2" charset="2"/>
              <a:buChar char="§"/>
            </a:pPr>
            <a:r>
              <a:rPr lang="en-GB" b="1" dirty="0">
                <a:solidFill>
                  <a:prstClr val="black"/>
                </a:solidFill>
                <a:effectLst>
                  <a:outerShdw blurRad="38100" dist="38100" dir="2700000" algn="tl">
                    <a:srgbClr val="000000">
                      <a:alpha val="43137"/>
                    </a:srgbClr>
                  </a:outerShdw>
                </a:effectLst>
                <a:latin typeface="Myriad Pro"/>
              </a:rPr>
              <a:t>IT issues </a:t>
            </a:r>
            <a:br>
              <a:rPr lang="en-GB" dirty="0">
                <a:solidFill>
                  <a:prstClr val="black"/>
                </a:solidFill>
                <a:latin typeface="Myriad Pro"/>
              </a:rPr>
            </a:br>
            <a:r>
              <a:rPr lang="en-GB" dirty="0">
                <a:solidFill>
                  <a:prstClr val="black"/>
                </a:solidFill>
                <a:latin typeface="Myriad Pro"/>
              </a:rPr>
              <a:t>You can log any IT issues on via the IT Help Desk on the </a:t>
            </a:r>
            <a:br>
              <a:rPr lang="en-GB" dirty="0">
                <a:solidFill>
                  <a:prstClr val="black"/>
                </a:solidFill>
                <a:latin typeface="Myriad Pro"/>
              </a:rPr>
            </a:br>
            <a:r>
              <a:rPr lang="en-GB" dirty="0">
                <a:solidFill>
                  <a:prstClr val="black"/>
                </a:solidFill>
                <a:latin typeface="Myriad Pro"/>
              </a:rPr>
              <a:t>university website. </a:t>
            </a:r>
            <a:br>
              <a:rPr lang="en-GB" dirty="0">
                <a:solidFill>
                  <a:prstClr val="black"/>
                </a:solidFill>
                <a:latin typeface="Myriad Pro"/>
              </a:rPr>
            </a:br>
            <a:r>
              <a:rPr lang="en-GB" dirty="0">
                <a:solidFill>
                  <a:prstClr val="black"/>
                </a:solidFill>
                <a:latin typeface="Myriad Pro"/>
              </a:rPr>
              <a:t>They also provide </a:t>
            </a:r>
            <a:r>
              <a:rPr lang="en-GB" dirty="0">
                <a:solidFill>
                  <a:srgbClr val="000000"/>
                </a:solidFill>
                <a:latin typeface="Lato"/>
              </a:rPr>
              <a:t>telephone support 24 hours a day,</a:t>
            </a:r>
            <a:br>
              <a:rPr lang="en-GB" dirty="0">
                <a:solidFill>
                  <a:srgbClr val="000000"/>
                </a:solidFill>
                <a:latin typeface="Lato"/>
              </a:rPr>
            </a:br>
            <a:r>
              <a:rPr lang="en-GB" dirty="0">
                <a:solidFill>
                  <a:srgbClr val="000000"/>
                </a:solidFill>
                <a:latin typeface="Lato"/>
              </a:rPr>
              <a:t>365 days a year. Simply call our IT Service Desk number</a:t>
            </a:r>
            <a:br>
              <a:rPr lang="en-GB" dirty="0">
                <a:solidFill>
                  <a:srgbClr val="000000"/>
                </a:solidFill>
                <a:latin typeface="Lato"/>
              </a:rPr>
            </a:br>
            <a:r>
              <a:rPr lang="en-GB" dirty="0">
                <a:solidFill>
                  <a:srgbClr val="000000"/>
                </a:solidFill>
                <a:latin typeface="Lato"/>
              </a:rPr>
              <a:t>to speak to a specialist on </a:t>
            </a:r>
            <a:r>
              <a:rPr lang="en-GB" b="1" dirty="0">
                <a:solidFill>
                  <a:srgbClr val="000000"/>
                </a:solidFill>
                <a:latin typeface="Lato"/>
              </a:rPr>
              <a:t>0300 500 5055.</a:t>
            </a:r>
          </a:p>
          <a:p>
            <a:pPr marL="285750" indent="-285750" defTabSz="914400">
              <a:buFont typeface="Wingdings" panose="05000000000000000000" pitchFamily="2" charset="2"/>
              <a:buChar char="§"/>
            </a:pPr>
            <a:endParaRPr lang="en-GB" b="1" dirty="0">
              <a:solidFill>
                <a:srgbClr val="000000"/>
              </a:solidFill>
              <a:latin typeface="Lato"/>
            </a:endParaRPr>
          </a:p>
          <a:p>
            <a:pPr defTabSz="914400"/>
            <a:r>
              <a:rPr lang="en-GB" dirty="0">
                <a:solidFill>
                  <a:prstClr val="black"/>
                </a:solidFill>
                <a:latin typeface="Myriad Pro"/>
              </a:rPr>
              <a:t>Frequently asked questions: https://uwtsd.ac.uk/ithelp/student-faqs/</a:t>
            </a:r>
          </a:p>
        </p:txBody>
      </p:sp>
    </p:spTree>
    <p:extLst>
      <p:ext uri="{BB962C8B-B14F-4D97-AF65-F5344CB8AC3E}">
        <p14:creationId xmlns:p14="http://schemas.microsoft.com/office/powerpoint/2010/main" val="42502537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C76DC-BA4B-835C-2642-754230C3A82F}"/>
              </a:ext>
            </a:extLst>
          </p:cNvPr>
          <p:cNvSpPr>
            <a:spLocks noGrp="1"/>
          </p:cNvSpPr>
          <p:nvPr>
            <p:ph type="title" idx="4294967295"/>
          </p:nvPr>
        </p:nvSpPr>
        <p:spPr>
          <a:xfrm>
            <a:off x="4216892" y="534941"/>
            <a:ext cx="4255733" cy="699055"/>
          </a:xfrm>
          <a:prstGeom prst="rect">
            <a:avLst/>
          </a:prstGeom>
        </p:spPr>
        <p:txBody>
          <a:bodyPr/>
          <a:lstStyle/>
          <a:p>
            <a:pPr algn="r"/>
            <a:r>
              <a:rPr lang="en-GB" b="1" dirty="0"/>
              <a:t>Academic Support</a:t>
            </a:r>
          </a:p>
        </p:txBody>
      </p:sp>
      <p:sp>
        <p:nvSpPr>
          <p:cNvPr id="4" name="TextBox 3">
            <a:extLst>
              <a:ext uri="{FF2B5EF4-FFF2-40B4-BE49-F238E27FC236}">
                <a16:creationId xmlns:a16="http://schemas.microsoft.com/office/drawing/2014/main" id="{7EAEE120-9BCF-F7C1-5F8B-B3D5D07725E8}"/>
              </a:ext>
            </a:extLst>
          </p:cNvPr>
          <p:cNvSpPr txBox="1"/>
          <p:nvPr/>
        </p:nvSpPr>
        <p:spPr>
          <a:xfrm>
            <a:off x="4350057" y="1459868"/>
            <a:ext cx="4687411" cy="418576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InfoSkills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Finding and using information</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Referencing and plagiarism</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1" u="none" strike="noStrike" kern="1200" cap="none" spc="0" normalizeH="0" baseline="0" noProof="0" dirty="0">
                <a:ln>
                  <a:noFill/>
                </a:ln>
                <a:solidFill>
                  <a:srgbClr val="000000"/>
                </a:solidFill>
                <a:effectLst/>
                <a:uLnTx/>
                <a:uFillTx/>
                <a:latin typeface="Calibri" panose="020F0502020204030204"/>
                <a:ea typeface="+mn-ea"/>
                <a:cs typeface="+mn-cs"/>
              </a:rPr>
              <a:t> </a:t>
            </a:r>
            <a:r>
              <a:rPr kumimoji="0" lang="en-GB" sz="1400" b="0" i="1" u="none" strike="noStrike" kern="1200" cap="none" spc="0" normalizeH="0" baseline="0" noProof="0" dirty="0">
                <a:ln>
                  <a:noFill/>
                </a:ln>
                <a:solidFill>
                  <a:srgbClr val="222222"/>
                </a:solidFill>
                <a:effectLst/>
                <a:uLnTx/>
                <a:uFillTx/>
                <a:latin typeface="Calibri" panose="020F0502020204030204"/>
                <a:ea typeface="+mn-ea"/>
                <a:cs typeface="+mn-cs"/>
                <a:hlinkClick r:id="rId3"/>
              </a:rPr>
              <a:t>infoskills@uwtsd.ac.uk</a:t>
            </a:r>
            <a:endParaRPr kumimoji="0" lang="en-GB" sz="14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Study skills </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support is available to all University of Wales Trinity Saint David students who need assistance with their studies.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Academic writing</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Avoiding plagiarism</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Critical thinking</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Exam revision</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Planning and organisation</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Presentation skills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Referencing</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Researching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1" u="none" strike="noStrike" kern="1200" cap="none" spc="0" normalizeH="0" baseline="0" noProof="0" dirty="0">
                <a:ln>
                  <a:noFill/>
                </a:ln>
                <a:solidFill>
                  <a:prstClr val="black"/>
                </a:solidFill>
                <a:effectLst/>
                <a:uLnTx/>
                <a:uFillTx/>
                <a:latin typeface="Calibri" panose="020F0502020204030204"/>
                <a:ea typeface="+mn-ea"/>
                <a:cs typeface="+mn-cs"/>
                <a:hlinkClick r:id="rId4"/>
              </a:rPr>
              <a:t>studyskillsdistance@uwtsd.ac.uk</a:t>
            </a:r>
            <a:endParaRPr kumimoji="0" lang="en-GB" sz="1400"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6" name="Picture 5" descr="A person sitting at a table&#10;&#10;Description automatically generated with medium confidence">
            <a:extLst>
              <a:ext uri="{FF2B5EF4-FFF2-40B4-BE49-F238E27FC236}">
                <a16:creationId xmlns:a16="http://schemas.microsoft.com/office/drawing/2014/main" id="{DDBC6451-C9B0-0E4B-B59F-380328ACF37C}"/>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10565" r="43783"/>
          <a:stretch/>
        </p:blipFill>
        <p:spPr>
          <a:xfrm>
            <a:off x="0" y="0"/>
            <a:ext cx="4119239" cy="6015362"/>
          </a:xfrm>
          <a:prstGeom prst="rect">
            <a:avLst/>
          </a:prstGeom>
        </p:spPr>
      </p:pic>
    </p:spTree>
    <p:extLst>
      <p:ext uri="{BB962C8B-B14F-4D97-AF65-F5344CB8AC3E}">
        <p14:creationId xmlns:p14="http://schemas.microsoft.com/office/powerpoint/2010/main" val="30915761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57250"/>
            <a:ext cx="9144000" cy="5143500"/>
          </a:xfrm>
          <a:prstGeom prst="ellipse">
            <a:avLst/>
          </a:prstGeom>
          <a:ln>
            <a:noFill/>
          </a:ln>
          <a:effectLst>
            <a:softEdge rad="112500"/>
          </a:effectLst>
        </p:spPr>
      </p:pic>
    </p:spTree>
    <p:extLst>
      <p:ext uri="{BB962C8B-B14F-4D97-AF65-F5344CB8AC3E}">
        <p14:creationId xmlns:p14="http://schemas.microsoft.com/office/powerpoint/2010/main" val="1931931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A91B99-EFE1-4B9C-9BA9-E5015F6DF1C2}"/>
              </a:ext>
            </a:extLst>
          </p:cNvPr>
          <p:cNvSpPr>
            <a:spLocks noGrp="1"/>
          </p:cNvSpPr>
          <p:nvPr>
            <p:ph sz="half" idx="2"/>
          </p:nvPr>
        </p:nvSpPr>
        <p:spPr>
          <a:xfrm>
            <a:off x="4648200" y="1473460"/>
            <a:ext cx="4038600" cy="4403083"/>
          </a:xfrm>
        </p:spPr>
        <p:txBody>
          <a:bodyPr>
            <a:normAutofit/>
          </a:bodyPr>
          <a:lstStyle/>
          <a:p>
            <a:pPr marL="0" indent="0">
              <a:buNone/>
            </a:pPr>
            <a:r>
              <a:rPr lang="en-GB" b="1" dirty="0">
                <a:solidFill>
                  <a:srgbClr val="002060"/>
                </a:solidFill>
              </a:rPr>
              <a:t>In groups, and find out:</a:t>
            </a:r>
          </a:p>
          <a:p>
            <a:pPr marL="0" indent="0">
              <a:buNone/>
            </a:pPr>
            <a:endParaRPr lang="en-GB" b="1" dirty="0">
              <a:solidFill>
                <a:srgbClr val="002060"/>
              </a:solidFill>
            </a:endParaRPr>
          </a:p>
          <a:p>
            <a:r>
              <a:rPr lang="en-GB" sz="4000" i="1" dirty="0"/>
              <a:t>Who they are? </a:t>
            </a:r>
          </a:p>
          <a:p>
            <a:r>
              <a:rPr lang="en-GB" sz="4000" i="1" dirty="0"/>
              <a:t>Favourite Hotel Department?</a:t>
            </a:r>
          </a:p>
          <a:p>
            <a:r>
              <a:rPr lang="en-GB" sz="4000" i="1" dirty="0"/>
              <a:t>Why?</a:t>
            </a:r>
          </a:p>
          <a:p>
            <a:endParaRPr lang="en-GB" b="1" dirty="0">
              <a:solidFill>
                <a:srgbClr val="002060"/>
              </a:solidFill>
            </a:endParaRPr>
          </a:p>
        </p:txBody>
      </p:sp>
      <p:pic>
        <p:nvPicPr>
          <p:cNvPr id="4" name="Picture 3">
            <a:extLst>
              <a:ext uri="{FF2B5EF4-FFF2-40B4-BE49-F238E27FC236}">
                <a16:creationId xmlns:a16="http://schemas.microsoft.com/office/drawing/2014/main" id="{66A1D900-FD81-281A-8975-AF5B43B96C57}"/>
              </a:ext>
            </a:extLst>
          </p:cNvPr>
          <p:cNvPicPr>
            <a:picLocks noChangeAspect="1"/>
          </p:cNvPicPr>
          <p:nvPr/>
        </p:nvPicPr>
        <p:blipFill>
          <a:blip r:embed="rId3"/>
          <a:stretch>
            <a:fillRect/>
          </a:stretch>
        </p:blipFill>
        <p:spPr>
          <a:xfrm>
            <a:off x="599704" y="2304893"/>
            <a:ext cx="3353268" cy="2248214"/>
          </a:xfrm>
          <a:prstGeom prst="rect">
            <a:avLst/>
          </a:prstGeom>
        </p:spPr>
      </p:pic>
      <p:sp>
        <p:nvSpPr>
          <p:cNvPr id="6" name="TextBox 5">
            <a:extLst>
              <a:ext uri="{FF2B5EF4-FFF2-40B4-BE49-F238E27FC236}">
                <a16:creationId xmlns:a16="http://schemas.microsoft.com/office/drawing/2014/main" id="{A9F78216-631B-5ADE-598F-7ED57AD306A1}"/>
              </a:ext>
            </a:extLst>
          </p:cNvPr>
          <p:cNvSpPr txBox="1"/>
          <p:nvPr/>
        </p:nvSpPr>
        <p:spPr>
          <a:xfrm>
            <a:off x="599704" y="273132"/>
            <a:ext cx="5195453" cy="1200329"/>
          </a:xfrm>
          <a:prstGeom prst="rect">
            <a:avLst/>
          </a:prstGeom>
          <a:noFill/>
        </p:spPr>
        <p:txBody>
          <a:bodyPr wrap="square" rtlCol="0">
            <a:spAutoFit/>
          </a:bodyPr>
          <a:lstStyle/>
          <a:p>
            <a:r>
              <a:rPr lang="en-GB" sz="3600" dirty="0"/>
              <a:t>Lets learn something about each other……..</a:t>
            </a:r>
          </a:p>
        </p:txBody>
      </p:sp>
    </p:spTree>
    <p:extLst>
      <p:ext uri="{BB962C8B-B14F-4D97-AF65-F5344CB8AC3E}">
        <p14:creationId xmlns:p14="http://schemas.microsoft.com/office/powerpoint/2010/main" val="17114039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68F30FF5-BDE7-6CF0-F5D8-990A61567E5A}"/>
              </a:ext>
            </a:extLst>
          </p:cNvPr>
          <p:cNvPicPr>
            <a:picLocks noChangeAspect="1"/>
          </p:cNvPicPr>
          <p:nvPr/>
        </p:nvPicPr>
        <p:blipFill rotWithShape="1">
          <a:blip r:embed="rId2">
            <a:alphaModFix amt="35000"/>
          </a:blip>
          <a:srcRect l="1505" r="9801" b="-1"/>
          <a:stretch/>
        </p:blipFill>
        <p:spPr>
          <a:xfrm>
            <a:off x="0" y="0"/>
            <a:ext cx="7956376" cy="5965505"/>
          </a:xfrm>
          <a:prstGeom prst="rect">
            <a:avLst/>
          </a:prstGeom>
        </p:spPr>
      </p:pic>
      <p:sp>
        <p:nvSpPr>
          <p:cNvPr id="3" name="Content Placeholder 2"/>
          <p:cNvSpPr>
            <a:spLocks noGrp="1"/>
          </p:cNvSpPr>
          <p:nvPr>
            <p:ph idx="1"/>
          </p:nvPr>
        </p:nvSpPr>
        <p:spPr>
          <a:xfrm>
            <a:off x="179512" y="1484784"/>
            <a:ext cx="4264843" cy="4568882"/>
          </a:xfrm>
        </p:spPr>
        <p:txBody>
          <a:bodyPr anchor="t">
            <a:normAutofit/>
          </a:bodyPr>
          <a:lstStyle/>
          <a:p>
            <a:pPr marL="0" indent="0">
              <a:buNone/>
            </a:pPr>
            <a:r>
              <a:rPr lang="en-GB" sz="4800" b="1" i="1" dirty="0"/>
              <a:t>Introduction to Operating Hotel Facilities</a:t>
            </a:r>
          </a:p>
          <a:p>
            <a:pPr marL="0" indent="0">
              <a:buNone/>
            </a:pPr>
            <a:r>
              <a:rPr lang="en-GB" sz="4800" b="1" i="1" dirty="0"/>
              <a:t>BMIH4006</a:t>
            </a:r>
          </a:p>
        </p:txBody>
      </p:sp>
      <p:pic>
        <p:nvPicPr>
          <p:cNvPr id="10" name="Picture 9" descr="A group of people sitting at a table with a computer&#10;&#10;Description automatically generated with low confidence">
            <a:extLst>
              <a:ext uri="{FF2B5EF4-FFF2-40B4-BE49-F238E27FC236}">
                <a16:creationId xmlns:a16="http://schemas.microsoft.com/office/drawing/2014/main" id="{31782733-744D-4BC9-22FF-D0023E93A957}"/>
              </a:ext>
            </a:extLst>
          </p:cNvPr>
          <p:cNvPicPr>
            <a:picLocks noChangeAspect="1"/>
          </p:cNvPicPr>
          <p:nvPr/>
        </p:nvPicPr>
        <p:blipFill rotWithShape="1">
          <a:blip r:embed="rId3"/>
          <a:srcRect l="34131" r="18244"/>
          <a:stretch/>
        </p:blipFill>
        <p:spPr>
          <a:xfrm>
            <a:off x="4444356" y="2837001"/>
            <a:ext cx="2057400" cy="274320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8" name="Picture 7" descr="A person holding a pen and standing in front of a group of people&#10;&#10;Description automatically generated with low confidence">
            <a:extLst>
              <a:ext uri="{FF2B5EF4-FFF2-40B4-BE49-F238E27FC236}">
                <a16:creationId xmlns:a16="http://schemas.microsoft.com/office/drawing/2014/main" id="{169022F3-2B7F-9B51-43ED-2BB12D625E0F}"/>
              </a:ext>
            </a:extLst>
          </p:cNvPr>
          <p:cNvPicPr>
            <a:picLocks noChangeAspect="1"/>
          </p:cNvPicPr>
          <p:nvPr/>
        </p:nvPicPr>
        <p:blipFill rotWithShape="1">
          <a:blip r:embed="rId4"/>
          <a:srcRect l="19004" r="23498" b="-3"/>
          <a:stretch/>
        </p:blipFill>
        <p:spPr>
          <a:xfrm>
            <a:off x="6120452" y="2"/>
            <a:ext cx="3025737" cy="3486455"/>
          </a:xfrm>
          <a:custGeom>
            <a:avLst/>
            <a:gdLst/>
            <a:ahLst/>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pic>
        <p:nvPicPr>
          <p:cNvPr id="6" name="Picture 5" descr="A person in a hospital room&#10;&#10;Description automatically generated with low confidence">
            <a:extLst>
              <a:ext uri="{FF2B5EF4-FFF2-40B4-BE49-F238E27FC236}">
                <a16:creationId xmlns:a16="http://schemas.microsoft.com/office/drawing/2014/main" id="{9445B0B7-A5B5-88D9-C1C4-EA327AFAE8D2}"/>
              </a:ext>
            </a:extLst>
          </p:cNvPr>
          <p:cNvPicPr>
            <a:picLocks noChangeAspect="1"/>
          </p:cNvPicPr>
          <p:nvPr/>
        </p:nvPicPr>
        <p:blipFill rotWithShape="1">
          <a:blip r:embed="rId5"/>
          <a:srcRect l="26455" r="15702" b="-3"/>
          <a:stretch/>
        </p:blipFill>
        <p:spPr>
          <a:xfrm>
            <a:off x="6846967" y="4197216"/>
            <a:ext cx="2297033" cy="2660795"/>
          </a:xfrm>
          <a:custGeom>
            <a:avLst/>
            <a:gdLst/>
            <a:ahLst/>
            <a:cxnLst/>
            <a:rect l="l" t="t" r="r" b="b"/>
            <a:pathLst>
              <a:path w="3062710" h="2660795">
                <a:moveTo>
                  <a:pt x="1723644" y="0"/>
                </a:moveTo>
                <a:cubicBezTo>
                  <a:pt x="2259111" y="0"/>
                  <a:pt x="2737550" y="244172"/>
                  <a:pt x="3053691" y="627247"/>
                </a:cubicBezTo>
                <a:lnTo>
                  <a:pt x="3062710" y="639308"/>
                </a:lnTo>
                <a:lnTo>
                  <a:pt x="3062710" y="2660795"/>
                </a:lnTo>
                <a:lnTo>
                  <a:pt x="278239" y="2660795"/>
                </a:lnTo>
                <a:lnTo>
                  <a:pt x="208035" y="2545235"/>
                </a:lnTo>
                <a:cubicBezTo>
                  <a:pt x="75362" y="2301006"/>
                  <a:pt x="0" y="2021126"/>
                  <a:pt x="0" y="1723644"/>
                </a:cubicBezTo>
                <a:cubicBezTo>
                  <a:pt x="0" y="771702"/>
                  <a:pt x="771702" y="0"/>
                  <a:pt x="1723644" y="0"/>
                </a:cubicBezTo>
                <a:close/>
              </a:path>
            </a:pathLst>
          </a:custGeom>
        </p:spPr>
      </p:pic>
    </p:spTree>
    <p:extLst>
      <p:ext uri="{BB962C8B-B14F-4D97-AF65-F5344CB8AC3E}">
        <p14:creationId xmlns:p14="http://schemas.microsoft.com/office/powerpoint/2010/main" val="19286616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E0D89-77A9-4F37-ABBA-BA6916671356}"/>
              </a:ext>
            </a:extLst>
          </p:cNvPr>
          <p:cNvSpPr>
            <a:spLocks noGrp="1"/>
          </p:cNvSpPr>
          <p:nvPr>
            <p:ph type="title"/>
          </p:nvPr>
        </p:nvSpPr>
        <p:spPr>
          <a:xfrm>
            <a:off x="251520" y="125759"/>
            <a:ext cx="8229600" cy="1143000"/>
          </a:xfrm>
        </p:spPr>
        <p:txBody>
          <a:bodyPr anchor="ctr">
            <a:normAutofit/>
          </a:bodyPr>
          <a:lstStyle/>
          <a:p>
            <a:pPr algn="l"/>
            <a:r>
              <a:rPr lang="en-GB" b="1" dirty="0">
                <a:solidFill>
                  <a:srgbClr val="002060"/>
                </a:solidFill>
              </a:rPr>
              <a:t>Aims of the module</a:t>
            </a:r>
          </a:p>
        </p:txBody>
      </p:sp>
      <p:sp>
        <p:nvSpPr>
          <p:cNvPr id="3" name="Content Placeholder 2">
            <a:extLst>
              <a:ext uri="{FF2B5EF4-FFF2-40B4-BE49-F238E27FC236}">
                <a16:creationId xmlns:a16="http://schemas.microsoft.com/office/drawing/2014/main" id="{87612D92-0595-483F-AE8F-484046060745}"/>
              </a:ext>
            </a:extLst>
          </p:cNvPr>
          <p:cNvSpPr>
            <a:spLocks noGrp="1"/>
          </p:cNvSpPr>
          <p:nvPr>
            <p:ph sz="half" idx="1"/>
          </p:nvPr>
        </p:nvSpPr>
        <p:spPr/>
        <p:txBody>
          <a:bodyPr>
            <a:normAutofit/>
          </a:bodyPr>
          <a:lstStyle/>
          <a:p>
            <a:pPr marL="0" indent="0">
              <a:lnSpc>
                <a:spcPct val="90000"/>
              </a:lnSpc>
              <a:buNone/>
            </a:pPr>
            <a:r>
              <a:rPr lang="en-GB" b="1" dirty="0"/>
              <a:t>Operating Hotel Facilities:</a:t>
            </a:r>
          </a:p>
          <a:p>
            <a:pPr marL="0" indent="0">
              <a:lnSpc>
                <a:spcPct val="90000"/>
              </a:lnSpc>
              <a:buNone/>
            </a:pPr>
            <a:endParaRPr lang="en-GB" b="1" dirty="0"/>
          </a:p>
          <a:p>
            <a:pPr>
              <a:lnSpc>
                <a:spcPct val="90000"/>
              </a:lnSpc>
            </a:pPr>
            <a:r>
              <a:rPr lang="en-GB" dirty="0"/>
              <a:t>What do you think you might learn?</a:t>
            </a:r>
          </a:p>
          <a:p>
            <a:pPr>
              <a:lnSpc>
                <a:spcPct val="90000"/>
              </a:lnSpc>
            </a:pPr>
            <a:endParaRPr lang="en-GB" dirty="0"/>
          </a:p>
          <a:p>
            <a:pPr>
              <a:lnSpc>
                <a:spcPct val="90000"/>
              </a:lnSpc>
            </a:pPr>
            <a:r>
              <a:rPr lang="en-GB" dirty="0"/>
              <a:t>What would you like to learn about?</a:t>
            </a:r>
          </a:p>
        </p:txBody>
      </p:sp>
      <p:pic>
        <p:nvPicPr>
          <p:cNvPr id="6" name="Video 4" title="Blue Arrows">
            <a:hlinkClick r:id="" action="ppaction://media"/>
            <a:extLst>
              <a:ext uri="{FF2B5EF4-FFF2-40B4-BE49-F238E27FC236}">
                <a16:creationId xmlns:a16="http://schemas.microsoft.com/office/drawing/2014/main" id="{ED1AD141-0352-6976-1F16-DEE8E9200DF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495800" y="1825625"/>
            <a:ext cx="4648200" cy="261461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83221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96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70998-4BB8-C117-9B3C-580B27035216}"/>
              </a:ext>
            </a:extLst>
          </p:cNvPr>
          <p:cNvSpPr>
            <a:spLocks noGrp="1"/>
          </p:cNvSpPr>
          <p:nvPr>
            <p:ph type="title"/>
          </p:nvPr>
        </p:nvSpPr>
        <p:spPr>
          <a:xfrm>
            <a:off x="5711252" y="265427"/>
            <a:ext cx="2921174" cy="1825431"/>
          </a:xfrm>
        </p:spPr>
        <p:txBody>
          <a:bodyPr vert="horz" lIns="91440" tIns="45720" rIns="91440" bIns="45720" rtlCol="0" anchor="b">
            <a:normAutofit/>
          </a:bodyPr>
          <a:lstStyle/>
          <a:p>
            <a:r>
              <a:rPr lang="en-US" sz="6000" b="1" dirty="0"/>
              <a:t>Teaching Plan</a:t>
            </a:r>
          </a:p>
        </p:txBody>
      </p:sp>
      <p:pic>
        <p:nvPicPr>
          <p:cNvPr id="5" name="Content Placeholder 4">
            <a:extLst>
              <a:ext uri="{FF2B5EF4-FFF2-40B4-BE49-F238E27FC236}">
                <a16:creationId xmlns:a16="http://schemas.microsoft.com/office/drawing/2014/main" id="{D8615127-6E47-D9D0-BA04-7B378CF4F840}"/>
              </a:ext>
            </a:extLst>
          </p:cNvPr>
          <p:cNvPicPr>
            <a:picLocks noGrp="1" noChangeAspect="1"/>
          </p:cNvPicPr>
          <p:nvPr>
            <p:ph idx="1"/>
          </p:nvPr>
        </p:nvPicPr>
        <p:blipFill rotWithShape="1">
          <a:blip r:embed="rId3"/>
          <a:srcRect l="19009" r="8811" b="2"/>
          <a:stretch/>
        </p:blipFill>
        <p:spPr>
          <a:xfrm>
            <a:off x="691432" y="465243"/>
            <a:ext cx="5821443"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29314053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8963A-F24D-EF35-32F1-2289979DB48D}"/>
              </a:ext>
            </a:extLst>
          </p:cNvPr>
          <p:cNvSpPr>
            <a:spLocks noGrp="1"/>
          </p:cNvSpPr>
          <p:nvPr>
            <p:ph type="title"/>
          </p:nvPr>
        </p:nvSpPr>
        <p:spPr>
          <a:xfrm>
            <a:off x="374430" y="122661"/>
            <a:ext cx="8395138" cy="1325563"/>
          </a:xfrm>
        </p:spPr>
        <p:txBody>
          <a:bodyPr/>
          <a:lstStyle/>
          <a:p>
            <a:r>
              <a:rPr lang="en-GB" sz="3600" dirty="0"/>
              <a:t>11 week teaching plan</a:t>
            </a:r>
          </a:p>
        </p:txBody>
      </p:sp>
      <p:pic>
        <p:nvPicPr>
          <p:cNvPr id="6" name="Picture 5">
            <a:extLst>
              <a:ext uri="{FF2B5EF4-FFF2-40B4-BE49-F238E27FC236}">
                <a16:creationId xmlns:a16="http://schemas.microsoft.com/office/drawing/2014/main" id="{02F74A30-4A93-5CC0-F108-2801D6AC8907}"/>
              </a:ext>
            </a:extLst>
          </p:cNvPr>
          <p:cNvPicPr>
            <a:picLocks noChangeAspect="1"/>
          </p:cNvPicPr>
          <p:nvPr/>
        </p:nvPicPr>
        <p:blipFill>
          <a:blip r:embed="rId2"/>
          <a:stretch>
            <a:fillRect/>
          </a:stretch>
        </p:blipFill>
        <p:spPr>
          <a:xfrm>
            <a:off x="179511" y="620688"/>
            <a:ext cx="8784978" cy="5362135"/>
          </a:xfrm>
          <a:prstGeom prst="rect">
            <a:avLst/>
          </a:prstGeom>
        </p:spPr>
      </p:pic>
    </p:spTree>
    <p:extLst>
      <p:ext uri="{BB962C8B-B14F-4D97-AF65-F5344CB8AC3E}">
        <p14:creationId xmlns:p14="http://schemas.microsoft.com/office/powerpoint/2010/main" val="17758220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8A38E-8A19-D214-190A-BC773FCED29F}"/>
              </a:ext>
            </a:extLst>
          </p:cNvPr>
          <p:cNvSpPr>
            <a:spLocks noGrp="1"/>
          </p:cNvSpPr>
          <p:nvPr>
            <p:ph type="title"/>
          </p:nvPr>
        </p:nvSpPr>
        <p:spPr>
          <a:xfrm>
            <a:off x="394138" y="365125"/>
            <a:ext cx="8395138" cy="615603"/>
          </a:xfrm>
        </p:spPr>
        <p:txBody>
          <a:bodyPr/>
          <a:lstStyle/>
          <a:p>
            <a:r>
              <a:rPr lang="en-GB" sz="3600" dirty="0"/>
              <a:t>Teaching plan continued:</a:t>
            </a:r>
          </a:p>
        </p:txBody>
      </p:sp>
      <p:pic>
        <p:nvPicPr>
          <p:cNvPr id="6" name="Picture 5">
            <a:extLst>
              <a:ext uri="{FF2B5EF4-FFF2-40B4-BE49-F238E27FC236}">
                <a16:creationId xmlns:a16="http://schemas.microsoft.com/office/drawing/2014/main" id="{FF8C4225-1974-E419-0124-87223839A047}"/>
              </a:ext>
            </a:extLst>
          </p:cNvPr>
          <p:cNvPicPr>
            <a:picLocks noChangeAspect="1"/>
          </p:cNvPicPr>
          <p:nvPr/>
        </p:nvPicPr>
        <p:blipFill>
          <a:blip r:embed="rId2"/>
          <a:stretch>
            <a:fillRect/>
          </a:stretch>
        </p:blipFill>
        <p:spPr>
          <a:xfrm>
            <a:off x="285237" y="1540881"/>
            <a:ext cx="8397648" cy="2939679"/>
          </a:xfrm>
          <a:prstGeom prst="rect">
            <a:avLst/>
          </a:prstGeom>
        </p:spPr>
      </p:pic>
    </p:spTree>
    <p:extLst>
      <p:ext uri="{BB962C8B-B14F-4D97-AF65-F5344CB8AC3E}">
        <p14:creationId xmlns:p14="http://schemas.microsoft.com/office/powerpoint/2010/main" val="27227167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Video 2" title="Condenser Microphone">
            <a:hlinkClick r:id="" action="ppaction://media"/>
            <a:extLst>
              <a:ext uri="{FF2B5EF4-FFF2-40B4-BE49-F238E27FC236}">
                <a16:creationId xmlns:a16="http://schemas.microsoft.com/office/drawing/2014/main" id="{D53029EA-56C9-5E35-D7E6-379654A40CF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404664"/>
            <a:ext cx="9144000" cy="5143500"/>
          </a:xfrm>
          <a:prstGeom prst="rect">
            <a:avLst/>
          </a:prstGeom>
          <a:ln>
            <a:noFill/>
          </a:ln>
          <a:effectLst>
            <a:softEdge rad="112500"/>
          </a:effectLst>
        </p:spPr>
      </p:pic>
      <p:sp>
        <p:nvSpPr>
          <p:cNvPr id="4" name="TextBox 3">
            <a:extLst>
              <a:ext uri="{FF2B5EF4-FFF2-40B4-BE49-F238E27FC236}">
                <a16:creationId xmlns:a16="http://schemas.microsoft.com/office/drawing/2014/main" id="{BF4A23DC-460D-3943-8E0A-1C148A62704D}"/>
              </a:ext>
            </a:extLst>
          </p:cNvPr>
          <p:cNvSpPr txBox="1"/>
          <p:nvPr/>
        </p:nvSpPr>
        <p:spPr>
          <a:xfrm>
            <a:off x="5364088" y="938577"/>
            <a:ext cx="3024336" cy="3416320"/>
          </a:xfrm>
          <a:prstGeom prst="rect">
            <a:avLst/>
          </a:prstGeom>
          <a:noFill/>
        </p:spPr>
        <p:txBody>
          <a:bodyPr wrap="square" rtlCol="0">
            <a:spAutoFit/>
          </a:bodyPr>
          <a:lstStyle/>
          <a:p>
            <a:r>
              <a:rPr lang="en-GB" sz="3600" dirty="0">
                <a:solidFill>
                  <a:schemeClr val="bg1"/>
                </a:solidFill>
              </a:rPr>
              <a:t>Industry Week:</a:t>
            </a:r>
          </a:p>
          <a:p>
            <a:endParaRPr lang="en-GB" sz="3600" dirty="0">
              <a:solidFill>
                <a:schemeClr val="bg1"/>
              </a:solidFill>
            </a:endParaRPr>
          </a:p>
          <a:p>
            <a:r>
              <a:rPr lang="en-GB" sz="3600" dirty="0">
                <a:solidFill>
                  <a:schemeClr val="bg1"/>
                </a:solidFill>
              </a:rPr>
              <a:t>Speakers from Industry provide a day in a life lecture</a:t>
            </a:r>
          </a:p>
        </p:txBody>
      </p:sp>
    </p:spTree>
    <p:extLst>
      <p:ext uri="{BB962C8B-B14F-4D97-AF65-F5344CB8AC3E}">
        <p14:creationId xmlns:p14="http://schemas.microsoft.com/office/powerpoint/2010/main" val="24701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1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57250"/>
            <a:ext cx="9144000" cy="5143500"/>
          </a:xfrm>
          <a:prstGeom prst="ellipse">
            <a:avLst/>
          </a:prstGeom>
          <a:ln>
            <a:noFill/>
          </a:ln>
          <a:effectLst>
            <a:softEdge rad="112500"/>
          </a:effectLst>
        </p:spPr>
      </p:pic>
    </p:spTree>
    <p:extLst>
      <p:ext uri="{BB962C8B-B14F-4D97-AF65-F5344CB8AC3E}">
        <p14:creationId xmlns:p14="http://schemas.microsoft.com/office/powerpoint/2010/main" val="579115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64DA6-EB11-42E6-B765-823D631FED66}"/>
              </a:ext>
            </a:extLst>
          </p:cNvPr>
          <p:cNvSpPr>
            <a:spLocks noGrp="1"/>
          </p:cNvSpPr>
          <p:nvPr>
            <p:ph type="title"/>
          </p:nvPr>
        </p:nvSpPr>
        <p:spPr/>
        <p:txBody>
          <a:bodyPr/>
          <a:lstStyle/>
          <a:p>
            <a:r>
              <a:rPr lang="en-GB" b="1" dirty="0">
                <a:solidFill>
                  <a:srgbClr val="002060"/>
                </a:solidFill>
              </a:rPr>
              <a:t>Accessing Information</a:t>
            </a:r>
          </a:p>
        </p:txBody>
      </p:sp>
      <p:sp>
        <p:nvSpPr>
          <p:cNvPr id="3" name="Content Placeholder 2">
            <a:extLst>
              <a:ext uri="{FF2B5EF4-FFF2-40B4-BE49-F238E27FC236}">
                <a16:creationId xmlns:a16="http://schemas.microsoft.com/office/drawing/2014/main" id="{5B559E3F-2DBD-4F1C-8CCA-6AC1228A5BEE}"/>
              </a:ext>
            </a:extLst>
          </p:cNvPr>
          <p:cNvSpPr>
            <a:spLocks noGrp="1"/>
          </p:cNvSpPr>
          <p:nvPr>
            <p:ph idx="1"/>
          </p:nvPr>
        </p:nvSpPr>
        <p:spPr/>
        <p:txBody>
          <a:bodyPr>
            <a:normAutofit fontScale="77500" lnSpcReduction="20000"/>
          </a:bodyPr>
          <a:lstStyle/>
          <a:p>
            <a:pPr marL="0" indent="0">
              <a:buNone/>
            </a:pPr>
            <a:r>
              <a:rPr lang="en-GB" dirty="0"/>
              <a:t>There are two main ways that you are going to be able access information…</a:t>
            </a:r>
          </a:p>
          <a:p>
            <a:pPr marL="0" indent="0">
              <a:buNone/>
            </a:pPr>
            <a:endParaRPr lang="en-GB" dirty="0"/>
          </a:p>
          <a:p>
            <a:pPr marL="0" indent="0">
              <a:buNone/>
            </a:pPr>
            <a:r>
              <a:rPr lang="en-GB" b="1" dirty="0"/>
              <a:t>Microsoft Teams </a:t>
            </a:r>
          </a:p>
          <a:p>
            <a:pPr marL="0" indent="0">
              <a:buNone/>
            </a:pPr>
            <a:endParaRPr lang="en-GB" dirty="0"/>
          </a:p>
          <a:p>
            <a:pPr marL="0" indent="0">
              <a:buNone/>
            </a:pPr>
            <a:r>
              <a:rPr lang="en-GB" b="1" dirty="0"/>
              <a:t>Moodle</a:t>
            </a:r>
          </a:p>
          <a:p>
            <a:pPr marL="0" indent="0">
              <a:buNone/>
            </a:pPr>
            <a:endParaRPr lang="en-GB" dirty="0"/>
          </a:p>
          <a:p>
            <a:pPr marL="0" indent="0">
              <a:buNone/>
            </a:pPr>
            <a:endParaRPr lang="en-GB" dirty="0"/>
          </a:p>
          <a:p>
            <a:r>
              <a:rPr lang="en-GB" dirty="0"/>
              <a:t>Let’s refresh our memories on how to use these…</a:t>
            </a:r>
          </a:p>
        </p:txBody>
      </p:sp>
      <p:pic>
        <p:nvPicPr>
          <p:cNvPr id="5" name="Picture 4">
            <a:extLst>
              <a:ext uri="{FF2B5EF4-FFF2-40B4-BE49-F238E27FC236}">
                <a16:creationId xmlns:a16="http://schemas.microsoft.com/office/drawing/2014/main" id="{39B6E342-1A15-4795-ACBD-F78A861AB2F9}"/>
              </a:ext>
            </a:extLst>
          </p:cNvPr>
          <p:cNvPicPr>
            <a:picLocks noChangeAspect="1"/>
          </p:cNvPicPr>
          <p:nvPr/>
        </p:nvPicPr>
        <p:blipFill>
          <a:blip r:embed="rId3"/>
          <a:stretch>
            <a:fillRect/>
          </a:stretch>
        </p:blipFill>
        <p:spPr>
          <a:xfrm>
            <a:off x="5220072" y="2492896"/>
            <a:ext cx="1148673" cy="769885"/>
          </a:xfrm>
          <a:prstGeom prst="rect">
            <a:avLst/>
          </a:prstGeom>
        </p:spPr>
      </p:pic>
      <p:pic>
        <p:nvPicPr>
          <p:cNvPr id="6" name="Picture 5">
            <a:extLst>
              <a:ext uri="{FF2B5EF4-FFF2-40B4-BE49-F238E27FC236}">
                <a16:creationId xmlns:a16="http://schemas.microsoft.com/office/drawing/2014/main" id="{CABEA237-EF04-4B74-BD7C-C8CA1A66007B}"/>
              </a:ext>
            </a:extLst>
          </p:cNvPr>
          <p:cNvPicPr>
            <a:picLocks noChangeAspect="1"/>
          </p:cNvPicPr>
          <p:nvPr/>
        </p:nvPicPr>
        <p:blipFill rotWithShape="1">
          <a:blip r:embed="rId4"/>
          <a:srcRect l="5079" t="8022" r="3490" b="10707"/>
          <a:stretch/>
        </p:blipFill>
        <p:spPr>
          <a:xfrm>
            <a:off x="7197078" y="3573016"/>
            <a:ext cx="1296144" cy="1199692"/>
          </a:xfrm>
          <a:prstGeom prst="rect">
            <a:avLst/>
          </a:prstGeom>
        </p:spPr>
      </p:pic>
    </p:spTree>
    <p:extLst>
      <p:ext uri="{BB962C8B-B14F-4D97-AF65-F5344CB8AC3E}">
        <p14:creationId xmlns:p14="http://schemas.microsoft.com/office/powerpoint/2010/main" val="16425003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E7DC1A31-13BE-44C2-A549-DA8965141AA8}"/>
              </a:ext>
            </a:extLst>
          </p:cNvPr>
          <p:cNvPicPr>
            <a:picLocks noGrp="1" noChangeAspect="1"/>
          </p:cNvPicPr>
          <p:nvPr>
            <p:ph idx="1"/>
          </p:nvPr>
        </p:nvPicPr>
        <p:blipFill>
          <a:blip r:embed="rId2"/>
          <a:stretch>
            <a:fillRect/>
          </a:stretch>
        </p:blipFill>
        <p:spPr>
          <a:xfrm>
            <a:off x="1806650" y="4077072"/>
            <a:ext cx="5907536" cy="1182727"/>
          </a:xfrm>
        </p:spPr>
      </p:pic>
      <p:pic>
        <p:nvPicPr>
          <p:cNvPr id="5" name="Picture 4">
            <a:extLst>
              <a:ext uri="{FF2B5EF4-FFF2-40B4-BE49-F238E27FC236}">
                <a16:creationId xmlns:a16="http://schemas.microsoft.com/office/drawing/2014/main" id="{8B540BE2-428C-4E69-9E23-6431B42C7088}"/>
              </a:ext>
            </a:extLst>
          </p:cNvPr>
          <p:cNvPicPr>
            <a:picLocks noChangeAspect="1"/>
          </p:cNvPicPr>
          <p:nvPr/>
        </p:nvPicPr>
        <p:blipFill>
          <a:blip r:embed="rId3"/>
          <a:stretch>
            <a:fillRect/>
          </a:stretch>
        </p:blipFill>
        <p:spPr>
          <a:xfrm>
            <a:off x="2699792" y="0"/>
            <a:ext cx="4121253" cy="3822523"/>
          </a:xfrm>
          <a:prstGeom prst="rect">
            <a:avLst/>
          </a:prstGeom>
        </p:spPr>
      </p:pic>
    </p:spTree>
    <p:extLst>
      <p:ext uri="{BB962C8B-B14F-4D97-AF65-F5344CB8AC3E}">
        <p14:creationId xmlns:p14="http://schemas.microsoft.com/office/powerpoint/2010/main" val="26612781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61BA8-7664-4EE1-B4D8-AE45D4C24256}"/>
              </a:ext>
            </a:extLst>
          </p:cNvPr>
          <p:cNvSpPr>
            <a:spLocks noGrp="1"/>
          </p:cNvSpPr>
          <p:nvPr>
            <p:ph type="title"/>
          </p:nvPr>
        </p:nvSpPr>
        <p:spPr>
          <a:xfrm>
            <a:off x="107504" y="-51420"/>
            <a:ext cx="8229600" cy="1143000"/>
          </a:xfrm>
        </p:spPr>
        <p:txBody>
          <a:bodyPr anchor="ctr">
            <a:normAutofit/>
          </a:bodyPr>
          <a:lstStyle/>
          <a:p>
            <a:pPr algn="l"/>
            <a:r>
              <a:rPr lang="en-GB" b="1"/>
              <a:t>Your Moodle Page</a:t>
            </a:r>
          </a:p>
        </p:txBody>
      </p:sp>
      <p:sp>
        <p:nvSpPr>
          <p:cNvPr id="3" name="Content Placeholder 2">
            <a:extLst>
              <a:ext uri="{FF2B5EF4-FFF2-40B4-BE49-F238E27FC236}">
                <a16:creationId xmlns:a16="http://schemas.microsoft.com/office/drawing/2014/main" id="{4B5A6907-36A9-4CD2-B7A6-81358EEF8017}"/>
              </a:ext>
            </a:extLst>
          </p:cNvPr>
          <p:cNvSpPr>
            <a:spLocks noGrp="1"/>
          </p:cNvSpPr>
          <p:nvPr>
            <p:ph sz="half" idx="2"/>
          </p:nvPr>
        </p:nvSpPr>
        <p:spPr>
          <a:xfrm>
            <a:off x="217612" y="764704"/>
            <a:ext cx="8708776" cy="3989040"/>
          </a:xfrm>
        </p:spPr>
        <p:txBody>
          <a:bodyPr>
            <a:normAutofit/>
          </a:bodyPr>
          <a:lstStyle/>
          <a:p>
            <a:pPr marL="0" indent="0">
              <a:buNone/>
            </a:pPr>
            <a:r>
              <a:rPr lang="en-GB" sz="2000"/>
              <a:t>To access your learning material and be able to read announcements about the course, you will need to access the Module </a:t>
            </a:r>
            <a:r>
              <a:rPr lang="en-GB" sz="2000" b="1"/>
              <a:t>Moodle Page</a:t>
            </a:r>
          </a:p>
          <a:p>
            <a:endParaRPr lang="en-GB" b="1"/>
          </a:p>
        </p:txBody>
      </p:sp>
      <p:pic>
        <p:nvPicPr>
          <p:cNvPr id="6" name="Picture 5">
            <a:extLst>
              <a:ext uri="{FF2B5EF4-FFF2-40B4-BE49-F238E27FC236}">
                <a16:creationId xmlns:a16="http://schemas.microsoft.com/office/drawing/2014/main" id="{03BB9E91-4E18-3A08-72AD-C6530D8DBE9C}"/>
              </a:ext>
            </a:extLst>
          </p:cNvPr>
          <p:cNvPicPr>
            <a:picLocks noChangeAspect="1"/>
          </p:cNvPicPr>
          <p:nvPr/>
        </p:nvPicPr>
        <p:blipFill>
          <a:blip r:embed="rId3"/>
          <a:stretch>
            <a:fillRect/>
          </a:stretch>
        </p:blipFill>
        <p:spPr>
          <a:xfrm>
            <a:off x="1907705" y="1598272"/>
            <a:ext cx="5074572" cy="3486912"/>
          </a:xfrm>
          <a:prstGeom prst="rect">
            <a:avLst/>
          </a:prstGeom>
        </p:spPr>
      </p:pic>
    </p:spTree>
    <p:extLst>
      <p:ext uri="{BB962C8B-B14F-4D97-AF65-F5344CB8AC3E}">
        <p14:creationId xmlns:p14="http://schemas.microsoft.com/office/powerpoint/2010/main" val="22425126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68E30-FD49-46BE-9B47-D1268623CF3C}"/>
              </a:ext>
            </a:extLst>
          </p:cNvPr>
          <p:cNvSpPr>
            <a:spLocks noGrp="1"/>
          </p:cNvSpPr>
          <p:nvPr>
            <p:ph type="title"/>
          </p:nvPr>
        </p:nvSpPr>
        <p:spPr>
          <a:xfrm>
            <a:off x="235971" y="868340"/>
            <a:ext cx="3839101" cy="3785607"/>
          </a:xfrm>
          <a:noFill/>
        </p:spPr>
        <p:txBody>
          <a:bodyPr vert="horz" lIns="91440" tIns="45720" rIns="91440" bIns="45720" rtlCol="0" anchor="b">
            <a:normAutofit/>
          </a:bodyPr>
          <a:lstStyle/>
          <a:p>
            <a:r>
              <a:rPr lang="en-US" sz="2000" b="1" kern="1200" dirty="0">
                <a:solidFill>
                  <a:schemeClr val="tx1"/>
                </a:solidFill>
                <a:latin typeface="+mj-lt"/>
                <a:ea typeface="+mj-ea"/>
                <a:cs typeface="+mj-cs"/>
              </a:rPr>
              <a:t>Module Information</a:t>
            </a:r>
            <a:br>
              <a:rPr lang="en-US" sz="2000" kern="1200" dirty="0">
                <a:solidFill>
                  <a:schemeClr val="tx1"/>
                </a:solidFill>
                <a:latin typeface="+mj-lt"/>
                <a:ea typeface="+mj-ea"/>
                <a:cs typeface="+mj-cs"/>
              </a:rPr>
            </a:br>
            <a:br>
              <a:rPr lang="en-US" sz="2000" kern="1200" dirty="0">
                <a:solidFill>
                  <a:schemeClr val="tx1"/>
                </a:solidFill>
                <a:latin typeface="+mj-lt"/>
                <a:ea typeface="+mj-ea"/>
                <a:cs typeface="+mj-cs"/>
              </a:rPr>
            </a:br>
            <a:r>
              <a:rPr lang="en-US" sz="2000" kern="1200" dirty="0">
                <a:solidFill>
                  <a:schemeClr val="tx1"/>
                </a:solidFill>
                <a:latin typeface="+mj-lt"/>
                <a:ea typeface="+mj-ea"/>
                <a:cs typeface="+mj-cs"/>
              </a:rPr>
              <a:t>To start with please access the Module Information tile, there you will find:</a:t>
            </a:r>
            <a:br>
              <a:rPr lang="en-US" sz="2000" kern="1200" dirty="0">
                <a:solidFill>
                  <a:schemeClr val="tx1"/>
                </a:solidFill>
                <a:latin typeface="+mj-lt"/>
                <a:ea typeface="+mj-ea"/>
                <a:cs typeface="+mj-cs"/>
              </a:rPr>
            </a:br>
            <a:br>
              <a:rPr lang="en-US" sz="2000" kern="1200" dirty="0">
                <a:solidFill>
                  <a:schemeClr val="tx1"/>
                </a:solidFill>
                <a:latin typeface="+mj-lt"/>
                <a:ea typeface="+mj-ea"/>
                <a:cs typeface="+mj-cs"/>
              </a:rPr>
            </a:br>
            <a:r>
              <a:rPr lang="en-US" sz="2000" kern="1200" dirty="0">
                <a:solidFill>
                  <a:schemeClr val="tx1"/>
                </a:solidFill>
                <a:latin typeface="+mj-lt"/>
                <a:ea typeface="+mj-ea"/>
                <a:cs typeface="+mj-cs"/>
              </a:rPr>
              <a:t>. A welcome from the Module Lead</a:t>
            </a:r>
            <a:br>
              <a:rPr lang="en-US" sz="2000" kern="1200" dirty="0">
                <a:solidFill>
                  <a:schemeClr val="tx1"/>
                </a:solidFill>
                <a:latin typeface="+mj-lt"/>
                <a:ea typeface="+mj-ea"/>
                <a:cs typeface="+mj-cs"/>
              </a:rPr>
            </a:br>
            <a:r>
              <a:rPr lang="en-US" sz="2000" kern="1200" dirty="0">
                <a:solidFill>
                  <a:schemeClr val="tx1"/>
                </a:solidFill>
                <a:latin typeface="+mj-lt"/>
                <a:ea typeface="+mj-ea"/>
                <a:cs typeface="+mj-cs"/>
              </a:rPr>
              <a:t>. Information about your Lecturers</a:t>
            </a:r>
            <a:br>
              <a:rPr lang="en-US" sz="2000" kern="1200" dirty="0">
                <a:solidFill>
                  <a:schemeClr val="tx1"/>
                </a:solidFill>
                <a:latin typeface="+mj-lt"/>
                <a:ea typeface="+mj-ea"/>
                <a:cs typeface="+mj-cs"/>
              </a:rPr>
            </a:br>
            <a:r>
              <a:rPr lang="en-US" sz="2000" kern="1200" dirty="0">
                <a:solidFill>
                  <a:schemeClr val="tx1"/>
                </a:solidFill>
                <a:latin typeface="+mj-lt"/>
                <a:ea typeface="+mj-ea"/>
                <a:cs typeface="+mj-cs"/>
              </a:rPr>
              <a:t>. The Module Handbook</a:t>
            </a:r>
            <a:br>
              <a:rPr lang="en-US" sz="2000" kern="1200" dirty="0">
                <a:solidFill>
                  <a:schemeClr val="tx1"/>
                </a:solidFill>
                <a:latin typeface="+mj-lt"/>
                <a:ea typeface="+mj-ea"/>
                <a:cs typeface="+mj-cs"/>
              </a:rPr>
            </a:br>
            <a:r>
              <a:rPr lang="en-US" sz="2000" kern="1200" dirty="0">
                <a:solidFill>
                  <a:schemeClr val="tx1"/>
                </a:solidFill>
                <a:latin typeface="+mj-lt"/>
                <a:ea typeface="+mj-ea"/>
                <a:cs typeface="+mj-cs"/>
              </a:rPr>
              <a:t>. Contact details for your Lecturers</a:t>
            </a:r>
            <a:br>
              <a:rPr lang="en-US" sz="2000" kern="1200" dirty="0">
                <a:solidFill>
                  <a:schemeClr val="tx1"/>
                </a:solidFill>
                <a:latin typeface="+mj-lt"/>
                <a:ea typeface="+mj-ea"/>
                <a:cs typeface="+mj-cs"/>
              </a:rPr>
            </a:br>
            <a:r>
              <a:rPr lang="en-US" sz="2000" kern="1200" dirty="0">
                <a:solidFill>
                  <a:schemeClr val="tx1"/>
                </a:solidFill>
                <a:latin typeface="+mj-lt"/>
                <a:ea typeface="+mj-ea"/>
                <a:cs typeface="+mj-cs"/>
              </a:rPr>
              <a:t>. Assignment information</a:t>
            </a:r>
            <a:br>
              <a:rPr lang="en-US" sz="2000" kern="1200" dirty="0">
                <a:solidFill>
                  <a:schemeClr val="tx1"/>
                </a:solidFill>
                <a:latin typeface="+mj-lt"/>
                <a:ea typeface="+mj-ea"/>
                <a:cs typeface="+mj-cs"/>
              </a:rPr>
            </a:br>
            <a:r>
              <a:rPr lang="en-US" sz="2000" kern="1200" dirty="0">
                <a:solidFill>
                  <a:schemeClr val="tx1"/>
                </a:solidFill>
                <a:latin typeface="+mj-lt"/>
                <a:ea typeface="+mj-ea"/>
                <a:cs typeface="+mj-cs"/>
              </a:rPr>
              <a:t>. Online resource list</a:t>
            </a:r>
            <a:br>
              <a:rPr lang="en-US" sz="2000" kern="1200" dirty="0">
                <a:solidFill>
                  <a:schemeClr val="tx1"/>
                </a:solidFill>
                <a:latin typeface="+mj-lt"/>
                <a:ea typeface="+mj-ea"/>
                <a:cs typeface="+mj-cs"/>
              </a:rPr>
            </a:br>
            <a:endParaRPr lang="en-US" sz="2000" kern="1200" dirty="0">
              <a:solidFill>
                <a:schemeClr val="tx1"/>
              </a:solidFill>
              <a:latin typeface="+mj-lt"/>
              <a:ea typeface="+mj-ea"/>
              <a:cs typeface="+mj-cs"/>
            </a:endParaRPr>
          </a:p>
        </p:txBody>
      </p:sp>
      <p:cxnSp>
        <p:nvCxnSpPr>
          <p:cNvPr id="12" name="Straight Connector 11">
            <a:extLst>
              <a:ext uri="{FF2B5EF4-FFF2-40B4-BE49-F238E27FC236}">
                <a16:creationId xmlns:a16="http://schemas.microsoft.com/office/drawing/2014/main" id="{AA5883C9-BA48-49E5-B31B-4FD696D15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7687" y="4425696"/>
            <a:ext cx="20574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8AD13924-DC7C-4339-B194-8A4EFFBF2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3312" y="0"/>
            <a:ext cx="4580688" cy="6858000"/>
          </a:xfrm>
          <a:prstGeom prst="rect">
            <a:avLst/>
          </a:prstGeom>
          <a:solidFill>
            <a:srgbClr val="433B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ounded Rectangle 26">
            <a:extLst>
              <a:ext uri="{FF2B5EF4-FFF2-40B4-BE49-F238E27FC236}">
                <a16:creationId xmlns:a16="http://schemas.microsoft.com/office/drawing/2014/main" id="{72458505-C9BA-445F-AE75-CFC7FF04F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372" y="640080"/>
            <a:ext cx="3606881"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picture containing graphical user interface&#10;&#10;Description automatically generated">
            <a:extLst>
              <a:ext uri="{FF2B5EF4-FFF2-40B4-BE49-F238E27FC236}">
                <a16:creationId xmlns:a16="http://schemas.microsoft.com/office/drawing/2014/main" id="{4BC4DCAE-DD24-344F-A399-91730B406F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88188" y="2204030"/>
            <a:ext cx="3127248" cy="2449917"/>
          </a:xfrm>
          <a:prstGeom prst="rect">
            <a:avLst/>
          </a:prstGeom>
          <a:effectLst/>
        </p:spPr>
      </p:pic>
    </p:spTree>
    <p:extLst>
      <p:ext uri="{BB962C8B-B14F-4D97-AF65-F5344CB8AC3E}">
        <p14:creationId xmlns:p14="http://schemas.microsoft.com/office/powerpoint/2010/main" val="38272942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48A28-858E-4233-B34F-909DCA1A9C28}"/>
              </a:ext>
            </a:extLst>
          </p:cNvPr>
          <p:cNvSpPr>
            <a:spLocks noGrp="1"/>
          </p:cNvSpPr>
          <p:nvPr>
            <p:ph type="title"/>
          </p:nvPr>
        </p:nvSpPr>
        <p:spPr>
          <a:xfrm>
            <a:off x="486696" y="629266"/>
            <a:ext cx="2629122" cy="1622321"/>
          </a:xfrm>
        </p:spPr>
        <p:txBody>
          <a:bodyPr>
            <a:normAutofit/>
          </a:bodyPr>
          <a:lstStyle/>
          <a:p>
            <a:r>
              <a:rPr lang="en-GB" sz="3700" b="1"/>
              <a:t>The Weeks of the Module</a:t>
            </a:r>
          </a:p>
        </p:txBody>
      </p:sp>
      <p:sp>
        <p:nvSpPr>
          <p:cNvPr id="3" name="Content Placeholder 2">
            <a:extLst>
              <a:ext uri="{FF2B5EF4-FFF2-40B4-BE49-F238E27FC236}">
                <a16:creationId xmlns:a16="http://schemas.microsoft.com/office/drawing/2014/main" id="{D6F76996-49C1-4BA4-89F0-D52D2AEACFEB}"/>
              </a:ext>
            </a:extLst>
          </p:cNvPr>
          <p:cNvSpPr>
            <a:spLocks noGrp="1"/>
          </p:cNvSpPr>
          <p:nvPr>
            <p:ph idx="1"/>
          </p:nvPr>
        </p:nvSpPr>
        <p:spPr>
          <a:xfrm>
            <a:off x="486698" y="2438400"/>
            <a:ext cx="2629120" cy="3785419"/>
          </a:xfrm>
        </p:spPr>
        <p:txBody>
          <a:bodyPr>
            <a:normAutofit/>
          </a:bodyPr>
          <a:lstStyle/>
          <a:p>
            <a:pPr marL="0" indent="0">
              <a:buNone/>
            </a:pPr>
            <a:r>
              <a:rPr lang="en-GB" sz="2400" dirty="0"/>
              <a:t>Each week will cover a different topic. You will find this content under the weekly tiles.</a:t>
            </a:r>
          </a:p>
          <a:p>
            <a:pPr marL="0" indent="0">
              <a:buNone/>
            </a:pPr>
            <a:r>
              <a:rPr lang="en-GB" sz="2400" dirty="0"/>
              <a:t>Content will not populate until the week of lectures.</a:t>
            </a:r>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89EBE95-77C0-27B8-EABB-E91784F26B29}"/>
              </a:ext>
            </a:extLst>
          </p:cNvPr>
          <p:cNvPicPr>
            <a:picLocks noChangeAspect="1"/>
          </p:cNvPicPr>
          <p:nvPr/>
        </p:nvPicPr>
        <p:blipFill>
          <a:blip r:embed="rId3"/>
          <a:stretch>
            <a:fillRect/>
          </a:stretch>
        </p:blipFill>
        <p:spPr>
          <a:xfrm>
            <a:off x="4054396" y="1694939"/>
            <a:ext cx="4514498" cy="3464876"/>
          </a:xfrm>
          <a:prstGeom prst="rect">
            <a:avLst/>
          </a:prstGeom>
          <a:effectLst/>
        </p:spPr>
      </p:pic>
    </p:spTree>
    <p:extLst>
      <p:ext uri="{BB962C8B-B14F-4D97-AF65-F5344CB8AC3E}">
        <p14:creationId xmlns:p14="http://schemas.microsoft.com/office/powerpoint/2010/main" val="23372561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47556-4740-D3D1-454F-F353B2AE7788}"/>
              </a:ext>
            </a:extLst>
          </p:cNvPr>
          <p:cNvSpPr>
            <a:spLocks noGrp="1"/>
          </p:cNvSpPr>
          <p:nvPr>
            <p:ph type="title"/>
          </p:nvPr>
        </p:nvSpPr>
        <p:spPr>
          <a:xfrm>
            <a:off x="484394" y="640081"/>
            <a:ext cx="2620756" cy="3793488"/>
          </a:xfrm>
          <a:noFill/>
        </p:spPr>
        <p:txBody>
          <a:bodyPr vert="horz" lIns="91440" tIns="45720" rIns="91440" bIns="45720" rtlCol="0" anchor="b">
            <a:normAutofit/>
          </a:bodyPr>
          <a:lstStyle/>
          <a:p>
            <a:r>
              <a:rPr lang="en-US" sz="4000" kern="1200">
                <a:solidFill>
                  <a:schemeClr val="tx1"/>
                </a:solidFill>
                <a:latin typeface="+mj-lt"/>
                <a:ea typeface="+mj-ea"/>
                <a:cs typeface="+mj-cs"/>
              </a:rPr>
              <a:t>Any Questions about Moodle?</a:t>
            </a:r>
          </a:p>
        </p:txBody>
      </p:sp>
      <p:sp>
        <p:nvSpPr>
          <p:cNvPr id="10" name="Rectangle 9">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9444" y="0"/>
            <a:ext cx="5674556"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6927" y="640091"/>
            <a:ext cx="4699590"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2599D058-8CAB-375E-7CA8-169CE9A4ECC6}"/>
              </a:ext>
            </a:extLst>
          </p:cNvPr>
          <p:cNvPicPr>
            <a:picLocks noChangeAspect="1"/>
          </p:cNvPicPr>
          <p:nvPr/>
        </p:nvPicPr>
        <p:blipFill>
          <a:blip r:embed="rId3"/>
          <a:stretch>
            <a:fillRect/>
          </a:stretch>
        </p:blipFill>
        <p:spPr>
          <a:xfrm>
            <a:off x="4081301" y="1364922"/>
            <a:ext cx="4450842" cy="4128156"/>
          </a:xfrm>
          <a:prstGeom prst="rect">
            <a:avLst/>
          </a:prstGeom>
          <a:effectLst/>
        </p:spPr>
      </p:pic>
    </p:spTree>
    <p:extLst>
      <p:ext uri="{BB962C8B-B14F-4D97-AF65-F5344CB8AC3E}">
        <p14:creationId xmlns:p14="http://schemas.microsoft.com/office/powerpoint/2010/main" val="11644740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sp>
        <p:nvSpPr>
          <p:cNvPr id="3" name="Content Placeholder 2">
            <a:extLst>
              <a:ext uri="{FF2B5EF4-FFF2-40B4-BE49-F238E27FC236}">
                <a16:creationId xmlns:a16="http://schemas.microsoft.com/office/drawing/2014/main" id="{89DF05E1-0E99-0880-CF6C-E8CE4DA50418}"/>
              </a:ext>
            </a:extLst>
          </p:cNvPr>
          <p:cNvSpPr>
            <a:spLocks noGrp="1"/>
          </p:cNvSpPr>
          <p:nvPr>
            <p:ph idx="1"/>
          </p:nvPr>
        </p:nvSpPr>
        <p:spPr/>
        <p:txBody>
          <a:bodyPr/>
          <a:lstStyle/>
          <a:p>
            <a:endParaRPr lang="en-GB" dirty="0"/>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Tree>
    <p:extLst>
      <p:ext uri="{BB962C8B-B14F-4D97-AF65-F5344CB8AC3E}">
        <p14:creationId xmlns:p14="http://schemas.microsoft.com/office/powerpoint/2010/main" val="2159796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F67F3-9E4A-49FE-9126-EB2C6AB41D09}"/>
              </a:ext>
            </a:extLst>
          </p:cNvPr>
          <p:cNvSpPr>
            <a:spLocks noGrp="1"/>
          </p:cNvSpPr>
          <p:nvPr>
            <p:ph type="ctrTitle"/>
          </p:nvPr>
        </p:nvSpPr>
        <p:spPr>
          <a:xfrm>
            <a:off x="628650" y="171162"/>
            <a:ext cx="2130136" cy="2371148"/>
          </a:xfrm>
        </p:spPr>
        <p:txBody>
          <a:bodyPr vert="horz" lIns="91440" tIns="45720" rIns="91440" bIns="45720" rtlCol="0" anchor="ctr">
            <a:normAutofit/>
          </a:bodyPr>
          <a:lstStyle/>
          <a:p>
            <a:pPr algn="l"/>
            <a:r>
              <a:rPr lang="en-US" sz="2800" kern="1200">
                <a:solidFill>
                  <a:srgbClr val="FFFFFF"/>
                </a:solidFill>
                <a:latin typeface="+mj-lt"/>
                <a:ea typeface="+mj-ea"/>
                <a:cs typeface="+mj-cs"/>
              </a:rPr>
              <a:t>Microsoft Teams</a:t>
            </a:r>
          </a:p>
        </p:txBody>
      </p:sp>
      <p:pic>
        <p:nvPicPr>
          <p:cNvPr id="4" name="Picture 4">
            <a:extLst>
              <a:ext uri="{FF2B5EF4-FFF2-40B4-BE49-F238E27FC236}">
                <a16:creationId xmlns:a16="http://schemas.microsoft.com/office/drawing/2014/main" id="{C30FF6DB-32BE-4D79-BB41-CB182007A4E6}"/>
              </a:ext>
            </a:extLst>
          </p:cNvPr>
          <p:cNvPicPr>
            <a:picLocks noChangeAspect="1"/>
          </p:cNvPicPr>
          <p:nvPr/>
        </p:nvPicPr>
        <p:blipFill rotWithShape="1">
          <a:blip r:embed="rId3"/>
          <a:srcRect l="16528" r="25823"/>
          <a:stretch/>
        </p:blipFill>
        <p:spPr>
          <a:xfrm>
            <a:off x="1711669" y="-27586"/>
            <a:ext cx="5510653" cy="5376921"/>
          </a:xfrm>
          <a:prstGeom prst="rect">
            <a:avLst/>
          </a:prstGeom>
        </p:spPr>
      </p:pic>
    </p:spTree>
    <p:extLst>
      <p:ext uri="{BB962C8B-B14F-4D97-AF65-F5344CB8AC3E}">
        <p14:creationId xmlns:p14="http://schemas.microsoft.com/office/powerpoint/2010/main" val="35790439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E9D4E-EDF9-4515-AEA3-DE1F045A76B3}"/>
              </a:ext>
            </a:extLst>
          </p:cNvPr>
          <p:cNvSpPr>
            <a:spLocks noGrp="1"/>
          </p:cNvSpPr>
          <p:nvPr>
            <p:ph type="title"/>
          </p:nvPr>
        </p:nvSpPr>
        <p:spPr>
          <a:xfrm>
            <a:off x="384285" y="1516008"/>
            <a:ext cx="8058149" cy="4505279"/>
          </a:xfrm>
          <a:prstGeom prst="rect">
            <a:avLst/>
          </a:prstGeom>
        </p:spPr>
        <p:txBody>
          <a:bodyPr/>
          <a:lstStyle/>
          <a:p>
            <a:pPr marL="0" indent="0"/>
            <a:r>
              <a:rPr lang="en-GB" sz="2000" dirty="0"/>
              <a:t>Cameras must be turned on</a:t>
            </a:r>
            <a:br>
              <a:rPr lang="en-GB" sz="2000" dirty="0"/>
            </a:br>
            <a:br>
              <a:rPr lang="en-GB" sz="2000" dirty="0"/>
            </a:br>
            <a:r>
              <a:rPr lang="en-GB" sz="2000" dirty="0"/>
              <a:t>To show the conversation, and make a comment:</a:t>
            </a:r>
            <a:br>
              <a:rPr lang="en-GB" sz="2000" dirty="0"/>
            </a:br>
            <a:br>
              <a:rPr lang="en-GB" sz="2000" dirty="0"/>
            </a:br>
            <a:br>
              <a:rPr lang="en-GB" sz="2000" dirty="0"/>
            </a:br>
            <a:br>
              <a:rPr lang="en-GB" sz="2000" dirty="0"/>
            </a:br>
            <a:br>
              <a:rPr lang="en-GB" sz="2000" dirty="0"/>
            </a:br>
            <a:r>
              <a:rPr lang="en-GB" sz="2000" dirty="0"/>
              <a:t>To raise our hand to ask a question:</a:t>
            </a:r>
            <a:br>
              <a:rPr lang="en-GB" sz="2000" dirty="0"/>
            </a:br>
            <a:br>
              <a:rPr lang="en-GB" sz="2000" dirty="0"/>
            </a:br>
            <a:br>
              <a:rPr lang="en-GB" sz="2000" dirty="0"/>
            </a:br>
            <a:r>
              <a:rPr lang="en-GB" sz="1800" dirty="0"/>
              <a:t>We are giving you our time as lecturers, we therefore expect you to give us your time. Be dressed and ready to go each class, engage in conversation, have cameras on throughout, and ask questions. </a:t>
            </a:r>
            <a:br>
              <a:rPr lang="en-GB" sz="1800" dirty="0"/>
            </a:br>
            <a:br>
              <a:rPr lang="en-GB" sz="1800" dirty="0"/>
            </a:br>
            <a:r>
              <a:rPr lang="en-GB" sz="2000" b="1" dirty="0"/>
              <a:t>Participation is key!</a:t>
            </a:r>
            <a:br>
              <a:rPr lang="en-GB" sz="3200" b="1" dirty="0"/>
            </a:br>
            <a:endParaRPr lang="en-GB" sz="2800" dirty="0"/>
          </a:p>
        </p:txBody>
      </p:sp>
      <p:sp>
        <p:nvSpPr>
          <p:cNvPr id="7" name="TextBox 6">
            <a:extLst>
              <a:ext uri="{FF2B5EF4-FFF2-40B4-BE49-F238E27FC236}">
                <a16:creationId xmlns:a16="http://schemas.microsoft.com/office/drawing/2014/main" id="{661BC1A4-78D9-45EC-B748-467F8573B47E}"/>
              </a:ext>
            </a:extLst>
          </p:cNvPr>
          <p:cNvSpPr txBox="1"/>
          <p:nvPr/>
        </p:nvSpPr>
        <p:spPr>
          <a:xfrm>
            <a:off x="4413359" y="389378"/>
            <a:ext cx="4572000" cy="523220"/>
          </a:xfrm>
          <a:prstGeom prst="rect">
            <a:avLst/>
          </a:prstGeom>
          <a:noFill/>
        </p:spPr>
        <p:txBody>
          <a:bodyPr wrap="square">
            <a:spAutoFit/>
          </a:bodyPr>
          <a:lstStyle/>
          <a:p>
            <a:r>
              <a:rPr lang="en-GB" sz="2800" b="1" dirty="0">
                <a:solidFill>
                  <a:schemeClr val="bg1"/>
                </a:solidFill>
              </a:rPr>
              <a:t>Let’s set the norms together</a:t>
            </a:r>
          </a:p>
        </p:txBody>
      </p:sp>
      <p:pic>
        <p:nvPicPr>
          <p:cNvPr id="6" name="Picture 5">
            <a:extLst>
              <a:ext uri="{FF2B5EF4-FFF2-40B4-BE49-F238E27FC236}">
                <a16:creationId xmlns:a16="http://schemas.microsoft.com/office/drawing/2014/main" id="{87728A70-2A85-20CE-2C61-C46558576B3C}"/>
              </a:ext>
            </a:extLst>
          </p:cNvPr>
          <p:cNvPicPr>
            <a:picLocks noChangeAspect="1"/>
          </p:cNvPicPr>
          <p:nvPr/>
        </p:nvPicPr>
        <p:blipFill>
          <a:blip r:embed="rId3"/>
          <a:stretch>
            <a:fillRect/>
          </a:stretch>
        </p:blipFill>
        <p:spPr>
          <a:xfrm>
            <a:off x="4572000" y="2667341"/>
            <a:ext cx="834926" cy="1524649"/>
          </a:xfrm>
          <a:prstGeom prst="rect">
            <a:avLst/>
          </a:prstGeom>
        </p:spPr>
      </p:pic>
      <p:pic>
        <p:nvPicPr>
          <p:cNvPr id="9" name="Picture 8">
            <a:extLst>
              <a:ext uri="{FF2B5EF4-FFF2-40B4-BE49-F238E27FC236}">
                <a16:creationId xmlns:a16="http://schemas.microsoft.com/office/drawing/2014/main" id="{277B72F1-1D83-5039-D99A-D37B722BB08D}"/>
              </a:ext>
            </a:extLst>
          </p:cNvPr>
          <p:cNvPicPr>
            <a:picLocks noChangeAspect="1"/>
          </p:cNvPicPr>
          <p:nvPr/>
        </p:nvPicPr>
        <p:blipFill>
          <a:blip r:embed="rId4"/>
          <a:stretch>
            <a:fillRect/>
          </a:stretch>
        </p:blipFill>
        <p:spPr>
          <a:xfrm>
            <a:off x="6113378" y="1363215"/>
            <a:ext cx="834926" cy="1094041"/>
          </a:xfrm>
          <a:prstGeom prst="rect">
            <a:avLst/>
          </a:prstGeom>
        </p:spPr>
      </p:pic>
    </p:spTree>
    <p:extLst>
      <p:ext uri="{BB962C8B-B14F-4D97-AF65-F5344CB8AC3E}">
        <p14:creationId xmlns:p14="http://schemas.microsoft.com/office/powerpoint/2010/main" val="19024204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0BCA4C-5BC8-49C5-B27A-ADF0C2223BE9}"/>
              </a:ext>
            </a:extLst>
          </p:cNvPr>
          <p:cNvPicPr>
            <a:picLocks noChangeAspect="1"/>
          </p:cNvPicPr>
          <p:nvPr/>
        </p:nvPicPr>
        <p:blipFill>
          <a:blip r:embed="rId3"/>
          <a:stretch>
            <a:fillRect/>
          </a:stretch>
        </p:blipFill>
        <p:spPr>
          <a:xfrm>
            <a:off x="457201" y="1600201"/>
            <a:ext cx="4038600" cy="2702520"/>
          </a:xfrm>
          <a:prstGeom prst="rect">
            <a:avLst/>
          </a:prstGeom>
          <a:noFill/>
        </p:spPr>
      </p:pic>
      <p:sp>
        <p:nvSpPr>
          <p:cNvPr id="12" name="Content Placeholder 3">
            <a:extLst>
              <a:ext uri="{FF2B5EF4-FFF2-40B4-BE49-F238E27FC236}">
                <a16:creationId xmlns:a16="http://schemas.microsoft.com/office/drawing/2014/main" id="{E236BEC9-2BFF-42EF-A4C3-E21E056ADFB7}"/>
              </a:ext>
            </a:extLst>
          </p:cNvPr>
          <p:cNvSpPr>
            <a:spLocks noGrp="1"/>
          </p:cNvSpPr>
          <p:nvPr>
            <p:ph sz="half" idx="1"/>
          </p:nvPr>
        </p:nvSpPr>
        <p:spPr>
          <a:xfrm>
            <a:off x="4819649" y="882674"/>
            <a:ext cx="3867150" cy="4351338"/>
          </a:xfrm>
        </p:spPr>
        <p:txBody>
          <a:bodyPr/>
          <a:lstStyle/>
          <a:p>
            <a:pPr marL="0" indent="0">
              <a:buNone/>
            </a:pPr>
            <a:r>
              <a:rPr lang="en-US" dirty="0"/>
              <a:t>Teams</a:t>
            </a:r>
          </a:p>
          <a:p>
            <a:pPr marL="0" indent="0">
              <a:buNone/>
            </a:pPr>
            <a:endParaRPr lang="en-US" dirty="0"/>
          </a:p>
          <a:p>
            <a:pPr marL="0" indent="0">
              <a:buNone/>
            </a:pPr>
            <a:r>
              <a:rPr lang="en-US" dirty="0"/>
              <a:t>Do you have any questions about use of Teams?</a:t>
            </a:r>
          </a:p>
        </p:txBody>
      </p:sp>
    </p:spTree>
    <p:extLst>
      <p:ext uri="{BB962C8B-B14F-4D97-AF65-F5344CB8AC3E}">
        <p14:creationId xmlns:p14="http://schemas.microsoft.com/office/powerpoint/2010/main" val="37430276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5868F46-50DF-4C3A-ADEC-3CB85A09F75D}"/>
              </a:ext>
            </a:extLst>
          </p:cNvPr>
          <p:cNvSpPr/>
          <p:nvPr/>
        </p:nvSpPr>
        <p:spPr>
          <a:xfrm>
            <a:off x="5866800" y="97742"/>
            <a:ext cx="2917792" cy="584775"/>
          </a:xfrm>
          <a:prstGeom prst="rect">
            <a:avLst/>
          </a:prstGeom>
          <a:noFill/>
        </p:spPr>
        <p:txBody>
          <a:bodyPr wrap="square" lIns="91440" tIns="45720" rIns="91440" bIns="45720">
            <a:spAutoFit/>
          </a:bodyPr>
          <a:lstStyle/>
          <a:p>
            <a:pPr algn="ctr"/>
            <a:r>
              <a:rPr lang="en-US" sz="3200" b="0" cap="none" spc="0" dirty="0">
                <a:ln w="0"/>
                <a:solidFill>
                  <a:schemeClr val="accent1"/>
                </a:solidFill>
                <a:effectLst>
                  <a:outerShdw blurRad="38100" dist="25400" dir="5400000" algn="ctr" rotWithShape="0">
                    <a:srgbClr val="6E747A">
                      <a:alpha val="43000"/>
                    </a:srgbClr>
                  </a:outerShdw>
                </a:effectLst>
              </a:rPr>
              <a:t>Assessment</a:t>
            </a:r>
          </a:p>
        </p:txBody>
      </p:sp>
      <p:graphicFrame>
        <p:nvGraphicFramePr>
          <p:cNvPr id="19" name="TextBox 3">
            <a:extLst>
              <a:ext uri="{FF2B5EF4-FFF2-40B4-BE49-F238E27FC236}">
                <a16:creationId xmlns:a16="http://schemas.microsoft.com/office/drawing/2014/main" id="{76B8FBA0-9811-4398-BF80-B9861CEC7CDA}"/>
              </a:ext>
            </a:extLst>
          </p:cNvPr>
          <p:cNvGraphicFramePr/>
          <p:nvPr>
            <p:extLst>
              <p:ext uri="{D42A27DB-BD31-4B8C-83A1-F6EECF244321}">
                <p14:modId xmlns:p14="http://schemas.microsoft.com/office/powerpoint/2010/main" val="467455634"/>
              </p:ext>
            </p:extLst>
          </p:nvPr>
        </p:nvGraphicFramePr>
        <p:xfrm>
          <a:off x="6034315" y="900370"/>
          <a:ext cx="2750277" cy="475935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Video 3" title="Child Wearing A Lightbulb">
            <a:hlinkClick r:id="" action="ppaction://media"/>
            <a:extLst>
              <a:ext uri="{FF2B5EF4-FFF2-40B4-BE49-F238E27FC236}">
                <a16:creationId xmlns:a16="http://schemas.microsoft.com/office/drawing/2014/main" id="{F485AC05-0378-CE46-EB1D-754D32DB79C5}"/>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142673" y="1412776"/>
            <a:ext cx="5724127" cy="3219822"/>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96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9F47D-39EC-4AFD-8335-A7524D09D433}"/>
              </a:ext>
            </a:extLst>
          </p:cNvPr>
          <p:cNvSpPr>
            <a:spLocks noGrp="1"/>
          </p:cNvSpPr>
          <p:nvPr>
            <p:ph type="title"/>
          </p:nvPr>
        </p:nvSpPr>
        <p:spPr>
          <a:xfrm>
            <a:off x="457200" y="116632"/>
            <a:ext cx="8229600" cy="1143000"/>
          </a:xfrm>
        </p:spPr>
        <p:txBody>
          <a:bodyPr>
            <a:normAutofit/>
          </a:bodyPr>
          <a:lstStyle/>
          <a:p>
            <a:r>
              <a:rPr lang="en-GB" b="1" dirty="0"/>
              <a:t>Let’s access the Module Handbook</a:t>
            </a:r>
          </a:p>
        </p:txBody>
      </p:sp>
      <p:sp>
        <p:nvSpPr>
          <p:cNvPr id="8" name="TextBox 7">
            <a:extLst>
              <a:ext uri="{FF2B5EF4-FFF2-40B4-BE49-F238E27FC236}">
                <a16:creationId xmlns:a16="http://schemas.microsoft.com/office/drawing/2014/main" id="{0520BABA-7ACF-4140-9003-B7B301C0CD76}"/>
              </a:ext>
            </a:extLst>
          </p:cNvPr>
          <p:cNvSpPr txBox="1"/>
          <p:nvPr/>
        </p:nvSpPr>
        <p:spPr>
          <a:xfrm>
            <a:off x="5038044" y="2348880"/>
            <a:ext cx="3547381" cy="1077218"/>
          </a:xfrm>
          <a:prstGeom prst="rect">
            <a:avLst/>
          </a:prstGeom>
          <a:noFill/>
        </p:spPr>
        <p:txBody>
          <a:bodyPr wrap="none" rtlCol="0">
            <a:spAutoFit/>
          </a:bodyPr>
          <a:lstStyle/>
          <a:p>
            <a:r>
              <a:rPr lang="en-GB" sz="3200" dirty="0"/>
              <a:t>You can find this on:</a:t>
            </a:r>
          </a:p>
          <a:p>
            <a:r>
              <a:rPr lang="en-GB" sz="3200" b="1" dirty="0"/>
              <a:t>Moodle</a:t>
            </a:r>
          </a:p>
        </p:txBody>
      </p:sp>
      <p:pic>
        <p:nvPicPr>
          <p:cNvPr id="5" name="Picture 4">
            <a:extLst>
              <a:ext uri="{FF2B5EF4-FFF2-40B4-BE49-F238E27FC236}">
                <a16:creationId xmlns:a16="http://schemas.microsoft.com/office/drawing/2014/main" id="{15385E2C-5A39-F553-4C4E-8ED4D95BEE0A}"/>
              </a:ext>
            </a:extLst>
          </p:cNvPr>
          <p:cNvPicPr>
            <a:picLocks noChangeAspect="1"/>
          </p:cNvPicPr>
          <p:nvPr/>
        </p:nvPicPr>
        <p:blipFill>
          <a:blip r:embed="rId3"/>
          <a:stretch>
            <a:fillRect/>
          </a:stretch>
        </p:blipFill>
        <p:spPr>
          <a:xfrm>
            <a:off x="770995" y="980728"/>
            <a:ext cx="3801005" cy="4553585"/>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9090096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191F27-5BC7-0B43-A111-CC7BAA8D7581}"/>
              </a:ext>
            </a:extLst>
          </p:cNvPr>
          <p:cNvSpPr txBox="1"/>
          <p:nvPr/>
        </p:nvSpPr>
        <p:spPr>
          <a:xfrm>
            <a:off x="298696" y="4190206"/>
            <a:ext cx="1784357" cy="1200329"/>
          </a:xfrm>
          <a:prstGeom prst="rect">
            <a:avLst/>
          </a:prstGeom>
          <a:noFill/>
        </p:spPr>
        <p:txBody>
          <a:bodyPr wrap="square" rtlCol="0">
            <a:spAutoFit/>
          </a:bodyPr>
          <a:lstStyle/>
          <a:p>
            <a:r>
              <a:rPr lang="en-GB" sz="2400" b="1" dirty="0">
                <a:solidFill>
                  <a:schemeClr val="bg1"/>
                </a:solidFill>
              </a:rPr>
              <a:t>Friday 10</a:t>
            </a:r>
            <a:r>
              <a:rPr lang="en-GB" sz="2400" b="1" baseline="30000" dirty="0">
                <a:solidFill>
                  <a:schemeClr val="bg1"/>
                </a:solidFill>
              </a:rPr>
              <a:t>th</a:t>
            </a:r>
            <a:r>
              <a:rPr lang="en-GB" sz="2400" b="1" dirty="0">
                <a:solidFill>
                  <a:schemeClr val="bg1"/>
                </a:solidFill>
              </a:rPr>
              <a:t> March</a:t>
            </a:r>
          </a:p>
          <a:p>
            <a:r>
              <a:rPr lang="en-GB" sz="2400" b="1" dirty="0">
                <a:solidFill>
                  <a:schemeClr val="bg1"/>
                </a:solidFill>
              </a:rPr>
              <a:t>23H55</a:t>
            </a:r>
          </a:p>
        </p:txBody>
      </p:sp>
      <p:pic>
        <p:nvPicPr>
          <p:cNvPr id="12" name="Picture 11" descr="Text&#10;&#10;Description automatically generated with medium confidence">
            <a:extLst>
              <a:ext uri="{FF2B5EF4-FFF2-40B4-BE49-F238E27FC236}">
                <a16:creationId xmlns:a16="http://schemas.microsoft.com/office/drawing/2014/main" id="{4D49584F-9FEE-B348-A7D0-6D328CC5BE4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10703" y="3518012"/>
            <a:ext cx="1887698" cy="707886"/>
          </a:xfrm>
          <a:prstGeom prst="rect">
            <a:avLst/>
          </a:prstGeom>
        </p:spPr>
      </p:pic>
      <p:sp>
        <p:nvSpPr>
          <p:cNvPr id="8" name="TextBox 7">
            <a:extLst>
              <a:ext uri="{FF2B5EF4-FFF2-40B4-BE49-F238E27FC236}">
                <a16:creationId xmlns:a16="http://schemas.microsoft.com/office/drawing/2014/main" id="{260FCD3B-DF90-4A91-0532-812F6CC6E5FF}"/>
              </a:ext>
            </a:extLst>
          </p:cNvPr>
          <p:cNvSpPr txBox="1"/>
          <p:nvPr/>
        </p:nvSpPr>
        <p:spPr>
          <a:xfrm>
            <a:off x="3124200" y="1024127"/>
            <a:ext cx="6019800" cy="3354765"/>
          </a:xfrm>
          <a:prstGeom prst="rect">
            <a:avLst/>
          </a:prstGeom>
          <a:noFill/>
        </p:spPr>
        <p:txBody>
          <a:bodyPr wrap="square">
            <a:spAutoFit/>
          </a:bodyPr>
          <a:lstStyle/>
          <a:p>
            <a:pPr algn="just"/>
            <a:r>
              <a:rPr lang="en-US" sz="2000" b="1" dirty="0">
                <a:effectLst/>
                <a:latin typeface="Carlito"/>
                <a:ea typeface="Carlito"/>
                <a:cs typeface="Carlito"/>
              </a:rPr>
              <a:t>Student Journal (Learning Log) 750 words (+/- 10%) </a:t>
            </a:r>
            <a:endParaRPr lang="en-GB" sz="1800" dirty="0">
              <a:effectLst/>
              <a:latin typeface="Carlito"/>
              <a:ea typeface="Carlito"/>
              <a:cs typeface="Carlito"/>
            </a:endParaRPr>
          </a:p>
          <a:p>
            <a:pPr algn="just"/>
            <a:r>
              <a:rPr lang="en-US" sz="1800" b="1" dirty="0">
                <a:effectLst/>
                <a:latin typeface="Carlito"/>
                <a:ea typeface="Carlito"/>
                <a:cs typeface="Carlito"/>
              </a:rPr>
              <a:t> </a:t>
            </a:r>
            <a:endParaRPr lang="en-GB" sz="1800" dirty="0">
              <a:effectLst/>
              <a:latin typeface="Carlito"/>
              <a:ea typeface="Carlito"/>
              <a:cs typeface="Carlito"/>
            </a:endParaRPr>
          </a:p>
          <a:p>
            <a:pPr algn="just"/>
            <a:r>
              <a:rPr lang="en-US" sz="1800" dirty="0">
                <a:effectLst/>
                <a:latin typeface="Carlito"/>
                <a:ea typeface="Carlito"/>
                <a:cs typeface="Carlito"/>
              </a:rPr>
              <a:t> Answer the following question: </a:t>
            </a:r>
          </a:p>
          <a:p>
            <a:pPr algn="just"/>
            <a:endParaRPr lang="en-GB" sz="1800" dirty="0">
              <a:effectLst/>
              <a:latin typeface="Carlito"/>
              <a:ea typeface="Carlito"/>
              <a:cs typeface="Carlito"/>
            </a:endParaRPr>
          </a:p>
          <a:p>
            <a:pPr algn="just"/>
            <a:r>
              <a:rPr lang="en-US" sz="4000" b="1" i="1" dirty="0">
                <a:solidFill>
                  <a:srgbClr val="000000"/>
                </a:solidFill>
                <a:effectLst/>
                <a:latin typeface="Carlito"/>
                <a:ea typeface="Times New Roman" panose="02020603050405020304" pitchFamily="18" charset="0"/>
                <a:cs typeface="Carlito"/>
              </a:rPr>
              <a:t>What are the key skills required when working in the housekeeping team?</a:t>
            </a:r>
            <a:endParaRPr lang="en-GB" sz="4000" dirty="0">
              <a:effectLst/>
              <a:latin typeface="Carlito"/>
              <a:ea typeface="Carlito"/>
              <a:cs typeface="Carlito"/>
            </a:endParaRPr>
          </a:p>
          <a:p>
            <a:pPr algn="just"/>
            <a:r>
              <a:rPr lang="en-US" sz="1800" dirty="0">
                <a:effectLst/>
                <a:latin typeface="Carlito"/>
                <a:ea typeface="Carlito"/>
                <a:cs typeface="Carlito"/>
              </a:rPr>
              <a:t> </a:t>
            </a:r>
            <a:endParaRPr lang="en-GB" sz="1800" dirty="0">
              <a:effectLst/>
              <a:latin typeface="Carlito"/>
              <a:ea typeface="Carlito"/>
              <a:cs typeface="Carlito"/>
            </a:endParaRPr>
          </a:p>
        </p:txBody>
      </p:sp>
      <p:sp>
        <p:nvSpPr>
          <p:cNvPr id="9" name="TextBox 8">
            <a:extLst>
              <a:ext uri="{FF2B5EF4-FFF2-40B4-BE49-F238E27FC236}">
                <a16:creationId xmlns:a16="http://schemas.microsoft.com/office/drawing/2014/main" id="{5BA425FF-F8C4-0FA4-D2B9-5CC59B66D66A}"/>
              </a:ext>
            </a:extLst>
          </p:cNvPr>
          <p:cNvSpPr txBox="1"/>
          <p:nvPr/>
        </p:nvSpPr>
        <p:spPr>
          <a:xfrm>
            <a:off x="3448050" y="266700"/>
            <a:ext cx="5372100" cy="584775"/>
          </a:xfrm>
          <a:prstGeom prst="rect">
            <a:avLst/>
          </a:prstGeom>
          <a:noFill/>
        </p:spPr>
        <p:txBody>
          <a:bodyPr wrap="square" rtlCol="0">
            <a:spAutoFit/>
          </a:bodyPr>
          <a:lstStyle/>
          <a:p>
            <a:r>
              <a:rPr lang="en-GB" sz="3200" b="1" dirty="0"/>
              <a:t>Component One </a:t>
            </a:r>
            <a:endParaRPr lang="en-GB" b="1" dirty="0"/>
          </a:p>
        </p:txBody>
      </p:sp>
      <p:sp>
        <p:nvSpPr>
          <p:cNvPr id="15" name="TextBox 14">
            <a:extLst>
              <a:ext uri="{FF2B5EF4-FFF2-40B4-BE49-F238E27FC236}">
                <a16:creationId xmlns:a16="http://schemas.microsoft.com/office/drawing/2014/main" id="{52DEDCA3-9020-DCA4-7644-D2FB110D7B1D}"/>
              </a:ext>
            </a:extLst>
          </p:cNvPr>
          <p:cNvSpPr txBox="1"/>
          <p:nvPr/>
        </p:nvSpPr>
        <p:spPr>
          <a:xfrm>
            <a:off x="3124200" y="4563557"/>
            <a:ext cx="5439314" cy="1754326"/>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Carlito"/>
                <a:ea typeface="Carlito"/>
                <a:cs typeface="Carlito"/>
              </a:rPr>
              <a:t>You must include </a:t>
            </a:r>
            <a:r>
              <a:rPr lang="en-US" sz="1800" b="1" dirty="0">
                <a:effectLst/>
                <a:latin typeface="Calibri" panose="020F0502020204030204" pitchFamily="34" charset="0"/>
                <a:ea typeface="Carlito"/>
                <a:cs typeface="Carlito"/>
              </a:rPr>
              <a:t>personal reflections </a:t>
            </a:r>
            <a:r>
              <a:rPr lang="en-US" sz="1800" dirty="0">
                <a:effectLst/>
                <a:latin typeface="Calibri" panose="020F0502020204030204" pitchFamily="34" charset="0"/>
                <a:ea typeface="Carlito"/>
                <a:cs typeface="Carlito"/>
              </a:rPr>
              <a:t>and link your work to </a:t>
            </a:r>
            <a:r>
              <a:rPr lang="en-US" sz="1800" b="1" dirty="0">
                <a:effectLst/>
                <a:latin typeface="Calibri" panose="020F0502020204030204" pitchFamily="34" charset="0"/>
                <a:ea typeface="Carlito"/>
                <a:cs typeface="Carlito"/>
              </a:rPr>
              <a:t>industry examples and where applicable experience</a:t>
            </a:r>
            <a:r>
              <a:rPr lang="en-US" sz="1800" dirty="0">
                <a:effectLst/>
                <a:latin typeface="Calibri" panose="020F0502020204030204" pitchFamily="34" charset="0"/>
                <a:ea typeface="Carlito"/>
                <a:cs typeface="Carlito"/>
              </a:rPr>
              <a:t>. </a:t>
            </a:r>
          </a:p>
          <a:p>
            <a:pPr marL="285750" indent="-285750" algn="just">
              <a:buFont typeface="Arial" panose="020B0604020202020204" pitchFamily="34" charset="0"/>
              <a:buChar char="•"/>
            </a:pPr>
            <a:r>
              <a:rPr lang="en-US" sz="1800" dirty="0">
                <a:effectLst/>
                <a:latin typeface="Calibri" panose="020F0502020204030204" pitchFamily="34" charset="0"/>
                <a:ea typeface="Carlito"/>
                <a:cs typeface="Carlito"/>
              </a:rPr>
              <a:t>Describe how you</a:t>
            </a:r>
            <a:r>
              <a:rPr lang="en-US" sz="1800" spc="-1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will</a:t>
            </a:r>
            <a:r>
              <a:rPr lang="en-US" sz="1800" spc="-25"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be</a:t>
            </a:r>
            <a:r>
              <a:rPr lang="en-US" sz="1800" spc="-15"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able</a:t>
            </a:r>
            <a:r>
              <a:rPr lang="en-US" sz="1800" spc="-2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to</a:t>
            </a:r>
            <a:r>
              <a:rPr lang="en-US" sz="1800" spc="-15"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apply</a:t>
            </a:r>
            <a:r>
              <a:rPr lang="en-US" sz="1800" spc="-5"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the</a:t>
            </a:r>
            <a:r>
              <a:rPr lang="en-US" sz="1800" spc="-20" dirty="0">
                <a:effectLst/>
                <a:latin typeface="Calibri" panose="020F0502020204030204" pitchFamily="34" charset="0"/>
                <a:ea typeface="Carlito"/>
                <a:cs typeface="Carlito"/>
              </a:rPr>
              <a:t>oretical </a:t>
            </a:r>
            <a:r>
              <a:rPr lang="en-US" sz="1800" dirty="0">
                <a:effectLst/>
                <a:latin typeface="Calibri" panose="020F0502020204030204" pitchFamily="34" charset="0"/>
                <a:ea typeface="Carlito"/>
                <a:cs typeface="Carlito"/>
              </a:rPr>
              <a:t>knowledge</a:t>
            </a:r>
            <a:r>
              <a:rPr lang="en-US" sz="1800" spc="-1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whilst</a:t>
            </a:r>
            <a:r>
              <a:rPr lang="en-US" sz="1800" spc="-5"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working</a:t>
            </a:r>
            <a:r>
              <a:rPr lang="en-US" sz="1800" spc="-2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in</a:t>
            </a:r>
            <a:r>
              <a:rPr lang="en-US" sz="1800" spc="-2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industry.</a:t>
            </a:r>
            <a:r>
              <a:rPr lang="en-US" sz="1800" spc="-3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Discuss why the topic is important in the hospitality</a:t>
            </a:r>
            <a:r>
              <a:rPr lang="en-US" sz="1800" spc="-3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industry.</a:t>
            </a:r>
            <a:endParaRPr lang="en-GB" sz="1800" dirty="0">
              <a:effectLst/>
              <a:latin typeface="Carlito"/>
              <a:ea typeface="Carlito"/>
              <a:cs typeface="Carlito"/>
            </a:endParaRPr>
          </a:p>
        </p:txBody>
      </p:sp>
      <p:pic>
        <p:nvPicPr>
          <p:cNvPr id="7" name="Picture 6">
            <a:extLst>
              <a:ext uri="{FF2B5EF4-FFF2-40B4-BE49-F238E27FC236}">
                <a16:creationId xmlns:a16="http://schemas.microsoft.com/office/drawing/2014/main" id="{295BE3EB-F5E5-ECD3-AB3D-2ADE25A2132C}"/>
              </a:ext>
            </a:extLst>
          </p:cNvPr>
          <p:cNvPicPr>
            <a:picLocks noChangeAspect="1"/>
          </p:cNvPicPr>
          <p:nvPr/>
        </p:nvPicPr>
        <p:blipFill>
          <a:blip r:embed="rId5"/>
          <a:stretch>
            <a:fillRect/>
          </a:stretch>
        </p:blipFill>
        <p:spPr>
          <a:xfrm>
            <a:off x="64771" y="1024128"/>
            <a:ext cx="2563014" cy="1788862"/>
          </a:xfrm>
          <a:prstGeom prst="rect">
            <a:avLst/>
          </a:prstGeom>
        </p:spPr>
      </p:pic>
    </p:spTree>
    <p:extLst>
      <p:ext uri="{BB962C8B-B14F-4D97-AF65-F5344CB8AC3E}">
        <p14:creationId xmlns:p14="http://schemas.microsoft.com/office/powerpoint/2010/main" val="31278852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191F27-5BC7-0B43-A111-CC7BAA8D7581}"/>
              </a:ext>
            </a:extLst>
          </p:cNvPr>
          <p:cNvSpPr txBox="1"/>
          <p:nvPr/>
        </p:nvSpPr>
        <p:spPr>
          <a:xfrm>
            <a:off x="7001749" y="4243526"/>
            <a:ext cx="1784357" cy="1200329"/>
          </a:xfrm>
          <a:prstGeom prst="rect">
            <a:avLst/>
          </a:prstGeom>
          <a:noFill/>
        </p:spPr>
        <p:txBody>
          <a:bodyPr wrap="square" rtlCol="0">
            <a:spAutoFit/>
          </a:bodyPr>
          <a:lstStyle/>
          <a:p>
            <a:r>
              <a:rPr lang="en-GB" sz="2400" b="1" dirty="0">
                <a:solidFill>
                  <a:schemeClr val="bg1"/>
                </a:solidFill>
              </a:rPr>
              <a:t>Friday 10</a:t>
            </a:r>
            <a:r>
              <a:rPr lang="en-GB" sz="2400" b="1" baseline="30000" dirty="0">
                <a:solidFill>
                  <a:schemeClr val="bg1"/>
                </a:solidFill>
              </a:rPr>
              <a:t>th</a:t>
            </a:r>
            <a:r>
              <a:rPr lang="en-GB" sz="2400" b="1" dirty="0">
                <a:solidFill>
                  <a:schemeClr val="bg1"/>
                </a:solidFill>
              </a:rPr>
              <a:t> March</a:t>
            </a:r>
          </a:p>
          <a:p>
            <a:r>
              <a:rPr lang="en-GB" sz="2400" b="1" dirty="0">
                <a:solidFill>
                  <a:schemeClr val="bg1"/>
                </a:solidFill>
              </a:rPr>
              <a:t>23H55</a:t>
            </a:r>
          </a:p>
        </p:txBody>
      </p:sp>
      <p:pic>
        <p:nvPicPr>
          <p:cNvPr id="12" name="Picture 11" descr="Text&#10;&#10;Description automatically generated with medium confidence">
            <a:extLst>
              <a:ext uri="{FF2B5EF4-FFF2-40B4-BE49-F238E27FC236}">
                <a16:creationId xmlns:a16="http://schemas.microsoft.com/office/drawing/2014/main" id="{4D49584F-9FEE-B348-A7D0-6D328CC5BE4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01749" y="3482320"/>
            <a:ext cx="1887698" cy="707886"/>
          </a:xfrm>
          <a:prstGeom prst="rect">
            <a:avLst/>
          </a:prstGeom>
        </p:spPr>
      </p:pic>
      <p:sp>
        <p:nvSpPr>
          <p:cNvPr id="9" name="TextBox 8">
            <a:extLst>
              <a:ext uri="{FF2B5EF4-FFF2-40B4-BE49-F238E27FC236}">
                <a16:creationId xmlns:a16="http://schemas.microsoft.com/office/drawing/2014/main" id="{B36F41A2-AF36-6E46-EC4E-D965763872BE}"/>
              </a:ext>
            </a:extLst>
          </p:cNvPr>
          <p:cNvSpPr txBox="1"/>
          <p:nvPr/>
        </p:nvSpPr>
        <p:spPr>
          <a:xfrm>
            <a:off x="495300" y="542772"/>
            <a:ext cx="5372100" cy="584775"/>
          </a:xfrm>
          <a:prstGeom prst="rect">
            <a:avLst/>
          </a:prstGeom>
          <a:noFill/>
        </p:spPr>
        <p:txBody>
          <a:bodyPr wrap="square" rtlCol="0">
            <a:spAutoFit/>
          </a:bodyPr>
          <a:lstStyle/>
          <a:p>
            <a:r>
              <a:rPr lang="en-GB" sz="3200" b="1" dirty="0"/>
              <a:t>Component Two</a:t>
            </a:r>
            <a:endParaRPr lang="en-GB" b="1" dirty="0"/>
          </a:p>
        </p:txBody>
      </p:sp>
      <p:sp>
        <p:nvSpPr>
          <p:cNvPr id="14" name="TextBox 13">
            <a:extLst>
              <a:ext uri="{FF2B5EF4-FFF2-40B4-BE49-F238E27FC236}">
                <a16:creationId xmlns:a16="http://schemas.microsoft.com/office/drawing/2014/main" id="{CF40E9AD-6733-5C55-3A90-BA8514CA8C2B}"/>
              </a:ext>
            </a:extLst>
          </p:cNvPr>
          <p:cNvSpPr txBox="1"/>
          <p:nvPr/>
        </p:nvSpPr>
        <p:spPr>
          <a:xfrm>
            <a:off x="198261" y="1128659"/>
            <a:ext cx="5966178" cy="3416320"/>
          </a:xfrm>
          <a:prstGeom prst="rect">
            <a:avLst/>
          </a:prstGeom>
          <a:noFill/>
        </p:spPr>
        <p:txBody>
          <a:bodyPr wrap="square">
            <a:spAutoFit/>
          </a:bodyPr>
          <a:lstStyle/>
          <a:p>
            <a:r>
              <a:rPr lang="en-US" sz="1600" b="1" dirty="0">
                <a:solidFill>
                  <a:srgbClr val="000000"/>
                </a:solidFill>
                <a:effectLst/>
                <a:latin typeface="Calibri" panose="020F0502020204030204" pitchFamily="34" charset="0"/>
                <a:ea typeface="Carlito"/>
                <a:cs typeface="Carlito"/>
              </a:rPr>
              <a:t>In this scenario</a:t>
            </a:r>
            <a:r>
              <a:rPr lang="en-US" sz="1600" dirty="0">
                <a:solidFill>
                  <a:srgbClr val="000000"/>
                </a:solidFill>
                <a:effectLst/>
                <a:latin typeface="Calibri" panose="020F0502020204030204" pitchFamily="34" charset="0"/>
                <a:ea typeface="Carlito"/>
                <a:cs typeface="Carlito"/>
              </a:rPr>
              <a:t> </a:t>
            </a:r>
            <a:r>
              <a:rPr lang="en-US" sz="1800" dirty="0">
                <a:solidFill>
                  <a:srgbClr val="000000"/>
                </a:solidFill>
                <a:effectLst/>
                <a:latin typeface="Calibri" panose="020F0502020204030204" pitchFamily="34" charset="0"/>
                <a:ea typeface="Times New Roman" panose="02020603050405020304" pitchFamily="18" charset="0"/>
                <a:cs typeface="Carlito"/>
              </a:rPr>
              <a:t>– </a:t>
            </a:r>
            <a:r>
              <a:rPr lang="en-US" dirty="0"/>
              <a:t>– You have just been promoted to team leader for a floor within the hotel. </a:t>
            </a:r>
          </a:p>
          <a:p>
            <a:endParaRPr lang="en-GB" dirty="0"/>
          </a:p>
          <a:p>
            <a:r>
              <a:rPr lang="en-US" dirty="0"/>
              <a:t>A guest complains that on their arrival, their room had not been properly cleaned. Create an action plan and answer the following questions.</a:t>
            </a:r>
            <a:endParaRPr lang="en-GB" dirty="0"/>
          </a:p>
          <a:p>
            <a:r>
              <a:rPr lang="en-US" sz="1800" dirty="0">
                <a:solidFill>
                  <a:srgbClr val="000000"/>
                </a:solidFill>
                <a:effectLst/>
                <a:latin typeface="Calibri" panose="020F0502020204030204" pitchFamily="34" charset="0"/>
                <a:ea typeface="Times New Roman" panose="02020603050405020304" pitchFamily="18" charset="0"/>
                <a:cs typeface="Carlito"/>
              </a:rPr>
              <a:t> </a:t>
            </a:r>
            <a:endParaRPr lang="en-GB" sz="1600" dirty="0">
              <a:effectLst/>
              <a:latin typeface="Carlito"/>
              <a:ea typeface="Carlito"/>
              <a:cs typeface="Carlito"/>
            </a:endParaRPr>
          </a:p>
          <a:p>
            <a:pPr marL="285750" lvl="0" indent="-285750">
              <a:buFont typeface="Arial" panose="020B0604020202020204" pitchFamily="34" charset="0"/>
              <a:buChar char="•"/>
            </a:pPr>
            <a:r>
              <a:rPr lang="en-US" dirty="0"/>
              <a:t>Why did it happen?</a:t>
            </a:r>
            <a:endParaRPr lang="en-GB" dirty="0"/>
          </a:p>
          <a:p>
            <a:pPr marL="285750" lvl="0" indent="-285750">
              <a:buFont typeface="Arial" panose="020B0604020202020204" pitchFamily="34" charset="0"/>
              <a:buChar char="•"/>
            </a:pPr>
            <a:r>
              <a:rPr lang="en-US" dirty="0"/>
              <a:t>What are you going to do?</a:t>
            </a:r>
            <a:endParaRPr lang="en-GB" dirty="0"/>
          </a:p>
          <a:p>
            <a:pPr marL="285750" lvl="0" indent="-285750">
              <a:buFont typeface="Arial" panose="020B0604020202020204" pitchFamily="34" charset="0"/>
              <a:buChar char="•"/>
            </a:pPr>
            <a:r>
              <a:rPr lang="en-US" dirty="0"/>
              <a:t>How will you prevent this from happening in the future? </a:t>
            </a:r>
            <a:endParaRPr lang="en-GB" dirty="0"/>
          </a:p>
          <a:p>
            <a:pPr marL="285750" lvl="0" indent="-285750">
              <a:buFont typeface="Arial" panose="020B0604020202020204" pitchFamily="34" charset="0"/>
              <a:buChar char="•"/>
            </a:pPr>
            <a:r>
              <a:rPr lang="en-US" dirty="0"/>
              <a:t>What measures would you introduce to improve team effectiveness?</a:t>
            </a:r>
            <a:endParaRPr lang="en-GB" dirty="0"/>
          </a:p>
        </p:txBody>
      </p:sp>
      <p:sp>
        <p:nvSpPr>
          <p:cNvPr id="16" name="TextBox 15">
            <a:extLst>
              <a:ext uri="{FF2B5EF4-FFF2-40B4-BE49-F238E27FC236}">
                <a16:creationId xmlns:a16="http://schemas.microsoft.com/office/drawing/2014/main" id="{6F6C7E1A-A8F1-0E1B-5F2E-3027819D46FB}"/>
              </a:ext>
            </a:extLst>
          </p:cNvPr>
          <p:cNvSpPr txBox="1"/>
          <p:nvPr/>
        </p:nvSpPr>
        <p:spPr>
          <a:xfrm>
            <a:off x="193899" y="4806011"/>
            <a:ext cx="4711484" cy="923330"/>
          </a:xfrm>
          <a:prstGeom prst="rect">
            <a:avLst/>
          </a:prstGeom>
          <a:noFill/>
        </p:spPr>
        <p:txBody>
          <a:bodyPr wrap="square">
            <a:spAutoFit/>
          </a:bodyPr>
          <a:lstStyle/>
          <a:p>
            <a:pPr algn="just"/>
            <a:r>
              <a:rPr lang="en-US" sz="1800" b="1" dirty="0">
                <a:effectLst/>
                <a:latin typeface="Calibri" panose="020F0502020204030204" pitchFamily="34" charset="0"/>
                <a:ea typeface="Carlito"/>
                <a:cs typeface="Carlito"/>
              </a:rPr>
              <a:t>You must </a:t>
            </a:r>
            <a:r>
              <a:rPr lang="en-US" sz="1800" b="1" u="sng" dirty="0">
                <a:effectLst/>
                <a:latin typeface="Calibri" panose="020F0502020204030204" pitchFamily="34" charset="0"/>
                <a:ea typeface="Carlito"/>
                <a:cs typeface="Carlito"/>
              </a:rPr>
              <a:t>use the template provided on Moodle</a:t>
            </a:r>
            <a:r>
              <a:rPr lang="en-US" sz="1800" b="1" dirty="0">
                <a:effectLst/>
                <a:latin typeface="Calibri" panose="020F0502020204030204" pitchFamily="34" charset="0"/>
                <a:ea typeface="Carlito"/>
                <a:cs typeface="Carlito"/>
              </a:rPr>
              <a:t>, </a:t>
            </a:r>
            <a:r>
              <a:rPr lang="en-US" sz="1800" b="1" dirty="0">
                <a:solidFill>
                  <a:srgbClr val="000000"/>
                </a:solidFill>
                <a:effectLst/>
                <a:latin typeface="Calibri" panose="020F0502020204030204" pitchFamily="34" charset="0"/>
                <a:ea typeface="Carlito"/>
                <a:cs typeface="Carlito"/>
              </a:rPr>
              <a:t>ensure that this component is </a:t>
            </a:r>
            <a:r>
              <a:rPr lang="en-US" sz="1800" b="1" dirty="0">
                <a:solidFill>
                  <a:srgbClr val="000000"/>
                </a:solidFill>
                <a:effectLst/>
                <a:latin typeface="Calibri" panose="020F0502020204030204" pitchFamily="34" charset="0"/>
                <a:ea typeface="Times New Roman" panose="02020603050405020304" pitchFamily="18" charset="0"/>
                <a:cs typeface="Carlito"/>
              </a:rPr>
              <a:t>written in action plan format.</a:t>
            </a:r>
            <a:endParaRPr lang="en-GB" sz="1600" dirty="0">
              <a:effectLst/>
              <a:latin typeface="Carlito"/>
              <a:ea typeface="Carlito"/>
              <a:cs typeface="Carlito"/>
            </a:endParaRPr>
          </a:p>
        </p:txBody>
      </p:sp>
      <p:pic>
        <p:nvPicPr>
          <p:cNvPr id="5" name="Picture 4">
            <a:extLst>
              <a:ext uri="{FF2B5EF4-FFF2-40B4-BE49-F238E27FC236}">
                <a16:creationId xmlns:a16="http://schemas.microsoft.com/office/drawing/2014/main" id="{A1A0FE4E-3870-F4EE-1B3E-EC19875DE1A0}"/>
              </a:ext>
            </a:extLst>
          </p:cNvPr>
          <p:cNvPicPr>
            <a:picLocks noChangeAspect="1"/>
          </p:cNvPicPr>
          <p:nvPr/>
        </p:nvPicPr>
        <p:blipFill>
          <a:blip r:embed="rId5"/>
          <a:stretch>
            <a:fillRect/>
          </a:stretch>
        </p:blipFill>
        <p:spPr>
          <a:xfrm>
            <a:off x="6951827" y="1472540"/>
            <a:ext cx="2151238" cy="1524412"/>
          </a:xfrm>
          <a:prstGeom prst="rect">
            <a:avLst/>
          </a:prstGeom>
        </p:spPr>
      </p:pic>
    </p:spTree>
    <p:extLst>
      <p:ext uri="{BB962C8B-B14F-4D97-AF65-F5344CB8AC3E}">
        <p14:creationId xmlns:p14="http://schemas.microsoft.com/office/powerpoint/2010/main" val="1889252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191F27-5BC7-0B43-A111-CC7BAA8D7581}"/>
              </a:ext>
            </a:extLst>
          </p:cNvPr>
          <p:cNvSpPr txBox="1"/>
          <p:nvPr/>
        </p:nvSpPr>
        <p:spPr>
          <a:xfrm>
            <a:off x="298696" y="4190206"/>
            <a:ext cx="1784357" cy="1200329"/>
          </a:xfrm>
          <a:prstGeom prst="rect">
            <a:avLst/>
          </a:prstGeom>
          <a:noFill/>
        </p:spPr>
        <p:txBody>
          <a:bodyPr wrap="square" rtlCol="0">
            <a:spAutoFit/>
          </a:bodyPr>
          <a:lstStyle/>
          <a:p>
            <a:r>
              <a:rPr lang="en-GB" sz="2400" b="1" dirty="0">
                <a:solidFill>
                  <a:schemeClr val="bg1"/>
                </a:solidFill>
              </a:rPr>
              <a:t>Friday 10</a:t>
            </a:r>
            <a:r>
              <a:rPr lang="en-GB" sz="2400" b="1" baseline="30000" dirty="0">
                <a:solidFill>
                  <a:schemeClr val="bg1"/>
                </a:solidFill>
              </a:rPr>
              <a:t>th</a:t>
            </a:r>
            <a:r>
              <a:rPr lang="en-GB" sz="2400" b="1" dirty="0">
                <a:solidFill>
                  <a:schemeClr val="bg1"/>
                </a:solidFill>
              </a:rPr>
              <a:t> March</a:t>
            </a:r>
          </a:p>
          <a:p>
            <a:r>
              <a:rPr lang="en-GB" sz="2400" b="1" dirty="0">
                <a:solidFill>
                  <a:schemeClr val="bg1"/>
                </a:solidFill>
              </a:rPr>
              <a:t>23H55</a:t>
            </a:r>
          </a:p>
        </p:txBody>
      </p:sp>
      <p:pic>
        <p:nvPicPr>
          <p:cNvPr id="12" name="Picture 11" descr="Text&#10;&#10;Description automatically generated with medium confidence">
            <a:extLst>
              <a:ext uri="{FF2B5EF4-FFF2-40B4-BE49-F238E27FC236}">
                <a16:creationId xmlns:a16="http://schemas.microsoft.com/office/drawing/2014/main" id="{4D49584F-9FEE-B348-A7D0-6D328CC5BE4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10703" y="3518012"/>
            <a:ext cx="1887698" cy="707886"/>
          </a:xfrm>
          <a:prstGeom prst="rect">
            <a:avLst/>
          </a:prstGeom>
        </p:spPr>
      </p:pic>
      <p:sp>
        <p:nvSpPr>
          <p:cNvPr id="9" name="TextBox 8">
            <a:extLst>
              <a:ext uri="{FF2B5EF4-FFF2-40B4-BE49-F238E27FC236}">
                <a16:creationId xmlns:a16="http://schemas.microsoft.com/office/drawing/2014/main" id="{5BA425FF-F8C4-0FA4-D2B9-5CC59B66D66A}"/>
              </a:ext>
            </a:extLst>
          </p:cNvPr>
          <p:cNvSpPr txBox="1"/>
          <p:nvPr/>
        </p:nvSpPr>
        <p:spPr>
          <a:xfrm>
            <a:off x="3448050" y="266700"/>
            <a:ext cx="5372100" cy="584775"/>
          </a:xfrm>
          <a:prstGeom prst="rect">
            <a:avLst/>
          </a:prstGeom>
          <a:noFill/>
        </p:spPr>
        <p:txBody>
          <a:bodyPr wrap="square" rtlCol="0">
            <a:spAutoFit/>
          </a:bodyPr>
          <a:lstStyle/>
          <a:p>
            <a:r>
              <a:rPr lang="en-GB" sz="3200" b="1" dirty="0"/>
              <a:t>Component Three </a:t>
            </a:r>
            <a:endParaRPr lang="en-GB" b="1" dirty="0"/>
          </a:p>
        </p:txBody>
      </p:sp>
      <p:sp>
        <p:nvSpPr>
          <p:cNvPr id="11" name="TextBox 10">
            <a:extLst>
              <a:ext uri="{FF2B5EF4-FFF2-40B4-BE49-F238E27FC236}">
                <a16:creationId xmlns:a16="http://schemas.microsoft.com/office/drawing/2014/main" id="{5CBEA6D8-CACE-6A8A-9400-78C3B9149702}"/>
              </a:ext>
            </a:extLst>
          </p:cNvPr>
          <p:cNvSpPr txBox="1"/>
          <p:nvPr/>
        </p:nvSpPr>
        <p:spPr>
          <a:xfrm>
            <a:off x="3068664" y="825816"/>
            <a:ext cx="5751486" cy="5601533"/>
          </a:xfrm>
          <a:prstGeom prst="rect">
            <a:avLst/>
          </a:prstGeom>
          <a:noFill/>
        </p:spPr>
        <p:txBody>
          <a:bodyPr wrap="square">
            <a:spAutoFit/>
          </a:bodyPr>
          <a:lstStyle/>
          <a:p>
            <a:r>
              <a:rPr lang="en-US" dirty="0"/>
              <a:t>Your task is to create and prepare a </a:t>
            </a:r>
            <a:r>
              <a:rPr lang="en-US" b="1" dirty="0"/>
              <a:t>presentation </a:t>
            </a:r>
            <a:r>
              <a:rPr lang="en-US" dirty="0"/>
              <a:t>following the detailed scenario provided below. </a:t>
            </a:r>
          </a:p>
          <a:p>
            <a:endParaRPr lang="en-US" dirty="0"/>
          </a:p>
          <a:p>
            <a:pPr marL="285750" indent="-285750">
              <a:buFont typeface="Arial" panose="020B0604020202020204" pitchFamily="34" charset="0"/>
              <a:buChar char="•"/>
            </a:pPr>
            <a:r>
              <a:rPr lang="en-US" dirty="0"/>
              <a:t>Assemble a </a:t>
            </a:r>
            <a:r>
              <a:rPr lang="en-US" b="1" dirty="0"/>
              <a:t>10 slide presentation </a:t>
            </a:r>
            <a:r>
              <a:rPr lang="en-US" dirty="0"/>
              <a:t>that would take 10 minutes to present for your team. </a:t>
            </a:r>
          </a:p>
          <a:p>
            <a:pPr marL="285750" indent="-285750">
              <a:buFont typeface="Arial" panose="020B0604020202020204" pitchFamily="34" charset="0"/>
              <a:buChar char="•"/>
            </a:pPr>
            <a:r>
              <a:rPr lang="en-US" dirty="0"/>
              <a:t>You must write your </a:t>
            </a:r>
            <a:r>
              <a:rPr lang="en-US" b="1" dirty="0"/>
              <a:t>training notes </a:t>
            </a:r>
            <a:r>
              <a:rPr lang="en-US" dirty="0"/>
              <a:t>at the bottom of each slide and consider what you want them to learn from them </a:t>
            </a:r>
            <a:r>
              <a:rPr lang="en-US" b="1" dirty="0"/>
              <a:t>- the learning outcomes- and how this will be assessed. </a:t>
            </a:r>
            <a:endParaRPr lang="en-GB" b="1" dirty="0"/>
          </a:p>
          <a:p>
            <a:pPr marL="285750" lvl="0" indent="-285750">
              <a:buFont typeface="Arial" panose="020B0604020202020204" pitchFamily="34" charset="0"/>
              <a:buChar char="•"/>
            </a:pPr>
            <a:r>
              <a:rPr lang="en-US" dirty="0"/>
              <a:t>You must link an </a:t>
            </a:r>
            <a:r>
              <a:rPr lang="en-US" b="1" dirty="0"/>
              <a:t>employee engagement model</a:t>
            </a:r>
            <a:r>
              <a:rPr lang="en-US" dirty="0"/>
              <a:t> to a best practice industry example. This would ultimately give the team a framework of which to follow.</a:t>
            </a:r>
            <a:endParaRPr lang="en-GB" dirty="0"/>
          </a:p>
          <a:p>
            <a:pPr marL="285750" lvl="0" indent="-285750">
              <a:buFont typeface="Arial" panose="020B0604020202020204" pitchFamily="34" charset="0"/>
              <a:buChar char="•"/>
            </a:pPr>
            <a:r>
              <a:rPr lang="en-US" dirty="0"/>
              <a:t>This presentation </a:t>
            </a:r>
            <a:r>
              <a:rPr lang="en-US" b="1" dirty="0"/>
              <a:t>will not be presented by you </a:t>
            </a:r>
            <a:r>
              <a:rPr lang="en-US" dirty="0"/>
              <a:t>for assessment so it is essential that you provide supporting notes on how this will be delivered- what will you say?</a:t>
            </a:r>
            <a:endParaRPr lang="en-GB" dirty="0"/>
          </a:p>
          <a:p>
            <a:pPr algn="just">
              <a:spcBef>
                <a:spcPts val="10"/>
              </a:spcBef>
            </a:pPr>
            <a:endParaRPr lang="en-GB" sz="2800" dirty="0">
              <a:effectLst/>
              <a:latin typeface="Carlito"/>
              <a:ea typeface="Carlito"/>
              <a:cs typeface="Carlito"/>
            </a:endParaRPr>
          </a:p>
          <a:p>
            <a:pPr algn="just">
              <a:spcBef>
                <a:spcPts val="20"/>
              </a:spcBef>
            </a:pPr>
            <a:r>
              <a:rPr lang="en-US" sz="2000" dirty="0">
                <a:effectLst/>
                <a:latin typeface="Calibri" panose="020F0502020204030204" pitchFamily="34" charset="0"/>
                <a:ea typeface="Carlito"/>
                <a:cs typeface="Carlito"/>
              </a:rPr>
              <a:t> </a:t>
            </a:r>
            <a:r>
              <a:rPr lang="en-US" sz="2000" b="1" dirty="0">
                <a:effectLst/>
                <a:latin typeface="Calibri" panose="020F0502020204030204" pitchFamily="34" charset="0"/>
                <a:ea typeface="Carlito"/>
                <a:cs typeface="Carlito"/>
              </a:rPr>
              <a:t>A</a:t>
            </a:r>
            <a:r>
              <a:rPr lang="en-US" sz="2000" b="1" dirty="0"/>
              <a:t> presentation slide template for Hotel Trinity to be provided</a:t>
            </a:r>
            <a:r>
              <a:rPr lang="en-US" sz="2000" dirty="0"/>
              <a:t> </a:t>
            </a:r>
            <a:endParaRPr lang="en-GB" sz="2000" dirty="0"/>
          </a:p>
          <a:p>
            <a:pPr algn="just">
              <a:spcBef>
                <a:spcPts val="20"/>
              </a:spcBef>
            </a:pPr>
            <a:endParaRPr lang="en-GB" sz="2000" dirty="0">
              <a:effectLst/>
              <a:latin typeface="Carlito"/>
              <a:ea typeface="Carlito"/>
              <a:cs typeface="Carlito"/>
            </a:endParaRPr>
          </a:p>
        </p:txBody>
      </p:sp>
      <p:pic>
        <p:nvPicPr>
          <p:cNvPr id="3" name="Picture 2">
            <a:extLst>
              <a:ext uri="{FF2B5EF4-FFF2-40B4-BE49-F238E27FC236}">
                <a16:creationId xmlns:a16="http://schemas.microsoft.com/office/drawing/2014/main" id="{B4BE8483-EB52-1536-2D8E-60B95635EAF2}"/>
              </a:ext>
            </a:extLst>
          </p:cNvPr>
          <p:cNvPicPr>
            <a:picLocks noChangeAspect="1"/>
          </p:cNvPicPr>
          <p:nvPr/>
        </p:nvPicPr>
        <p:blipFill>
          <a:blip r:embed="rId5"/>
          <a:stretch>
            <a:fillRect/>
          </a:stretch>
        </p:blipFill>
        <p:spPr>
          <a:xfrm>
            <a:off x="0" y="1052736"/>
            <a:ext cx="2627784" cy="1882864"/>
          </a:xfrm>
          <a:prstGeom prst="rect">
            <a:avLst/>
          </a:prstGeom>
        </p:spPr>
      </p:pic>
    </p:spTree>
    <p:extLst>
      <p:ext uri="{BB962C8B-B14F-4D97-AF65-F5344CB8AC3E}">
        <p14:creationId xmlns:p14="http://schemas.microsoft.com/office/powerpoint/2010/main" val="24814379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762001" y="358109"/>
            <a:ext cx="8094616" cy="1090538"/>
          </a:xfrm>
        </p:spPr>
        <p:txBody>
          <a:bodyPr vert="horz" lIns="68580" tIns="34290" rIns="68580" bIns="34290" rtlCol="0" anchor="ctr">
            <a:noAutofit/>
          </a:bodyPr>
          <a:lstStyle/>
          <a:p>
            <a:pPr algn="ctr">
              <a:lnSpc>
                <a:spcPct val="90000"/>
              </a:lnSpc>
            </a:pPr>
            <a:r>
              <a:rPr lang="en-US" sz="5400" b="1" dirty="0">
                <a:solidFill>
                  <a:srgbClr val="000000"/>
                </a:solidFill>
              </a:rPr>
              <a:t>Breakout Room</a:t>
            </a:r>
            <a:r>
              <a:rPr lang="en-US" sz="5400" b="1" kern="1200" dirty="0">
                <a:solidFill>
                  <a:srgbClr val="000000"/>
                </a:solidFill>
                <a:latin typeface="+mj-lt"/>
                <a:ea typeface="+mj-ea"/>
                <a:cs typeface="+mj-cs"/>
              </a:rPr>
              <a:t> Activity:</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6476999" y="1407306"/>
            <a:ext cx="2672173" cy="4002048"/>
          </a:xfrm>
        </p:spPr>
        <p:txBody>
          <a:bodyPr vert="horz" lIns="68580" tIns="34290" rIns="68580" bIns="34290" rtlCol="0" anchor="ctr">
            <a:normAutofit fontScale="77500" lnSpcReduction="20000"/>
          </a:bodyPr>
          <a:lstStyle/>
          <a:p>
            <a:pPr marL="0" indent="0">
              <a:buNone/>
            </a:pPr>
            <a:r>
              <a:rPr lang="en-GB" sz="5400" dirty="0"/>
              <a:t>In your own words describe what you must do for a selected component</a:t>
            </a: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448646"/>
            <a:ext cx="6477000" cy="3643313"/>
          </a:xfrm>
          <a:prstGeom prst="ellipse">
            <a:avLst/>
          </a:prstGeom>
          <a:ln>
            <a:noFill/>
          </a:ln>
          <a:effectLst>
            <a:softEdge rad="112500"/>
          </a:effectLst>
        </p:spPr>
      </p:pic>
    </p:spTree>
    <p:extLst>
      <p:ext uri="{BB962C8B-B14F-4D97-AF65-F5344CB8AC3E}">
        <p14:creationId xmlns:p14="http://schemas.microsoft.com/office/powerpoint/2010/main" val="1218970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mute="1">
                <p:cTn id="17" repeatCount="indefinite" fill="hold" display="0">
                  <p:stCondLst>
                    <p:cond delay="indefinite"/>
                  </p:stCondLst>
                </p:cTn>
                <p:tgtEl>
                  <p:spTgt spid="4"/>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DA6EA-03ED-4160-BDF1-22AFB9210412}"/>
              </a:ext>
            </a:extLst>
          </p:cNvPr>
          <p:cNvSpPr>
            <a:spLocks noGrp="1"/>
          </p:cNvSpPr>
          <p:nvPr>
            <p:ph type="title"/>
          </p:nvPr>
        </p:nvSpPr>
        <p:spPr/>
        <p:txBody>
          <a:bodyPr anchor="ctr">
            <a:normAutofit/>
          </a:bodyPr>
          <a:lstStyle/>
          <a:p>
            <a:r>
              <a:rPr lang="en-GB" sz="4800" b="1" dirty="0"/>
              <a:t>One to One support</a:t>
            </a:r>
          </a:p>
        </p:txBody>
      </p:sp>
      <p:sp>
        <p:nvSpPr>
          <p:cNvPr id="3" name="Content Placeholder 2">
            <a:extLst>
              <a:ext uri="{FF2B5EF4-FFF2-40B4-BE49-F238E27FC236}">
                <a16:creationId xmlns:a16="http://schemas.microsoft.com/office/drawing/2014/main" id="{66EBA818-62ED-4C3A-874C-6571B9D1AF97}"/>
              </a:ext>
            </a:extLst>
          </p:cNvPr>
          <p:cNvSpPr>
            <a:spLocks noGrp="1"/>
          </p:cNvSpPr>
          <p:nvPr>
            <p:ph sz="half" idx="1"/>
          </p:nvPr>
        </p:nvSpPr>
        <p:spPr/>
        <p:txBody>
          <a:bodyPr>
            <a:normAutofit/>
          </a:bodyPr>
          <a:lstStyle/>
          <a:p>
            <a:pPr marL="0" indent="0" algn="just">
              <a:lnSpc>
                <a:spcPct val="90000"/>
              </a:lnSpc>
              <a:buNone/>
            </a:pPr>
            <a:r>
              <a:rPr lang="en-GB" sz="1800" dirty="0"/>
              <a:t>One of the clearest messages we need to get to you today, is that as </a:t>
            </a:r>
            <a:r>
              <a:rPr lang="en-GB" sz="1800" b="1" dirty="0"/>
              <a:t>Lecturers, we will be supporting you! </a:t>
            </a:r>
          </a:p>
          <a:p>
            <a:pPr marL="0" indent="0" algn="just">
              <a:lnSpc>
                <a:spcPct val="90000"/>
              </a:lnSpc>
              <a:buNone/>
            </a:pPr>
            <a:endParaRPr lang="en-GB" sz="1800" b="1" dirty="0"/>
          </a:p>
          <a:p>
            <a:pPr marL="0" indent="0" algn="just">
              <a:lnSpc>
                <a:spcPct val="90000"/>
              </a:lnSpc>
              <a:buNone/>
            </a:pPr>
            <a:r>
              <a:rPr lang="en-GB" sz="1800" dirty="0"/>
              <a:t>We understand that returning to study can be both exciting but also a little worrying. Ask as many questions as you need to. if you don’t understand, then either request during lectures to have some 1:1 time with your Lecturer at the end of that session, or at a later mutually agreed time. Don’t struggle and don’t stress!</a:t>
            </a:r>
          </a:p>
        </p:txBody>
      </p:sp>
      <p:pic>
        <p:nvPicPr>
          <p:cNvPr id="5" name="Picture 4" descr="A picture containing mirror, table&#10;&#10;Description automatically generated">
            <a:extLst>
              <a:ext uri="{FF2B5EF4-FFF2-40B4-BE49-F238E27FC236}">
                <a16:creationId xmlns:a16="http://schemas.microsoft.com/office/drawing/2014/main" id="{6B8B6818-9A68-42A2-82D8-51E94CBA3D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88024" y="1988840"/>
            <a:ext cx="4038600" cy="2584704"/>
          </a:xfrm>
          <a:prstGeom prst="rect">
            <a:avLst/>
          </a:prstGeom>
          <a:noFill/>
        </p:spPr>
      </p:pic>
    </p:spTree>
    <p:extLst>
      <p:ext uri="{BB962C8B-B14F-4D97-AF65-F5344CB8AC3E}">
        <p14:creationId xmlns:p14="http://schemas.microsoft.com/office/powerpoint/2010/main" val="36371973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971600" y="845962"/>
            <a:ext cx="6594138" cy="3709203"/>
          </a:xfrm>
          <a:prstGeom prst="roundRect">
            <a:avLst>
              <a:gd name="adj" fmla="val 5783"/>
            </a:avLst>
          </a:prstGeom>
          <a:ln>
            <a:noFill/>
          </a:ln>
          <a:effectLst/>
          <a:scene3d>
            <a:camera prst="perspectiveRelaxed" fov="3600000">
              <a:rot lat="21000000" lon="1140000" rev="21240000"/>
            </a:camera>
            <a:lightRig rig="twoPt" dir="t">
              <a:rot lat="0" lon="0" rev="10200000"/>
            </a:lightRig>
          </a:scene3d>
          <a:sp3d contourW="6350">
            <a:bevelT w="165100" h="31750"/>
            <a:contourClr>
              <a:srgbClr val="969696"/>
            </a:contourClr>
          </a:sp3d>
        </p:spPr>
      </p:pic>
    </p:spTree>
    <p:extLst>
      <p:ext uri="{BB962C8B-B14F-4D97-AF65-F5344CB8AC3E}">
        <p14:creationId xmlns:p14="http://schemas.microsoft.com/office/powerpoint/2010/main" val="2874517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0E6D0-CC5E-4272-CB85-526D86C279D1}"/>
              </a:ext>
            </a:extLst>
          </p:cNvPr>
          <p:cNvSpPr>
            <a:spLocks noGrp="1"/>
          </p:cNvSpPr>
          <p:nvPr>
            <p:ph type="title"/>
          </p:nvPr>
        </p:nvSpPr>
        <p:spPr>
          <a:xfrm>
            <a:off x="374430" y="188640"/>
            <a:ext cx="8395138" cy="1325563"/>
          </a:xfrm>
        </p:spPr>
        <p:txBody>
          <a:bodyPr/>
          <a:lstStyle/>
          <a:p>
            <a:pPr algn="ctr"/>
            <a:r>
              <a:rPr lang="en-GB" sz="6000" b="1" dirty="0"/>
              <a:t>Mentimeter Quiz</a:t>
            </a:r>
            <a:endParaRPr lang="en-GB" b="1" dirty="0"/>
          </a:p>
        </p:txBody>
      </p:sp>
      <p:pic>
        <p:nvPicPr>
          <p:cNvPr id="8" name="Picture 7">
            <a:extLst>
              <a:ext uri="{FF2B5EF4-FFF2-40B4-BE49-F238E27FC236}">
                <a16:creationId xmlns:a16="http://schemas.microsoft.com/office/drawing/2014/main" id="{7C31EBE6-C745-8F08-E0F2-2263755B6423}"/>
              </a:ext>
            </a:extLst>
          </p:cNvPr>
          <p:cNvPicPr>
            <a:picLocks noChangeAspect="1"/>
          </p:cNvPicPr>
          <p:nvPr/>
        </p:nvPicPr>
        <p:blipFill>
          <a:blip r:embed="rId3"/>
          <a:stretch>
            <a:fillRect/>
          </a:stretch>
        </p:blipFill>
        <p:spPr>
          <a:xfrm>
            <a:off x="815286" y="1052736"/>
            <a:ext cx="7513427" cy="3960440"/>
          </a:xfrm>
          <a:prstGeom prst="rect">
            <a:avLst/>
          </a:prstGeom>
          <a:ln>
            <a:noFill/>
          </a:ln>
          <a:effectLst>
            <a:softEdge rad="112500"/>
          </a:effectLst>
        </p:spPr>
      </p:pic>
    </p:spTree>
    <p:extLst>
      <p:ext uri="{BB962C8B-B14F-4D97-AF65-F5344CB8AC3E}">
        <p14:creationId xmlns:p14="http://schemas.microsoft.com/office/powerpoint/2010/main" val="3370102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967896" y="4437112"/>
            <a:ext cx="8176104" cy="1009751"/>
          </a:xfrm>
          <a:noFill/>
        </p:spPr>
        <p:txBody>
          <a:bodyPr vert="horz" lIns="91440" tIns="45720" rIns="91440" bIns="45720" rtlCol="0" anchor="b">
            <a:normAutofit fontScale="90000"/>
          </a:bodyPr>
          <a:lstStyle/>
          <a:p>
            <a:pPr marL="0" marR="0" lvl="0" indent="0" algn="ctr" fontAlgn="auto">
              <a:spcAft>
                <a:spcPts val="0"/>
              </a:spcAft>
              <a:buClrTx/>
              <a:buSzTx/>
              <a:tabLst/>
              <a:defRPr/>
            </a:pPr>
            <a:r>
              <a:rPr kumimoji="0" lang="en-US" sz="2700" b="1" i="1" u="none" strike="noStrike" cap="none" spc="0" normalizeH="0" baseline="0" noProof="0" dirty="0">
                <a:ln>
                  <a:noFill/>
                </a:ln>
                <a:effectLst/>
                <a:uLnTx/>
                <a:uFillTx/>
              </a:rPr>
              <a:t>I look forward to seeing you next week. </a:t>
            </a:r>
            <a:r>
              <a:rPr lang="en-US" sz="2700" b="1" i="1" dirty="0"/>
              <a:t>I</a:t>
            </a:r>
            <a:r>
              <a:rPr kumimoji="0" lang="en-US" sz="2700" b="1" i="1" u="none" strike="noStrike" cap="none" spc="0" normalizeH="0" baseline="0" noProof="0" dirty="0">
                <a:ln>
                  <a:noFill/>
                </a:ln>
                <a:effectLst/>
                <a:uLnTx/>
                <a:uFillTx/>
              </a:rPr>
              <a:t>f you have any questions in the meantime, please send an email</a:t>
            </a:r>
            <a:r>
              <a:rPr lang="en-US" sz="2800" b="1" dirty="0">
                <a:hlinkClick r:id="rId2"/>
              </a:rPr>
              <a:t> </a:t>
            </a:r>
            <a:r>
              <a:rPr lang="en-US" sz="2800" b="1" i="1" dirty="0">
                <a:hlinkClick r:id="rId2"/>
              </a:rPr>
              <a:t>l.blake@uwtsd.ac.uk</a:t>
            </a:r>
            <a:r>
              <a:rPr kumimoji="0" lang="en-US" sz="2700" b="1" i="1" u="none" strike="noStrike" cap="none" spc="0" normalizeH="0" baseline="0" noProof="0" dirty="0">
                <a:ln>
                  <a:noFill/>
                </a:ln>
                <a:effectLst/>
                <a:uLnTx/>
                <a:uFillTx/>
              </a:rPr>
              <a:t>.</a:t>
            </a:r>
          </a:p>
          <a:p>
            <a:pPr algn="ctr"/>
            <a:endParaRPr lang="en-US" sz="2700" dirty="0"/>
          </a:p>
        </p:txBody>
      </p:sp>
      <p:pic>
        <p:nvPicPr>
          <p:cNvPr id="4" name="Content Placeholder 5">
            <a:extLst>
              <a:ext uri="{FF2B5EF4-FFF2-40B4-BE49-F238E27FC236}">
                <a16:creationId xmlns:a16="http://schemas.microsoft.com/office/drawing/2014/main" id="{0D2B930B-8488-B37D-A8A6-FBC5C2F90615}"/>
              </a:ext>
            </a:extLst>
          </p:cNvPr>
          <p:cNvPicPr>
            <a:picLocks noGrp="1" noChangeAspect="1"/>
          </p:cNvPicPr>
          <p:nvPr>
            <p:ph idx="1"/>
          </p:nvPr>
        </p:nvPicPr>
        <p:blipFill>
          <a:blip r:embed="rId3"/>
          <a:stretch>
            <a:fillRect/>
          </a:stretch>
        </p:blipFill>
        <p:spPr>
          <a:xfrm>
            <a:off x="2853590" y="920016"/>
            <a:ext cx="3436820" cy="343682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65E3C64C-B0BB-82EC-F955-830F1DABB3EE}"/>
              </a:ext>
            </a:extLst>
          </p:cNvPr>
          <p:cNvSpPr txBox="1"/>
          <p:nvPr/>
        </p:nvSpPr>
        <p:spPr>
          <a:xfrm>
            <a:off x="2627096" y="70998"/>
            <a:ext cx="4110587" cy="646331"/>
          </a:xfrm>
          <a:prstGeom prst="rect">
            <a:avLst/>
          </a:prstGeom>
          <a:noFill/>
        </p:spPr>
        <p:txBody>
          <a:bodyPr wrap="square" rtlCol="0">
            <a:spAutoFit/>
          </a:bodyPr>
          <a:lstStyle/>
          <a:p>
            <a:r>
              <a:rPr lang="en-GB" sz="3600" dirty="0"/>
              <a:t>Thank you for Today</a:t>
            </a:r>
            <a:endParaRPr lang="en-GB" sz="2000" dirty="0"/>
          </a:p>
        </p:txBody>
      </p:sp>
    </p:spTree>
    <p:extLst>
      <p:ext uri="{BB962C8B-B14F-4D97-AF65-F5344CB8AC3E}">
        <p14:creationId xmlns:p14="http://schemas.microsoft.com/office/powerpoint/2010/main" val="3076587532"/>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E28A8ED-4A50-4BDB-9D0D-35F530D652A1}" vid="{0492347E-1842-43C3-9B38-7367200CC7D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Bi- Centennial Templat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i- Centennial Template" id="{CB870C05-208B-42C6-8C1D-D69973CDFECC}" vid="{6FF17A3E-4626-47CC-AEB4-5B88FA7B849A}"/>
    </a:ext>
  </a:extLst>
</a:theme>
</file>

<file path=ppt/theme/theme18.xml><?xml version="1.0" encoding="utf-8"?>
<a:theme xmlns:a="http://schemas.openxmlformats.org/drawingml/2006/main" name="1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Theme1</Template>
  <TotalTime>447</TotalTime>
  <Words>2005</Words>
  <Application>Microsoft Office PowerPoint</Application>
  <PresentationFormat>On-screen Show (4:3)</PresentationFormat>
  <Paragraphs>235</Paragraphs>
  <Slides>39</Slides>
  <Notes>29</Notes>
  <HiddenSlides>0</HiddenSlides>
  <MMClips>9</MMClips>
  <ScaleCrop>false</ScaleCrop>
  <HeadingPairs>
    <vt:vector size="6" baseType="variant">
      <vt:variant>
        <vt:lpstr>Fonts Used</vt:lpstr>
      </vt:variant>
      <vt:variant>
        <vt:i4>12</vt:i4>
      </vt:variant>
      <vt:variant>
        <vt:lpstr>Theme</vt:lpstr>
      </vt:variant>
      <vt:variant>
        <vt:i4>18</vt:i4>
      </vt:variant>
      <vt:variant>
        <vt:lpstr>Slide Titles</vt:lpstr>
      </vt:variant>
      <vt:variant>
        <vt:i4>39</vt:i4>
      </vt:variant>
    </vt:vector>
  </HeadingPairs>
  <TitlesOfParts>
    <vt:vector size="69" baseType="lpstr">
      <vt:lpstr>Aharoni</vt:lpstr>
      <vt:lpstr>-apple-system</vt:lpstr>
      <vt:lpstr>Arial</vt:lpstr>
      <vt:lpstr>Calibri</vt:lpstr>
      <vt:lpstr>Calibri Light</vt:lpstr>
      <vt:lpstr>Carlito</vt:lpstr>
      <vt:lpstr>Lato</vt:lpstr>
      <vt:lpstr>Myriad Pro</vt:lpstr>
      <vt:lpstr>Open Sans</vt:lpstr>
      <vt:lpstr>Symbol</vt:lpstr>
      <vt:lpstr>Times New Roman</vt:lpstr>
      <vt:lpstr>Wingdings</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Bi- Centennial Template</vt:lpstr>
      <vt:lpstr>1_Text 4</vt:lpstr>
      <vt:lpstr> International Hotel Management  Operating Hotel Facilities   BMIH4006  Week One</vt:lpstr>
      <vt:lpstr>Outcomes of the session</vt:lpstr>
      <vt:lpstr>PowerPoint Presentation</vt:lpstr>
      <vt:lpstr>PowerPoint Presentation</vt:lpstr>
      <vt:lpstr>Let me introduce myself……</vt:lpstr>
      <vt:lpstr>PowerPoint Presentation</vt:lpstr>
      <vt:lpstr>Getting the most out of the module</vt:lpstr>
      <vt:lpstr>PowerPoint Presentation</vt:lpstr>
      <vt:lpstr>PowerPoint Presentation</vt:lpstr>
      <vt:lpstr>Academic Support</vt:lpstr>
      <vt:lpstr>Any Questions?</vt:lpstr>
      <vt:lpstr>PowerPoint Presentation</vt:lpstr>
      <vt:lpstr>PowerPoint Presentation</vt:lpstr>
      <vt:lpstr>Aims of the module</vt:lpstr>
      <vt:lpstr>Teaching Plan</vt:lpstr>
      <vt:lpstr>11 week teaching plan</vt:lpstr>
      <vt:lpstr>Teaching plan continued:</vt:lpstr>
      <vt:lpstr>PowerPoint Presentation</vt:lpstr>
      <vt:lpstr>Any Questions?</vt:lpstr>
      <vt:lpstr>Accessing Information</vt:lpstr>
      <vt:lpstr>PowerPoint Presentation</vt:lpstr>
      <vt:lpstr>Your Moodle Page</vt:lpstr>
      <vt:lpstr>Module Information  To start with please access the Module Information tile, there you will find:  . A welcome from the Module Lead . Information about your Lecturers . The Module Handbook . Contact details for your Lecturers . Assignment information . Online resource list </vt:lpstr>
      <vt:lpstr>The Weeks of the Module</vt:lpstr>
      <vt:lpstr>Any Questions about Moodle?</vt:lpstr>
      <vt:lpstr>Any Questions?</vt:lpstr>
      <vt:lpstr>Microsoft Teams</vt:lpstr>
      <vt:lpstr>Cameras must be turned on  To show the conversation, and make a comment:     To raise our hand to ask a question:   We are giving you our time as lecturers, we therefore expect you to give us your time. Be dressed and ready to go each class, engage in conversation, have cameras on throughout, and ask questions.   Participation is key! </vt:lpstr>
      <vt:lpstr>PowerPoint Presentation</vt:lpstr>
      <vt:lpstr>PowerPoint Presentation</vt:lpstr>
      <vt:lpstr>Let’s access the Module Handbook</vt:lpstr>
      <vt:lpstr>PowerPoint Presentation</vt:lpstr>
      <vt:lpstr>PowerPoint Presentation</vt:lpstr>
      <vt:lpstr>PowerPoint Presentation</vt:lpstr>
      <vt:lpstr>Breakout Room Activity:</vt:lpstr>
      <vt:lpstr>One to One support</vt:lpstr>
      <vt:lpstr>Any Questions?</vt:lpstr>
      <vt:lpstr>Mentimeter Quiz</vt:lpstr>
      <vt:lpstr>I look forward to seeing you next week. If you have any questions in the meantime, please send an email l.blake@uwtsd.ac.uk.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Food &amp; Beverage Operations   MX401918</dc:title>
  <dc:creator>Jayne Griffith-Parry</dc:creator>
  <cp:lastModifiedBy>Laurence Blake</cp:lastModifiedBy>
  <cp:revision>28</cp:revision>
  <dcterms:created xsi:type="dcterms:W3CDTF">2020-09-19T15:32:58Z</dcterms:created>
  <dcterms:modified xsi:type="dcterms:W3CDTF">2023-01-12T08:13:04Z</dcterms:modified>
</cp:coreProperties>
</file>