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0"/>
  </p:notesMasterIdLst>
  <p:handoutMasterIdLst>
    <p:handoutMasterId r:id="rId31"/>
  </p:handoutMasterIdLst>
  <p:sldIdLst>
    <p:sldId id="256" r:id="rId2"/>
    <p:sldId id="286" r:id="rId3"/>
    <p:sldId id="287" r:id="rId4"/>
    <p:sldId id="288" r:id="rId5"/>
    <p:sldId id="289" r:id="rId6"/>
    <p:sldId id="290" r:id="rId7"/>
    <p:sldId id="291" r:id="rId8"/>
    <p:sldId id="294" r:id="rId9"/>
    <p:sldId id="292" r:id="rId10"/>
    <p:sldId id="281" r:id="rId11"/>
    <p:sldId id="259" r:id="rId12"/>
    <p:sldId id="296" r:id="rId13"/>
    <p:sldId id="297" r:id="rId14"/>
    <p:sldId id="298" r:id="rId15"/>
    <p:sldId id="299" r:id="rId16"/>
    <p:sldId id="260" r:id="rId17"/>
    <p:sldId id="266" r:id="rId18"/>
    <p:sldId id="293" r:id="rId19"/>
    <p:sldId id="265" r:id="rId20"/>
    <p:sldId id="282" r:id="rId21"/>
    <p:sldId id="261" r:id="rId22"/>
    <p:sldId id="262" r:id="rId23"/>
    <p:sldId id="300" r:id="rId24"/>
    <p:sldId id="301" r:id="rId25"/>
    <p:sldId id="302" r:id="rId26"/>
    <p:sldId id="303" r:id="rId27"/>
    <p:sldId id="295" r:id="rId28"/>
    <p:sldId id="272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DFF86-F670-4E61-9C8A-8D8F332955C9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03DF3-2E47-42E3-97E1-1353C2428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9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66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" TargetMode="External"/><Relationship Id="rId2" Type="http://schemas.openxmlformats.org/officeDocument/2006/relationships/hyperlink" Target="http://www.lawdonut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tammeringlaw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Law for the Built Environment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Employment law</a:t>
            </a:r>
          </a:p>
          <a:p>
            <a:pPr lvl="1"/>
            <a:r>
              <a:rPr lang="en-GB" dirty="0" smtClean="0"/>
              <a:t>The basics</a:t>
            </a:r>
          </a:p>
          <a:p>
            <a:pPr lvl="1"/>
            <a:r>
              <a:rPr lang="en-GB" dirty="0" smtClean="0"/>
              <a:t>Recruitment</a:t>
            </a:r>
          </a:p>
          <a:p>
            <a:pPr lvl="1"/>
            <a:r>
              <a:rPr lang="en-GB" dirty="0" smtClean="0"/>
              <a:t>Terms &amp; conditions</a:t>
            </a:r>
          </a:p>
          <a:p>
            <a:pPr lvl="1"/>
            <a:r>
              <a:rPr lang="en-GB" dirty="0" smtClean="0"/>
              <a:t>Employee rights</a:t>
            </a:r>
          </a:p>
          <a:p>
            <a:pPr lvl="1"/>
            <a:r>
              <a:rPr lang="en-GB" dirty="0" smtClean="0"/>
              <a:t>Discrimination </a:t>
            </a:r>
            <a:endParaRPr lang="en-GB" dirty="0"/>
          </a:p>
          <a:p>
            <a:pPr lvl="1"/>
            <a:r>
              <a:rPr lang="en-GB" dirty="0" smtClean="0"/>
              <a:t>Disciplinary</a:t>
            </a:r>
          </a:p>
          <a:p>
            <a:pPr lvl="1"/>
            <a:r>
              <a:rPr lang="en-GB" dirty="0" smtClean="0"/>
              <a:t>Methods of dismissal</a:t>
            </a:r>
          </a:p>
          <a:p>
            <a:pPr lvl="1"/>
            <a:r>
              <a:rPr lang="en-GB" dirty="0" smtClean="0"/>
              <a:t>Termination of contract</a:t>
            </a:r>
          </a:p>
        </p:txBody>
      </p:sp>
    </p:spTree>
    <p:extLst>
      <p:ext uri="{BB962C8B-B14F-4D97-AF65-F5344CB8AC3E}">
        <p14:creationId xmlns:p14="http://schemas.microsoft.com/office/powerpoint/2010/main" val="129636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basics…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Complex area</a:t>
            </a:r>
          </a:p>
          <a:p>
            <a:r>
              <a:rPr lang="en-GB" dirty="0" smtClean="0"/>
              <a:t>Four areas to consider:</a:t>
            </a:r>
          </a:p>
          <a:p>
            <a:pPr lvl="1"/>
            <a:r>
              <a:rPr lang="en-GB" dirty="0" smtClean="0"/>
              <a:t>Recruitment</a:t>
            </a:r>
          </a:p>
          <a:p>
            <a:pPr lvl="1"/>
            <a:r>
              <a:rPr lang="en-GB" dirty="0" smtClean="0"/>
              <a:t>Terms &amp; conditions</a:t>
            </a:r>
          </a:p>
          <a:p>
            <a:pPr lvl="1"/>
            <a:r>
              <a:rPr lang="en-GB" dirty="0" smtClean="0"/>
              <a:t>Employee rights</a:t>
            </a:r>
          </a:p>
          <a:p>
            <a:pPr lvl="1"/>
            <a:r>
              <a:rPr lang="en-GB" dirty="0" smtClean="0"/>
              <a:t>What to do when things go wrong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612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not allow </a:t>
            </a:r>
            <a:r>
              <a:rPr lang="en-GB" b="1" dirty="0" smtClean="0"/>
              <a:t>prejudice</a:t>
            </a:r>
          </a:p>
          <a:p>
            <a:pPr lvl="1"/>
            <a:r>
              <a:rPr lang="en-GB" dirty="0" smtClean="0"/>
              <a:t>Discrimination is illegal</a:t>
            </a:r>
          </a:p>
          <a:p>
            <a:pPr lvl="1"/>
            <a:r>
              <a:rPr lang="en-GB" dirty="0" smtClean="0"/>
              <a:t>Case – Johnson v Timber Tailors (Midlands) [1978]</a:t>
            </a:r>
          </a:p>
          <a:p>
            <a:r>
              <a:rPr lang="en-GB" dirty="0" smtClean="0"/>
              <a:t>A </a:t>
            </a:r>
            <a:r>
              <a:rPr lang="en-GB" b="1" dirty="0" smtClean="0"/>
              <a:t>contract of employment </a:t>
            </a:r>
            <a:r>
              <a:rPr lang="en-GB" dirty="0" smtClean="0"/>
              <a:t>exists as soon as the candidate accepts</a:t>
            </a:r>
          </a:p>
          <a:p>
            <a:r>
              <a:rPr lang="en-GB" b="1" dirty="0" smtClean="0"/>
              <a:t>Written statement </a:t>
            </a:r>
            <a:r>
              <a:rPr lang="en-GB" dirty="0" smtClean="0"/>
              <a:t>of terms &amp; conditions within 2 months of employment</a:t>
            </a:r>
          </a:p>
          <a:p>
            <a:r>
              <a:rPr lang="en-GB" dirty="0" smtClean="0"/>
              <a:t>Cannot </a:t>
            </a:r>
            <a:r>
              <a:rPr lang="en-GB" b="1" dirty="0" smtClean="0"/>
              <a:t>change the terms </a:t>
            </a:r>
            <a:r>
              <a:rPr lang="en-GB" dirty="0" smtClean="0"/>
              <a:t>of contract unilaterally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223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Terms &amp; conditions:</a:t>
            </a:r>
            <a:br>
              <a:rPr lang="en-GB" dirty="0" smtClean="0"/>
            </a:br>
            <a:r>
              <a:rPr lang="en-GB" dirty="0" smtClean="0"/>
              <a:t>Hours, leave &amp; pay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Must comply with </a:t>
            </a:r>
            <a:r>
              <a:rPr lang="en-GB" b="1" dirty="0" smtClean="0"/>
              <a:t>statutory requirements </a:t>
            </a:r>
            <a:r>
              <a:rPr lang="en-GB" dirty="0" smtClean="0"/>
              <a:t>(working hours &amp; leave)</a:t>
            </a:r>
          </a:p>
          <a:p>
            <a:r>
              <a:rPr lang="en-GB" dirty="0" smtClean="0"/>
              <a:t>Employees have the right to </a:t>
            </a:r>
            <a:r>
              <a:rPr lang="en-GB" b="1" dirty="0" smtClean="0"/>
              <a:t>minimum wage</a:t>
            </a:r>
          </a:p>
          <a:p>
            <a:r>
              <a:rPr lang="en-GB" b="1" dirty="0" smtClean="0"/>
              <a:t>Employers National Insurance </a:t>
            </a:r>
            <a:r>
              <a:rPr lang="en-GB" dirty="0" smtClean="0"/>
              <a:t>contributions are payable on employees pay &amp; taxable benefits</a:t>
            </a:r>
          </a:p>
          <a:p>
            <a:r>
              <a:rPr lang="en-GB" dirty="0" smtClean="0"/>
              <a:t>Deduction of </a:t>
            </a:r>
            <a:r>
              <a:rPr lang="en-GB" b="1" dirty="0" smtClean="0"/>
              <a:t>employees’ tax &amp; NI </a:t>
            </a:r>
            <a:r>
              <a:rPr lang="en-GB" dirty="0" smtClean="0"/>
              <a:t>contributions must occur from wages, and be paid to HMRC</a:t>
            </a:r>
          </a:p>
          <a:p>
            <a:r>
              <a:rPr lang="en-GB" dirty="0" smtClean="0"/>
              <a:t>Account for tax &amp; NI on any </a:t>
            </a:r>
            <a:r>
              <a:rPr lang="en-GB" b="1" dirty="0" smtClean="0"/>
              <a:t>benefits in kind</a:t>
            </a:r>
          </a:p>
          <a:p>
            <a:r>
              <a:rPr lang="en-GB" dirty="0" smtClean="0"/>
              <a:t>Almost all employees are entitled to </a:t>
            </a:r>
            <a:r>
              <a:rPr lang="en-GB" b="1" dirty="0" smtClean="0"/>
              <a:t>Statutory Sick Pay </a:t>
            </a:r>
            <a:r>
              <a:rPr lang="en-GB" dirty="0" smtClean="0"/>
              <a:t>(SSP)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766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Employee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628800"/>
            <a:ext cx="6347714" cy="5040560"/>
          </a:xfrm>
        </p:spPr>
        <p:txBody>
          <a:bodyPr/>
          <a:lstStyle/>
          <a:p>
            <a:r>
              <a:rPr lang="en-GB" dirty="0" smtClean="0"/>
              <a:t>No action that could undermine </a:t>
            </a:r>
            <a:r>
              <a:rPr lang="en-GB" b="1" dirty="0" smtClean="0"/>
              <a:t>trust and confidence </a:t>
            </a:r>
            <a:r>
              <a:rPr lang="en-GB" dirty="0" smtClean="0"/>
              <a:t>with the employer</a:t>
            </a:r>
          </a:p>
          <a:p>
            <a:r>
              <a:rPr lang="en-GB" dirty="0" smtClean="0"/>
              <a:t>Employer to provide safe, secure &amp; healthy </a:t>
            </a:r>
            <a:r>
              <a:rPr lang="en-GB" b="1" dirty="0" smtClean="0"/>
              <a:t>working environment</a:t>
            </a:r>
          </a:p>
          <a:p>
            <a:r>
              <a:rPr lang="en-GB" dirty="0" smtClean="0"/>
              <a:t>Employees have the right to belong to a </a:t>
            </a:r>
            <a:r>
              <a:rPr lang="en-GB" b="1" dirty="0" smtClean="0"/>
              <a:t>trade union</a:t>
            </a:r>
          </a:p>
          <a:p>
            <a:r>
              <a:rPr lang="en-GB" dirty="0" smtClean="0"/>
              <a:t>Employees are </a:t>
            </a:r>
            <a:r>
              <a:rPr lang="en-GB" b="1" dirty="0" smtClean="0"/>
              <a:t>entitled</a:t>
            </a:r>
            <a:r>
              <a:rPr lang="en-GB" dirty="0" smtClean="0"/>
              <a:t> to: </a:t>
            </a:r>
          </a:p>
          <a:p>
            <a:pPr lvl="1"/>
            <a:r>
              <a:rPr lang="en-GB" dirty="0" smtClean="0"/>
              <a:t>A degree of privacy</a:t>
            </a:r>
          </a:p>
          <a:p>
            <a:pPr lvl="1"/>
            <a:r>
              <a:rPr lang="en-GB" dirty="0" smtClean="0"/>
              <a:t>Protection against discrimination</a:t>
            </a:r>
          </a:p>
          <a:p>
            <a:pPr lvl="1"/>
            <a:r>
              <a:rPr lang="en-GB" dirty="0" smtClean="0"/>
              <a:t>Blow the whistle on wrongdoings</a:t>
            </a:r>
          </a:p>
          <a:p>
            <a:pPr lvl="1"/>
            <a:r>
              <a:rPr lang="en-GB" dirty="0" smtClean="0"/>
              <a:t>A pay statement</a:t>
            </a:r>
          </a:p>
          <a:p>
            <a:pPr lvl="1"/>
            <a:r>
              <a:rPr lang="en-GB" dirty="0" smtClean="0"/>
              <a:t>A notice period</a:t>
            </a:r>
          </a:p>
          <a:p>
            <a:pPr lvl="1"/>
            <a:r>
              <a:rPr lang="en-GB" dirty="0" smtClean="0"/>
              <a:t>To keep role if business changes hands</a:t>
            </a:r>
          </a:p>
          <a:p>
            <a:pPr lvl="1"/>
            <a:r>
              <a:rPr lang="en-GB" dirty="0" smtClean="0"/>
              <a:t>Discipline &amp; grievance issues dealt with fairly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438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436762"/>
          </a:xfrm>
        </p:spPr>
        <p:txBody>
          <a:bodyPr/>
          <a:lstStyle/>
          <a:p>
            <a:r>
              <a:rPr lang="en-GB" dirty="0" smtClean="0"/>
              <a:t>Treating someone less favourably is illegal</a:t>
            </a:r>
          </a:p>
          <a:p>
            <a:r>
              <a:rPr lang="en-GB" dirty="0" smtClean="0"/>
              <a:t>There are differing categories of discrimination, including:</a:t>
            </a:r>
          </a:p>
          <a:p>
            <a:pPr lvl="1"/>
            <a:r>
              <a:rPr lang="en-GB" dirty="0" smtClean="0"/>
              <a:t>Direct </a:t>
            </a:r>
          </a:p>
          <a:p>
            <a:pPr lvl="1"/>
            <a:r>
              <a:rPr lang="en-GB" dirty="0" smtClean="0"/>
              <a:t>Indirect</a:t>
            </a:r>
          </a:p>
          <a:p>
            <a:pPr lvl="1"/>
            <a:r>
              <a:rPr lang="en-GB" dirty="0" smtClean="0"/>
              <a:t>Harassment</a:t>
            </a:r>
          </a:p>
          <a:p>
            <a:pPr lvl="1"/>
            <a:r>
              <a:rPr lang="en-GB" dirty="0" smtClean="0"/>
              <a:t>Victimisation </a:t>
            </a:r>
          </a:p>
          <a:p>
            <a:r>
              <a:rPr lang="en-GB" dirty="0" smtClean="0"/>
              <a:t>Reasonable adjustments need to be considered / made for people with disabilities</a:t>
            </a:r>
          </a:p>
          <a:p>
            <a:r>
              <a:rPr lang="en-GB" dirty="0" smtClean="0"/>
              <a:t>The law protects against discrimination at work</a:t>
            </a:r>
          </a:p>
          <a:p>
            <a:r>
              <a:rPr lang="en-GB" dirty="0" smtClean="0"/>
              <a:t>Employers are liable for any discrimination practiced by any employees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7201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 discrimination</a:t>
            </a:r>
          </a:p>
          <a:p>
            <a:pPr lvl="1"/>
            <a:r>
              <a:rPr lang="en-GB" dirty="0" smtClean="0"/>
              <a:t>Amnesty International v Ahmed [2009]</a:t>
            </a:r>
          </a:p>
          <a:p>
            <a:r>
              <a:rPr lang="en-GB" dirty="0" smtClean="0"/>
              <a:t>Indirect discrimination</a:t>
            </a:r>
          </a:p>
          <a:p>
            <a:pPr lvl="1"/>
            <a:r>
              <a:rPr lang="en-GB" dirty="0" smtClean="0"/>
              <a:t>Hardy &amp; </a:t>
            </a:r>
            <a:r>
              <a:rPr lang="en-GB" dirty="0" err="1" smtClean="0"/>
              <a:t>Hansons</a:t>
            </a:r>
            <a:r>
              <a:rPr lang="en-GB" dirty="0" smtClean="0"/>
              <a:t> PLC v Lax [2005]</a:t>
            </a:r>
          </a:p>
          <a:p>
            <a:r>
              <a:rPr lang="en-GB" dirty="0" smtClean="0"/>
              <a:t>Bullying / harassment</a:t>
            </a:r>
          </a:p>
          <a:p>
            <a:pPr lvl="1"/>
            <a:r>
              <a:rPr lang="en-GB" dirty="0" smtClean="0"/>
              <a:t>Browne v John Edward Crowther Ltd [2002]</a:t>
            </a:r>
          </a:p>
          <a:p>
            <a:r>
              <a:rPr lang="en-GB" dirty="0" smtClean="0"/>
              <a:t>Victimisation</a:t>
            </a:r>
          </a:p>
          <a:p>
            <a:pPr lvl="1"/>
            <a:r>
              <a:rPr lang="en-GB" dirty="0" err="1" smtClean="0"/>
              <a:t>Bouabdillah</a:t>
            </a:r>
            <a:r>
              <a:rPr lang="en-GB" dirty="0" smtClean="0"/>
              <a:t> v Commerzbank AG [2013]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7084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Disciplinary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should be </a:t>
            </a:r>
            <a:r>
              <a:rPr lang="en-GB" b="1" dirty="0" smtClean="0"/>
              <a:t>disciplinary &amp; grievance </a:t>
            </a:r>
            <a:r>
              <a:rPr lang="en-GB" dirty="0" smtClean="0"/>
              <a:t>procedures in place</a:t>
            </a:r>
          </a:p>
          <a:p>
            <a:r>
              <a:rPr lang="en-GB" b="1" dirty="0" smtClean="0"/>
              <a:t>Grounds for dismissal </a:t>
            </a:r>
            <a:r>
              <a:rPr lang="en-GB" dirty="0" smtClean="0"/>
              <a:t>require proof of a good cause</a:t>
            </a:r>
          </a:p>
          <a:p>
            <a:r>
              <a:rPr lang="en-GB" b="1" dirty="0" smtClean="0"/>
              <a:t>Unlawful dismissal </a:t>
            </a:r>
            <a:r>
              <a:rPr lang="en-GB" dirty="0" smtClean="0"/>
              <a:t>could result in court action / tribunal</a:t>
            </a:r>
          </a:p>
          <a:p>
            <a:r>
              <a:rPr lang="en-GB" dirty="0" smtClean="0"/>
              <a:t>Differing types of dismissal:</a:t>
            </a:r>
          </a:p>
          <a:p>
            <a:pPr lvl="1"/>
            <a:r>
              <a:rPr lang="en-GB" dirty="0" smtClean="0"/>
              <a:t>Fair</a:t>
            </a:r>
          </a:p>
          <a:p>
            <a:pPr lvl="1"/>
            <a:r>
              <a:rPr lang="en-GB" dirty="0" smtClean="0"/>
              <a:t>Unfair</a:t>
            </a:r>
          </a:p>
          <a:p>
            <a:pPr lvl="1"/>
            <a:r>
              <a:rPr lang="en-GB" dirty="0" smtClean="0"/>
              <a:t>Constructive</a:t>
            </a:r>
          </a:p>
          <a:p>
            <a:pPr lvl="1"/>
            <a:r>
              <a:rPr lang="en-GB" dirty="0" smtClean="0"/>
              <a:t>Wrongful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14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Fair reasons for dismissal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https://www.youtube.com/watch?v=Z3eGSx0ETc8</a:t>
            </a:r>
          </a:p>
        </p:txBody>
      </p:sp>
    </p:spTree>
    <p:extLst>
      <p:ext uri="{BB962C8B-B14F-4D97-AF65-F5344CB8AC3E}">
        <p14:creationId xmlns:p14="http://schemas.microsoft.com/office/powerpoint/2010/main" val="12949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Fair reasons for dismissal:</a:t>
            </a:r>
            <a:br>
              <a:rPr lang="en-GB" dirty="0" smtClean="0"/>
            </a:br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3880773"/>
          </a:xfrm>
        </p:spPr>
        <p:txBody>
          <a:bodyPr/>
          <a:lstStyle/>
          <a:p>
            <a:r>
              <a:rPr lang="en-GB" dirty="0" smtClean="0"/>
              <a:t>Conduct</a:t>
            </a:r>
          </a:p>
          <a:p>
            <a:pPr lvl="1"/>
            <a:r>
              <a:rPr lang="en-GB" dirty="0" smtClean="0"/>
              <a:t>We will discuss in further detail</a:t>
            </a:r>
          </a:p>
          <a:p>
            <a:r>
              <a:rPr lang="en-GB" dirty="0" smtClean="0"/>
              <a:t>Capability</a:t>
            </a:r>
          </a:p>
          <a:p>
            <a:r>
              <a:rPr lang="en-GB" dirty="0" smtClean="0"/>
              <a:t>Redundancy</a:t>
            </a:r>
          </a:p>
          <a:p>
            <a:r>
              <a:rPr lang="en-GB" dirty="0" smtClean="0"/>
              <a:t>Statutory restriction</a:t>
            </a:r>
          </a:p>
          <a:p>
            <a:r>
              <a:rPr lang="en-GB" dirty="0" smtClean="0"/>
              <a:t>‘Some other substantial reason’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4091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Misconduct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think this relates to?</a:t>
            </a:r>
          </a:p>
          <a:p>
            <a:pPr lvl="1"/>
            <a:r>
              <a:rPr lang="en-GB" dirty="0" smtClean="0"/>
              <a:t>E.g. persistent lateness, unauthorised absence, time wasting, swearing, minor breaches of policy or contract</a:t>
            </a:r>
          </a:p>
          <a:p>
            <a:r>
              <a:rPr lang="en-GB" dirty="0" smtClean="0"/>
              <a:t>Employees must be dealt with fairly – normally through disciplinary procedures</a:t>
            </a:r>
          </a:p>
          <a:p>
            <a:pPr lvl="1"/>
            <a:r>
              <a:rPr lang="en-GB" dirty="0" smtClean="0"/>
              <a:t>Stage a meeting, outline the reason, allow explanation, issue first written warning</a:t>
            </a:r>
          </a:p>
          <a:p>
            <a:pPr lvl="1"/>
            <a:r>
              <a:rPr lang="en-GB" dirty="0" smtClean="0"/>
              <a:t>Stage a second meeting if there is no improvement, allow explanation, issue final written warning</a:t>
            </a:r>
          </a:p>
          <a:p>
            <a:pPr lvl="1"/>
            <a:r>
              <a:rPr lang="en-GB" dirty="0" smtClean="0"/>
              <a:t>Stage third meeting if still no change, warn dismissal is possible, make final decision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596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Serious misconduct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Instances of misconduct / underperformance that is ‘serious enough’</a:t>
            </a:r>
          </a:p>
          <a:p>
            <a:r>
              <a:rPr lang="en-GB" dirty="0" smtClean="0"/>
              <a:t>Enables issue of single ‘first and final’ warning</a:t>
            </a:r>
          </a:p>
          <a:p>
            <a:r>
              <a:rPr lang="en-GB" dirty="0" smtClean="0"/>
              <a:t>‘Serious enough’ e.g. issues likely to or have caused serious harm to the organisation</a:t>
            </a:r>
          </a:p>
          <a:p>
            <a:pPr lvl="1"/>
            <a:endParaRPr lang="en-GB" dirty="0"/>
          </a:p>
          <a:p>
            <a:r>
              <a:rPr lang="en-GB" dirty="0" smtClean="0"/>
              <a:t>Graham v The Secretary of State for Work and Pensions (Jobcentre Plus) [2012]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874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Gross misconduct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i="1" dirty="0" smtClean="0"/>
              <a:t>Conduct so serious as to justify dismissal without notice or payment in lieu of notice, and can be for a first time offence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Some examples:</a:t>
            </a:r>
          </a:p>
          <a:p>
            <a:pPr lvl="1"/>
            <a:r>
              <a:rPr lang="en-GB" dirty="0" smtClean="0"/>
              <a:t>Theft, dishonesty, assault, fraud, gross negligence, criminal acts outside of work</a:t>
            </a:r>
          </a:p>
          <a:p>
            <a:pPr lvl="1"/>
            <a:r>
              <a:rPr lang="en-GB" dirty="0" smtClean="0"/>
              <a:t>Can relate to social media related instances</a:t>
            </a:r>
          </a:p>
          <a:p>
            <a:pPr lvl="1"/>
            <a:r>
              <a:rPr lang="en-GB" dirty="0" smtClean="0"/>
              <a:t>Deliberate wrongdoing or gross negligence by the employee</a:t>
            </a:r>
          </a:p>
          <a:p>
            <a:pPr lvl="1"/>
            <a:r>
              <a:rPr lang="en-GB" dirty="0" smtClean="0"/>
              <a:t>Undermines the relationship of trust &amp; confidence</a:t>
            </a:r>
          </a:p>
          <a:p>
            <a:r>
              <a:rPr lang="en-GB" dirty="0" smtClean="0"/>
              <a:t>Results in ‘summary dismissal’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463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</a:t>
            </a:r>
            <a:r>
              <a:rPr lang="en-GB" dirty="0" err="1" smtClean="0"/>
              <a:t>Burchell</a:t>
            </a:r>
            <a:r>
              <a:rPr lang="en-GB" dirty="0" smtClean="0"/>
              <a:t>’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44824"/>
            <a:ext cx="6347714" cy="4196539"/>
          </a:xfrm>
        </p:spPr>
        <p:txBody>
          <a:bodyPr/>
          <a:lstStyle/>
          <a:p>
            <a:r>
              <a:rPr lang="en-GB" dirty="0" smtClean="0"/>
              <a:t>Applies to all cases of misconduct</a:t>
            </a:r>
          </a:p>
          <a:p>
            <a:r>
              <a:rPr lang="en-GB" dirty="0" smtClean="0"/>
              <a:t>Arose from British Home Stores v </a:t>
            </a:r>
            <a:r>
              <a:rPr lang="en-GB" dirty="0" err="1" smtClean="0"/>
              <a:t>Burchell</a:t>
            </a:r>
            <a:r>
              <a:rPr lang="en-GB" dirty="0" smtClean="0"/>
              <a:t> [1978]</a:t>
            </a:r>
          </a:p>
          <a:p>
            <a:r>
              <a:rPr lang="en-GB" dirty="0" smtClean="0"/>
              <a:t>Resulted in a 3-stage test for fairness in dismissal: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Belief the employee is guilty of misconduct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Belief based upon reasonable grounds</a:t>
            </a:r>
          </a:p>
          <a:p>
            <a:pPr lvl="1">
              <a:buFont typeface="+mj-lt"/>
              <a:buAutoNum type="arabicPeriod"/>
            </a:pPr>
            <a:r>
              <a:rPr lang="en-GB" dirty="0" smtClean="0"/>
              <a:t>At the time of belief, it carried out as much investigation as reasonable</a:t>
            </a:r>
          </a:p>
          <a:p>
            <a:r>
              <a:rPr lang="en-GB" dirty="0" smtClean="0"/>
              <a:t>Culpability for misconduct is not clear cut where an employee is mentally ill</a:t>
            </a:r>
          </a:p>
          <a:p>
            <a:pPr lvl="1"/>
            <a:r>
              <a:rPr lang="en-GB" dirty="0" smtClean="0"/>
              <a:t>Burdett v Aviva Employment Services Limited [2014]</a:t>
            </a:r>
          </a:p>
          <a:p>
            <a:pPr lvl="1"/>
            <a:r>
              <a:rPr lang="en-GB" dirty="0" err="1" smtClean="0"/>
              <a:t>Hensman</a:t>
            </a:r>
            <a:r>
              <a:rPr lang="en-GB" dirty="0" smtClean="0"/>
              <a:t> v Ministry of Defence [2014]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40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Unfair dismissal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2420888"/>
            <a:ext cx="5407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https://www.youtube.com/watch?v=b3M5gYu6cbc</a:t>
            </a:r>
          </a:p>
        </p:txBody>
      </p:sp>
    </p:spTree>
    <p:extLst>
      <p:ext uri="{BB962C8B-B14F-4D97-AF65-F5344CB8AC3E}">
        <p14:creationId xmlns:p14="http://schemas.microsoft.com/office/powerpoint/2010/main" val="10063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Unfair dismissal:</a:t>
            </a:r>
            <a:br>
              <a:rPr lang="en-GB" dirty="0" smtClean="0"/>
            </a:br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20738"/>
          </a:xfrm>
        </p:spPr>
        <p:txBody>
          <a:bodyPr/>
          <a:lstStyle/>
          <a:p>
            <a:r>
              <a:rPr lang="en-GB" dirty="0" smtClean="0"/>
              <a:t>The following are classed as ‘automatically unfair’:</a:t>
            </a:r>
          </a:p>
          <a:p>
            <a:pPr lvl="1"/>
            <a:r>
              <a:rPr lang="en-GB" dirty="0" smtClean="0"/>
              <a:t>Pregnancy, including anything maternity related</a:t>
            </a:r>
          </a:p>
          <a:p>
            <a:pPr lvl="1"/>
            <a:r>
              <a:rPr lang="en-GB" dirty="0" smtClean="0"/>
              <a:t>Family</a:t>
            </a:r>
          </a:p>
          <a:p>
            <a:pPr lvl="1"/>
            <a:r>
              <a:rPr lang="en-GB" dirty="0" smtClean="0"/>
              <a:t>Acting as an employee representative</a:t>
            </a:r>
          </a:p>
          <a:p>
            <a:pPr lvl="1"/>
            <a:r>
              <a:rPr lang="en-GB" dirty="0" smtClean="0"/>
              <a:t>Acting as a trade union representative</a:t>
            </a:r>
          </a:p>
          <a:p>
            <a:pPr lvl="1"/>
            <a:r>
              <a:rPr lang="en-GB" dirty="0" smtClean="0"/>
              <a:t>Acting as an occupational pension scheme trustee</a:t>
            </a:r>
          </a:p>
          <a:p>
            <a:pPr lvl="1"/>
            <a:r>
              <a:rPr lang="en-GB" dirty="0" smtClean="0"/>
              <a:t>Joining / not joining a trade union</a:t>
            </a:r>
          </a:p>
          <a:p>
            <a:pPr lvl="1"/>
            <a:r>
              <a:rPr lang="en-GB" dirty="0" smtClean="0"/>
              <a:t>Being part-time or fixed-term</a:t>
            </a:r>
          </a:p>
          <a:p>
            <a:pPr lvl="1"/>
            <a:r>
              <a:rPr lang="en-GB" dirty="0" smtClean="0"/>
              <a:t>Discrimination </a:t>
            </a:r>
          </a:p>
          <a:p>
            <a:pPr lvl="1"/>
            <a:r>
              <a:rPr lang="en-GB" dirty="0" smtClean="0"/>
              <a:t>Pay &amp; working hours</a:t>
            </a:r>
          </a:p>
          <a:p>
            <a:pPr lvl="1"/>
            <a:r>
              <a:rPr lang="en-GB" dirty="0" smtClean="0"/>
              <a:t>‘Whistle blowing’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02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Constructive dismissal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https://www.youtube.com/watch?v=24403ssO-ZI</a:t>
            </a:r>
          </a:p>
        </p:txBody>
      </p:sp>
    </p:spTree>
    <p:extLst>
      <p:ext uri="{BB962C8B-B14F-4D97-AF65-F5344CB8AC3E}">
        <p14:creationId xmlns:p14="http://schemas.microsoft.com/office/powerpoint/2010/main" val="475188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Constructive dismissal:</a:t>
            </a:r>
            <a:br>
              <a:rPr lang="en-GB" dirty="0" smtClean="0"/>
            </a:br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038" y="2564904"/>
            <a:ext cx="6347714" cy="3356642"/>
          </a:xfrm>
        </p:spPr>
        <p:txBody>
          <a:bodyPr/>
          <a:lstStyle/>
          <a:p>
            <a:r>
              <a:rPr lang="en-GB" dirty="0" smtClean="0"/>
              <a:t>Employee terminates employment due to breach of employment contract</a:t>
            </a:r>
          </a:p>
          <a:p>
            <a:r>
              <a:rPr lang="en-GB" dirty="0" smtClean="0"/>
              <a:t>Cutting of wages without agreement</a:t>
            </a:r>
          </a:p>
          <a:p>
            <a:r>
              <a:rPr lang="en-GB" dirty="0" smtClean="0"/>
              <a:t>Unlawful demotion</a:t>
            </a:r>
          </a:p>
          <a:p>
            <a:r>
              <a:rPr lang="en-GB" dirty="0" smtClean="0"/>
              <a:t>Harassment, bullying or discriminated against</a:t>
            </a:r>
          </a:p>
          <a:p>
            <a:r>
              <a:rPr lang="en-GB" dirty="0" smtClean="0"/>
              <a:t>Unfair increase to workload</a:t>
            </a:r>
          </a:p>
          <a:p>
            <a:r>
              <a:rPr lang="en-GB" dirty="0" smtClean="0"/>
              <a:t>Change of location at short notice</a:t>
            </a:r>
          </a:p>
          <a:p>
            <a:r>
              <a:rPr lang="en-GB" dirty="0" smtClean="0"/>
              <a:t>Force working in dangerous conditions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07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Wrongful dismissal</a:t>
            </a:r>
            <a:endParaRPr lang="en-GB" dirty="0"/>
          </a:p>
        </p:txBody>
      </p:sp>
      <p:sp>
        <p:nvSpPr>
          <p:cNvPr id="4" name="AutoShape 5" descr="Image result for freehold v leaseho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7" descr="Image result for freehold v leasehold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9" descr="Image result for freehold v leasehold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1" descr="Image result for freehold v leasehol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https://www.youtube.com/watch?v=0o3_OJ1D4eo&amp;t=2s</a:t>
            </a:r>
          </a:p>
        </p:txBody>
      </p:sp>
    </p:spTree>
    <p:extLst>
      <p:ext uri="{BB962C8B-B14F-4D97-AF65-F5344CB8AC3E}">
        <p14:creationId xmlns:p14="http://schemas.microsoft.com/office/powerpoint/2010/main" val="412818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Wrongful dismissal:</a:t>
            </a:r>
            <a:br>
              <a:rPr lang="en-GB" dirty="0" smtClean="0"/>
            </a:br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Breaking the terms of a contract within the </a:t>
            </a:r>
            <a:r>
              <a:rPr lang="en-GB" dirty="0"/>
              <a:t>dismissal </a:t>
            </a:r>
            <a:r>
              <a:rPr lang="en-GB" dirty="0" smtClean="0"/>
              <a:t>process</a:t>
            </a:r>
          </a:p>
          <a:p>
            <a:pPr marL="742950" lvl="2" indent="-342900"/>
            <a:r>
              <a:rPr lang="en-GB" sz="1600" dirty="0" smtClean="0"/>
              <a:t>E.g</a:t>
            </a:r>
            <a:r>
              <a:rPr lang="en-GB" sz="1600" dirty="0"/>
              <a:t>. not providing the proper notice of </a:t>
            </a:r>
            <a:r>
              <a:rPr lang="en-GB" sz="1600" dirty="0" smtClean="0"/>
              <a:t>dismissal</a:t>
            </a:r>
            <a:endParaRPr lang="en-GB" dirty="0" smtClean="0"/>
          </a:p>
          <a:p>
            <a:r>
              <a:rPr lang="en-GB" dirty="0" smtClean="0"/>
              <a:t>Results in dismissal or forcing to leave</a:t>
            </a:r>
          </a:p>
          <a:p>
            <a:r>
              <a:rPr lang="en-GB" dirty="0" smtClean="0"/>
              <a:t>Remedy = claim for compensation</a:t>
            </a:r>
          </a:p>
          <a:p>
            <a:pPr lvl="1"/>
            <a:r>
              <a:rPr lang="en-GB" dirty="0" smtClean="0"/>
              <a:t>E.g. remainder of pay from notice period</a:t>
            </a:r>
          </a:p>
        </p:txBody>
      </p:sp>
    </p:spTree>
    <p:extLst>
      <p:ext uri="{BB962C8B-B14F-4D97-AF65-F5344CB8AC3E}">
        <p14:creationId xmlns:p14="http://schemas.microsoft.com/office/powerpoint/2010/main" val="57010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Termination of employment contracts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36" y="2132856"/>
            <a:ext cx="6612960" cy="4248472"/>
          </a:xfrm>
        </p:spPr>
        <p:txBody>
          <a:bodyPr>
            <a:normAutofit/>
          </a:bodyPr>
          <a:lstStyle/>
          <a:p>
            <a:r>
              <a:rPr lang="en-GB" dirty="0" smtClean="0"/>
              <a:t>Resignation by employee</a:t>
            </a:r>
          </a:p>
          <a:p>
            <a:r>
              <a:rPr lang="en-GB" dirty="0" smtClean="0"/>
              <a:t>Dismissal by employer</a:t>
            </a:r>
          </a:p>
          <a:p>
            <a:r>
              <a:rPr lang="en-GB" dirty="0" smtClean="0"/>
              <a:t>Effluxion of time e.g. fixed term</a:t>
            </a:r>
          </a:p>
          <a:p>
            <a:r>
              <a:rPr lang="en-GB" dirty="0" smtClean="0"/>
              <a:t>Frustration </a:t>
            </a:r>
          </a:p>
          <a:p>
            <a:pPr lvl="1"/>
            <a:r>
              <a:rPr lang="en-GB" dirty="0" smtClean="0"/>
              <a:t>E.g. Warner v </a:t>
            </a:r>
            <a:r>
              <a:rPr lang="en-GB" dirty="0" err="1" smtClean="0"/>
              <a:t>Armfield</a:t>
            </a:r>
            <a:r>
              <a:rPr lang="en-GB" dirty="0" smtClean="0"/>
              <a:t> Retail &amp; Leisure Ltd [2012]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Minimum legal notice periods:</a:t>
            </a:r>
          </a:p>
          <a:p>
            <a:pPr lvl="1"/>
            <a:r>
              <a:rPr lang="en-GB" dirty="0" smtClean="0"/>
              <a:t>First 4 weeks of employment – no notice</a:t>
            </a:r>
          </a:p>
          <a:p>
            <a:pPr lvl="1"/>
            <a:r>
              <a:rPr lang="en-GB" dirty="0" smtClean="0"/>
              <a:t>Between 4 weeks – 2 years – 1 week</a:t>
            </a:r>
          </a:p>
          <a:p>
            <a:pPr lvl="1"/>
            <a:r>
              <a:rPr lang="en-GB" dirty="0" smtClean="0"/>
              <a:t>Between 2 and 12 years – 1 week per year continuous service</a:t>
            </a:r>
          </a:p>
          <a:p>
            <a:pPr lvl="1"/>
            <a:r>
              <a:rPr lang="en-GB" dirty="0" smtClean="0"/>
              <a:t>12 years + - 12 weeks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36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‘Gig’ 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i="1" dirty="0" smtClean="0"/>
              <a:t>A labour market characterised by the prevalence of short-term contracts or freelance work, as opposed to permanent jobs</a:t>
            </a:r>
            <a:r>
              <a:rPr lang="en-GB" dirty="0" smtClean="0"/>
              <a:t>” (BBC, 10/02/17)</a:t>
            </a:r>
          </a:p>
          <a:p>
            <a:r>
              <a:rPr lang="en-GB" dirty="0" smtClean="0"/>
              <a:t>Employers can therefore class workers as ‘self-employed’</a:t>
            </a:r>
          </a:p>
          <a:p>
            <a:r>
              <a:rPr lang="en-GB" dirty="0" smtClean="0"/>
              <a:t>2016 – Uber drivers classified as ‘workers’</a:t>
            </a:r>
          </a:p>
          <a:p>
            <a:r>
              <a:rPr lang="en-GB" dirty="0" smtClean="0"/>
              <a:t>Millions of workers could be affected (The Guardian, October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453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9511"/>
            <a:ext cx="9144000" cy="609897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7544" y="6555573"/>
            <a:ext cx="31806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Construction News, Nov 2016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4573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costs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6555573"/>
            <a:ext cx="31806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Construction News, Nov 2016</a:t>
            </a:r>
            <a:endParaRPr lang="en-GB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53150" t="27320" r="16138" b="34880"/>
          <a:stretch/>
        </p:blipFill>
        <p:spPr>
          <a:xfrm>
            <a:off x="179512" y="1844824"/>
            <a:ext cx="8799378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28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5512" t="7160" r="19288" b="9681"/>
          <a:stretch/>
        </p:blipFill>
        <p:spPr>
          <a:xfrm>
            <a:off x="3131840" y="476672"/>
            <a:ext cx="5760640" cy="594066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7544" y="6555573"/>
            <a:ext cx="24994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BBC News, 13/06/18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4038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lecture task….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some relevant cases relating to dismissal (all categories)</a:t>
            </a:r>
          </a:p>
          <a:p>
            <a:pPr lvl="1"/>
            <a:r>
              <a:rPr lang="en-GB" dirty="0" smtClean="0"/>
              <a:t>i.e. unfair, constructive, wrongful, summary dismissal, related to redundancy…</a:t>
            </a:r>
          </a:p>
          <a:p>
            <a:r>
              <a:rPr lang="en-GB" dirty="0" smtClean="0"/>
              <a:t>Bring these to the next class for discussion</a:t>
            </a:r>
          </a:p>
          <a:p>
            <a:r>
              <a:rPr lang="en-GB" dirty="0" smtClean="0"/>
              <a:t>Everyone is to bring cases for a minimum of </a:t>
            </a:r>
            <a:r>
              <a:rPr lang="en-GB" b="1" u="sng" dirty="0" smtClean="0"/>
              <a:t>2 areas of dismissal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94513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Law for the Construction Industry – Owen (chapter 9)</a:t>
            </a:r>
          </a:p>
          <a:p>
            <a:r>
              <a:rPr lang="en-GB" dirty="0" smtClean="0"/>
              <a:t>Law donut (</a:t>
            </a:r>
            <a:r>
              <a:rPr lang="en-GB" dirty="0" smtClean="0">
                <a:hlinkClick r:id="rId2"/>
              </a:rPr>
              <a:t>www.lawdonut.co.uk</a:t>
            </a:r>
            <a:r>
              <a:rPr lang="en-GB" dirty="0" smtClean="0"/>
              <a:t>) </a:t>
            </a:r>
          </a:p>
          <a:p>
            <a:r>
              <a:rPr lang="en-GB" dirty="0" smtClean="0">
                <a:hlinkClick r:id="rId3"/>
              </a:rPr>
              <a:t>www.gov.uk</a:t>
            </a:r>
            <a:r>
              <a:rPr lang="en-GB" dirty="0" smtClean="0"/>
              <a:t> </a:t>
            </a:r>
          </a:p>
          <a:p>
            <a:r>
              <a:rPr lang="en-GB" dirty="0" smtClean="0"/>
              <a:t>FindLaw (findlaw.co.uk) </a:t>
            </a:r>
          </a:p>
          <a:p>
            <a:r>
              <a:rPr lang="en-GB" dirty="0" smtClean="0"/>
              <a:t>Stammering Law (</a:t>
            </a:r>
            <a:r>
              <a:rPr lang="en-GB" dirty="0" smtClean="0">
                <a:hlinkClick r:id="rId4"/>
              </a:rPr>
              <a:t>www.stammeringlaw.org.uk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Westlaw (accessed from UWTSD online library)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3946</TotalTime>
  <Words>1112</Words>
  <Application>Microsoft Office PowerPoint</Application>
  <PresentationFormat>On-screen Show (4:3)</PresentationFormat>
  <Paragraphs>185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Trebuchet MS</vt:lpstr>
      <vt:lpstr>Wingdings 3</vt:lpstr>
      <vt:lpstr>Facet</vt:lpstr>
      <vt:lpstr>PowerPoint Presentation</vt:lpstr>
      <vt:lpstr>Topic for today</vt:lpstr>
      <vt:lpstr>The basics…</vt:lpstr>
      <vt:lpstr>Recruitment </vt:lpstr>
      <vt:lpstr>Terms &amp; conditions: Hours, leave &amp; pay</vt:lpstr>
      <vt:lpstr>Employee rights</vt:lpstr>
      <vt:lpstr>Discrimination </vt:lpstr>
      <vt:lpstr>Case examples</vt:lpstr>
      <vt:lpstr>Disciplinary </vt:lpstr>
      <vt:lpstr>Fair reasons for dismissal</vt:lpstr>
      <vt:lpstr>Fair reasons for dismissal: Summary</vt:lpstr>
      <vt:lpstr>Misconduct</vt:lpstr>
      <vt:lpstr>Serious misconduct</vt:lpstr>
      <vt:lpstr>Gross misconduct</vt:lpstr>
      <vt:lpstr>The ‘Burchell’ test</vt:lpstr>
      <vt:lpstr>Unfair dismissal</vt:lpstr>
      <vt:lpstr>Unfair dismissal: Summary</vt:lpstr>
      <vt:lpstr>Constructive dismissal</vt:lpstr>
      <vt:lpstr>Constructive dismissal: Summary</vt:lpstr>
      <vt:lpstr>Wrongful dismissal</vt:lpstr>
      <vt:lpstr>Wrongful dismissal: Summary</vt:lpstr>
      <vt:lpstr>Termination of employment contracts</vt:lpstr>
      <vt:lpstr>‘Gig’ economy</vt:lpstr>
      <vt:lpstr>PowerPoint Presentation</vt:lpstr>
      <vt:lpstr>Potential costs</vt:lpstr>
      <vt:lpstr>Case study</vt:lpstr>
      <vt:lpstr>Post lecture task….</vt:lpstr>
      <vt:lpstr>Useful information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64</cp:revision>
  <cp:lastPrinted>2016-02-08T08:31:30Z</cp:lastPrinted>
  <dcterms:created xsi:type="dcterms:W3CDTF">2014-12-16T20:08:06Z</dcterms:created>
  <dcterms:modified xsi:type="dcterms:W3CDTF">2018-06-13T11:59:42Z</dcterms:modified>
</cp:coreProperties>
</file>