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256" r:id="rId2"/>
    <p:sldId id="287" r:id="rId3"/>
    <p:sldId id="271" r:id="rId4"/>
    <p:sldId id="258" r:id="rId5"/>
    <p:sldId id="272" r:id="rId6"/>
    <p:sldId id="260" r:id="rId7"/>
    <p:sldId id="273" r:id="rId8"/>
    <p:sldId id="262" r:id="rId9"/>
    <p:sldId id="288" r:id="rId10"/>
    <p:sldId id="280" r:id="rId11"/>
    <p:sldId id="282" r:id="rId12"/>
    <p:sldId id="278" r:id="rId13"/>
    <p:sldId id="289" r:id="rId14"/>
    <p:sldId id="286" r:id="rId15"/>
    <p:sldId id="284" r:id="rId16"/>
    <p:sldId id="290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1" d="100"/>
          <a:sy n="111" d="100"/>
        </p:scale>
        <p:origin x="1608" y="1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2/28/2023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6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3913281"/>
            <a:ext cx="6449291" cy="1470025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latin typeface="Arial" charset="0"/>
              </a:rPr>
              <a:t>Introduction to the Independent </a:t>
            </a:r>
            <a:r>
              <a:rPr lang="en-GB" sz="4800" dirty="0" smtClean="0">
                <a:latin typeface="Arial" charset="0"/>
              </a:rPr>
              <a:t>Project Module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>
                <a:latin typeface="Verdana" charset="0"/>
              </a:rPr>
              <a:t>BMSS6007</a:t>
            </a:r>
            <a:endParaRPr lang="en-GB" dirty="0">
              <a:latin typeface="Verdana" charset="0"/>
            </a:endParaRPr>
          </a:p>
          <a:p>
            <a:pPr>
              <a:defRPr/>
            </a:pPr>
            <a:r>
              <a:rPr lang="en-GB" dirty="0" smtClean="0">
                <a:latin typeface="Verdana" charset="0"/>
              </a:rPr>
              <a:t>2023-24</a:t>
            </a:r>
            <a:endParaRPr lang="en-GB" dirty="0">
              <a:latin typeface="Verdana" charset="0"/>
            </a:endParaRP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University wide module – BMSS6007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Independent project</a:t>
            </a:r>
          </a:p>
          <a:p>
            <a:r>
              <a:rPr lang="en-GB" dirty="0" smtClean="0"/>
              <a:t>Devised by a group of academics from a range of disciplines</a:t>
            </a:r>
          </a:p>
          <a:p>
            <a:r>
              <a:rPr lang="en-GB" dirty="0" smtClean="0"/>
              <a:t>Broad module – </a:t>
            </a:r>
            <a:r>
              <a:rPr lang="en-GB" dirty="0" smtClean="0"/>
              <a:t>2 </a:t>
            </a:r>
            <a:r>
              <a:rPr lang="en-GB" dirty="0" smtClean="0"/>
              <a:t>output </a:t>
            </a:r>
            <a:r>
              <a:rPr lang="en-GB" dirty="0" smtClean="0"/>
              <a:t>options </a:t>
            </a:r>
            <a:r>
              <a:rPr lang="en-GB" dirty="0" smtClean="0"/>
              <a:t>– Each programmes decide which is appropriate (e.g. HNL dissertation / research modules linked to competencies </a:t>
            </a:r>
            <a:r>
              <a:rPr lang="en-GB" dirty="0" err="1" smtClean="0"/>
              <a:t>AfN</a:t>
            </a:r>
            <a:r>
              <a:rPr lang="en-GB" dirty="0" smtClean="0"/>
              <a:t>)</a:t>
            </a:r>
          </a:p>
          <a:p>
            <a:endParaRPr lang="en-GB" b="1" dirty="0" smtClean="0"/>
          </a:p>
          <a:p>
            <a:r>
              <a:rPr lang="en-GB" b="1" dirty="0" smtClean="0"/>
              <a:t>Module </a:t>
            </a:r>
            <a:r>
              <a:rPr lang="en-GB" b="1" dirty="0" smtClean="0"/>
              <a:t>Leader: Alison </a:t>
            </a:r>
            <a:r>
              <a:rPr lang="en-GB" b="1" dirty="0" err="1" smtClean="0"/>
              <a:t>Connaughton</a:t>
            </a:r>
            <a:endParaRPr lang="en-GB" b="1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7294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be introduced today: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a dissertation / independent project?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Why this module may be beneficial for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assessed?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the module is structured / organised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support to expect</a:t>
            </a:r>
            <a:r>
              <a:rPr lang="en-US" dirty="0" smtClean="0"/>
              <a:t>…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</a:t>
            </a:r>
            <a:r>
              <a:rPr lang="en-GB" dirty="0" smtClean="0"/>
              <a:t>do I need to do now? 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314036"/>
            <a:ext cx="7313613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>
                <a:cs typeface="+mj-cs"/>
              </a:rPr>
              <a:t>1. What </a:t>
            </a:r>
            <a:r>
              <a:rPr lang="en-GB" dirty="0">
                <a:cs typeface="+mj-cs"/>
              </a:rPr>
              <a:t>is a </a:t>
            </a:r>
            <a:r>
              <a:rPr lang="en-GB" dirty="0" smtClean="0"/>
              <a:t>independent project (dissertation)</a:t>
            </a:r>
            <a:r>
              <a:rPr lang="en-GB" dirty="0" smtClean="0">
                <a:cs typeface="+mj-cs"/>
              </a:rPr>
              <a:t>?</a:t>
            </a:r>
            <a:endParaRPr lang="en-GB" dirty="0">
              <a:cs typeface="+mj-cs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7309" y="1680586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</a:t>
            </a:r>
            <a:r>
              <a:rPr lang="en-GB" b="1" dirty="0" smtClean="0"/>
              <a:t>40 credit module </a:t>
            </a:r>
            <a:r>
              <a:rPr lang="en-GB" b="1" dirty="0"/>
              <a:t>is to: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D</a:t>
            </a:r>
            <a:r>
              <a:rPr lang="en-GB" dirty="0" smtClean="0"/>
              <a:t>evelop </a:t>
            </a:r>
            <a:r>
              <a:rPr lang="en-GB" dirty="0"/>
              <a:t>the ability of students to engage critically and innovatively with theory and/or practice relevant to their studied subject areas in order to produce a discipline-specific in-depth project.</a:t>
            </a: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914" y="378856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357362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en-GB" sz="3600" dirty="0" smtClean="0">
                <a:solidFill>
                  <a:schemeClr val="bg1"/>
                </a:solidFill>
              </a:rPr>
              <a:t>1. What is a ‘dissertation’?</a:t>
            </a:r>
            <a:r>
              <a:rPr lang="en-GB" sz="3100" dirty="0">
                <a:solidFill>
                  <a:schemeClr val="bg1"/>
                </a:solidFill>
              </a:rPr>
              <a:t/>
            </a:r>
            <a:br>
              <a:rPr lang="en-GB" sz="3100" dirty="0">
                <a:solidFill>
                  <a:schemeClr val="bg1"/>
                </a:solidFill>
              </a:rPr>
            </a:br>
            <a:r>
              <a:rPr lang="en-GB" sz="1600" dirty="0" smtClean="0">
                <a:solidFill>
                  <a:schemeClr val="tx1"/>
                </a:solidFill>
              </a:rPr>
              <a:t/>
            </a:r>
            <a:br>
              <a:rPr lang="en-GB" sz="1600" dirty="0" smtClean="0">
                <a:solidFill>
                  <a:schemeClr val="tx1"/>
                </a:solidFill>
              </a:rPr>
            </a:br>
            <a:r>
              <a:rPr lang="en-GB" sz="1800" dirty="0" smtClean="0">
                <a:solidFill>
                  <a:schemeClr val="tx1"/>
                </a:solidFill>
                <a:latin typeface="+mn-lt"/>
              </a:rPr>
              <a:t>…It is the </a:t>
            </a:r>
            <a:r>
              <a:rPr lang="en-GB" sz="1800" dirty="0">
                <a:solidFill>
                  <a:schemeClr val="tx1"/>
                </a:solidFill>
                <a:latin typeface="+mn-lt"/>
              </a:rPr>
              <a:t>opportunity </a:t>
            </a:r>
            <a:r>
              <a:rPr lang="en-GB" sz="1800" dirty="0">
                <a:latin typeface="+mn-lt"/>
              </a:rPr>
              <a:t>to engage in </a:t>
            </a:r>
            <a:r>
              <a:rPr lang="en-GB" sz="1800" dirty="0" smtClean="0">
                <a:latin typeface="+mn-lt"/>
              </a:rPr>
              <a:t>a </a:t>
            </a:r>
            <a:r>
              <a:rPr lang="en-GB" sz="1800" dirty="0">
                <a:latin typeface="+mn-lt"/>
              </a:rPr>
              <a:t>substantial self managed project, in a field of study related to their </a:t>
            </a:r>
            <a:r>
              <a:rPr lang="en-GB" sz="1800" dirty="0" smtClean="0">
                <a:latin typeface="+mn-lt"/>
              </a:rPr>
              <a:t>degree.</a:t>
            </a:r>
            <a:r>
              <a:rPr lang="en-GB" sz="1600" dirty="0" smtClean="0">
                <a:latin typeface="Verdana" charset="0"/>
              </a:rPr>
              <a:t/>
            </a:r>
            <a:br>
              <a:rPr lang="en-GB" sz="1600" dirty="0" smtClean="0">
                <a:latin typeface="Verdana" charset="0"/>
              </a:rPr>
            </a:br>
            <a:r>
              <a:rPr lang="en-GB" sz="1600" dirty="0" smtClean="0">
                <a:latin typeface="Verdana" charset="0"/>
              </a:rPr>
              <a:t>- 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You are </a:t>
            </a:r>
            <a:r>
              <a:rPr lang="en-GB" sz="1800" b="1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NOT</a:t>
            </a:r>
            <a: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 limited to a specific area of your degree</a:t>
            </a:r>
            <a:br>
              <a:rPr lang="en-GB" sz="1800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Task: </a:t>
            </a:r>
            <a:r>
              <a:rPr lang="en-GB" sz="1800" dirty="0" smtClean="0">
                <a:solidFill>
                  <a:schemeClr val="accent6">
                    <a:lumMod val="75000"/>
                  </a:schemeClr>
                </a:solidFill>
                <a:latin typeface="+mn-lt"/>
              </a:rPr>
              <a:t>What have you studied so far?</a:t>
            </a: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 smtClean="0">
                <a:cs typeface="+mj-cs"/>
              </a:rPr>
              <a:t>The </a:t>
            </a:r>
            <a:r>
              <a:rPr lang="en-GB" sz="2400" dirty="0">
                <a:cs typeface="+mj-cs"/>
              </a:rPr>
              <a:t>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electing a suitable topic for an independent project;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</a:t>
            </a:r>
            <a:r>
              <a:rPr lang="en-GB" altLang="en-US" sz="2000" dirty="0" smtClean="0"/>
              <a:t>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 smtClean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</a:t>
            </a:r>
            <a:r>
              <a:rPr lang="en-GB" altLang="en-US" sz="2000" dirty="0" smtClean="0"/>
              <a:t>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</a:t>
            </a:r>
            <a:r>
              <a:rPr lang="en-GB" altLang="en-US" sz="2000" dirty="0" smtClean="0"/>
              <a:t>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</a:t>
            </a:r>
            <a:r>
              <a:rPr lang="en-GB" altLang="en-US" sz="2000" dirty="0" smtClean="0"/>
              <a:t>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2. </a:t>
            </a:r>
            <a:r>
              <a:rPr lang="en-GB" sz="3100" dirty="0" smtClean="0"/>
              <a:t>Why </a:t>
            </a:r>
            <a:r>
              <a:rPr lang="en-GB" sz="3100" dirty="0"/>
              <a:t>this module may be beneficial for you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 smtClean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 smtClean="0"/>
              <a:t>Future career - </a:t>
            </a:r>
            <a:r>
              <a:rPr lang="en-GB" sz="2000" dirty="0"/>
              <a:t>You should be an authority on your area of study after completing the dissertation</a:t>
            </a:r>
            <a:r>
              <a:rPr lang="en-GB" sz="2000" dirty="0" smtClean="0"/>
              <a:t>!</a:t>
            </a:r>
          </a:p>
          <a:p>
            <a:pPr>
              <a:spcBef>
                <a:spcPts val="0"/>
              </a:spcBef>
            </a:pPr>
            <a:r>
              <a:rPr lang="en-GB" sz="2000" dirty="0" smtClean="0"/>
              <a:t>CV /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 smtClean="0"/>
              <a:t>Many </a:t>
            </a:r>
            <a:r>
              <a:rPr lang="en-GB" dirty="0"/>
              <a:t>students </a:t>
            </a:r>
            <a:r>
              <a:rPr lang="en-GB" dirty="0" smtClean="0"/>
              <a:t>mention their </a:t>
            </a:r>
            <a:r>
              <a:rPr lang="en-GB" dirty="0"/>
              <a:t>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r>
              <a:rPr lang="en-GB" sz="2000" dirty="0" smtClean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latin typeface="Arial" charset="0"/>
                <a:cs typeface="+mj-cs"/>
              </a:rPr>
              <a:t>3. How will I be assessed? </a:t>
            </a:r>
            <a:endParaRPr lang="en-US" i="1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 smtClean="0"/>
              <a:t>1. Project </a:t>
            </a:r>
            <a:r>
              <a:rPr lang="en-GB" sz="3200" dirty="0"/>
              <a:t>Proposal – 1500 words </a:t>
            </a:r>
            <a:endParaRPr lang="en-GB" sz="3200" dirty="0" smtClean="0"/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 smtClean="0"/>
              <a:t>2. Independent </a:t>
            </a:r>
            <a:r>
              <a:rPr lang="en-GB" sz="3200" dirty="0"/>
              <a:t>Study (Dissertation) </a:t>
            </a:r>
            <a:r>
              <a:rPr lang="en-GB" sz="3200" dirty="0" smtClean="0"/>
              <a:t>– 8,000 words</a:t>
            </a:r>
          </a:p>
          <a:p>
            <a:pPr>
              <a:lnSpc>
                <a:spcPct val="120000"/>
              </a:lnSpc>
              <a:spcBef>
                <a:spcPts val="0"/>
              </a:spcBef>
              <a:defRPr/>
            </a:pPr>
            <a:r>
              <a:rPr lang="en-GB" sz="3200" dirty="0" smtClean="0"/>
              <a:t>3. Abstract – 500 words</a:t>
            </a:r>
            <a:endParaRPr lang="en-GB" sz="3200" dirty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sz="3200" dirty="0" smtClean="0"/>
              <a:t>Present and share research – abstract collection. 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endParaRPr lang="en-GB" sz="3200" b="1" i="1" dirty="0" smtClean="0"/>
          </a:p>
          <a:p>
            <a:pPr>
              <a:lnSpc>
                <a:spcPct val="120000"/>
              </a:lnSpc>
              <a:spcBef>
                <a:spcPts val="0"/>
              </a:spcBef>
              <a:buFont typeface="Wingdings" charset="0"/>
              <a:buNone/>
              <a:defRPr/>
            </a:pPr>
            <a:r>
              <a:rPr lang="en-GB" b="1" i="1" dirty="0" smtClean="0"/>
              <a:t>Each assessment point will have resources + individual tutor support devoted </a:t>
            </a:r>
            <a:r>
              <a:rPr lang="en-GB" b="1" i="1" dirty="0"/>
              <a:t>to it</a:t>
            </a:r>
            <a:r>
              <a:rPr lang="en-GB" b="1" i="1" dirty="0" smtClean="0"/>
              <a:t>…</a:t>
            </a:r>
            <a:endParaRPr lang="en-GB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2" y="569876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details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9543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4. How </a:t>
            </a:r>
            <a:r>
              <a:rPr lang="en-GB" sz="2800" dirty="0"/>
              <a:t>the module is structured / organised</a:t>
            </a:r>
            <a:r>
              <a:rPr lang="en-US" sz="2800" dirty="0"/>
              <a:t>…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 smtClean="0"/>
              <a:t>Lectures: 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 smtClean="0"/>
              <a:t>1. Online content and tasks to work through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 smtClean="0"/>
              <a:t>2. </a:t>
            </a:r>
            <a:r>
              <a:rPr lang="en-GB" sz="2600" dirty="0" smtClean="0"/>
              <a:t>Face </a:t>
            </a:r>
            <a:r>
              <a:rPr lang="en-GB" sz="2600" dirty="0" smtClean="0"/>
              <a:t>to face </a:t>
            </a:r>
            <a:r>
              <a:rPr lang="en-GB" sz="2600" dirty="0" smtClean="0"/>
              <a:t>lecture </a:t>
            </a:r>
            <a:r>
              <a:rPr lang="en-GB" sz="2600" dirty="0" smtClean="0"/>
              <a:t>/ tutorial session each week</a:t>
            </a:r>
            <a:endParaRPr lang="en-GB" sz="2600" dirty="0"/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 smtClean="0"/>
              <a:t>3. Specific </a:t>
            </a:r>
            <a:r>
              <a:rPr lang="en-GB" sz="2600" dirty="0"/>
              <a:t>t</a:t>
            </a:r>
            <a:r>
              <a:rPr lang="en-GB" sz="2600" dirty="0" smtClean="0"/>
              <a:t>utorial support from your allocated supervisor (10 hours)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 smtClean="0"/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Your project supervisor  will provide you with the RM support you need as well as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 smtClean="0"/>
              <a:t>Support will therefore </a:t>
            </a:r>
            <a:r>
              <a:rPr lang="en-GB" sz="2600" dirty="0"/>
              <a:t>be provided by your supervisor alongside </a:t>
            </a:r>
            <a:r>
              <a:rPr lang="en-GB" sz="2600" dirty="0" smtClean="0"/>
              <a:t>the online content.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 smtClean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 smtClean="0"/>
              <a:t>Suggested </a:t>
            </a:r>
            <a:r>
              <a:rPr lang="en-GB" sz="2600" dirty="0"/>
              <a:t>deadlines will be provided for </a:t>
            </a:r>
            <a:r>
              <a:rPr lang="en-GB" sz="2600" dirty="0" smtClean="0"/>
              <a:t>chapters of </a:t>
            </a:r>
            <a:r>
              <a:rPr lang="en-GB" sz="2600" dirty="0"/>
              <a:t>the </a:t>
            </a:r>
            <a:r>
              <a:rPr lang="en-GB" sz="2600" dirty="0" smtClean="0"/>
              <a:t>dissertation – time management!</a:t>
            </a:r>
            <a:endParaRPr lang="en-GB" sz="2600" dirty="0"/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 smtClean="0"/>
              <a:t>5. Supervision support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  <a:endParaRPr lang="en-US" dirty="0" smtClean="0"/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a supervisor’s </a:t>
            </a:r>
            <a:r>
              <a:rPr lang="en-US" dirty="0" smtClean="0"/>
              <a:t>student allocation </a:t>
            </a:r>
            <a:r>
              <a:rPr lang="en-US" dirty="0"/>
              <a:t>is full, you will need to choose a topic which fits with an available </a:t>
            </a:r>
            <a:r>
              <a:rPr lang="en-US" dirty="0" smtClean="0"/>
              <a:t>supervisor’s </a:t>
            </a:r>
            <a:r>
              <a:rPr lang="en-US" dirty="0"/>
              <a:t>areas of </a:t>
            </a:r>
            <a:r>
              <a:rPr lang="en-US" dirty="0" smtClean="0"/>
              <a:t>teaching / research.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</a:t>
            </a:r>
            <a:r>
              <a:rPr lang="en-GB" dirty="0" smtClean="0"/>
              <a:t>. </a:t>
            </a:r>
            <a:r>
              <a:rPr lang="en-GB" dirty="0" smtClean="0"/>
              <a:t>What do I need to do now?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Idea generation…. </a:t>
            </a:r>
            <a:endParaRPr lang="en-GB" dirty="0" smtClean="0"/>
          </a:p>
          <a:p>
            <a:r>
              <a:rPr lang="en-GB" dirty="0" smtClean="0"/>
              <a:t>Have a look through the collection of abstracts – Moodle and Teams page</a:t>
            </a:r>
          </a:p>
          <a:p>
            <a:r>
              <a:rPr lang="en-GB" dirty="0" smtClean="0"/>
              <a:t>Proposal examples are available in this section also.</a:t>
            </a:r>
          </a:p>
        </p:txBody>
      </p:sp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Also…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Contact a member of staff to discuss your initial ideas (this week / early next week).</a:t>
            </a:r>
          </a:p>
          <a:p>
            <a:r>
              <a:rPr lang="en-GB" dirty="0" smtClean="0"/>
              <a:t>Complete the survey as soon as possible so that you can be allocated a provisional supervisor for over the summer.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2405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182" y="305070"/>
            <a:ext cx="9374909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Staff Research Disciplines (other staff will be available – details to follow)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7806198"/>
              </p:ext>
            </p:extLst>
          </p:nvPr>
        </p:nvGraphicFramePr>
        <p:xfrm>
          <a:off x="779464" y="1773955"/>
          <a:ext cx="7450136" cy="48696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5618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882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00992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Dave</a:t>
                      </a:r>
                      <a:r>
                        <a:rPr lang="en-US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Gardner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Physiology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Biomechanics</a:t>
                      </a:r>
                      <a:endParaRPr lang="en-US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Sports Nutrition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4165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Nalda Wainwright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Literacy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 (related to curriculum)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Simon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Williams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Physiology / Obesity </a:t>
                      </a: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/ Public Health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8538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Alison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Connaughton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Psychology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–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en-US" sz="1600" b="1" u="none" strike="noStrike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behaviour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change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Sport Psychology / Skill Acquisition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– Related to adventure </a:t>
                      </a:r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/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outdoors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Dylan Blain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Physical Education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Psychology - Physical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08814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Geraint Forster 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Exercise Physiology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Training Methods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i="0" u="none" strike="noStrike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Heddwen</a:t>
                      </a:r>
                      <a:r>
                        <a:rPr lang="en-US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Davies / Kate Piper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Physical</a:t>
                      </a:r>
                      <a:r>
                        <a:rPr lang="en-US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54407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Graham </a:t>
                      </a:r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Harvey /</a:t>
                      </a:r>
                      <a:r>
                        <a:rPr lang="en-US" sz="1600" b="1" u="none" strike="noStrike" baseline="0" dirty="0" smtClean="0">
                          <a:solidFill>
                            <a:schemeClr val="tx1"/>
                          </a:solidFill>
                          <a:effectLst/>
                        </a:rPr>
                        <a:t> Denise Leonard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Outdoor Education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1">
                        <a:lumMod val="25000"/>
                        <a:lumOff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763221">
                <a:tc>
                  <a:txBody>
                    <a:bodyPr/>
                    <a:lstStyle/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Chris </a:t>
                      </a:r>
                      <a:r>
                        <a:rPr lang="en-US" sz="1600" b="1" u="none" strike="noStrike" dirty="0" err="1">
                          <a:solidFill>
                            <a:schemeClr val="tx1"/>
                          </a:solidFill>
                          <a:effectLst/>
                        </a:rPr>
                        <a:t>Cashin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en-US" sz="10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US" sz="1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b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600" b="1" u="none" strike="noStrike" dirty="0" smtClean="0">
                          <a:solidFill>
                            <a:schemeClr val="tx1"/>
                          </a:solidFill>
                          <a:effectLst/>
                        </a:rPr>
                        <a:t>Nutrition (Including Sport and exercise)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Health Promotion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ctr"/>
                      <a:r>
                        <a:rPr lang="en-US" sz="1600" b="1" u="none" strike="noStrike" dirty="0">
                          <a:solidFill>
                            <a:schemeClr val="tx1"/>
                          </a:solidFill>
                          <a:effectLst/>
                        </a:rPr>
                        <a:t>Dietary Analysis</a:t>
                      </a:r>
                      <a:endParaRPr lang="en-US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065" marR="9065" marT="9065" marB="0" anchor="ctr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403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 smtClean="0"/>
              <a:t>What next…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Reading…</a:t>
            </a:r>
          </a:p>
          <a:p>
            <a:r>
              <a:rPr lang="en-GB" dirty="0"/>
              <a:t>Generate some initial ideas…</a:t>
            </a:r>
          </a:p>
          <a:p>
            <a:r>
              <a:rPr lang="en-GB" dirty="0"/>
              <a:t>Contact a member of staff to arrange a time to discuss these. </a:t>
            </a:r>
          </a:p>
          <a:p>
            <a:r>
              <a:rPr lang="en-GB" dirty="0"/>
              <a:t>Any questions –please e-mail or send a message via teams?</a:t>
            </a:r>
          </a:p>
          <a:p>
            <a:r>
              <a:rPr lang="en-GB" dirty="0"/>
              <a:t>Drop in Q and A session later this </a:t>
            </a:r>
            <a:r>
              <a:rPr lang="en-GB" dirty="0" smtClean="0"/>
              <a:t>week (27</a:t>
            </a:r>
            <a:r>
              <a:rPr lang="en-GB" baseline="30000" dirty="0" smtClean="0"/>
              <a:t>th</a:t>
            </a:r>
            <a:r>
              <a:rPr lang="en-GB" dirty="0" smtClean="0"/>
              <a:t> of April). </a:t>
            </a:r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Opportunity to ask questions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340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792</TotalTime>
  <Words>890</Words>
  <Application>Microsoft Office PowerPoint</Application>
  <PresentationFormat>On-screen Show (4:3)</PresentationFormat>
  <Paragraphs>114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ＭＳ Ｐゴシック</vt:lpstr>
      <vt:lpstr>Arial</vt:lpstr>
      <vt:lpstr>Calibri</vt:lpstr>
      <vt:lpstr>Corbel</vt:lpstr>
      <vt:lpstr>Verdana</vt:lpstr>
      <vt:lpstr>Wingdings</vt:lpstr>
      <vt:lpstr>Wingdings 2</vt:lpstr>
      <vt:lpstr>Pixel</vt:lpstr>
      <vt:lpstr>Introduction to the Independent Project Module</vt:lpstr>
      <vt:lpstr>University wide module – BMSS6007</vt:lpstr>
      <vt:lpstr>Topics to be introduced today:</vt:lpstr>
      <vt:lpstr>1. What is a independent project (dissertation)?</vt:lpstr>
      <vt:lpstr>1. What is a ‘dissertation’?  …It is the opportunity to engage in a substantial self managed project, in a field of study related to their degree. - What modules have you studied as part of   your degree? - Your dissertation can be linked to ANY area of your degree that you have studied (ideally up to level 5) You are NOT limited to a specific area of your degree Task: What have you studied so far?</vt:lpstr>
      <vt:lpstr>The module provides an opportunity for you to demonstrate, and have assessed, the extent and quality of your capabilities in: </vt:lpstr>
      <vt:lpstr> 2. Why this module may be beneficial for you </vt:lpstr>
      <vt:lpstr>3. How will I be assessed? </vt:lpstr>
      <vt:lpstr>Assignment details</vt:lpstr>
      <vt:lpstr>4. How the module is structured / organised… Lectures: </vt:lpstr>
      <vt:lpstr>5. Supervision support continued…</vt:lpstr>
      <vt:lpstr>6. What do I need to do now?  </vt:lpstr>
      <vt:lpstr>Also…</vt:lpstr>
      <vt:lpstr>Staff Research Disciplines (other staff will be available – details to follow)</vt:lpstr>
      <vt:lpstr>What next…</vt:lpstr>
      <vt:lpstr>Opportunity to ask questions…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Administrator</cp:lastModifiedBy>
  <cp:revision>60</cp:revision>
  <cp:lastPrinted>2017-05-09T15:55:18Z</cp:lastPrinted>
  <dcterms:created xsi:type="dcterms:W3CDTF">2017-05-09T11:06:03Z</dcterms:created>
  <dcterms:modified xsi:type="dcterms:W3CDTF">2023-02-28T17:03:19Z</dcterms:modified>
</cp:coreProperties>
</file>