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6858000" cy="9144000"/>
  <p:embeddedFontLst>
    <p:embeddedFont>
      <p:font typeface="Lato" panose="020F0502020204030203" pitchFamily="34" charset="0"/>
      <p:regular r:id="rId13"/>
      <p:bold r:id="rId14"/>
      <p:italic r:id="rId15"/>
      <p:boldItalic r:id="rId16"/>
    </p:embeddedFont>
    <p:embeddedFont>
      <p:font typeface="Raleway" pitchFamily="2" charset="0"/>
      <p:regular r:id="rId17"/>
      <p:bold r:id="rId18"/>
      <p:italic r:id="rId19"/>
      <p:boldItalic r:id="rId2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940" y="5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Masud Rana" userId="af285f217e4dc343" providerId="LiveId" clId="{03508C86-07E7-42B3-A081-4364123E275A}"/>
    <pc:docChg chg="modSld">
      <pc:chgData name="Md Masud Rana" userId="af285f217e4dc343" providerId="LiveId" clId="{03508C86-07E7-42B3-A081-4364123E275A}" dt="2023-01-31T20:47:45.813" v="8" actId="20577"/>
      <pc:docMkLst>
        <pc:docMk/>
      </pc:docMkLst>
      <pc:sldChg chg="modSp mod">
        <pc:chgData name="Md Masud Rana" userId="af285f217e4dc343" providerId="LiveId" clId="{03508C86-07E7-42B3-A081-4364123E275A}" dt="2023-01-31T20:47:45.813" v="8" actId="20577"/>
        <pc:sldMkLst>
          <pc:docMk/>
          <pc:sldMk cId="0" sldId="256"/>
        </pc:sldMkLst>
        <pc:spChg chg="mod">
          <ac:chgData name="Md Masud Rana" userId="af285f217e4dc343" providerId="LiveId" clId="{03508C86-07E7-42B3-A081-4364123E275A}" dt="2023-01-31T20:47:45.813" v="8" actId="20577"/>
          <ac:spMkLst>
            <pc:docMk/>
            <pc:sldMk cId="0" sldId="256"/>
            <ac:spMk id="87" creationId="{00000000-0000-0000-0000-000000000000}"/>
          </ac:spMkLst>
        </pc:spChg>
      </pc:sldChg>
    </pc:docChg>
  </pc:docChgLst>
  <pc:docChgLst>
    <pc:chgData name="Md Masud Rana" userId="af285f217e4dc343" providerId="LiveId" clId="{62EFB12F-EC5D-494B-BA4A-D506BD54BEC5}"/>
    <pc:docChg chg="modSld">
      <pc:chgData name="Md Masud Rana" userId="af285f217e4dc343" providerId="LiveId" clId="{62EFB12F-EC5D-494B-BA4A-D506BD54BEC5}" dt="2023-02-01T10:43:12.443" v="75" actId="14100"/>
      <pc:docMkLst>
        <pc:docMk/>
      </pc:docMkLst>
      <pc:sldChg chg="modSp mod">
        <pc:chgData name="Md Masud Rana" userId="af285f217e4dc343" providerId="LiveId" clId="{62EFB12F-EC5D-494B-BA4A-D506BD54BEC5}" dt="2023-02-01T10:43:12.443" v="75" actId="14100"/>
        <pc:sldMkLst>
          <pc:docMk/>
          <pc:sldMk cId="0" sldId="256"/>
        </pc:sldMkLst>
        <pc:spChg chg="mod">
          <ac:chgData name="Md Masud Rana" userId="af285f217e4dc343" providerId="LiveId" clId="{62EFB12F-EC5D-494B-BA4A-D506BD54BEC5}" dt="2023-02-01T10:43:12.443" v="75" actId="14100"/>
          <ac:spMkLst>
            <pc:docMk/>
            <pc:sldMk cId="0" sldId="256"/>
            <ac:spMk id="87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1d4fdd02b0a_0_1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1d4fdd02b0a_0_1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1d4fdd02b0a_0_1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1d4fdd02b0a_0_1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1d4fdd02b0a_0_1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Google Shape;105;g1d4fdd02b0a_0_1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1d4fdd02b0a_0_1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1d4fdd02b0a_0_1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1d4fdd02b0a_0_1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1d4fdd02b0a_0_1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1d4fdd02b0a_0_1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1d4fdd02b0a_0_1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1d4fdd02b0a_0_1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1d4fdd02b0a_0_1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1d4fdd02b0a_0_1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1d4fdd02b0a_0_19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1d4fdd02b0a_0_2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1d4fdd02b0a_0_2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lt2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" name="Google Shape;14;p2"/>
          <p:cNvSpPr txBox="1">
            <a:spLocks noGrp="1"/>
          </p:cNvSpPr>
          <p:nvPr>
            <p:ph type="ctrTitle"/>
          </p:nvPr>
        </p:nvSpPr>
        <p:spPr>
          <a:xfrm>
            <a:off x="729450" y="1322450"/>
            <a:ext cx="7688100" cy="1664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subTitle" idx="1"/>
          </p:nvPr>
        </p:nvSpPr>
        <p:spPr>
          <a:xfrm>
            <a:off x="729627" y="3172900"/>
            <a:ext cx="7688100" cy="5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oogle Shape;18;p3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19" name="Google Shape;19;p3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3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1" name="Google Shape;21;p3"/>
          <p:cNvSpPr txBox="1">
            <a:spLocks noGrp="1"/>
          </p:cNvSpPr>
          <p:nvPr>
            <p:ph type="title"/>
          </p:nvPr>
        </p:nvSpPr>
        <p:spPr>
          <a:xfrm>
            <a:off x="729450" y="1322450"/>
            <a:ext cx="7688400" cy="151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5" name="Google Shape;25;p4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26" name="Google Shape;26;p4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4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" name="Google Shape;28;p4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body" idx="1"/>
          </p:nvPr>
        </p:nvSpPr>
        <p:spPr>
          <a:xfrm>
            <a:off x="729450" y="2078875"/>
            <a:ext cx="76887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30" name="Google Shape;30;p4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3" name="Google Shape;33;p5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34" name="Google Shape;34;p5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5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6" name="Google Shape;36;p5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37" name="Google Shape;37;p5"/>
          <p:cNvSpPr txBox="1">
            <a:spLocks noGrp="1"/>
          </p:cNvSpPr>
          <p:nvPr>
            <p:ph type="body" idx="1"/>
          </p:nvPr>
        </p:nvSpPr>
        <p:spPr>
          <a:xfrm>
            <a:off x="729325" y="2078875"/>
            <a:ext cx="37743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38" name="Google Shape;38;p5"/>
          <p:cNvSpPr txBox="1">
            <a:spLocks noGrp="1"/>
          </p:cNvSpPr>
          <p:nvPr>
            <p:ph type="body" idx="2"/>
          </p:nvPr>
        </p:nvSpPr>
        <p:spPr>
          <a:xfrm>
            <a:off x="4643604" y="2078875"/>
            <a:ext cx="37743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39" name="Google Shape;39;p5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2" name="Google Shape;42;p6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43" name="Google Shape;43;p6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6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" name="Google Shape;45;p6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46" name="Google Shape;46;p6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7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9" name="Google Shape;49;p7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50" name="Google Shape;50;p7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7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2" name="Google Shape;52;p7"/>
          <p:cNvSpPr txBox="1">
            <a:spLocks noGrp="1"/>
          </p:cNvSpPr>
          <p:nvPr>
            <p:ph type="title"/>
          </p:nvPr>
        </p:nvSpPr>
        <p:spPr>
          <a:xfrm>
            <a:off x="730000" y="1318650"/>
            <a:ext cx="3300900" cy="1381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53" name="Google Shape;53;p7"/>
          <p:cNvSpPr txBox="1">
            <a:spLocks noGrp="1"/>
          </p:cNvSpPr>
          <p:nvPr>
            <p:ph type="body" idx="1"/>
          </p:nvPr>
        </p:nvSpPr>
        <p:spPr>
          <a:xfrm>
            <a:off x="721225" y="2781725"/>
            <a:ext cx="3300900" cy="159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4" name="Google Shape;54;p7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3"/>
        </a:solidFill>
        <a:effectLst/>
      </p:bgPr>
    </p:bg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oogle Shape;56;p8"/>
          <p:cNvGrpSpPr/>
          <p:nvPr/>
        </p:nvGrpSpPr>
        <p:grpSpPr>
          <a:xfrm>
            <a:off x="830392" y="4169130"/>
            <a:ext cx="745763" cy="45826"/>
            <a:chOff x="4580561" y="2589004"/>
            <a:chExt cx="1064464" cy="25200"/>
          </a:xfrm>
        </p:grpSpPr>
        <p:sp>
          <p:nvSpPr>
            <p:cNvPr id="57" name="Google Shape;57;p8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8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9" name="Google Shape;59;p8"/>
          <p:cNvSpPr txBox="1">
            <a:spLocks noGrp="1"/>
          </p:cNvSpPr>
          <p:nvPr>
            <p:ph type="title"/>
          </p:nvPr>
        </p:nvSpPr>
        <p:spPr>
          <a:xfrm>
            <a:off x="729450" y="864300"/>
            <a:ext cx="7021200" cy="298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0" name="Google Shape;60;p8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9"/>
          <p:cNvSpPr/>
          <p:nvPr/>
        </p:nvSpPr>
        <p:spPr>
          <a:xfrm>
            <a:off x="0" y="0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3" name="Google Shape;63;p9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64" name="Google Shape;64;p9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9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6" name="Google Shape;66;p9"/>
          <p:cNvSpPr txBox="1">
            <a:spLocks noGrp="1"/>
          </p:cNvSpPr>
          <p:nvPr>
            <p:ph type="title"/>
          </p:nvPr>
        </p:nvSpPr>
        <p:spPr>
          <a:xfrm>
            <a:off x="730000" y="1318650"/>
            <a:ext cx="3300900" cy="168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67" name="Google Shape;67;p9"/>
          <p:cNvSpPr txBox="1">
            <a:spLocks noGrp="1"/>
          </p:cNvSpPr>
          <p:nvPr>
            <p:ph type="subTitle" idx="1"/>
          </p:nvPr>
        </p:nvSpPr>
        <p:spPr>
          <a:xfrm>
            <a:off x="724950" y="3161525"/>
            <a:ext cx="3300900" cy="75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68" name="Google Shape;68;p9"/>
          <p:cNvSpPr txBox="1">
            <a:spLocks noGrp="1"/>
          </p:cNvSpPr>
          <p:nvPr>
            <p:ph type="body" idx="2"/>
          </p:nvPr>
        </p:nvSpPr>
        <p:spPr>
          <a:xfrm>
            <a:off x="5174225" y="1352625"/>
            <a:ext cx="3374400" cy="302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69" name="Google Shape;69;p9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0"/>
          <p:cNvSpPr txBox="1">
            <a:spLocks noGrp="1"/>
          </p:cNvSpPr>
          <p:nvPr>
            <p:ph type="body" idx="1"/>
          </p:nvPr>
        </p:nvSpPr>
        <p:spPr>
          <a:xfrm>
            <a:off x="724950" y="4372551"/>
            <a:ext cx="7697400" cy="460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>
            <a:endParaRPr/>
          </a:p>
        </p:txBody>
      </p:sp>
      <p:sp>
        <p:nvSpPr>
          <p:cNvPr id="72" name="Google Shape;72;p10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dk1"/>
        </a:solidFill>
        <a:effectLst/>
      </p:bgPr>
    </p:bg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oogle Shape;74;p11"/>
          <p:cNvGrpSpPr/>
          <p:nvPr/>
        </p:nvGrpSpPr>
        <p:grpSpPr>
          <a:xfrm>
            <a:off x="830392" y="4169130"/>
            <a:ext cx="745763" cy="45826"/>
            <a:chOff x="4580561" y="2589004"/>
            <a:chExt cx="1064464" cy="25200"/>
          </a:xfrm>
        </p:grpSpPr>
        <p:sp>
          <p:nvSpPr>
            <p:cNvPr id="75" name="Google Shape;75;p11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11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7" name="Google Shape;77;p11"/>
          <p:cNvSpPr txBox="1">
            <a:spLocks noGrp="1"/>
          </p:cNvSpPr>
          <p:nvPr>
            <p:ph type="title" hasCustomPrompt="1"/>
          </p:nvPr>
        </p:nvSpPr>
        <p:spPr>
          <a:xfrm>
            <a:off x="729450" y="733950"/>
            <a:ext cx="7688400" cy="1244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8" name="Google Shape;78;p11"/>
          <p:cNvSpPr txBox="1">
            <a:spLocks noGrp="1"/>
          </p:cNvSpPr>
          <p:nvPr>
            <p:ph type="body" idx="1"/>
          </p:nvPr>
        </p:nvSpPr>
        <p:spPr>
          <a:xfrm>
            <a:off x="729450" y="2272888"/>
            <a:ext cx="7688400" cy="158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Char char="●"/>
              <a:defRPr>
                <a:solidFill>
                  <a:schemeClr val="lt1"/>
                </a:solidFill>
              </a:defRPr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>
                <a:solidFill>
                  <a:schemeClr val="lt1"/>
                </a:solidFill>
              </a:defRPr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>
                <a:solidFill>
                  <a:schemeClr val="lt1"/>
                </a:solidFill>
              </a:defRPr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9" name="Google Shape;79;p11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2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treamline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300"/>
              <a:buFont typeface="Lato"/>
              <a:buChar char="●"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lvl="1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○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lvl="2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■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lvl="3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●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lvl="4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○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lvl="5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■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lvl="6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●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lvl="7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○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lvl="8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■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rism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slow">
        <p:fade/>
      </p:transition>
    </mc:Fallback>
  </mc:AlternateConten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dforpoints.com/2022/01/27/what-is-a-w-hotel/" TargetMode="External"/><Relationship Id="rId3" Type="http://schemas.openxmlformats.org/officeDocument/2006/relationships/hyperlink" Target="http://www.cbc.ca/news/canada/british-columbia/airbnb-vancouver-bc-1.4524284" TargetMode="External"/><Relationship Id="rId7" Type="http://schemas.openxmlformats.org/officeDocument/2006/relationships/hyperlink" Target="https://hospitality-on.com/en/development/w-hotels-reaches-45-properties" TargetMode="External"/><Relationship Id="rId12" Type="http://schemas.openxmlformats.org/officeDocument/2006/relationships/hyperlink" Target="https://en.wikipedia.org/wiki/Verbier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tophotel.news/brand-overview-w-hotels-to-roll-out-7500-new-rooms-infographic/" TargetMode="External"/><Relationship Id="rId11" Type="http://schemas.openxmlformats.org/officeDocument/2006/relationships/hyperlink" Target="http://www.nielsen.com/us/en/press-room/2012/nielsen-global-consumers-trust-in-earned-advertising-grows.html" TargetMode="External"/><Relationship Id="rId5" Type="http://schemas.openxmlformats.org/officeDocument/2006/relationships/hyperlink" Target="https://www.hoteliermiddleeast.com/business/27892-brand-update-w-hotels-worldwide#:~:text=But%20W%27s%20consumer%20base%20can,that%20is%20where%20we%20play.%E2%80%9D&amp;text=Anthony%20Ingham%20is%20global%20brand%20leader%20for%20W%20Hotels%20Worldwide" TargetMode="External"/><Relationship Id="rId10" Type="http://schemas.openxmlformats.org/officeDocument/2006/relationships/hyperlink" Target="https://www.telegraph.co.uk/travel/hotels/articles/w-hotels-is-this-the-worlds-coolest-hotel-brand/" TargetMode="External"/><Relationship Id="rId4" Type="http://schemas.openxmlformats.org/officeDocument/2006/relationships/hyperlink" Target="https://www.wallpaper.com/travel/switzerland/verbier/ski-resorts/w-verbier" TargetMode="External"/><Relationship Id="rId9" Type="http://schemas.openxmlformats.org/officeDocument/2006/relationships/hyperlink" Target="https://www.emerald.com/insight/content/doi/10.1108/IJCHM-06-2019-0581/full/html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3"/>
          <p:cNvSpPr txBox="1">
            <a:spLocks noGrp="1"/>
          </p:cNvSpPr>
          <p:nvPr>
            <p:ph type="ctrTitle"/>
          </p:nvPr>
        </p:nvSpPr>
        <p:spPr>
          <a:xfrm>
            <a:off x="727950" y="1169375"/>
            <a:ext cx="7688100" cy="1664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 u="sng">
                <a:latin typeface="Arial"/>
                <a:ea typeface="Arial"/>
                <a:cs typeface="Arial"/>
                <a:sym typeface="Arial"/>
              </a:rPr>
              <a:t>Hospitality &amp; Guest Services</a:t>
            </a:r>
            <a:endParaRPr sz="3500" u="sng"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 u="sng">
                <a:latin typeface="Arial"/>
                <a:ea typeface="Arial"/>
                <a:cs typeface="Arial"/>
                <a:sym typeface="Arial"/>
              </a:rPr>
              <a:t>of</a:t>
            </a:r>
            <a:endParaRPr sz="3500" u="sng"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 u="sng">
                <a:latin typeface="Arial"/>
                <a:ea typeface="Arial"/>
                <a:cs typeface="Arial"/>
                <a:sym typeface="Arial"/>
              </a:rPr>
              <a:t>W Verbier Hotel Switzerland</a:t>
            </a:r>
            <a:endParaRPr sz="3500" u="sng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7" name="Google Shape;87;p13"/>
          <p:cNvSpPr txBox="1">
            <a:spLocks noGrp="1"/>
          </p:cNvSpPr>
          <p:nvPr>
            <p:ph type="subTitle" idx="1"/>
          </p:nvPr>
        </p:nvSpPr>
        <p:spPr>
          <a:xfrm>
            <a:off x="727950" y="3346400"/>
            <a:ext cx="4129800" cy="150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25000" lnSpcReduction="20000"/>
          </a:bodyPr>
          <a:lstStyle/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Student Name: : Abdur Rahman</a:t>
            </a:r>
            <a:endParaRPr sz="48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48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indent="0" algn="just">
              <a:lnSpc>
                <a:spcPct val="115000"/>
              </a:lnSpc>
            </a:pPr>
            <a:r>
              <a:rPr lang="en" sz="48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Student ID : 2022128991</a:t>
            </a: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48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Lecturer Name: Charlotte Joyners</a:t>
            </a: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" sz="48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Module: Hospitalty &amp; Guest Services BMIH4003</a:t>
            </a:r>
            <a:endParaRPr sz="48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48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4"/>
          <p:cNvSpPr txBox="1">
            <a:spLocks noGrp="1"/>
          </p:cNvSpPr>
          <p:nvPr>
            <p:ph type="ctrTitle"/>
          </p:nvPr>
        </p:nvSpPr>
        <p:spPr>
          <a:xfrm>
            <a:off x="2533350" y="669275"/>
            <a:ext cx="4077300" cy="953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 u="sng"/>
              <a:t>Table of Content</a:t>
            </a:r>
            <a:endParaRPr sz="3500" u="sng"/>
          </a:p>
        </p:txBody>
      </p:sp>
      <p:sp>
        <p:nvSpPr>
          <p:cNvPr id="93" name="Google Shape;93;p14"/>
          <p:cNvSpPr txBox="1">
            <a:spLocks noGrp="1"/>
          </p:cNvSpPr>
          <p:nvPr>
            <p:ph type="subTitle" idx="1"/>
          </p:nvPr>
        </p:nvSpPr>
        <p:spPr>
          <a:xfrm>
            <a:off x="380100" y="1716600"/>
            <a:ext cx="5465100" cy="258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AutoNum type="arabicPeriod"/>
            </a:pPr>
            <a:r>
              <a:rPr lang="en" sz="12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 Hotels ………………… …………………… 	3</a:t>
            </a:r>
            <a:endParaRPr sz="12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AutoNum type="arabicPeriod"/>
            </a:pPr>
            <a:r>
              <a:rPr lang="en" sz="12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Main Consumers …………………………….. 	4</a:t>
            </a:r>
            <a:endParaRPr sz="12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AutoNum type="arabicPeriod"/>
            </a:pPr>
            <a:r>
              <a:rPr lang="en" sz="12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Services &amp; facilities …………………………. 	5</a:t>
            </a:r>
            <a:endParaRPr sz="12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AutoNum type="arabicPeriod"/>
            </a:pPr>
            <a:r>
              <a:rPr lang="en" sz="12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Importance of Hospitality ………………….. 	6</a:t>
            </a:r>
            <a:endParaRPr sz="12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AutoNum type="arabicPeriod"/>
            </a:pPr>
            <a:r>
              <a:rPr lang="en" sz="12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Considerations ………………………………. 	7</a:t>
            </a:r>
            <a:endParaRPr sz="12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AutoNum type="arabicPeriod"/>
            </a:pPr>
            <a:r>
              <a:rPr lang="en" sz="12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Summary ………………………………………. 	8</a:t>
            </a:r>
            <a:endParaRPr sz="12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ts val="1200"/>
              <a:buFont typeface="Arial"/>
              <a:buAutoNum type="arabicPeriod"/>
            </a:pPr>
            <a:r>
              <a:rPr lang="en" sz="12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References …………………………………….. 	9</a:t>
            </a:r>
            <a:endParaRPr sz="1200" b="1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5"/>
          <p:cNvSpPr txBox="1">
            <a:spLocks noGrp="1"/>
          </p:cNvSpPr>
          <p:nvPr>
            <p:ph type="body" idx="2"/>
          </p:nvPr>
        </p:nvSpPr>
        <p:spPr>
          <a:xfrm>
            <a:off x="5011025" y="824375"/>
            <a:ext cx="3704400" cy="3923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 Hotels is a luxury hotel brand located in various countries worldwide. Some popular locations include: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 New York in New York City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 Hollywood in Los Angeles, California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 Paris - Opéra in France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 Bali - Seminyak in Indonesia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 London - Leicester Square in the United Kingdom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 Mumbai in India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" name="Google Shape;99;p15"/>
          <p:cNvSpPr txBox="1"/>
          <p:nvPr/>
        </p:nvSpPr>
        <p:spPr>
          <a:xfrm>
            <a:off x="4572700" y="183700"/>
            <a:ext cx="45726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u="sng">
                <a:solidFill>
                  <a:schemeClr val="lt1"/>
                </a:solidFill>
              </a:rPr>
              <a:t>W Hotels</a:t>
            </a:r>
            <a:endParaRPr sz="2500" b="1" u="sng">
              <a:solidFill>
                <a:schemeClr val="lt1"/>
              </a:solidFill>
            </a:endParaRPr>
          </a:p>
        </p:txBody>
      </p:sp>
      <p:sp>
        <p:nvSpPr>
          <p:cNvPr id="100" name="Google Shape;100;p15"/>
          <p:cNvSpPr txBox="1"/>
          <p:nvPr/>
        </p:nvSpPr>
        <p:spPr>
          <a:xfrm>
            <a:off x="459250" y="581700"/>
            <a:ext cx="3786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01" name="Google Shape;101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185950"/>
            <a:ext cx="4572702" cy="2649151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Google Shape;102;p15"/>
          <p:cNvSpPr txBox="1"/>
          <p:nvPr/>
        </p:nvSpPr>
        <p:spPr>
          <a:xfrm>
            <a:off x="1347250" y="3775975"/>
            <a:ext cx="2010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>
                <a:solidFill>
                  <a:schemeClr val="dk2"/>
                </a:solidFill>
              </a:rPr>
              <a:t>Source: Google</a:t>
            </a:r>
            <a:endParaRPr sz="1000" b="1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6"/>
          <p:cNvSpPr txBox="1">
            <a:spLocks noGrp="1"/>
          </p:cNvSpPr>
          <p:nvPr>
            <p:ph type="body" idx="2"/>
          </p:nvPr>
        </p:nvSpPr>
        <p:spPr>
          <a:xfrm>
            <a:off x="5072175" y="926600"/>
            <a:ext cx="3694200" cy="365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 Hotels' target consumers include: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Trendsetters and fashion-conscious individuals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Urban travelers looking for stylish, contemporary accommodations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Business travelers seeking high-end amenities and services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Culture enthusiasts interested in art, music, and local experiences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Young professionals seeking a dynamic, social atmosphere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8" name="Google Shape;108;p16"/>
          <p:cNvSpPr txBox="1"/>
          <p:nvPr/>
        </p:nvSpPr>
        <p:spPr>
          <a:xfrm>
            <a:off x="5893575" y="214300"/>
            <a:ext cx="20514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u="sng">
                <a:solidFill>
                  <a:schemeClr val="lt1"/>
                </a:solidFill>
              </a:rPr>
              <a:t>Consumers</a:t>
            </a:r>
            <a:endParaRPr sz="2500" u="sng">
              <a:solidFill>
                <a:schemeClr val="lt1"/>
              </a:solidFill>
            </a:endParaRPr>
          </a:p>
        </p:txBody>
      </p:sp>
      <p:sp>
        <p:nvSpPr>
          <p:cNvPr id="109" name="Google Shape;109;p16"/>
          <p:cNvSpPr txBox="1"/>
          <p:nvPr/>
        </p:nvSpPr>
        <p:spPr>
          <a:xfrm>
            <a:off x="224525" y="1163400"/>
            <a:ext cx="43476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10" name="Google Shape;110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982125"/>
            <a:ext cx="4572124" cy="3179249"/>
          </a:xfrm>
          <a:prstGeom prst="rect">
            <a:avLst/>
          </a:prstGeom>
          <a:noFill/>
          <a:ln>
            <a:noFill/>
          </a:ln>
        </p:spPr>
      </p:pic>
      <p:sp>
        <p:nvSpPr>
          <p:cNvPr id="111" name="Google Shape;111;p16"/>
          <p:cNvSpPr txBox="1"/>
          <p:nvPr/>
        </p:nvSpPr>
        <p:spPr>
          <a:xfrm>
            <a:off x="959300" y="4161375"/>
            <a:ext cx="22656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>
                <a:solidFill>
                  <a:schemeClr val="dk2"/>
                </a:solidFill>
              </a:rPr>
              <a:t>Source: Google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7"/>
          <p:cNvSpPr txBox="1">
            <a:spLocks noGrp="1"/>
          </p:cNvSpPr>
          <p:nvPr>
            <p:ph type="body" idx="2"/>
          </p:nvPr>
        </p:nvSpPr>
        <p:spPr>
          <a:xfrm>
            <a:off x="4829575" y="804125"/>
            <a:ext cx="4086600" cy="440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 Hotels offer a range of services and facilities to its guests, including: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Stylish and contemporary accommodations, including rooms and suites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On-site dining options, including signature restaurants and bars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Spas and wellness facilities, including fitness centers and yoga studios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Meeting and event spaces, including flexible meeting rooms and ballrooms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Business centers and high-speed internet access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Pool and lounge areas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Local experiences, such as cultural events and partnerships with local art galleries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7" name="Google Shape;117;p17"/>
          <p:cNvSpPr txBox="1"/>
          <p:nvPr/>
        </p:nvSpPr>
        <p:spPr>
          <a:xfrm>
            <a:off x="5146925" y="234725"/>
            <a:ext cx="34290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u="sng">
                <a:solidFill>
                  <a:schemeClr val="lt1"/>
                </a:solidFill>
              </a:rPr>
              <a:t>Services &amp; Facilities</a:t>
            </a:r>
            <a:endParaRPr sz="2500" u="sng">
              <a:solidFill>
                <a:schemeClr val="lt1"/>
              </a:solidFill>
            </a:endParaRPr>
          </a:p>
        </p:txBody>
      </p:sp>
      <p:sp>
        <p:nvSpPr>
          <p:cNvPr id="118" name="Google Shape;118;p17"/>
          <p:cNvSpPr txBox="1"/>
          <p:nvPr/>
        </p:nvSpPr>
        <p:spPr>
          <a:xfrm>
            <a:off x="887875" y="1163400"/>
            <a:ext cx="22554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19" name="Google Shape;119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205725"/>
            <a:ext cx="4572001" cy="2523425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17"/>
          <p:cNvSpPr txBox="1"/>
          <p:nvPr/>
        </p:nvSpPr>
        <p:spPr>
          <a:xfrm>
            <a:off x="887875" y="3729150"/>
            <a:ext cx="2602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>
                <a:solidFill>
                  <a:schemeClr val="dk2"/>
                </a:solidFill>
              </a:rPr>
              <a:t>Source: Google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8"/>
          <p:cNvSpPr txBox="1">
            <a:spLocks noGrp="1"/>
          </p:cNvSpPr>
          <p:nvPr>
            <p:ph type="body" idx="2"/>
          </p:nvPr>
        </p:nvSpPr>
        <p:spPr>
          <a:xfrm>
            <a:off x="5121425" y="985250"/>
            <a:ext cx="3480000" cy="370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Hospitality is a crucial aspect of the W Hotels brand, and the significance of hospitality at W Hotels can be summarized as follows: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Personalized service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Focus on design and style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Emphasis on local experiences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High-end amenities and facilities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Social atmosphere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6" name="Google Shape;126;p18"/>
          <p:cNvSpPr txBox="1"/>
          <p:nvPr/>
        </p:nvSpPr>
        <p:spPr>
          <a:xfrm>
            <a:off x="4315175" y="193925"/>
            <a:ext cx="50925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u="sng">
                <a:solidFill>
                  <a:schemeClr val="lt1"/>
                </a:solidFill>
              </a:rPr>
              <a:t>Significance of Hospitality</a:t>
            </a:r>
            <a:endParaRPr sz="2500" u="sng">
              <a:solidFill>
                <a:schemeClr val="lt1"/>
              </a:solidFill>
            </a:endParaRPr>
          </a:p>
        </p:txBody>
      </p:sp>
      <p:sp>
        <p:nvSpPr>
          <p:cNvPr id="127" name="Google Shape;127;p18"/>
          <p:cNvSpPr txBox="1"/>
          <p:nvPr/>
        </p:nvSpPr>
        <p:spPr>
          <a:xfrm>
            <a:off x="224525" y="1051150"/>
            <a:ext cx="13164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28" name="Google Shape;128;p18"/>
          <p:cNvPicPr preferRelativeResize="0"/>
          <p:nvPr/>
        </p:nvPicPr>
        <p:blipFill rotWithShape="1">
          <a:blip r:embed="rId3">
            <a:alphaModFix/>
          </a:blip>
          <a:srcRect l="-890" r="890"/>
          <a:stretch/>
        </p:blipFill>
        <p:spPr>
          <a:xfrm>
            <a:off x="-40825" y="981075"/>
            <a:ext cx="4612825" cy="3181350"/>
          </a:xfrm>
          <a:prstGeom prst="rect">
            <a:avLst/>
          </a:prstGeom>
          <a:noFill/>
          <a:ln>
            <a:noFill/>
          </a:ln>
        </p:spPr>
      </p:pic>
      <p:sp>
        <p:nvSpPr>
          <p:cNvPr id="129" name="Google Shape;129;p18"/>
          <p:cNvSpPr txBox="1"/>
          <p:nvPr/>
        </p:nvSpPr>
        <p:spPr>
          <a:xfrm>
            <a:off x="714400" y="4162425"/>
            <a:ext cx="29799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>
                <a:solidFill>
                  <a:schemeClr val="dk2"/>
                </a:solidFill>
              </a:rPr>
              <a:t>Source: Google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9"/>
          <p:cNvSpPr txBox="1">
            <a:spLocks noGrp="1"/>
          </p:cNvSpPr>
          <p:nvPr>
            <p:ph type="body" idx="2"/>
          </p:nvPr>
        </p:nvSpPr>
        <p:spPr>
          <a:xfrm>
            <a:off x="5094125" y="1048950"/>
            <a:ext cx="3534600" cy="343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 Hotels consider several factors to ensure that their guests have an exceptional experience, including: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Guest satisfaction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Trends in hospitality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Location and accessibility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Competition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Brand reputation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●"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Technology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5" name="Google Shape;135;p19"/>
          <p:cNvSpPr txBox="1"/>
          <p:nvPr/>
        </p:nvSpPr>
        <p:spPr>
          <a:xfrm>
            <a:off x="4651925" y="285775"/>
            <a:ext cx="44190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u="sng">
                <a:solidFill>
                  <a:schemeClr val="lt1"/>
                </a:solidFill>
              </a:rPr>
              <a:t>Considerations</a:t>
            </a:r>
            <a:endParaRPr sz="2500" u="sng">
              <a:solidFill>
                <a:schemeClr val="lt1"/>
              </a:solidFill>
            </a:endParaRPr>
          </a:p>
        </p:txBody>
      </p:sp>
      <p:sp>
        <p:nvSpPr>
          <p:cNvPr id="136" name="Google Shape;136;p19"/>
          <p:cNvSpPr txBox="1"/>
          <p:nvPr/>
        </p:nvSpPr>
        <p:spPr>
          <a:xfrm>
            <a:off x="449025" y="1000125"/>
            <a:ext cx="36432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37" name="Google Shape;137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23062" y="994350"/>
            <a:ext cx="4587375" cy="315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38" name="Google Shape;138;p19"/>
          <p:cNvSpPr txBox="1"/>
          <p:nvPr/>
        </p:nvSpPr>
        <p:spPr>
          <a:xfrm>
            <a:off x="918475" y="4367900"/>
            <a:ext cx="22860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39" name="Google Shape;139;p19"/>
          <p:cNvSpPr txBox="1"/>
          <p:nvPr/>
        </p:nvSpPr>
        <p:spPr>
          <a:xfrm>
            <a:off x="1025575" y="4149150"/>
            <a:ext cx="20718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>
                <a:solidFill>
                  <a:schemeClr val="dk2"/>
                </a:solidFill>
              </a:rPr>
              <a:t>Source: Google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0"/>
          <p:cNvSpPr txBox="1">
            <a:spLocks noGrp="1"/>
          </p:cNvSpPr>
          <p:nvPr>
            <p:ph type="body" idx="2"/>
          </p:nvPr>
        </p:nvSpPr>
        <p:spPr>
          <a:xfrm>
            <a:off x="5174225" y="1189350"/>
            <a:ext cx="3374400" cy="335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 Hotels is a luxury hotel brand emphasizing hospitality, design, and unique experiences. It has a variety of attractions and is well-known for its social atmosphere. The brand regularly considers guest satisfaction and industry trends to maintain its position as a leading luxury hotel.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145" name="Google Shape;145;p20"/>
          <p:cNvSpPr txBox="1"/>
          <p:nvPr/>
        </p:nvSpPr>
        <p:spPr>
          <a:xfrm>
            <a:off x="5636825" y="265350"/>
            <a:ext cx="24492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u="sng">
                <a:solidFill>
                  <a:schemeClr val="lt1"/>
                </a:solidFill>
              </a:rPr>
              <a:t>Conclusion</a:t>
            </a:r>
            <a:endParaRPr sz="2500" u="sng">
              <a:solidFill>
                <a:schemeClr val="lt1"/>
              </a:solidFill>
            </a:endParaRPr>
          </a:p>
        </p:txBody>
      </p:sp>
      <p:sp>
        <p:nvSpPr>
          <p:cNvPr id="146" name="Google Shape;146;p20"/>
          <p:cNvSpPr txBox="1"/>
          <p:nvPr/>
        </p:nvSpPr>
        <p:spPr>
          <a:xfrm>
            <a:off x="275550" y="1143000"/>
            <a:ext cx="2898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47" name="Google Shape;147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947825"/>
            <a:ext cx="4572001" cy="3247849"/>
          </a:xfrm>
          <a:prstGeom prst="rect">
            <a:avLst/>
          </a:prstGeom>
          <a:noFill/>
          <a:ln>
            <a:noFill/>
          </a:ln>
        </p:spPr>
      </p:pic>
      <p:sp>
        <p:nvSpPr>
          <p:cNvPr id="148" name="Google Shape;148;p20"/>
          <p:cNvSpPr txBox="1"/>
          <p:nvPr/>
        </p:nvSpPr>
        <p:spPr>
          <a:xfrm>
            <a:off x="755225" y="4195675"/>
            <a:ext cx="28269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>
                <a:solidFill>
                  <a:schemeClr val="dk2"/>
                </a:solidFill>
              </a:rPr>
              <a:t>Source: Google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1"/>
          <p:cNvSpPr txBox="1"/>
          <p:nvPr/>
        </p:nvSpPr>
        <p:spPr>
          <a:xfrm>
            <a:off x="3163650" y="153100"/>
            <a:ext cx="2816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u="sng">
                <a:solidFill>
                  <a:schemeClr val="lt1"/>
                </a:solidFill>
              </a:rPr>
              <a:t>References</a:t>
            </a:r>
            <a:endParaRPr sz="2500" b="1" u="sng">
              <a:solidFill>
                <a:schemeClr val="lt1"/>
              </a:solidFill>
            </a:endParaRPr>
          </a:p>
        </p:txBody>
      </p:sp>
      <p:sp>
        <p:nvSpPr>
          <p:cNvPr id="154" name="Google Shape;154;p21"/>
          <p:cNvSpPr txBox="1"/>
          <p:nvPr/>
        </p:nvSpPr>
        <p:spPr>
          <a:xfrm>
            <a:off x="137700" y="722500"/>
            <a:ext cx="8868600" cy="42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AutoNum type="arabicPeriod"/>
            </a:pPr>
            <a:r>
              <a:rPr lang="en" sz="900"/>
              <a:t>CBC. (2018)  </a:t>
            </a:r>
            <a:r>
              <a:rPr lang="en" sz="900" i="1"/>
              <a:t>Airbnb to collect provincial, municipal taxes on short-term rentals in B.C.</a:t>
            </a:r>
            <a:r>
              <a:rPr lang="en" sz="900"/>
              <a:t> [Blog] 7 February, Available at: </a:t>
            </a:r>
            <a:r>
              <a:rPr lang="en" sz="900" u="sng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www.cbc.ca/news/canada/british-columbia/airbnb-vancouver-bc-1.4524284</a:t>
            </a:r>
            <a:r>
              <a:rPr lang="en" sz="900"/>
              <a:t> (Accessed: 19/1/2023)</a:t>
            </a:r>
            <a:endParaRPr sz="900"/>
          </a:p>
          <a:p>
            <a:pPr marL="45720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AutoNum type="arabicPeriod"/>
            </a:pPr>
            <a:r>
              <a:rPr lang="en" sz="900"/>
              <a:t>Dittrich G. (2022) </a:t>
            </a:r>
            <a:r>
              <a:rPr lang="en" sz="900" i="1"/>
              <a:t>W Verbier — Verbier, Switzerland </a:t>
            </a:r>
            <a:r>
              <a:rPr lang="en" sz="900"/>
              <a:t>[Blog] 4 November, Available at: </a:t>
            </a:r>
            <a:r>
              <a:rPr lang="en" sz="900" u="sng">
                <a:solidFill>
                  <a:schemeClr val="accent5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https://www.wallpaper.com/travel/switzerland/verbier/ski-resorts/w-verbier</a:t>
            </a:r>
            <a:r>
              <a:rPr lang="en" sz="900"/>
              <a:t> (Accessed: 19/1/2023)</a:t>
            </a:r>
            <a:endParaRPr sz="900"/>
          </a:p>
          <a:p>
            <a:pPr marL="45720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AutoNum type="arabicPeriod"/>
            </a:pPr>
            <a:r>
              <a:rPr lang="en" sz="900"/>
              <a:t>Divecha D. (2016) </a:t>
            </a:r>
            <a:r>
              <a:rPr lang="en" sz="900" i="1"/>
              <a:t>Brand update: W Hotels Worldwide </a:t>
            </a:r>
            <a:r>
              <a:rPr lang="en" sz="900"/>
              <a:t>[Blog] 9 August, Available at: </a:t>
            </a:r>
            <a:r>
              <a:rPr lang="en" sz="900" u="sng">
                <a:solidFill>
                  <a:schemeClr val="accent5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https://www.hoteliermiddleeast.com/business/27892-brand-update-w-hotels-worldwide#:~:text=But%20W%27s%20consumer%20base%20can,that%20is%20where%20we%20play.%E2%80%9D&amp;text=Anthony%20Ingham%20is%20global%20brand%20leader%20for%20W%20Hotels%20Worldwide</a:t>
            </a:r>
            <a:r>
              <a:rPr lang="en" sz="900"/>
              <a:t>. (Accessed: 19/1/2023)</a:t>
            </a:r>
            <a:endParaRPr sz="900"/>
          </a:p>
          <a:p>
            <a:pPr marL="45720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AutoNum type="arabicPeriod"/>
            </a:pPr>
            <a:r>
              <a:rPr lang="en" sz="900"/>
              <a:t>Frost R. (2022) </a:t>
            </a:r>
            <a:r>
              <a:rPr lang="en" sz="900" i="1"/>
              <a:t>Brand overview: W Hotels to roll out 7,500 new rooms [Infographic] </a:t>
            </a:r>
            <a:r>
              <a:rPr lang="en" sz="900"/>
              <a:t>[Blog] 17 March, Available at: </a:t>
            </a:r>
            <a:r>
              <a:rPr lang="en" sz="900" u="sng">
                <a:solidFill>
                  <a:schemeClr val="accent5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https://tophotel.news/brand-overview-w-hotels-to-roll-out-7500-new-rooms-infographic/</a:t>
            </a:r>
            <a:r>
              <a:rPr lang="en" sz="900"/>
              <a:t> (Accessed: 19/1/2023)</a:t>
            </a:r>
            <a:endParaRPr sz="900"/>
          </a:p>
          <a:p>
            <a:pPr marL="45720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AutoNum type="arabicPeriod"/>
            </a:pPr>
            <a:r>
              <a:rPr lang="en" sz="900"/>
              <a:t>Hospitality-on (2022) </a:t>
            </a:r>
            <a:r>
              <a:rPr lang="en" sz="900" i="1"/>
              <a:t>W Hotels reaches 45 properties </a:t>
            </a:r>
            <a:r>
              <a:rPr lang="en" sz="900"/>
              <a:t>[Blog] 17 March, Available at: </a:t>
            </a:r>
            <a:r>
              <a:rPr lang="en" sz="900" u="sng">
                <a:solidFill>
                  <a:schemeClr val="accent5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https://hospitality-on.com/en/development/w-hotels-reaches-45-properties</a:t>
            </a:r>
            <a:r>
              <a:rPr lang="en" sz="900"/>
              <a:t> (Accessed: 19.1.2023)</a:t>
            </a:r>
            <a:endParaRPr sz="900"/>
          </a:p>
          <a:p>
            <a:pPr marL="45720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AutoNum type="arabicPeriod"/>
            </a:pPr>
            <a:r>
              <a:rPr lang="en" sz="900"/>
              <a:t>Jones R. (2022) </a:t>
            </a:r>
            <a:r>
              <a:rPr lang="en" sz="900" i="1"/>
              <a:t>What is a W Hotel? Everything you need to know about the ‘coolest’ hotel brand </a:t>
            </a:r>
            <a:r>
              <a:rPr lang="en" sz="900"/>
              <a:t>[Blog] 27 January, Available at: </a:t>
            </a:r>
            <a:r>
              <a:rPr lang="en" sz="900" u="sng">
                <a:solidFill>
                  <a:schemeClr val="accent5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https://www.headforpoints.com/2022/01/27/what-is-a-w-hotel/</a:t>
            </a:r>
            <a:r>
              <a:rPr lang="en" sz="900"/>
              <a:t> (Accessed: 19.1.2023)</a:t>
            </a:r>
            <a:endParaRPr sz="900"/>
          </a:p>
          <a:p>
            <a:pPr marL="45720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AutoNum type="arabicPeriod"/>
            </a:pPr>
            <a:r>
              <a:rPr lang="en" sz="900"/>
              <a:t>Li H. (2020) </a:t>
            </a:r>
            <a:r>
              <a:rPr lang="en" sz="900" i="1"/>
              <a:t>Comprehending customer satisfaction with hotels: Data analysis of consumer-generated reviews </a:t>
            </a:r>
            <a:r>
              <a:rPr lang="en" sz="900"/>
              <a:t>[Blog] 23 May, Available at: </a:t>
            </a:r>
            <a:r>
              <a:rPr lang="en" sz="900" u="sng">
                <a:solidFill>
                  <a:schemeClr val="accent5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https://www.emerald.com/insight/content/doi/10.1108/IJCHM-06-2019-0581/full/html</a:t>
            </a:r>
            <a:r>
              <a:rPr lang="en" sz="900"/>
              <a:t> (Accessed: 19.1.2023)</a:t>
            </a:r>
            <a:endParaRPr sz="900"/>
          </a:p>
          <a:p>
            <a:pPr marL="45720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AutoNum type="arabicPeriod"/>
            </a:pPr>
            <a:r>
              <a:rPr lang="en" sz="900"/>
              <a:t>Maude B. (2017) </a:t>
            </a:r>
            <a:r>
              <a:rPr lang="en" sz="900" i="1"/>
              <a:t>W Hotels: Is This The World's Coolest Hotel Brand</a:t>
            </a:r>
            <a:r>
              <a:rPr lang="en" sz="900"/>
              <a:t> [Blog] 28 February, Available at: </a:t>
            </a:r>
            <a:r>
              <a:rPr lang="en" sz="900" u="sng">
                <a:solidFill>
                  <a:schemeClr val="accent5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https://www.telegraph.co.uk/travel/hotels/articles/w-hotels-is-this-the-worlds-coolest-hotel-brand/</a:t>
            </a:r>
            <a:r>
              <a:rPr lang="en" sz="900"/>
              <a:t> (Accessed: 19.1.2023)</a:t>
            </a:r>
            <a:endParaRPr sz="900"/>
          </a:p>
          <a:p>
            <a:pPr marL="45720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AutoNum type="arabicPeriod"/>
            </a:pPr>
            <a:r>
              <a:rPr lang="en" sz="900"/>
              <a:t>Nielsen. (2012). </a:t>
            </a:r>
            <a:r>
              <a:rPr lang="en" sz="900" i="1"/>
              <a:t>Global consumers’ trust in ‘earned’ advertising grows in importance.</a:t>
            </a:r>
            <a:r>
              <a:rPr lang="en" sz="900"/>
              <a:t> [Blog] 10 April, Available at: </a:t>
            </a:r>
            <a:r>
              <a:rPr lang="en" sz="900" u="sng">
                <a:solidFill>
                  <a:schemeClr val="accent5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www.nielsen.com/us/en/press-room/2012/nielsen-global-consumers-trust-in-earned-advertising-grows.html</a:t>
            </a:r>
            <a:r>
              <a:rPr lang="en" sz="900"/>
              <a:t> (Accessed: 19.1.2023)</a:t>
            </a:r>
            <a:endParaRPr sz="900"/>
          </a:p>
          <a:p>
            <a:pPr marL="45720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AutoNum type="arabicPeriod"/>
            </a:pPr>
            <a:r>
              <a:rPr lang="en" sz="900"/>
              <a:t>Wikipedia (2022) </a:t>
            </a:r>
            <a:r>
              <a:rPr lang="en" sz="900" i="1"/>
              <a:t>Verbier </a:t>
            </a:r>
            <a:r>
              <a:rPr lang="en" sz="900"/>
              <a:t>[Blog] 10 November, Available at: </a:t>
            </a:r>
            <a:r>
              <a:rPr lang="en" sz="900" u="sng">
                <a:solidFill>
                  <a:schemeClr val="hlink"/>
                </a:solidFill>
                <a:hlinkClick r:id="rId12"/>
              </a:rPr>
              <a:t>https://en.wikipedia.org/wiki/Verbier</a:t>
            </a:r>
            <a:r>
              <a:rPr lang="en" sz="900"/>
              <a:t> (Accessed: 19/1/2023)</a:t>
            </a:r>
            <a:endParaRPr sz="9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2"/>
          <p:cNvSpPr txBox="1"/>
          <p:nvPr/>
        </p:nvSpPr>
        <p:spPr>
          <a:xfrm>
            <a:off x="1515450" y="2210100"/>
            <a:ext cx="6113100" cy="7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 b="1" u="sng">
                <a:solidFill>
                  <a:schemeClr val="lt1"/>
                </a:solidFill>
              </a:rPr>
              <a:t>Thank You</a:t>
            </a:r>
            <a:endParaRPr sz="3500" b="1" u="sng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treamline">
  <a:themeElements>
    <a:clrScheme name="Streamline">
      <a:dk1>
        <a:srgbClr val="1A9988"/>
      </a:dk1>
      <a:lt1>
        <a:srgbClr val="FFFFFF"/>
      </a:lt1>
      <a:dk2>
        <a:srgbClr val="1A1A1A"/>
      </a:dk2>
      <a:lt2>
        <a:srgbClr val="E9EDEE"/>
      </a:lt2>
      <a:accent1>
        <a:srgbClr val="595959"/>
      </a:accent1>
      <a:accent2>
        <a:srgbClr val="6AA4C8"/>
      </a:accent2>
      <a:accent3>
        <a:srgbClr val="EB5600"/>
      </a:accent3>
      <a:accent4>
        <a:srgbClr val="A2FFE8"/>
      </a:accent4>
      <a:accent5>
        <a:srgbClr val="1C3678"/>
      </a:accent5>
      <a:accent6>
        <a:srgbClr val="FFB8A2"/>
      </a:accent6>
      <a:hlink>
        <a:srgbClr val="1C3678"/>
      </a:hlink>
      <a:folHlink>
        <a:srgbClr val="1C367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882</Words>
  <PresentationFormat>On-screen Show (16:9)</PresentationFormat>
  <Paragraphs>77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Lato</vt:lpstr>
      <vt:lpstr>Raleway</vt:lpstr>
      <vt:lpstr>Streamline</vt:lpstr>
      <vt:lpstr>Hospitality &amp; Guest Services of W Verbier Hotel Switzerland</vt:lpstr>
      <vt:lpstr>Table of Content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Abdur Rahman</dc:creator>
  <dcterms:modified xsi:type="dcterms:W3CDTF">2023-02-01T10:43:14Z</dcterms:modified>
</cp:coreProperties>
</file>