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 Id="rId4" Type="http://schemas.openxmlformats.org/package/2006/relationships/metadata/thumbnail" Target="docProps/thumbnail.jpeg"/></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sldIdLst>
    <p:sldId id="256" r:id="rId3"/>
    <p:sldId id="257" r:id="rId4"/>
    <p:sldId id="258" r:id="rId5"/>
    <p:sldId id="259" r:id="rId6"/>
    <p:sldId id="260" r:id="rId7"/>
    <p:sldId id="261" r:id="rId8"/>
    <p:sldId id="262" r:id="rId9"/>
    <p:sldId id="263" r:id="rId10"/>
    <p:sldId id="264" r:id="rId11"/>
    <p:sldId id="265" r:id="rId12"/>
  </p:sldIdLst>
  <p:sldSz cx="12192000" cy="6858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Droid Sans"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07" autoAdjust="0"/>
    <p:restoredTop sz="94688" autoAdjust="0"/>
  </p:normalViewPr>
  <p:slideViewPr>
    <p:cSldViewPr snapToGrid="0">
      <p:cViewPr>
        <p:scale>
          <a:sx n="74" d="100"/>
          <a:sy n="74" d="100"/>
        </p:scale>
        <p:origin x="0" y="0"/>
      </p:cViewPr>
      <p:guideLst>
        <p:guide orient="horz" pos="2160"/>
        <p:guide pos="384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theme" Target="theme/theme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1.jpeg"/></Relationships>
</file>

<file path=ppt/slideLayouts/slideLayout1.xml><?xml version="1.0" encoding="utf-8"?>
<p:sldLayout xmlns:p="http://schemas.openxmlformats.org/presentationml/2006/main" xmlns:a="http://schemas.openxmlformats.org/drawingml/2006/main" xmlns:r="http://schemas.openxmlformats.org/officeDocument/2006/relationships" type="title" preserve="1">
  <p:cSld name="标题幻灯片">
    <p:spTree>
      <p:nvGrpSpPr>
        <p:cNvPr id="1" name=""/>
        <p:cNvGrpSpPr/>
        <p:nvPr/>
      </p:nvGrpSpPr>
      <p:grpSpPr>
        <a:xfrm>
          <a:off x="0" y="0"/>
          <a:ext cx="0" cy="0"/>
          <a:chOff x="0" y="0"/>
          <a:chExt cx="0" cy="0"/>
        </a:xfrm>
      </p:grpSpPr>
      <p:sp>
        <p:nvSpPr>
          <p:cNvPr id="2" name="Text box"/>
          <p:cNvSpPr>
            <a:spLocks noGrp="1"/>
          </p:cNvSpPr>
          <p:nvPr>
            <p:ph type="ctrTitle"/>
          </p:nvPr>
        </p:nvSpPr>
        <p:spPr>
          <a:xfrm>
            <a:off x="914400" y="2130425"/>
            <a:ext cx="10363200" cy="1470025"/>
          </a:xfrm>
        </p:spPr>
        <p:txBody>
          <a:bodyPr/>
          <a:lstStyle/>
          <a:p>
            <a:r>
              <a:rPr lang="zh-CN" altLang="en-US" smtClean="0"/>
              <a:t>单击此处编辑母版标题样式</a:t>
            </a:r>
            <a:endParaRPr lang="zh-CN" altLang="en-US"/>
          </a:p>
        </p:txBody>
      </p:sp>
      <p:sp>
        <p:nvSpPr>
          <p:cNvPr id="3" name="Text box"/>
          <p:cNvSpPr>
            <a:spLocks noGrp="1"/>
          </p:cNvSpPr>
          <p:nvPr>
            <p:ph type="subTitle" idx="1"/>
          </p:nvPr>
        </p:nvSpPr>
        <p:spPr>
          <a:xfrm>
            <a:off x="1828800" y="3886199"/>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556508993"/>
      </p:ext>
    </p:extLst>
  </p:cSld>
  <p:clrMapOvr>
    <a:masterClrMapping/>
  </p:clrMapOvr>
</p:sldLayout>
</file>

<file path=ppt/slideLayouts/slideLayout2.xml><?xml version="1.0" encoding="utf-8"?>
<p:sldLayout xmlns:p="http://schemas.openxmlformats.org/presentationml/2006/main" xmlns:a="http://schemas.openxmlformats.org/drawingml/2006/main" xmlns:r="http://schemas.openxmlformats.org/officeDocument/2006/relationships" type="obj" preserve="1">
  <p:cSld name="标题和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712733172"/>
      </p:ext>
    </p:extLst>
  </p:cSld>
  <p:clrMapOvr>
    <a:masterClrMapping/>
  </p:clrMapOvr>
</p:sldLayout>
</file>

<file path=ppt/slideLayouts/slideLayout3.xml><?xml version="1.0" encoding="utf-8"?>
<p:sldLayout xmlns:p="http://schemas.openxmlformats.org/presentationml/2006/main" xmlns:a="http://schemas.openxmlformats.org/drawingml/2006/main" xmlns:r="http://schemas.openxmlformats.org/officeDocument/2006/relationships" type="secHead" preserve="1">
  <p:cSld name="节标题">
    <p:spTree>
      <p:nvGrpSpPr>
        <p:cNvPr id="1" name=""/>
        <p:cNvGrpSpPr/>
        <p:nvPr/>
      </p:nvGrpSpPr>
      <p:grpSpPr>
        <a:xfrm>
          <a:off x="0" y="0"/>
          <a:ext cx="0" cy="0"/>
          <a:chOff x="0" y="0"/>
          <a:chExt cx="0" cy="0"/>
        </a:xfrm>
      </p:grpSpPr>
      <p:sp>
        <p:nvSpPr>
          <p:cNvPr id="2" name="Text box"/>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331181629"/>
      </p:ext>
    </p:extLst>
  </p:cSld>
  <p:clrMapOvr>
    <a:masterClrMapping/>
  </p:clrMapOvr>
</p:sldLayout>
</file>

<file path=ppt/slideLayouts/slideLayout4.xml><?xml version="1.0" encoding="utf-8"?>
<p:sldLayout xmlns:p="http://schemas.openxmlformats.org/presentationml/2006/main" xmlns:a="http://schemas.openxmlformats.org/drawingml/2006/main" xmlns:r="http://schemas.openxmlformats.org/officeDocument/2006/relationships" type="twoObj" preserve="1">
  <p:cSld name="两栏内容">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90009285"/>
      </p:ext>
    </p:extLst>
  </p:cSld>
  <p:clrMapOvr>
    <a:masterClrMapping/>
  </p:clrMapOvr>
</p:sldLayout>
</file>

<file path=ppt/slideLayouts/slideLayout5.xml><?xml version="1.0" encoding="utf-8"?>
<p:sldLayout xmlns:p="http://schemas.openxmlformats.org/presentationml/2006/main" xmlns:a="http://schemas.openxmlformats.org/drawingml/2006/main" xmlns:r="http://schemas.openxmlformats.org/officeDocument/2006/relationships" type="twoTxTwoObj" preserve="1">
  <p:cSld name="比较">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Text box"/>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Text box"/>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Text box"/>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Text box"/>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9"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913287761"/>
      </p:ext>
    </p:extLst>
  </p:cSld>
  <p:clrMapOvr>
    <a:masterClrMapping/>
  </p:clrMapOvr>
</p:sldLayout>
</file>

<file path=ppt/slideLayouts/slideLayout6.xml><?xml version="1.0" encoding="utf-8"?>
<p:sldLayout xmlns:p="http://schemas.openxmlformats.org/presentationml/2006/main" xmlns:a="http://schemas.openxmlformats.org/drawingml/2006/main" xmlns:r="http://schemas.openxmlformats.org/officeDocument/2006/relationships" type="titleOnly" preserve="1">
  <p:cSld name="仅标题">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577607060"/>
      </p:ext>
    </p:extLst>
  </p:cSld>
  <p:clrMapOvr>
    <a:masterClrMapping/>
  </p:clrMapOvr>
</p:sldLayout>
</file>

<file path=ppt/slideLayouts/slideLayout7.xml><?xml version="1.0" encoding="utf-8"?>
<p:sldLayout xmlns:p="http://schemas.openxmlformats.org/presentationml/2006/main" xmlns:a="http://schemas.openxmlformats.org/drawingml/2006/main" xmlns:r="http://schemas.openxmlformats.org/officeDocument/2006/relationships" type="blank" preserve="1">
  <p:cSld name="空白">
    <p:spTree>
      <p:nvGrpSpPr>
        <p:cNvPr id="1" name=""/>
        <p:cNvGrpSpPr/>
        <p:nvPr/>
      </p:nvGrpSpPr>
      <p:grpSpPr>
        <a:xfrm>
          <a:off x="0" y="0"/>
          <a:ext cx="0" cy="0"/>
          <a:chOff x="0" y="0"/>
          <a:chExt cx="0" cy="0"/>
        </a:xfrm>
      </p:grpSpPr>
      <p:sp>
        <p:nvSpPr>
          <p:cNvPr id="2"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4"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2014557567"/>
      </p:ext>
    </p:extLst>
  </p:cSld>
  <p:clrMapOvr>
    <a:masterClrMapping/>
  </p:clrMapOvr>
</p:sldLayout>
</file>

<file path=ppt/slideLayouts/slideLayout8.xml><?xml version="1.0" encoding="utf-8"?>
<p:sldLayout xmlns:p="http://schemas.openxmlformats.org/presentationml/2006/main" xmlns:a="http://schemas.openxmlformats.org/drawingml/2006/main" xmlns:r="http://schemas.openxmlformats.org/officeDocument/2006/relationships" type="objTx" preserve="1">
  <p:cSld name="内容与标题">
    <p:spTree>
      <p:nvGrpSpPr>
        <p:cNvPr id="1" name=""/>
        <p:cNvGrpSpPr/>
        <p:nvPr/>
      </p:nvGrpSpPr>
      <p:grpSpPr>
        <a:xfrm>
          <a:off x="0" y="0"/>
          <a:ext cx="0" cy="0"/>
          <a:chOff x="0" y="0"/>
          <a:chExt cx="0" cy="0"/>
        </a:xfrm>
      </p:grpSpPr>
      <p:sp>
        <p:nvSpPr>
          <p:cNvPr id="2" name="Text box"/>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57182306"/>
      </p:ext>
    </p:extLst>
  </p:cSld>
  <p:clrMapOvr>
    <a:masterClrMapping/>
  </p:clrMapOvr>
</p:sldLayout>
</file>

<file path=ppt/slideLayouts/slideLayout9.xml><?xml version="1.0" encoding="utf-8"?>
<p:sldLayout xmlns:p="http://schemas.openxmlformats.org/presentationml/2006/main" xmlns:a="http://schemas.openxmlformats.org/drawingml/2006/main" xmlns:r="http://schemas.openxmlformats.org/officeDocument/2006/relationships" type="picTx" preserve="1">
  <p:cSld name="图片与标题">
    <p:spTree>
      <p:nvGrpSpPr>
        <p:cNvPr id="1" name=""/>
        <p:cNvGrpSpPr/>
        <p:nvPr/>
      </p:nvGrpSpPr>
      <p:grpSpPr>
        <a:xfrm>
          <a:off x="0" y="0"/>
          <a:ext cx="0" cy="0"/>
          <a:chOff x="0" y="0"/>
          <a:chExt cx="0" cy="0"/>
        </a:xfrm>
      </p:grpSpPr>
      <p:sp>
        <p:nvSpPr>
          <p:cNvPr id="2" name="Text box"/>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Text box"/>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Text box"/>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7"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431677431"/>
      </p:ext>
    </p:extLst>
  </p:cSld>
  <p:clrMapOvr>
    <a:masterClrMapping/>
  </p:clrMapOvr>
</p:sldLayout>
</file>

<file path=ppt/slideLayouts/slideLayout10.xml><?xml version="1.0" encoding="utf-8"?>
<p:sldLayout xmlns:p="http://schemas.openxmlformats.org/presentationml/2006/main" xmlns:a="http://schemas.openxmlformats.org/drawingml/2006/main" xmlns:r="http://schemas.openxmlformats.org/officeDocument/2006/relationships" type="vertTx" preserve="1">
  <p:cSld name="标题和竖排文本">
    <p:spTree>
      <p:nvGrpSpPr>
        <p:cNvPr id="1" name=""/>
        <p:cNvGrpSpPr/>
        <p:nvPr/>
      </p:nvGrpSpPr>
      <p:grpSpPr>
        <a:xfrm>
          <a:off x="0" y="0"/>
          <a:ext cx="0" cy="0"/>
          <a:chOff x="0" y="0"/>
          <a:chExt cx="0" cy="0"/>
        </a:xfrm>
      </p:grpSpPr>
      <p:sp>
        <p:nvSpPr>
          <p:cNvPr id="2" name="Text box"/>
          <p:cNvSpPr>
            <a:spLocks noGrp="1"/>
          </p:cNvSpPr>
          <p:nvPr>
            <p:ph type="title"/>
          </p:nvPr>
        </p:nvSpPr>
        <p:spPr/>
        <p:txBody>
          <a:bodyPr/>
          <a:lstStyle/>
          <a:p>
            <a:r>
              <a:rPr lang="zh-CN" altLang="en-US" smtClean="0"/>
              <a:t>单击此处编辑母版标题样式</a:t>
            </a:r>
            <a:endParaRPr lang="zh-CN" altLang="en-US"/>
          </a:p>
        </p:txBody>
      </p:sp>
      <p:sp>
        <p:nvSpPr>
          <p:cNvPr id="3" name="Text box"/>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499899697"/>
      </p:ext>
    </p:extLst>
  </p:cSld>
  <p:clrMapOvr>
    <a:masterClrMapping/>
  </p:clrMapOvr>
</p:sldLayout>
</file>

<file path=ppt/slideLayouts/slideLayout11.xml><?xml version="1.0" encoding="utf-8"?>
<p:sldLayout xmlns:p="http://schemas.openxmlformats.org/presentationml/2006/main" xmlns:a="http://schemas.openxmlformats.org/drawingml/2006/main" xmlns:r="http://schemas.openxmlformats.org/officeDocument/2006/relationships" type="vertTitleAndTx" preserve="1">
  <p:cSld name="垂直排列标题与文本">
    <p:spTree>
      <p:nvGrpSpPr>
        <p:cNvPr id="1" name=""/>
        <p:cNvGrpSpPr/>
        <p:nvPr/>
      </p:nvGrpSpPr>
      <p:grpSpPr>
        <a:xfrm>
          <a:off x="0" y="0"/>
          <a:ext cx="0" cy="0"/>
          <a:chOff x="0" y="0"/>
          <a:chExt cx="0" cy="0"/>
        </a:xfrm>
      </p:grpSpPr>
      <p:sp>
        <p:nvSpPr>
          <p:cNvPr id="2" name="Text box"/>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Text box"/>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Text box"/>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6" name="Text box"/>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1790325049"/>
      </p:ext>
    </p:extLst>
  </p:cSld>
  <p:clrMapOvr>
    <a:masterClrMapping/>
  </p:clrMapOvr>
</p:sldLayout>
</file>

<file path=ppt/slideLayouts/slideLayout12.xml><?xml version="1.0" encoding="utf-8"?>
<p:sldLayout xmlns:p="http://schemas.openxmlformats.org/presentationml/2006/main" xmlns:a="http://schemas.openxmlformats.org/drawingml/2006/main" xmlns:r="http://schemas.openxmlformats.org/officeDocument/2006/relationships" showMasterSp="0" preserve="1">
  <p:cSld name="自定义版式">
    <p:bg>
      <p:bgPr>
        <a:blipFill rotWithShape="0">
          <a:blip r:embed="rId2"/>
          <a:stretch/>
        </a:blipFill>
      </p:bgPr>
    </p:bg>
    <p:spTree>
      <p:nvGrpSpPr>
        <p:cNvPr id="1" name=""/>
        <p:cNvGrpSpPr/>
        <p:nvPr/>
      </p:nvGrpSpPr>
      <p:grpSpPr>
        <a:xfrm>
          <a:off x="0" y="0"/>
          <a:ext cx="0" cy="0"/>
          <a:chOff x="0" y="0"/>
          <a:chExt cx="0" cy="0"/>
        </a:xfrm>
      </p:grpSpPr>
      <p:sp>
        <p:nvSpPr>
          <p:cNvPr id="6" name="Text box"/>
          <p:cNvSpPr>
            <a:spLocks noGrp="1"/>
          </p:cNvSpPr>
          <p:nvPr>
            <p:ph type="title"/>
          </p:nvPr>
        </p:nvSpPr>
        <p:spPr>
          <a:xfrm rot="0">
            <a:off x="609600" y="274638"/>
            <a:ext cx="10972800" cy="1143000"/>
          </a:xfrm>
          <a:prstGeom prst="rect"/>
          <a:noFill/>
          <a:ln w="12700" cmpd="sng" cap="flat">
            <a:noFill/>
            <a:prstDash val="solid"/>
            <a:round/>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7" name="Text box"/>
          <p:cNvSpPr>
            <a:spLocks noGrp="1"/>
          </p:cNvSpPr>
          <p:nvPr>
            <p:ph type="body" idx="1"/>
          </p:nvPr>
        </p:nvSpPr>
        <p:spPr>
          <a:xfrm rot="0">
            <a:off x="609600" y="1600201"/>
            <a:ext cx="10972800" cy="3917031"/>
          </a:xfrm>
          <a:prstGeom prst="rect"/>
          <a:noFill/>
          <a:ln w="12700" cmpd="sng" cap="flat">
            <a:noFill/>
            <a:prstDash val="solid"/>
            <a:round/>
          </a:ln>
        </p:spPr>
        <p:txBody>
          <a:bodyPr vert="horz" wrap="square" lIns="91440" tIns="45720" rIns="91440" bIns="45720" anchor="t" anchorCtr="0">
            <a:prstTxWarp prst="textNoShape"/>
          </a:bodyPr>
          <a:lstStyle/>
          <a:p>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8"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91440" tIns="45720" rIns="91440" bIns="45720" anchor="ctr" anchorCtr="0">
            <a:prstTxWarp prst="textNoShape"/>
          </a:bodyPr>
          <a:lstStyle/>
          <a:p>
            <a:pPr algn="ctr" eaLnBrk="1" fontAlgn="auto" latinLnBrk="0" hangingPunct="1">
              <a:spcBef>
                <a:spcPts val="0"/>
              </a:spcBef>
              <a:spcAft>
                <a:spcPts val="0"/>
              </a:spcAft>
            </a:pPr>
            <a:fld id="{CAD2D6BD-DE1B-4B5F-8B41-2702339687B9}" type="datetime1">
              <a:rPr lang="en-US" altLang="zh-CN" sz="1050">
                <a:solidFill>
                  <a:srgbClr val="898989"/>
                </a:solidFill>
                <a:latin typeface="Myriad Pro" pitchFamily="0" charset="0"/>
                <a:ea typeface="Droid Sans" pitchFamily="0" charset="0"/>
                <a:cs typeface="Myriad Pro" pitchFamily="0" charset="0"/>
              </a:rPr>
              <a:t>7/19/2026</a:t>
            </a:fld>
            <a:endParaRPr lang="zh-CN" altLang="en-US" sz="1050">
              <a:solidFill>
                <a:srgbClr val="898989"/>
              </a:solidFill>
              <a:latin typeface="Myriad Pro" pitchFamily="0" charset="0"/>
              <a:ea typeface="Droid Sans" pitchFamily="0" charset="0"/>
              <a:cs typeface="Myriad Pro" pitchFamily="0" charset="0"/>
            </a:endParaRPr>
          </a:p>
        </p:txBody>
      </p:sp>
      <p:sp>
        <p:nvSpPr>
          <p:cNvPr id="9" name="Text box"/>
          <p:cNvSpPr>
            <a:spLocks noGrp="1"/>
          </p:cNvSpPr>
          <p:nvPr>
            <p:ph type="ftr" idx="11"/>
          </p:nvPr>
        </p:nvSpPr>
        <p:spPr>
          <a:xfrm rot="0">
            <a:off x="4176184" y="6461126"/>
            <a:ext cx="3860799" cy="365125"/>
          </a:xfrm>
          <a:prstGeom prst="rect"/>
          <a:noFill/>
          <a:ln w="12700" cmpd="sng" cap="flat">
            <a:noFill/>
            <a:prstDash val="solid"/>
            <a:miter/>
          </a:ln>
        </p:spPr>
        <p:txBody>
          <a:bodyPr vert="horz" wrap="square" lIns="91440" tIns="45720" rIns="91440" bIns="45720" anchor="t" anchorCtr="0">
            <a:prstTxWarp prst="textNoShape"/>
          </a:bodyPr>
          <a:lstStyle/>
          <a:p>
            <a:pPr eaLnBrk="1" fontAlgn="auto" latinLnBrk="0" hangingPunct="1">
              <a:spcBef>
                <a:spcPts val="0"/>
              </a:spcBef>
              <a:spcAft>
                <a:spcPts val="0"/>
              </a:spcAft>
            </a:pPr>
            <a:endParaRPr lang="zh-CN" altLang="en-US">
              <a:latin typeface="Myriad Pro" pitchFamily="0" charset="0"/>
              <a:ea typeface="Droid Sans" pitchFamily="0" charset="0"/>
              <a:cs typeface="Myriad Pro" pitchFamily="0" charset="0"/>
            </a:endParaRPr>
          </a:p>
        </p:txBody>
      </p:sp>
      <p:sp>
        <p:nvSpPr>
          <p:cNvPr id="10"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algn="r" eaLnBrk="1" latinLnBrk="0" hangingPunct="1"/>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Myriad Pro" pitchFamily="0" charset="0"/>
              </a:rPr>
              <a:t>&lt;#&gt;</a:t>
            </a:fld>
            <a:endParaRPr lang="zh-CN" altLang="en-US" sz="1200">
              <a:solidFill>
                <a:srgbClr val="898989"/>
              </a:solidFill>
              <a:latin typeface="Myriad Pro" pitchFamily="0" charset="0"/>
              <a:ea typeface="Droid Sans" pitchFamily="0" charset="0"/>
              <a:cs typeface="Myriad Pro" pitchFamily="0" charset="0"/>
            </a:endParaRPr>
          </a:p>
        </p:txBody>
      </p:sp>
    </p:spTree>
    <p:extLst>
      <p:ext uri="{BB962C8B-B14F-4D97-AF65-F5344CB8AC3E}">
        <p14:creationId xmlns:p14="http://schemas.microsoft.com/office/powerpoint/2010/main" val="177573715"/>
      </p:ext>
    </p:extLst>
  </p:cSld>
  <p:clrMapOvr>
    <a:masterClrMapping/>
  </p:clrMapOvr>
  <p:hf sldNum="0"/>
</p:sldLayout>
</file>

<file path=ppt/slideMasters/_rels/slideMaster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2" name="Text box"/>
          <p:cNvSpPr>
            <a:spLocks noGrp="1"/>
          </p:cNvSpPr>
          <p:nvPr>
            <p:ph type="title"/>
          </p:nvPr>
        </p:nvSpPr>
        <p:spPr>
          <a:xfrm rot="0">
            <a:off x="609600" y="274638"/>
            <a:ext cx="10972800" cy="1143000"/>
          </a:xfrm>
          <a:prstGeom prst="rect"/>
          <a:noFill/>
          <a:ln w="12700" cmpd="sng" cap="flat">
            <a:noFill/>
            <a:prstDash val="solid"/>
            <a:round/>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Text box"/>
          <p:cNvSpPr>
            <a:spLocks noGrp="1"/>
          </p:cNvSpPr>
          <p:nvPr>
            <p:ph type="body" idx="1"/>
          </p:nvPr>
        </p:nvSpPr>
        <p:spPr>
          <a:xfrm rot="0">
            <a:off x="609600" y="1600200"/>
            <a:ext cx="10972800" cy="3916363"/>
          </a:xfrm>
          <a:prstGeom prst="rect"/>
          <a:noFill/>
          <a:ln w="12700" cmpd="sng" cap="flat">
            <a:noFill/>
            <a:prstDash val="solid"/>
            <a:round/>
          </a:ln>
        </p:spPr>
        <p:txBody>
          <a:bodyPr vert="horz" wrap="square" lIns="91440" tIns="45720" rIns="91440" bIns="45720" anchor="t" anchorCtr="0">
            <a:prstTxWarp prst="textNoShape"/>
          </a:bodyPr>
          <a:lstStyle/>
          <a:p>
            <a:r>
              <a:rPr lang="en-US" altLang="zh-CN"/>
              <a:t>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Text box"/>
          <p:cNvSpPr>
            <a:spLocks noGrp="1"/>
          </p:cNvSpPr>
          <p:nvPr>
            <p:ph type="dt" idx="2"/>
          </p:nvPr>
        </p:nvSpPr>
        <p:spPr>
          <a:xfrm rot="0">
            <a:off x="334433" y="6524626"/>
            <a:ext cx="1295400" cy="219075"/>
          </a:xfrm>
          <a:prstGeom prst="rect"/>
          <a:noFill/>
          <a:ln w="12700" cmpd="sng" cap="flat">
            <a:noFill/>
            <a:prstDash val="solid"/>
            <a:miter/>
          </a:ln>
        </p:spPr>
        <p:txBody>
          <a:bodyPr vert="horz" wrap="square" lIns="91440" tIns="45720" rIns="91440" bIns="45720" anchor="ctr" anchorCtr="0">
            <a:prstTxWarp prst="textNoShape"/>
          </a:bodyPr>
          <a:lstStyle/>
          <a:p>
            <a:pPr algn="ctr" eaLnBrk="1" fontAlgn="auto" latinLnBrk="0" hangingPunct="1">
              <a:spcBef>
                <a:spcPts val="0"/>
              </a:spcBef>
              <a:spcAft>
                <a:spcPts val="0"/>
              </a:spcAft>
            </a:pPr>
            <a:fld id="{CAD2D6BD-DE1B-4B5F-8B41-2702339687B9}" type="datetime1">
              <a:rPr lang="en-US" altLang="zh-CN" sz="1050">
                <a:solidFill>
                  <a:srgbClr val="898989"/>
                </a:solidFill>
                <a:latin typeface="Myriad Pro" pitchFamily="0" charset="0"/>
                <a:ea typeface="Droid Sans" pitchFamily="0" charset="0"/>
                <a:cs typeface="Myriad Pro" pitchFamily="0" charset="0"/>
              </a:rPr>
              <a:t>7/19/2026</a:t>
            </a:fld>
            <a:endParaRPr lang="zh-CN" altLang="en-US" sz="1050">
              <a:solidFill>
                <a:srgbClr val="898989"/>
              </a:solidFill>
              <a:latin typeface="Myriad Pro" pitchFamily="0" charset="0"/>
              <a:ea typeface="Droid Sans" pitchFamily="0" charset="0"/>
              <a:cs typeface="Myriad Pro" pitchFamily="0" charset="0"/>
            </a:endParaRPr>
          </a:p>
        </p:txBody>
      </p:sp>
      <p:sp>
        <p:nvSpPr>
          <p:cNvPr id="5" name="Text box"/>
          <p:cNvSpPr>
            <a:spLocks noGrp="1"/>
          </p:cNvSpPr>
          <p:nvPr>
            <p:ph type="sldNum" idx="4"/>
          </p:nvPr>
        </p:nvSpPr>
        <p:spPr>
          <a:xfrm rot="0">
            <a:off x="10608732" y="6381751"/>
            <a:ext cx="973666" cy="339725"/>
          </a:xfrm>
          <a:prstGeom prst="rect"/>
          <a:noFill/>
          <a:ln w="12700" cmpd="sng" cap="flat">
            <a:noFill/>
            <a:prstDash val="solid"/>
            <a:miter/>
          </a:ln>
        </p:spPr>
        <p:txBody>
          <a:bodyPr vert="horz" wrap="square" lIns="91440" tIns="45720" rIns="91440" bIns="45720" anchor="ctr" anchorCtr="0">
            <a:prstTxWarp prst="textNoShape"/>
          </a:bodyPr>
          <a:lstStyle/>
          <a:p>
            <a:pPr algn="r" eaLnBrk="1" latinLnBrk="0" hangingPunct="1"/>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Myriad Pro" pitchFamily="0" charset="0"/>
              </a:rPr>
              <a:t>&lt;#&gt;</a:t>
            </a:fld>
            <a:endParaRPr lang="zh-CN" altLang="en-US" sz="1200">
              <a:solidFill>
                <a:srgbClr val="898989"/>
              </a:solidFill>
              <a:latin typeface="Myriad Pro" pitchFamily="0" charset="0"/>
              <a:ea typeface="Droid Sans" pitchFamily="0" charset="0"/>
              <a:cs typeface="Myriad Pro" pitchFamily="0" charset="0"/>
            </a:endParaRPr>
          </a:p>
        </p:txBody>
      </p:sp>
    </p:spTree>
    <p:extLst>
      <p:ext uri="{BB962C8B-B14F-4D97-AF65-F5344CB8AC3E}">
        <p14:creationId xmlns:p14="http://schemas.microsoft.com/office/powerpoint/2010/main" val="1402145879"/>
      </p:ext>
    </p:extLst>
  </p:cSld>
  <p:clrMap bg1="lt1" tx1="dk1" bg2="lt2" tx2="dk2" accent1="accent1" accent2="accent2" accent3="accent3" accent4="accent4" accent5="accent5" accent6="accent6" hlink="hlink" folHlink="fol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sldNum="0" hdr="0" ftr="0" dt="0"/>
  <p:txStyles>
    <p:titleStyle>
      <a:lvl1pPr algn="ctr" defTabSz="914400" eaLnBrk="0" fontAlgn="base" hangingPunct="0">
        <a:spcBef>
          <a:spcPts val="0"/>
        </a:spcBef>
        <a:spcAft>
          <a:spcPts val="0"/>
        </a:spcAft>
        <a:buNone/>
        <a:defRPr sz="4400" kern="1200">
          <a:solidFill>
            <a:schemeClr val="tx1"/>
          </a:solidFill>
          <a:latin typeface="Myriad Pro" pitchFamily="0" charset="0"/>
          <a:ea typeface="Droid Sans" pitchFamily="0" charset="0"/>
          <a:cs typeface="Myriad Pro" pitchFamily="0" charset="0"/>
        </a:defRPr>
      </a:lvl1pPr>
    </p:titleStyle>
    <p:bodyStyle>
      <a:lvl1pPr marL="342900" indent="-342900" algn="l" defTabSz="914400" eaLnBrk="0" fontAlgn="base" hangingPunct="0">
        <a:spcBef>
          <a:spcPct val="20000"/>
        </a:spcBef>
        <a:spcAft>
          <a:spcPts val="0"/>
        </a:spcAft>
        <a:buFont typeface="Arial" pitchFamily="34" charset="0"/>
        <a:buChar char="•"/>
        <a:defRPr sz="3200" kern="1200">
          <a:solidFill>
            <a:schemeClr val="tx1"/>
          </a:solidFill>
          <a:latin typeface="Myriad Pro" pitchFamily="0" charset="0"/>
          <a:ea typeface="Droid Sans" pitchFamily="0" charset="0"/>
          <a:cs typeface="Myriad Pro" pitchFamily="0" charset="0"/>
        </a:defRPr>
      </a:lvl1pPr>
      <a:lvl2pPr marL="742950" indent="-285750" algn="l" defTabSz="914400" eaLnBrk="0" fontAlgn="base" hangingPunct="0">
        <a:spcBef>
          <a:spcPct val="20000"/>
        </a:spcBef>
        <a:spcAft>
          <a:spcPts val="0"/>
        </a:spcAft>
        <a:buFont typeface="Arial" pitchFamily="34" charset="0"/>
        <a:buChar char="–"/>
        <a:defRPr sz="2800" kern="1200">
          <a:solidFill>
            <a:schemeClr val="tx1"/>
          </a:solidFill>
          <a:latin typeface="Myriad Pro" pitchFamily="0" charset="0"/>
          <a:ea typeface="Droid Sans" pitchFamily="0" charset="0"/>
          <a:cs typeface="Myriad Pro" pitchFamily="0" charset="0"/>
        </a:defRPr>
      </a:lvl2pPr>
      <a:lvl3pPr marL="1143000" indent="-228600" algn="l" defTabSz="914400" eaLnBrk="0" fontAlgn="base" hangingPunct="0">
        <a:spcBef>
          <a:spcPct val="20000"/>
        </a:spcBef>
        <a:spcAft>
          <a:spcPts val="0"/>
        </a:spcAft>
        <a:buFont typeface="Arial" pitchFamily="34" charset="0"/>
        <a:buChar char="•"/>
        <a:defRPr sz="2400" kern="1200">
          <a:solidFill>
            <a:schemeClr val="tx1"/>
          </a:solidFill>
          <a:latin typeface="Myriad Pro" pitchFamily="0" charset="0"/>
          <a:ea typeface="Droid Sans" pitchFamily="0" charset="0"/>
          <a:cs typeface="Myriad Pro" pitchFamily="0" charset="0"/>
        </a:defRPr>
      </a:lvl3pPr>
      <a:lvl4pPr marL="1600200" indent="-228600" algn="l" defTabSz="914400" eaLnBrk="0" fontAlgn="base" hangingPunct="0">
        <a:spcBef>
          <a:spcPct val="20000"/>
        </a:spcBef>
        <a:spcAft>
          <a:spcPts val="0"/>
        </a:spcAft>
        <a:buFont typeface="Arial" pitchFamily="34" charset="0"/>
        <a:buChar char="–"/>
        <a:defRPr sz="2000" kern="1200">
          <a:solidFill>
            <a:schemeClr val="tx1"/>
          </a:solidFill>
          <a:latin typeface="Myriad Pro" pitchFamily="0" charset="0"/>
          <a:ea typeface="Droid Sans" pitchFamily="0" charset="0"/>
          <a:cs typeface="Myriad Pro" pitchFamily="0" charset="0"/>
        </a:defRPr>
      </a:lvl4pPr>
      <a:lvl5pPr marL="2057400" indent="-228600" algn="l" defTabSz="914400" eaLnBrk="0" fontAlgn="base" hangingPunct="0">
        <a:spcBef>
          <a:spcPct val="20000"/>
        </a:spcBef>
        <a:spcAft>
          <a:spcPts val="0"/>
        </a:spcAft>
        <a:buFont typeface="Arial" pitchFamily="34" charset="0"/>
        <a:buChar char="»"/>
        <a:defRPr sz="2000" kern="1200">
          <a:solidFill>
            <a:schemeClr val="tx1"/>
          </a:solidFill>
          <a:latin typeface="Myriad Pro" pitchFamily="0" charset="0"/>
          <a:ea typeface="Droid Sans" pitchFamily="0" charset="0"/>
          <a:cs typeface="Myriad Pro" pitchFamily="0"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Myriad Pro" pitchFamily="0" charset="0"/>
          <a:ea typeface="Droid Sans" pitchFamily="0" charset="0"/>
          <a:cs typeface="Myriad Pro" pitchFamily="0"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Myriad Pro" pitchFamily="0" charset="0"/>
          <a:ea typeface="Droid Sans" pitchFamily="0" charset="0"/>
          <a:cs typeface="Myriad Pro" pitchFamily="0"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Myriad Pro" pitchFamily="0" charset="0"/>
          <a:ea typeface="Droid Sans" pitchFamily="0" charset="0"/>
          <a:cs typeface="Myriad Pro" pitchFamily="0"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Myriad Pro" pitchFamily="0" charset="0"/>
          <a:ea typeface="Droid Sans" pitchFamily="0" charset="0"/>
          <a:cs typeface="Myriad Pro"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2.png"/><Relationship Id="rId3"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image" Target="../media/3.png"/><Relationship Id="rId3"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image" Target="../media/1.jpeg"/><Relationship Id="rId2" Type="http://schemas.openxmlformats.org/officeDocument/2006/relationships/slideLayout" Target="../slideLayouts/slideLayout12.xml"/></Relationships>
</file>

<file path=ppt/slides/slide1.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11"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12"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Arial" pitchFamily="34" charset="0"/>
              </a:rPr>
              <a:t>1</a:t>
            </a:fld>
            <a:endParaRPr lang="zh-CN" altLang="en-US" sz="1200" b="0" i="0" u="none" strike="noStrike" kern="1200" cap="none" spc="0" baseline="0">
              <a:solidFill>
                <a:srgbClr val="898989"/>
              </a:solidFill>
              <a:latin typeface="Myriad Pro" pitchFamily="0" charset="0"/>
              <a:ea typeface="Droid Sans" pitchFamily="0" charset="0"/>
              <a:cs typeface="Arial" pitchFamily="34" charset="0"/>
            </a:endParaRPr>
          </a:p>
        </p:txBody>
      </p:sp>
      <p:sp>
        <p:nvSpPr>
          <p:cNvPr id="13" name="Text box"/>
          <p:cNvSpPr>
            <a:spLocks noGrp="1"/>
          </p:cNvSpPr>
          <p:nvPr>
            <p:ph type="body" idx="1"/>
          </p:nvPr>
        </p:nvSpPr>
        <p:spPr>
          <a:xfrm rot="0">
            <a:off x="1981200" y="1052513"/>
            <a:ext cx="8229600" cy="4464050"/>
          </a:xfrm>
          <a:prstGeom prst="rect"/>
          <a:noFill/>
          <a:ln w="12700" cmpd="sng" cap="flat">
            <a:noFill/>
            <a:prstDash val="solid"/>
            <a:round/>
          </a:ln>
        </p:spPr>
        <p:txBody>
          <a:bodyPr vert="horz" wrap="square" lIns="91440" tIns="45720" rIns="91440" bIns="45720" anchor="t" anchorCtr="0">
            <a:prstTxWarp prst="textNoShape"/>
          </a:bodyPr>
          <a:lstStyle/>
          <a:p>
            <a:pPr marL="342900" indent="-342900" algn="l">
              <a:lnSpc>
                <a:spcPct val="100000"/>
              </a:lnSpc>
              <a:spcBef>
                <a:spcPct val="20000"/>
              </a:spcBef>
              <a:spcAft>
                <a:spcPts val="0"/>
              </a:spcAft>
              <a:buFont typeface="Arial" pitchFamily="34" charset="0"/>
              <a:buChar char="•"/>
            </a:pPr>
            <a:r>
              <a:rPr lang="en-US" altLang="zh-CN" sz="3200" b="0" i="0" u="none" strike="noStrike" kern="1200" cap="none" spc="0" baseline="0">
                <a:solidFill>
                  <a:schemeClr val="tx1"/>
                </a:solidFill>
                <a:latin typeface="Myriad Pro" pitchFamily="0" charset="0"/>
                <a:ea typeface="Droid Sans" pitchFamily="0" charset="0"/>
                <a:cs typeface="Lucida Sans"/>
              </a:rPr>
              <a:t>Module Title: </a:t>
            </a:r>
            <a:r>
              <a:rPr lang="en-US" altLang="zh-CN" sz="3200" b="1" i="1" u="none" strike="noStrike" kern="1200" cap="none" spc="0" baseline="0">
                <a:solidFill>
                  <a:schemeClr val="tx1"/>
                </a:solidFill>
                <a:latin typeface="Myriad Pro" pitchFamily="0" charset="0"/>
                <a:ea typeface="Droid Sans" pitchFamily="0" charset="0"/>
                <a:cs typeface="Lucida Sans"/>
              </a:rPr>
              <a:t>Professional Career Development within H&amp;SC</a:t>
            </a:r>
            <a:endParaRPr lang="en-US" altLang="zh-CN" sz="3200" b="1" i="1"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3200" b="0" i="0" u="sng" strike="noStrike" kern="1200" cap="none" spc="0" baseline="0">
                <a:solidFill>
                  <a:schemeClr val="tx1"/>
                </a:solidFill>
                <a:latin typeface="Myriad Pro" pitchFamily="0" charset="0"/>
                <a:ea typeface="Droid Sans" pitchFamily="0" charset="0"/>
                <a:cs typeface="Lucida Sans"/>
              </a:rPr>
              <a:t>Module Number</a:t>
            </a:r>
            <a:r>
              <a:rPr lang="en-US" altLang="zh-CN" sz="3200" b="0" i="0" u="none" strike="noStrike" kern="1200" cap="none" spc="0" baseline="0">
                <a:solidFill>
                  <a:schemeClr val="tx1"/>
                </a:solidFill>
                <a:latin typeface="Myriad Pro" pitchFamily="0" charset="0"/>
                <a:ea typeface="Droid Sans" pitchFamily="0" charset="0"/>
                <a:cs typeface="Lucida Sans"/>
              </a:rPr>
              <a:t>: </a:t>
            </a:r>
            <a:r>
              <a:rPr lang="en-US" altLang="zh-CN" sz="3200" b="1" i="1" u="none" strike="noStrike" kern="1200" cap="none" spc="0" baseline="0">
                <a:solidFill>
                  <a:schemeClr val="tx1"/>
                </a:solidFill>
                <a:latin typeface="Myriad Pro" pitchFamily="0" charset="0"/>
                <a:ea typeface="Droid Sans" pitchFamily="0" charset="0"/>
                <a:cs typeface="Lucida Sans"/>
              </a:rPr>
              <a:t>LCHS 4009 (LON)</a:t>
            </a:r>
            <a:endParaRPr lang="en-US" altLang="zh-CN" sz="3200" b="1" i="1"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3200" b="0" i="0" u="sng" strike="noStrike" kern="1200" cap="none" spc="0" baseline="0">
                <a:solidFill>
                  <a:schemeClr val="tx1"/>
                </a:solidFill>
                <a:latin typeface="Myriad Pro" pitchFamily="0" charset="0"/>
                <a:ea typeface="Droid Sans" pitchFamily="0" charset="0"/>
                <a:cs typeface="Lucida Sans"/>
              </a:rPr>
              <a:t>Assignment No</a:t>
            </a:r>
            <a:r>
              <a:rPr lang="en-US" altLang="zh-CN" sz="3200" b="1" i="1" u="none" strike="noStrike" kern="1200" cap="none" spc="0" baseline="0">
                <a:solidFill>
                  <a:schemeClr val="tx1"/>
                </a:solidFill>
                <a:latin typeface="Myriad Pro" pitchFamily="0" charset="0"/>
                <a:ea typeface="Droid Sans" pitchFamily="0" charset="0"/>
                <a:cs typeface="Lucida Sans"/>
              </a:rPr>
              <a:t>:     ASSIGNMENT 1</a:t>
            </a:r>
            <a:endParaRPr lang="en-US" altLang="zh-CN" sz="3200" b="1" i="1"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3200" b="0" i="0" u="sng" strike="noStrike" kern="1200" cap="none" spc="0" baseline="0">
                <a:solidFill>
                  <a:schemeClr val="tx1"/>
                </a:solidFill>
                <a:latin typeface="Myriad Pro" pitchFamily="0" charset="0"/>
                <a:ea typeface="Droid Sans" pitchFamily="0" charset="0"/>
                <a:cs typeface="Lucida Sans"/>
              </a:rPr>
              <a:t>Student Name</a:t>
            </a:r>
            <a:r>
              <a:rPr lang="en-US" altLang="zh-CN" sz="3200" b="1" i="1" u="none" strike="noStrike" kern="1200" cap="none" spc="0" baseline="0">
                <a:solidFill>
                  <a:schemeClr val="tx1"/>
                </a:solidFill>
                <a:latin typeface="Myriad Pro" pitchFamily="0" charset="0"/>
                <a:ea typeface="Droid Sans" pitchFamily="0" charset="0"/>
                <a:cs typeface="Lucida Sans"/>
              </a:rPr>
              <a:t>: Gloria Iyevhobu</a:t>
            </a:r>
            <a:endParaRPr lang="en-US" altLang="zh-CN" sz="3200" b="1" i="1"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3200" b="0" i="0" u="sng" strike="noStrike" kern="1200" cap="none" spc="0" baseline="0">
                <a:solidFill>
                  <a:schemeClr val="tx1"/>
                </a:solidFill>
                <a:latin typeface="Myriad Pro" pitchFamily="0" charset="0"/>
                <a:ea typeface="Droid Sans" pitchFamily="0" charset="0"/>
                <a:cs typeface="Lucida Sans"/>
              </a:rPr>
              <a:t>Student ID: 2510902</a:t>
            </a:r>
            <a:endParaRPr lang="en-US" altLang="zh-CN" sz="3200" b="1" i="1"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3200" b="0" i="0" u="sng" strike="noStrike" kern="1200" cap="none" spc="0" baseline="0">
                <a:solidFill>
                  <a:schemeClr val="tx1"/>
                </a:solidFill>
                <a:latin typeface="Myriad Pro" pitchFamily="0" charset="0"/>
                <a:ea typeface="Droid Sans" pitchFamily="0" charset="0"/>
                <a:cs typeface="Lucida Sans"/>
              </a:rPr>
              <a:t>Lecturer’s Name</a:t>
            </a:r>
            <a:r>
              <a:rPr lang="en-US" altLang="zh-CN" sz="3200" b="1" i="1" u="none" strike="noStrike" kern="1200" cap="none" spc="0" baseline="0">
                <a:solidFill>
                  <a:schemeClr val="tx1"/>
                </a:solidFill>
                <a:latin typeface="Myriad Pro" pitchFamily="0" charset="0"/>
                <a:ea typeface="Droid Sans" pitchFamily="0" charset="0"/>
                <a:cs typeface="Lucida Sans"/>
              </a:rPr>
              <a:t>: Odette Jack</a:t>
            </a:r>
            <a:endParaRPr lang="zh-CN" altLang="en-US" sz="3200" b="1" i="1" u="none" strike="noStrike" kern="1200" cap="none" spc="0" baseline="0">
              <a:solidFill>
                <a:schemeClr val="tx1"/>
              </a:solidFill>
              <a:latin typeface="Myriad Pro" pitchFamily="0" charset="0"/>
              <a:ea typeface="Droid Sans" pitchFamily="0" charset="0"/>
              <a:cs typeface="Lucida Sans"/>
            </a:endParaRPr>
          </a:p>
        </p:txBody>
      </p:sp>
    </p:spTree>
    <p:extLst>
      <p:ext uri="{BB962C8B-B14F-4D97-AF65-F5344CB8AC3E}">
        <p14:creationId xmlns:p14="http://schemas.microsoft.com/office/powerpoint/2010/main" val="667058117"/>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14" name="Text box"/>
          <p:cNvSpPr>
            <a:spLocks noGrp="1"/>
          </p:cNvSpPr>
          <p:nvPr>
            <p:ph type="title"/>
          </p:nvPr>
        </p:nvSpPr>
        <p:spPr>
          <a:xfrm rot="0">
            <a:off x="609600" y="274638"/>
            <a:ext cx="10972800" cy="1143000"/>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4400" b="1" i="0" u="none" strike="noStrike" kern="1200" cap="none" spc="0" baseline="0">
                <a:solidFill>
                  <a:schemeClr val="tx1"/>
                </a:solidFill>
                <a:latin typeface="Myriad Pro" pitchFamily="0" charset="0"/>
                <a:ea typeface="Droid Sans" pitchFamily="0" charset="0"/>
                <a:cs typeface="Lucida Sans"/>
              </a:rPr>
              <a:t>Acknowledge use of AI</a:t>
            </a:r>
            <a:endParaRPr lang="zh-CN" altLang="en-US" sz="4400" b="1" i="0" u="none" strike="noStrike" kern="1200" cap="none" spc="0" baseline="0">
              <a:solidFill>
                <a:schemeClr val="tx1"/>
              </a:solidFill>
              <a:latin typeface="Myriad Pro" pitchFamily="0" charset="0"/>
              <a:ea typeface="Droid Sans" pitchFamily="0" charset="0"/>
              <a:cs typeface="Lucida Sans"/>
            </a:endParaRPr>
          </a:p>
        </p:txBody>
      </p:sp>
      <p:sp>
        <p:nvSpPr>
          <p:cNvPr id="15" name="Text box"/>
          <p:cNvSpPr>
            <a:spLocks noGrp="1"/>
          </p:cNvSpPr>
          <p:nvPr>
            <p:ph type="body" idx="1"/>
          </p:nvPr>
        </p:nvSpPr>
        <p:spPr>
          <a:xfrm rot="0">
            <a:off x="609600" y="1600201"/>
            <a:ext cx="10972800" cy="3917031"/>
          </a:xfrm>
          <a:prstGeom prst="rect"/>
          <a:noFill/>
          <a:ln w="12700" cmpd="sng" cap="flat">
            <a:noFill/>
            <a:prstDash val="solid"/>
            <a:round/>
          </a:ln>
        </p:spPr>
        <p:txBody>
          <a:bodyPr vert="horz" wrap="square" lIns="91440" tIns="45720" rIns="91440" bIns="45720" anchor="t" anchorCtr="0">
            <a:prstTxWarp prst="textNoShape"/>
          </a:bodyPr>
          <a:lstStyle/>
          <a:p>
            <a:pPr marL="0" indent="0" algn="ctr">
              <a:lnSpc>
                <a:spcPct val="100000"/>
              </a:lnSpc>
              <a:spcBef>
                <a:spcPct val="20000"/>
              </a:spcBef>
              <a:spcAft>
                <a:spcPts val="0"/>
              </a:spcAft>
              <a:buNone/>
            </a:pPr>
            <a:r>
              <a:rPr lang="en-US" altLang="zh-CN" sz="3200" b="0" i="0" u="none" strike="noStrike" kern="1200" cap="none" spc="0" baseline="0">
                <a:solidFill>
                  <a:schemeClr val="tx1"/>
                </a:solidFill>
                <a:latin typeface="Myriad Pro" pitchFamily="0" charset="0"/>
                <a:ea typeface="Droid Sans" pitchFamily="0" charset="0"/>
                <a:cs typeface="Lucida Sans"/>
              </a:rPr>
              <a:t>AI was used only to check that I have done the what is required. I used co-pilot</a:t>
            </a:r>
            <a:endParaRPr lang="zh-CN" altLang="en-US" sz="3200" b="0" i="0" u="none" strike="noStrike" kern="1200" cap="none" spc="0" baseline="0">
              <a:solidFill>
                <a:schemeClr val="tx1"/>
              </a:solidFill>
              <a:latin typeface="Myriad Pro" pitchFamily="0" charset="0"/>
              <a:ea typeface="Droid Sans" pitchFamily="0" charset="0"/>
              <a:cs typeface="Lucida Sans"/>
            </a:endParaRPr>
          </a:p>
        </p:txBody>
      </p:sp>
      <p:sp>
        <p:nvSpPr>
          <p:cNvPr id="16"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17"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Myriad Pro" pitchFamily="0" charset="0"/>
              </a:rPr>
              <a:t>2</a:t>
            </a:fld>
            <a:endParaRPr lang="zh-CN" altLang="en-US" sz="1200" b="0" i="0" u="none" strike="noStrike" kern="1200" cap="none" spc="0" baseline="0">
              <a:solidFill>
                <a:srgbClr val="898989"/>
              </a:solidFill>
              <a:latin typeface="Myriad Pro" pitchFamily="0" charset="0"/>
              <a:ea typeface="Droid Sans" pitchFamily="0" charset="0"/>
              <a:cs typeface="Myriad Pro" pitchFamily="0" charset="0"/>
            </a:endParaRPr>
          </a:p>
        </p:txBody>
      </p:sp>
    </p:spTree>
    <p:extLst>
      <p:ext uri="{BB962C8B-B14F-4D97-AF65-F5344CB8AC3E}">
        <p14:creationId xmlns:p14="http://schemas.microsoft.com/office/powerpoint/2010/main" val="1652734832"/>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18" name="Text box"/>
          <p:cNvSpPr>
            <a:spLocks noGrp="1"/>
          </p:cNvSpPr>
          <p:nvPr>
            <p:ph type="title"/>
          </p:nvPr>
        </p:nvSpPr>
        <p:spPr>
          <a:xfrm rot="0">
            <a:off x="1981200" y="274639"/>
            <a:ext cx="8229600" cy="777875"/>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2800" b="1" i="0" u="none" strike="noStrike" kern="1200" cap="none" spc="0" baseline="0">
                <a:solidFill>
                  <a:schemeClr val="tx1"/>
                </a:solidFill>
                <a:latin typeface="Myriad Pro" pitchFamily="0" charset="0"/>
                <a:ea typeface="Droid Sans" pitchFamily="0" charset="0"/>
                <a:cs typeface="Lucida Sans"/>
              </a:rPr>
              <a:t>Introduction</a:t>
            </a:r>
            <a:endParaRPr lang="zh-CN" altLang="en-US" sz="2800" b="1" i="0" u="none" strike="noStrike" kern="1200" cap="none" spc="0" baseline="0">
              <a:solidFill>
                <a:schemeClr val="tx1"/>
              </a:solidFill>
              <a:latin typeface="Myriad Pro" pitchFamily="0" charset="0"/>
              <a:ea typeface="Droid Sans" pitchFamily="0" charset="0"/>
              <a:cs typeface="Lucida Sans"/>
            </a:endParaRPr>
          </a:p>
        </p:txBody>
      </p:sp>
      <p:sp>
        <p:nvSpPr>
          <p:cNvPr id="19"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20"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Myriad Pro" pitchFamily="0" charset="0"/>
              </a:rPr>
              <a:t>3</a:t>
            </a:fld>
            <a:endParaRPr lang="zh-CN" altLang="en-US" sz="120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21" name="Rectangles"/>
          <p:cNvSpPr>
            <a:spLocks/>
          </p:cNvSpPr>
          <p:nvPr/>
        </p:nvSpPr>
        <p:spPr>
          <a:xfrm rot="0">
            <a:off x="926866" y="1293700"/>
            <a:ext cx="10338267" cy="4922042"/>
          </a:xfrm>
          <a:prstGeom prst="rect"/>
          <a:noFill/>
          <a:ln w="12700" cmpd="sng" cap="flat">
            <a:noFill/>
            <a:prstDash val="solid"/>
            <a:round/>
          </a:ln>
        </p:spPr>
        <p:txBody>
          <a:bodyPr vert="horz" wrap="square" lIns="91440" tIns="45720" rIns="91440" bIns="45720" anchor="t" anchorCtr="0">
            <a:prstTxWarp prst="textNoShape"/>
          </a:bodyPr>
          <a:lstStyle/>
          <a:p>
            <a:pPr marL="342900" indent="-342900" algn="l" eaLnBrk="0" fontAlgn="base" latinLnBrk="0" hangingPunct="0">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Myriad Pro" pitchFamily="0" charset="0"/>
              </a:rPr>
              <a:t>My Name is Gloria</a:t>
            </a:r>
            <a:endParaRPr lang="en-US" altLang="zh-CN" sz="2000" b="0" i="0" u="none" strike="noStrike" kern="1200" cap="none" spc="0" baseline="0">
              <a:solidFill>
                <a:schemeClr val="tx1"/>
              </a:solidFill>
              <a:latin typeface="Myriad Pro" pitchFamily="0" charset="0"/>
              <a:ea typeface="Droid Sans" pitchFamily="0" charset="0"/>
              <a:cs typeface="Myriad Pro" pitchFamily="0" charset="0"/>
            </a:endParaRPr>
          </a:p>
          <a:p>
            <a:pPr marL="0" indent="0" algn="l" eaLnBrk="0" fontAlgn="base" latinLnBrk="0" hangingPunct="0">
              <a:lnSpc>
                <a:spcPct val="100000"/>
              </a:lnSpc>
              <a:spcBef>
                <a:spcPct val="20000"/>
              </a:spcBef>
              <a:spcAft>
                <a:spcPts val="0"/>
              </a:spcAft>
              <a:buNone/>
            </a:pPr>
            <a:r>
              <a:rPr lang="en-US" altLang="zh-CN" sz="2000" b="0" i="0" u="none" strike="noStrike" kern="1200" cap="none" spc="0" baseline="0">
                <a:solidFill>
                  <a:schemeClr val="tx1"/>
                </a:solidFill>
                <a:latin typeface="Myriad Pro" pitchFamily="0" charset="0"/>
                <a:ea typeface="Droid Sans" pitchFamily="0" charset="0"/>
                <a:cs typeface="Myriad Pro" pitchFamily="0" charset="0"/>
              </a:rPr>
              <a:t>My Presentation today is about:</a:t>
            </a:r>
            <a:endParaRPr lang="en-US" altLang="zh-CN" sz="2000" b="0" i="0" u="none" strike="noStrike" kern="1200" cap="none" spc="0" baseline="0">
              <a:solidFill>
                <a:schemeClr val="tx1"/>
              </a:solidFill>
              <a:latin typeface="Myriad Pro" pitchFamily="0" charset="0"/>
              <a:ea typeface="Droid Sans" pitchFamily="0" charset="0"/>
              <a:cs typeface="Myriad Pro" pitchFamily="0" charset="0"/>
            </a:endParaRPr>
          </a:p>
          <a:p>
            <a:pPr marL="342900" indent="-342900" algn="l" eaLnBrk="0" fontAlgn="base" latinLnBrk="0" hangingPunct="0">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Myriad Pro" pitchFamily="0" charset="0"/>
              </a:rPr>
              <a:t>Communication – definition and how I developed communication skills</a:t>
            </a:r>
            <a:endParaRPr lang="en-US" altLang="zh-CN" sz="2000" b="0" i="0" u="none" strike="noStrike" kern="1200" cap="none" spc="0" baseline="0">
              <a:solidFill>
                <a:schemeClr val="tx1"/>
              </a:solidFill>
              <a:latin typeface="Myriad Pro" pitchFamily="0" charset="0"/>
              <a:ea typeface="Droid Sans" pitchFamily="0" charset="0"/>
              <a:cs typeface="Myriad Pro" pitchFamily="0" charset="0"/>
            </a:endParaRPr>
          </a:p>
          <a:p>
            <a:pPr marL="342900" indent="-342900" algn="l" eaLnBrk="0" fontAlgn="base" latinLnBrk="0" hangingPunct="0">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Myriad Pro" pitchFamily="0" charset="0"/>
              </a:rPr>
              <a:t>Its importance in Health and social care</a:t>
            </a:r>
            <a:endParaRPr lang="en-US" altLang="zh-CN" sz="2000" b="0" i="0" u="none" strike="noStrike" kern="1200" cap="none" spc="0" baseline="0">
              <a:solidFill>
                <a:schemeClr val="tx1"/>
              </a:solidFill>
              <a:latin typeface="Myriad Pro" pitchFamily="0" charset="0"/>
              <a:ea typeface="Droid Sans" pitchFamily="0" charset="0"/>
              <a:cs typeface="Myriad Pro" pitchFamily="0" charset="0"/>
            </a:endParaRPr>
          </a:p>
          <a:p>
            <a:pPr marL="342900" indent="-342900" algn="l" eaLnBrk="0" fontAlgn="base" latinLnBrk="0" hangingPunct="0">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Myriad Pro" pitchFamily="0" charset="0"/>
              </a:rPr>
              <a:t>The SBAR framework for communicating in healthcare with an example</a:t>
            </a:r>
            <a:endParaRPr lang="en-US" altLang="zh-CN" sz="2000" b="0" i="0" u="none" strike="noStrike" kern="1200" cap="none" spc="0" baseline="0">
              <a:solidFill>
                <a:schemeClr val="tx1"/>
              </a:solidFill>
              <a:latin typeface="Myriad Pro" pitchFamily="0" charset="0"/>
              <a:ea typeface="Droid Sans" pitchFamily="0" charset="0"/>
              <a:cs typeface="Myriad Pro" pitchFamily="0" charset="0"/>
            </a:endParaRPr>
          </a:p>
          <a:p>
            <a:pPr marL="342900" indent="-342900" algn="l" eaLnBrk="0" fontAlgn="base" latinLnBrk="0" hangingPunct="0">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Myriad Pro" pitchFamily="0" charset="0"/>
              </a:rPr>
              <a:t>And discussing communication for my personal and professional development</a:t>
            </a:r>
            <a:endParaRPr lang="en-US" altLang="zh-CN" sz="2000" b="0" i="0" u="none" strike="noStrike" kern="1200" cap="none" spc="0" baseline="0">
              <a:solidFill>
                <a:schemeClr val="tx1"/>
              </a:solidFill>
              <a:latin typeface="Myriad Pro" pitchFamily="0" charset="0"/>
              <a:ea typeface="Droid Sans" pitchFamily="0" charset="0"/>
              <a:cs typeface="Myriad Pro" pitchFamily="0" charset="0"/>
            </a:endParaRPr>
          </a:p>
          <a:p>
            <a:pPr marL="0" indent="0" algn="l" eaLnBrk="0" fontAlgn="base" latinLnBrk="0" hangingPunct="0">
              <a:lnSpc>
                <a:spcPct val="100000"/>
              </a:lnSpc>
              <a:spcBef>
                <a:spcPct val="20000"/>
              </a:spcBef>
              <a:spcAft>
                <a:spcPts val="0"/>
              </a:spcAft>
              <a:buNone/>
            </a:pPr>
            <a:endParaRPr lang="en-US" altLang="zh-CN" sz="2000" b="1" i="0" u="none" strike="noStrike" kern="1200" cap="none" spc="0" baseline="0">
              <a:solidFill>
                <a:schemeClr val="tx1"/>
              </a:solidFill>
              <a:latin typeface="Myriad Pro" pitchFamily="0" charset="0"/>
              <a:ea typeface="Droid Sans" pitchFamily="0" charset="0"/>
              <a:cs typeface="Myriad Pro" pitchFamily="0" charset="0"/>
            </a:endParaRPr>
          </a:p>
          <a:p>
            <a:pPr marL="342900" indent="-342900" algn="l" eaLnBrk="0" fontAlgn="base" latinLnBrk="0" hangingPunct="0">
              <a:lnSpc>
                <a:spcPct val="100000"/>
              </a:lnSpc>
              <a:spcBef>
                <a:spcPct val="20000"/>
              </a:spcBef>
              <a:spcAft>
                <a:spcPts val="0"/>
              </a:spcAft>
              <a:buFont typeface="Arial" pitchFamily="34" charset="0"/>
              <a:buChar char="•"/>
            </a:pPr>
            <a:endParaRPr lang="zh-CN" altLang="en-US" sz="2000" b="1" i="0" u="none" strike="noStrike" kern="1200" cap="none" spc="0" baseline="0">
              <a:solidFill>
                <a:schemeClr val="tx1"/>
              </a:solidFill>
              <a:latin typeface="Myriad Pro" pitchFamily="0" charset="0"/>
              <a:ea typeface="Droid Sans" pitchFamily="0" charset="0"/>
              <a:cs typeface="Myriad Pro" pitchFamily="0" charset="0"/>
            </a:endParaRPr>
          </a:p>
        </p:txBody>
      </p:sp>
    </p:spTree>
    <p:extLst>
      <p:ext uri="{BB962C8B-B14F-4D97-AF65-F5344CB8AC3E}">
        <p14:creationId xmlns:p14="http://schemas.microsoft.com/office/powerpoint/2010/main" val="1753372540"/>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22" name="Text box"/>
          <p:cNvSpPr>
            <a:spLocks noGrp="1"/>
          </p:cNvSpPr>
          <p:nvPr>
            <p:ph type="title"/>
          </p:nvPr>
        </p:nvSpPr>
        <p:spPr>
          <a:xfrm rot="0">
            <a:off x="609600" y="274638"/>
            <a:ext cx="10972800" cy="461044"/>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3200" b="1" i="0" u="none" strike="noStrike" kern="1200" cap="none" spc="0" baseline="0">
                <a:solidFill>
                  <a:schemeClr val="tx1"/>
                </a:solidFill>
                <a:latin typeface="Myriad Pro" pitchFamily="0" charset="0"/>
                <a:ea typeface="Droid Sans" pitchFamily="0" charset="0"/>
                <a:cs typeface="Lucida Sans"/>
              </a:rPr>
              <a:t>Chosen Skill - Communication</a:t>
            </a:r>
            <a:endParaRPr lang="zh-CN" altLang="en-US" sz="3200" b="1" i="0" u="none" strike="noStrike" kern="1200" cap="none" spc="0" baseline="0">
              <a:solidFill>
                <a:schemeClr val="tx1"/>
              </a:solidFill>
              <a:latin typeface="Myriad Pro" pitchFamily="0" charset="0"/>
              <a:ea typeface="Droid Sans" pitchFamily="0" charset="0"/>
              <a:cs typeface="Lucida Sans"/>
            </a:endParaRPr>
          </a:p>
        </p:txBody>
      </p:sp>
      <p:sp>
        <p:nvSpPr>
          <p:cNvPr id="23" name="Text box"/>
          <p:cNvSpPr>
            <a:spLocks noGrp="1"/>
          </p:cNvSpPr>
          <p:nvPr>
            <p:ph type="body" idx="1"/>
          </p:nvPr>
        </p:nvSpPr>
        <p:spPr>
          <a:xfrm rot="0">
            <a:off x="435428" y="849086"/>
            <a:ext cx="10972800" cy="4757057"/>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ct val="20000"/>
              </a:spcBef>
              <a:spcAft>
                <a:spcPts val="0"/>
              </a:spcAft>
              <a:buNone/>
            </a:pPr>
            <a:r>
              <a:rPr lang="en-US" altLang="zh-CN" sz="2000" b="1" i="0" u="none" strike="noStrike" kern="1200" cap="none" spc="0" baseline="0">
                <a:solidFill>
                  <a:schemeClr val="tx1"/>
                </a:solidFill>
                <a:latin typeface="Myriad Pro" pitchFamily="0" charset="0"/>
                <a:ea typeface="Droid Sans" pitchFamily="0" charset="0"/>
                <a:cs typeface="Lucida Sans"/>
              </a:rPr>
              <a:t>Definition:</a:t>
            </a:r>
            <a:br>
              <a:rPr lang="zh-CN" altLang="en-US" sz="2000" b="0" i="0" u="none" strike="noStrike" kern="1200" cap="none" spc="0" baseline="0">
                <a:solidFill>
                  <a:schemeClr val="tx1"/>
                </a:solidFill>
                <a:latin typeface="Myriad Pro" pitchFamily="0" charset="0"/>
                <a:ea typeface="Droid Sans" pitchFamily="0" charset="0"/>
                <a:cs typeface="Lucida Sans"/>
              </a:rPr>
            </a:br>
            <a:r>
              <a:rPr lang="en-US" altLang="zh-CN" sz="2000" b="0" i="0" u="none" strike="noStrike" kern="1200" cap="none" spc="0" baseline="0">
                <a:solidFill>
                  <a:schemeClr val="tx1"/>
                </a:solidFill>
                <a:latin typeface="Myriad Pro" pitchFamily="0" charset="0"/>
                <a:ea typeface="Droid Sans" pitchFamily="0" charset="0"/>
                <a:cs typeface="Lucida Sans"/>
              </a:rPr>
              <a:t>Communication is being able to share information, thoughts, and feelings clearly with others, while also listening and understanding their needs (Arnold &amp; Boggs, 2019).</a:t>
            </a: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2000" b="1" i="0" u="none" strike="noStrike" kern="1200" cap="none" spc="0" baseline="0">
                <a:solidFill>
                  <a:schemeClr val="tx1"/>
                </a:solidFill>
                <a:latin typeface="Myriad Pro" pitchFamily="0" charset="0"/>
                <a:ea typeface="Droid Sans" pitchFamily="0" charset="0"/>
                <a:cs typeface="Lucida Sans"/>
              </a:rPr>
              <a:t>In healthcare, communication involves:</a:t>
            </a:r>
            <a:endParaRPr lang="en-US" altLang="zh-CN" sz="2000" b="1"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Lucida Sans"/>
              </a:rPr>
              <a:t>Listening carefully to patients and colleagues</a:t>
            </a: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Lucida Sans"/>
              </a:rPr>
              <a:t>Speaking clearly and using simple, understandable language</a:t>
            </a: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Lucida Sans"/>
              </a:rPr>
              <a:t>Showing empathy and respect</a:t>
            </a: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Lucida Sans"/>
              </a:rPr>
              <a:t>Using appropriate tools to share important information safely</a:t>
            </a: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2000" b="1" i="0" u="none" strike="noStrike" kern="1200" cap="none" spc="0" baseline="0">
                <a:solidFill>
                  <a:schemeClr val="tx1"/>
                </a:solidFill>
                <a:latin typeface="Myriad Pro" pitchFamily="0" charset="0"/>
                <a:ea typeface="Droid Sans" pitchFamily="0" charset="0"/>
                <a:cs typeface="Lucida Sans"/>
              </a:rPr>
              <a:t>I have developed my communication skills through:</a:t>
            </a:r>
            <a:endParaRPr lang="en-US" altLang="zh-CN" sz="2000" b="1"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Lucida Sans"/>
              </a:rPr>
              <a:t>In my job by interacting with patients and other team members</a:t>
            </a: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Lucida Sans"/>
              </a:rPr>
              <a:t>Working in groups  for discussions in class work and doing presentations</a:t>
            </a: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endParaRPr lang="zh-CN" altLang="en-US" sz="2000" b="0" i="0" u="none" strike="noStrike" kern="1200" cap="none" spc="0" baseline="0">
              <a:solidFill>
                <a:schemeClr val="tx1"/>
              </a:solidFill>
              <a:latin typeface="Myriad Pro" pitchFamily="0" charset="0"/>
              <a:ea typeface="Droid Sans" pitchFamily="0" charset="0"/>
              <a:cs typeface="Lucida Sans"/>
            </a:endParaRPr>
          </a:p>
        </p:txBody>
      </p:sp>
      <p:sp>
        <p:nvSpPr>
          <p:cNvPr id="24"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25"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Myriad Pro" pitchFamily="0" charset="0"/>
              </a:rPr>
              <a:t>4</a:t>
            </a:fld>
            <a:endParaRPr lang="zh-CN" altLang="en-US" sz="1200" b="0" i="0" u="none" strike="noStrike" kern="1200" cap="none" spc="0" baseline="0">
              <a:solidFill>
                <a:srgbClr val="898989"/>
              </a:solidFill>
              <a:latin typeface="Myriad Pro" pitchFamily="0" charset="0"/>
              <a:ea typeface="Droid Sans" pitchFamily="0" charset="0"/>
              <a:cs typeface="Myriad Pro" pitchFamily="0" charset="0"/>
            </a:endParaRPr>
          </a:p>
        </p:txBody>
      </p:sp>
    </p:spTree>
    <p:extLst>
      <p:ext uri="{BB962C8B-B14F-4D97-AF65-F5344CB8AC3E}">
        <p14:creationId xmlns:p14="http://schemas.microsoft.com/office/powerpoint/2010/main" val="125218540"/>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26" name="Text box"/>
          <p:cNvSpPr>
            <a:spLocks noGrp="1"/>
          </p:cNvSpPr>
          <p:nvPr>
            <p:ph type="title"/>
          </p:nvPr>
        </p:nvSpPr>
        <p:spPr>
          <a:xfrm rot="0">
            <a:off x="609600" y="274637"/>
            <a:ext cx="10972800" cy="461044"/>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3200" b="1" i="0" u="none" strike="noStrike" kern="1200" cap="none" spc="0" baseline="0">
                <a:solidFill>
                  <a:schemeClr val="tx1"/>
                </a:solidFill>
                <a:latin typeface="Myriad Pro" pitchFamily="0" charset="0"/>
                <a:ea typeface="Droid Sans" pitchFamily="0" charset="0"/>
                <a:cs typeface="Lucida Sans"/>
              </a:rPr>
              <a:t>Importance of Communication </a:t>
            </a:r>
            <a:endParaRPr lang="zh-CN" altLang="en-US" sz="3200" b="1" i="0" u="none" strike="noStrike" kern="1200" cap="none" spc="0" baseline="0">
              <a:solidFill>
                <a:schemeClr val="tx1"/>
              </a:solidFill>
              <a:latin typeface="Myriad Pro" pitchFamily="0" charset="0"/>
              <a:ea typeface="Droid Sans" pitchFamily="0" charset="0"/>
              <a:cs typeface="Lucida Sans"/>
            </a:endParaRPr>
          </a:p>
        </p:txBody>
      </p:sp>
      <p:sp>
        <p:nvSpPr>
          <p:cNvPr id="27" name="Text box"/>
          <p:cNvSpPr>
            <a:spLocks noGrp="1"/>
          </p:cNvSpPr>
          <p:nvPr>
            <p:ph type="body" idx="1"/>
          </p:nvPr>
        </p:nvSpPr>
        <p:spPr>
          <a:xfrm rot="0">
            <a:off x="334433" y="849088"/>
            <a:ext cx="10972800" cy="1338942"/>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ct val="20000"/>
              </a:spcBef>
              <a:spcAft>
                <a:spcPts val="0"/>
              </a:spcAft>
              <a:buNone/>
            </a:pPr>
            <a:r>
              <a:rPr lang="en-US" altLang="zh-CN" sz="2000" b="0" i="0" u="none" strike="noStrike" kern="1200" cap="none" spc="0" baseline="0">
                <a:solidFill>
                  <a:schemeClr val="tx1"/>
                </a:solidFill>
                <a:latin typeface="Myriad Pro" pitchFamily="0" charset="0"/>
                <a:ea typeface="Droid Sans" pitchFamily="0" charset="0"/>
                <a:cs typeface="Lucida Sans"/>
              </a:rPr>
              <a:t>Good communication helps ensure the right information is shared at the right time, reducing errors and supporting safe decision-making. It improves patient understanding, engagement, and overall care quality (O’Daniel &amp; Rosenstein, 2008).</a:t>
            </a:r>
            <a:endParaRPr lang="zh-CN" altLang="en-US" sz="2000" b="0" i="0" u="none" strike="noStrike" kern="1200" cap="none" spc="0" baseline="0">
              <a:solidFill>
                <a:schemeClr val="tx1"/>
              </a:solidFill>
              <a:latin typeface="Myriad Pro" pitchFamily="0" charset="0"/>
              <a:ea typeface="Droid Sans" pitchFamily="0" charset="0"/>
              <a:cs typeface="Lucida Sans"/>
            </a:endParaRPr>
          </a:p>
        </p:txBody>
      </p:sp>
      <p:sp>
        <p:nvSpPr>
          <p:cNvPr id="28"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29"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Myriad Pro" pitchFamily="0" charset="0"/>
              </a:rPr>
              <a:t>5</a:t>
            </a:fld>
            <a:endParaRPr lang="zh-CN" altLang="en-US" sz="120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30" name="Rectangles"/>
          <p:cNvSpPr>
            <a:spLocks/>
          </p:cNvSpPr>
          <p:nvPr/>
        </p:nvSpPr>
        <p:spPr>
          <a:xfrm rot="0">
            <a:off x="228599" y="2059508"/>
            <a:ext cx="6694715" cy="32918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Myriad Pro" pitchFamily="0" charset="0"/>
              </a:rPr>
              <a:t>Benefits of communication</a:t>
            </a:r>
            <a:endParaRPr lang="en-US" altLang="zh-CN" sz="1800" b="1" i="0" u="none" strike="noStrike" kern="1200" cap="none" spc="0" baseline="0">
              <a:solidFill>
                <a:schemeClr val="tx1"/>
              </a:solidFill>
              <a:latin typeface="Myriad Pro" pitchFamily="0" charset="0"/>
              <a:ea typeface="Droid Sans" pitchFamily="0" charset="0"/>
              <a:cs typeface="Myriad Pro" pitchFamily="0" charset="0"/>
            </a:endParaRPr>
          </a:p>
          <a:p>
            <a:pPr marL="0" indent="0" algn="l">
              <a:lnSpc>
                <a:spcPct val="100000"/>
              </a:lnSpc>
              <a:spcBef>
                <a:spcPts val="0"/>
              </a:spcBef>
              <a:spcAft>
                <a:spcPts val="0"/>
              </a:spcAft>
              <a:buNone/>
            </a:pP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0" indent="0" algn="l">
              <a:lnSpc>
                <a:spcPct val="100000"/>
              </a:lnSpc>
              <a:spcBef>
                <a:spcPts val="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Myriad Pro" pitchFamily="0" charset="0"/>
              </a:rPr>
              <a:t>Service users / patients (</a:t>
            </a:r>
            <a:r>
              <a:rPr lang="en-US" altLang="zh-CN" sz="1800" b="1" i="0" u="none" strike="noStrike" kern="1200" cap="none" spc="0" baseline="0">
                <a:solidFill>
                  <a:schemeClr val="tx1"/>
                </a:solidFill>
                <a:latin typeface="Myriad Pro" pitchFamily="0" charset="0"/>
                <a:ea typeface="Droid Sans" pitchFamily="0" charset="0"/>
                <a:cs typeface="Myriad Pro" pitchFamily="0" charset="0"/>
              </a:rPr>
              <a:t>Kourkouta</a:t>
            </a:r>
            <a:r>
              <a:rPr lang="en-US" altLang="zh-CN" sz="1800" b="1" i="0" u="none" strike="noStrike" kern="1200" cap="none" spc="0" baseline="0">
                <a:solidFill>
                  <a:schemeClr val="tx1"/>
                </a:solidFill>
                <a:latin typeface="Myriad Pro" pitchFamily="0" charset="0"/>
                <a:ea typeface="Droid Sans" pitchFamily="0" charset="0"/>
                <a:cs typeface="Myriad Pro" pitchFamily="0" charset="0"/>
              </a:rPr>
              <a:t> et al., 2014)</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lvl="1" marL="457200" indent="0" algn="l">
              <a:lnSpc>
                <a:spcPct val="100000"/>
              </a:lnSpc>
              <a:spcBef>
                <a:spcPts val="0"/>
              </a:spcBef>
              <a:spcAft>
                <a:spcPts val="0"/>
              </a:spcAft>
              <a:buNone/>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Feel heard, respected, and involved in their care</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lvl="1" marL="457200" indent="0" algn="l">
              <a:lnSpc>
                <a:spcPct val="100000"/>
              </a:lnSpc>
              <a:spcBef>
                <a:spcPts val="0"/>
              </a:spcBef>
              <a:spcAft>
                <a:spcPts val="0"/>
              </a:spcAft>
              <a:buNone/>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Better understanding of conditions and treatment → improved outcomes</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0" indent="0" algn="l">
              <a:lnSpc>
                <a:spcPct val="100000"/>
              </a:lnSpc>
              <a:spcBef>
                <a:spcPts val="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Myriad Pro" pitchFamily="0" charset="0"/>
              </a:rPr>
              <a:t>Staff and colleagues</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lvl="1" marL="457200" indent="0" algn="l">
              <a:lnSpc>
                <a:spcPct val="100000"/>
              </a:lnSpc>
              <a:spcBef>
                <a:spcPts val="0"/>
              </a:spcBef>
              <a:spcAft>
                <a:spcPts val="0"/>
              </a:spcAft>
              <a:buNone/>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Supports teamwork and clear role understanding</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lvl="1" marL="457200" indent="0" algn="l">
              <a:lnSpc>
                <a:spcPct val="100000"/>
              </a:lnSpc>
              <a:spcBef>
                <a:spcPts val="0"/>
              </a:spcBef>
              <a:spcAft>
                <a:spcPts val="0"/>
              </a:spcAft>
              <a:buNone/>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Reduces misunderstandings and clinical errors</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0" indent="0" algn="l">
              <a:lnSpc>
                <a:spcPct val="100000"/>
              </a:lnSpc>
              <a:spcBef>
                <a:spcPts val="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Myriad Pro" pitchFamily="0" charset="0"/>
              </a:rPr>
              <a:t>Organisation</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lvl="1" marL="457200" indent="0" algn="l">
              <a:lnSpc>
                <a:spcPct val="100000"/>
              </a:lnSpc>
              <a:spcBef>
                <a:spcPts val="0"/>
              </a:spcBef>
              <a:spcAft>
                <a:spcPts val="0"/>
              </a:spcAft>
              <a:buNone/>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Improves patient safety and satisfaction</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lvl="1" marL="457200" indent="0" algn="l">
              <a:lnSpc>
                <a:spcPct val="100000"/>
              </a:lnSpc>
              <a:spcBef>
                <a:spcPts val="0"/>
              </a:spcBef>
              <a:spcAft>
                <a:spcPts val="0"/>
              </a:spcAft>
              <a:buNone/>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Reduces complaints, incidents, and costs</a:t>
            </a:r>
            <a:endParaRPr lang="zh-CN" altLang="en-US" sz="1800" b="0" i="0" u="none" strike="noStrike" kern="1200" cap="none" spc="0" baseline="0">
              <a:solidFill>
                <a:schemeClr val="tx1"/>
              </a:solidFill>
              <a:latin typeface="Myriad Pro" pitchFamily="0" charset="0"/>
              <a:ea typeface="Droid Sans" pitchFamily="0" charset="0"/>
              <a:cs typeface="Myriad Pro" pitchFamily="0" charset="0"/>
            </a:endParaRPr>
          </a:p>
        </p:txBody>
      </p:sp>
      <p:sp>
        <p:nvSpPr>
          <p:cNvPr id="31" name="Rectangles"/>
          <p:cNvSpPr>
            <a:spLocks/>
          </p:cNvSpPr>
          <p:nvPr/>
        </p:nvSpPr>
        <p:spPr>
          <a:xfrm rot="0">
            <a:off x="7029148" y="1818699"/>
            <a:ext cx="4969932" cy="16916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Myriad Pro" pitchFamily="0" charset="0"/>
              </a:rPr>
              <a:t>What happens if communication is poor?</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285750" indent="-285750" algn="l">
              <a:lnSpc>
                <a:spcPct val="100000"/>
              </a:lnSpc>
              <a:spcBef>
                <a:spcPts val="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Medication errors or missed care</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285750" indent="-285750" algn="l">
              <a:lnSpc>
                <a:spcPct val="100000"/>
              </a:lnSpc>
              <a:spcBef>
                <a:spcPts val="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Delays in treatment or incorrect decisions</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285750" indent="-285750" algn="l">
              <a:lnSpc>
                <a:spcPct val="100000"/>
              </a:lnSpc>
              <a:spcBef>
                <a:spcPts val="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Poor patient experience and reduced trust</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285750" indent="-285750" algn="l">
              <a:lnSpc>
                <a:spcPct val="100000"/>
              </a:lnSpc>
              <a:spcBef>
                <a:spcPts val="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Breakdowns in teamwork (Kwame et al., 2021)</a:t>
            </a:r>
            <a:endParaRPr lang="zh-CN" altLang="en-US" sz="1800" b="0" i="0" u="none" strike="noStrike" kern="1200" cap="none" spc="0" baseline="0">
              <a:solidFill>
                <a:schemeClr val="tx1"/>
              </a:solidFill>
              <a:latin typeface="Myriad Pro" pitchFamily="0" charset="0"/>
              <a:ea typeface="Droid Sans" pitchFamily="0" charset="0"/>
              <a:cs typeface="Myriad Pro" pitchFamily="0" charset="0"/>
            </a:endParaRPr>
          </a:p>
        </p:txBody>
      </p:sp>
      <p:sp>
        <p:nvSpPr>
          <p:cNvPr id="32" name="Rectangles"/>
          <p:cNvSpPr>
            <a:spLocks/>
          </p:cNvSpPr>
          <p:nvPr/>
        </p:nvSpPr>
        <p:spPr>
          <a:xfrm rot="0">
            <a:off x="6885214" y="3746641"/>
            <a:ext cx="5257799" cy="8915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1" i="1" u="none" strike="noStrike" kern="1200" cap="none" spc="0" baseline="0">
                <a:solidFill>
                  <a:schemeClr val="tx1"/>
                </a:solidFill>
                <a:latin typeface="Myriad Pro" pitchFamily="0" charset="0"/>
                <a:ea typeface="Droid Sans" pitchFamily="0" charset="0"/>
                <a:cs typeface="Myriad Pro" pitchFamily="0" charset="0"/>
              </a:rPr>
              <a:t>Example</a:t>
            </a:r>
            <a:r>
              <a:rPr lang="en-US" altLang="zh-CN" sz="1800" b="0" i="1" u="none" strike="noStrike" kern="1200" cap="none" spc="0" baseline="0">
                <a:solidFill>
                  <a:schemeClr val="tx1"/>
                </a:solidFill>
                <a:latin typeface="Myriad Pro" pitchFamily="0" charset="0"/>
                <a:ea typeface="Droid Sans" pitchFamily="0" charset="0"/>
                <a:cs typeface="Myriad Pro" pitchFamily="0" charset="0"/>
              </a:rPr>
              <a:t>:</a:t>
            </a: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 During handover, unclear information about a patient’s condition could lead to inappropriate care or delayed intervention.</a:t>
            </a:r>
            <a:endParaRPr lang="zh-CN" altLang="en-US" sz="1800" b="0" i="0" u="none" strike="noStrike" kern="1200" cap="none" spc="0" baseline="0">
              <a:solidFill>
                <a:schemeClr val="tx1"/>
              </a:solidFill>
              <a:latin typeface="Myriad Pro" pitchFamily="0" charset="0"/>
              <a:ea typeface="Droid Sans" pitchFamily="0" charset="0"/>
              <a:cs typeface="Myriad Pro" pitchFamily="0" charset="0"/>
            </a:endParaRPr>
          </a:p>
        </p:txBody>
      </p:sp>
    </p:spTree>
    <p:extLst>
      <p:ext uri="{BB962C8B-B14F-4D97-AF65-F5344CB8AC3E}">
        <p14:creationId xmlns:p14="http://schemas.microsoft.com/office/powerpoint/2010/main" val="1741684433"/>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33" name="Text box"/>
          <p:cNvSpPr>
            <a:spLocks noGrp="1"/>
          </p:cNvSpPr>
          <p:nvPr>
            <p:ph type="title"/>
          </p:nvPr>
        </p:nvSpPr>
        <p:spPr>
          <a:xfrm rot="0">
            <a:off x="609600" y="0"/>
            <a:ext cx="10972800" cy="794656"/>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4400" b="0" i="0" u="none" strike="noStrike" kern="1200" cap="none" spc="0" baseline="0">
                <a:solidFill>
                  <a:schemeClr val="tx1"/>
                </a:solidFill>
                <a:latin typeface="Myriad Pro" pitchFamily="0" charset="0"/>
                <a:ea typeface="Droid Sans" pitchFamily="0" charset="0"/>
                <a:cs typeface="Lucida Sans"/>
              </a:rPr>
              <a:t>Communication Framework - SBAR</a:t>
            </a:r>
            <a:endParaRPr lang="zh-CN" altLang="en-US" sz="4400" b="0" i="0" u="none" strike="noStrike" kern="1200" cap="none" spc="0" baseline="0">
              <a:solidFill>
                <a:schemeClr val="tx1"/>
              </a:solidFill>
              <a:latin typeface="Myriad Pro" pitchFamily="0" charset="0"/>
              <a:ea typeface="Droid Sans" pitchFamily="0" charset="0"/>
              <a:cs typeface="Lucida Sans"/>
            </a:endParaRPr>
          </a:p>
        </p:txBody>
      </p:sp>
      <p:sp>
        <p:nvSpPr>
          <p:cNvPr id="34" name="Text box"/>
          <p:cNvSpPr>
            <a:spLocks noGrp="1"/>
          </p:cNvSpPr>
          <p:nvPr>
            <p:ph type="body" idx="1"/>
          </p:nvPr>
        </p:nvSpPr>
        <p:spPr>
          <a:xfrm rot="0">
            <a:off x="216310" y="988332"/>
            <a:ext cx="11782771" cy="4650468"/>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ct val="2000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Lucida Sans"/>
              </a:rPr>
              <a:t>What is SBAR?</a:t>
            </a:r>
            <a:br>
              <a:rPr lang="zh-CN" altLang="en-US" sz="1800" b="0" i="0" u="none" strike="noStrike" kern="1200" cap="none" spc="0" baseline="0">
                <a:solidFill>
                  <a:schemeClr val="tx1"/>
                </a:solidFill>
                <a:latin typeface="Myriad Pro" pitchFamily="0" charset="0"/>
                <a:ea typeface="Droid Sans" pitchFamily="0" charset="0"/>
                <a:cs typeface="Lucida Sans"/>
              </a:rPr>
            </a:br>
            <a:r>
              <a:rPr lang="en-US" altLang="zh-CN" sz="1800" b="0" i="0" u="none" strike="noStrike" kern="1200" cap="none" spc="0" baseline="0">
                <a:solidFill>
                  <a:schemeClr val="tx1"/>
                </a:solidFill>
                <a:latin typeface="Myriad Pro" pitchFamily="0" charset="0"/>
                <a:ea typeface="Droid Sans" pitchFamily="0" charset="0"/>
                <a:cs typeface="Lucida Sans"/>
              </a:rPr>
              <a:t>SBAR (Situation, Background, Assessment, Recommendation) is a structured communication tool used in healthcare to support clear, concise, and effective information exchange between professionals (Haig et al., 2006).</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Lucida Sans"/>
              </a:rPr>
              <a:t>Situation</a:t>
            </a:r>
            <a:br>
              <a:rPr lang="zh-CN" altLang="en-US" sz="1800" b="0" i="0" u="none" strike="noStrike" kern="1200" cap="none" spc="0" baseline="0">
                <a:solidFill>
                  <a:schemeClr val="tx1"/>
                </a:solidFill>
                <a:latin typeface="Myriad Pro" pitchFamily="0" charset="0"/>
                <a:ea typeface="Droid Sans" pitchFamily="0" charset="0"/>
                <a:cs typeface="Lucida Sans"/>
              </a:rPr>
            </a:br>
            <a:r>
              <a:rPr lang="en-US" altLang="zh-CN" sz="1800" b="0" i="0" u="none" strike="noStrike" kern="1200" cap="none" spc="0" baseline="0">
                <a:solidFill>
                  <a:schemeClr val="tx1"/>
                </a:solidFill>
                <a:latin typeface="Myriad Pro" pitchFamily="0" charset="0"/>
                <a:ea typeface="Droid Sans" pitchFamily="0" charset="0"/>
                <a:cs typeface="Lucida Sans"/>
              </a:rPr>
              <a:t>What is happening right now? (e.g., patient condition, immediate concern)</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Lucida Sans"/>
              </a:rPr>
              <a:t>Background</a:t>
            </a:r>
            <a:br>
              <a:rPr lang="zh-CN" altLang="en-US" sz="1800" b="0" i="0" u="none" strike="noStrike" kern="1200" cap="none" spc="0" baseline="0">
                <a:solidFill>
                  <a:schemeClr val="tx1"/>
                </a:solidFill>
                <a:latin typeface="Myriad Pro" pitchFamily="0" charset="0"/>
                <a:ea typeface="Droid Sans" pitchFamily="0" charset="0"/>
                <a:cs typeface="Lucida Sans"/>
              </a:rPr>
            </a:br>
            <a:r>
              <a:rPr lang="en-US" altLang="zh-CN" sz="1800" b="0" i="0" u="none" strike="noStrike" kern="1200" cap="none" spc="0" baseline="0">
                <a:solidFill>
                  <a:schemeClr val="tx1"/>
                </a:solidFill>
                <a:latin typeface="Myriad Pro" pitchFamily="0" charset="0"/>
                <a:ea typeface="Droid Sans" pitchFamily="0" charset="0"/>
                <a:cs typeface="Lucida Sans"/>
              </a:rPr>
              <a:t>Relevant clinical history or context</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Lucida Sans"/>
              </a:rPr>
              <a:t>Assessment</a:t>
            </a:r>
            <a:br>
              <a:rPr lang="zh-CN" altLang="en-US" sz="1800" b="0" i="0" u="none" strike="noStrike" kern="1200" cap="none" spc="0" baseline="0">
                <a:solidFill>
                  <a:schemeClr val="tx1"/>
                </a:solidFill>
                <a:latin typeface="Myriad Pro" pitchFamily="0" charset="0"/>
                <a:ea typeface="Droid Sans" pitchFamily="0" charset="0"/>
                <a:cs typeface="Lucida Sans"/>
              </a:rPr>
            </a:br>
            <a:r>
              <a:rPr lang="en-US" altLang="zh-CN" sz="1800" b="0" i="0" u="none" strike="noStrike" kern="1200" cap="none" spc="0" baseline="0">
                <a:solidFill>
                  <a:schemeClr val="tx1"/>
                </a:solidFill>
                <a:latin typeface="Myriad Pro" pitchFamily="0" charset="0"/>
                <a:ea typeface="Droid Sans" pitchFamily="0" charset="0"/>
                <a:cs typeface="Lucida Sans"/>
              </a:rPr>
              <a:t>Your clinical evaluation of the situation</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Lucida Sans"/>
              </a:rPr>
              <a:t>Recommendation</a:t>
            </a:r>
            <a:br>
              <a:rPr lang="zh-CN" altLang="en-US" sz="1800" b="0" i="0" u="none" strike="noStrike" kern="1200" cap="none" spc="0" baseline="0">
                <a:solidFill>
                  <a:schemeClr val="tx1"/>
                </a:solidFill>
                <a:latin typeface="Myriad Pro" pitchFamily="0" charset="0"/>
                <a:ea typeface="Droid Sans" pitchFamily="0" charset="0"/>
                <a:cs typeface="Lucida Sans"/>
              </a:rPr>
            </a:br>
            <a:r>
              <a:rPr lang="en-US" altLang="zh-CN" sz="1800" b="0" i="0" u="none" strike="noStrike" kern="1200" cap="none" spc="0" baseline="0">
                <a:solidFill>
                  <a:schemeClr val="tx1"/>
                </a:solidFill>
                <a:latin typeface="Myriad Pro" pitchFamily="0" charset="0"/>
                <a:ea typeface="Droid Sans" pitchFamily="0" charset="0"/>
                <a:cs typeface="Lucida Sans"/>
              </a:rPr>
              <a:t>What you think is needed (e.g., review, treatment, escalation)</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Lucida Sans"/>
              </a:rPr>
              <a:t>When is it used? (Haig et al., 2006)</a:t>
            </a:r>
            <a:br>
              <a:rPr lang="zh-CN" altLang="en-US" sz="1800" b="0" i="0" u="none" strike="noStrike" kern="1200" cap="none" spc="0" baseline="0">
                <a:solidFill>
                  <a:schemeClr val="tx1"/>
                </a:solidFill>
                <a:latin typeface="Myriad Pro" pitchFamily="0" charset="0"/>
                <a:ea typeface="Droid Sans" pitchFamily="0" charset="0"/>
                <a:cs typeface="Lucida Sans"/>
              </a:rPr>
            </a:br>
            <a:r>
              <a:rPr lang="en-US" altLang="zh-CN" sz="1800" b="0" i="0" u="none" strike="noStrike" kern="1200" cap="none" spc="0" baseline="0">
                <a:solidFill>
                  <a:schemeClr val="tx1"/>
                </a:solidFill>
                <a:latin typeface="Myriad Pro" pitchFamily="0" charset="0"/>
                <a:ea typeface="Droid Sans" pitchFamily="0" charset="0"/>
                <a:cs typeface="Lucida Sans"/>
              </a:rPr>
              <a:t>SBAR is commonly used during Clinical handovers, Escalation of patient concerns, </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800" b="0" i="0" u="none" strike="noStrike" kern="1200" cap="none" spc="0" baseline="0">
                <a:solidFill>
                  <a:schemeClr val="tx1"/>
                </a:solidFill>
                <a:latin typeface="Myriad Pro" pitchFamily="0" charset="0"/>
                <a:ea typeface="Droid Sans" pitchFamily="0" charset="0"/>
                <a:cs typeface="Lucida Sans"/>
              </a:rPr>
              <a:t>Communication with senior staff (e.g., doctors) and Emergency or time-critical situations</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endParaRPr lang="zh-CN" altLang="en-US" sz="1800" b="0" i="0" u="none" strike="noStrike" kern="1200" cap="none" spc="0" baseline="0">
              <a:solidFill>
                <a:schemeClr val="tx1"/>
              </a:solidFill>
              <a:latin typeface="Myriad Pro" pitchFamily="0" charset="0"/>
              <a:ea typeface="Droid Sans" pitchFamily="0" charset="0"/>
              <a:cs typeface="Lucida Sans"/>
            </a:endParaRPr>
          </a:p>
        </p:txBody>
      </p:sp>
      <p:sp>
        <p:nvSpPr>
          <p:cNvPr id="35"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36"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Myriad Pro" pitchFamily="0" charset="0"/>
              </a:rPr>
              <a:t>6</a:t>
            </a:fld>
            <a:endParaRPr lang="zh-CN" altLang="en-US" sz="1200" b="0" i="0" u="none" strike="noStrike" kern="1200" cap="none" spc="0" baseline="0">
              <a:solidFill>
                <a:srgbClr val="898989"/>
              </a:solidFill>
              <a:latin typeface="Myriad Pro" pitchFamily="0" charset="0"/>
              <a:ea typeface="Droid Sans" pitchFamily="0" charset="0"/>
              <a:cs typeface="Myriad Pro" pitchFamily="0" charset="0"/>
            </a:endParaRPr>
          </a:p>
        </p:txBody>
      </p:sp>
      <p:pic>
        <p:nvPicPr>
          <p:cNvPr id="37" name="Images"/>
          <p:cNvPicPr>
            <a:picLocks noChangeAspect="1"/>
          </p:cNvPicPr>
          <p:nvPr/>
        </p:nvPicPr>
        <p:blipFill>
          <a:blip r:embed="rId2" cstate="print"/>
          <a:stretch>
            <a:fillRect/>
          </a:stretch>
        </p:blipFill>
        <p:spPr>
          <a:xfrm rot="0">
            <a:off x="9190776" y="1976284"/>
            <a:ext cx="2837528" cy="3515033"/>
          </a:xfrm>
          <a:prstGeom prst="rect"/>
          <a:noFill/>
          <a:ln w="12700" cmpd="sng" cap="flat">
            <a:noFill/>
            <a:prstDash val="solid"/>
            <a:miter/>
          </a:ln>
        </p:spPr>
      </p:pic>
    </p:spTree>
    <p:extLst>
      <p:ext uri="{BB962C8B-B14F-4D97-AF65-F5344CB8AC3E}">
        <p14:creationId xmlns:p14="http://schemas.microsoft.com/office/powerpoint/2010/main" val="1624588156"/>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38" name="Text box"/>
          <p:cNvSpPr>
            <a:spLocks noGrp="1"/>
          </p:cNvSpPr>
          <p:nvPr>
            <p:ph type="title"/>
          </p:nvPr>
        </p:nvSpPr>
        <p:spPr>
          <a:xfrm rot="0">
            <a:off x="609600" y="274638"/>
            <a:ext cx="10972800" cy="318170"/>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3200" b="1" i="0" u="none" strike="noStrike" kern="1200" cap="none" spc="0" baseline="0">
                <a:solidFill>
                  <a:schemeClr val="tx1"/>
                </a:solidFill>
                <a:latin typeface="Myriad Pro" pitchFamily="0" charset="0"/>
                <a:ea typeface="Droid Sans" pitchFamily="0" charset="0"/>
                <a:cs typeface="Lucida Sans"/>
              </a:rPr>
              <a:t>Example of using Communication: during Handover</a:t>
            </a:r>
            <a:endParaRPr lang="zh-CN" altLang="en-US" sz="3200" b="1" i="0" u="none" strike="noStrike" kern="1200" cap="none" spc="0" baseline="0">
              <a:solidFill>
                <a:schemeClr val="tx1"/>
              </a:solidFill>
              <a:latin typeface="Myriad Pro" pitchFamily="0" charset="0"/>
              <a:ea typeface="Droid Sans" pitchFamily="0" charset="0"/>
              <a:cs typeface="Lucida Sans"/>
            </a:endParaRPr>
          </a:p>
        </p:txBody>
      </p:sp>
      <p:sp>
        <p:nvSpPr>
          <p:cNvPr id="39" name="Text box"/>
          <p:cNvSpPr>
            <a:spLocks noGrp="1"/>
          </p:cNvSpPr>
          <p:nvPr>
            <p:ph type="body" idx="1"/>
          </p:nvPr>
        </p:nvSpPr>
        <p:spPr>
          <a:xfrm rot="0">
            <a:off x="226278" y="924934"/>
            <a:ext cx="4856999" cy="4515747"/>
          </a:xfrm>
          <a:prstGeom prst="rect"/>
          <a:noFill/>
          <a:ln w="12700" cmpd="sng" cap="flat">
            <a:noFill/>
            <a:prstDash val="solid"/>
            <a:round/>
          </a:ln>
        </p:spPr>
        <p:txBody>
          <a:bodyPr vert="horz" wrap="square" lIns="91440" tIns="45720" rIns="91440" bIns="45720" anchor="t" anchorCtr="0">
            <a:prstTxWarp prst="textNoShape"/>
          </a:bodyPr>
          <a:lstStyle/>
          <a:p>
            <a:pPr marL="342900" indent="-342900" algn="l">
              <a:lnSpc>
                <a:spcPct val="100000"/>
              </a:lnSpc>
              <a:spcBef>
                <a:spcPct val="20000"/>
              </a:spcBef>
              <a:spcAft>
                <a:spcPts val="0"/>
              </a:spcAft>
              <a:buFont typeface="Arial" pitchFamily="34" charset="0"/>
              <a:buChar char="•"/>
            </a:pPr>
            <a:r>
              <a:rPr lang="en-US" altLang="zh-CN" sz="1800" b="1" i="0" u="none" strike="noStrike" kern="1200" cap="none" spc="0" baseline="0">
                <a:solidFill>
                  <a:schemeClr val="tx1"/>
                </a:solidFill>
                <a:latin typeface="Myriad Pro" pitchFamily="0" charset="0"/>
                <a:ea typeface="Droid Sans" pitchFamily="0" charset="0"/>
                <a:cs typeface="Lucida Sans"/>
              </a:rPr>
              <a:t>Where would you use this skill?</a:t>
            </a:r>
            <a:br>
              <a:rPr lang="zh-CN" altLang="en-US" sz="1800" b="0" i="0" u="none" strike="noStrike" kern="1200" cap="none" spc="0" baseline="0">
                <a:solidFill>
                  <a:schemeClr val="tx1"/>
                </a:solidFill>
                <a:latin typeface="Myriad Pro" pitchFamily="0" charset="0"/>
                <a:ea typeface="Droid Sans" pitchFamily="0" charset="0"/>
                <a:cs typeface="Lucida Sans"/>
              </a:rPr>
            </a:br>
            <a:r>
              <a:rPr lang="en-US" altLang="zh-CN" sz="1800" b="0" i="0" u="none" strike="noStrike" kern="1200" cap="none" spc="0" baseline="0">
                <a:solidFill>
                  <a:schemeClr val="tx1"/>
                </a:solidFill>
                <a:latin typeface="Myriad Pro" pitchFamily="0" charset="0"/>
                <a:ea typeface="Droid Sans" pitchFamily="0" charset="0"/>
                <a:cs typeface="Lucida Sans"/>
              </a:rPr>
              <a:t>Student nurse on a hospital ward during shift handover.</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1800" b="1" i="0" u="none" strike="noStrike" kern="1200" cap="none" spc="0" baseline="0">
                <a:solidFill>
                  <a:schemeClr val="tx1"/>
                </a:solidFill>
                <a:latin typeface="Myriad Pro" pitchFamily="0" charset="0"/>
                <a:ea typeface="Droid Sans" pitchFamily="0" charset="0"/>
                <a:cs typeface="Lucida Sans"/>
              </a:rPr>
              <a:t>What might be the situation?</a:t>
            </a:r>
            <a:br>
              <a:rPr lang="zh-CN" altLang="en-US" sz="1800" b="0" i="0" u="none" strike="noStrike" kern="1200" cap="none" spc="0" baseline="0">
                <a:solidFill>
                  <a:schemeClr val="tx1"/>
                </a:solidFill>
                <a:latin typeface="Myriad Pro" pitchFamily="0" charset="0"/>
                <a:ea typeface="Droid Sans" pitchFamily="0" charset="0"/>
                <a:cs typeface="Lucida Sans"/>
              </a:rPr>
            </a:br>
            <a:r>
              <a:rPr lang="en-US" altLang="zh-CN" sz="1800" b="0" i="0" u="none" strike="noStrike" kern="1200" cap="none" spc="0" baseline="0">
                <a:solidFill>
                  <a:schemeClr val="tx1"/>
                </a:solidFill>
                <a:latin typeface="Myriad Pro" pitchFamily="0" charset="0"/>
                <a:ea typeface="Droid Sans" pitchFamily="0" charset="0"/>
                <a:cs typeface="Lucida Sans"/>
              </a:rPr>
              <a:t>I am handing over care of a patient whose condition has recently changed.</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Lucida Sans"/>
              </a:rPr>
              <a:t>How would you use the skill?</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Lucida Sans"/>
              </a:rPr>
              <a:t>Use clear, structured communication (SBAR)</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Lucida Sans"/>
              </a:rPr>
              <a:t>Share accurate and relevant information only</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Lucida Sans"/>
              </a:rPr>
              <a:t>Speak clearly and check understanding</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Lucida Sans"/>
              </a:rPr>
              <a:t>Highlight any concerns or risks</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endParaRPr lang="zh-CN" altLang="en-US" sz="1800" b="1" i="0" u="none" strike="noStrike" kern="1200" cap="none" spc="0" baseline="0">
              <a:solidFill>
                <a:schemeClr val="tx1"/>
              </a:solidFill>
              <a:latin typeface="Myriad Pro" pitchFamily="0" charset="0"/>
              <a:ea typeface="Droid Sans" pitchFamily="0" charset="0"/>
              <a:cs typeface="Lucida Sans"/>
            </a:endParaRPr>
          </a:p>
        </p:txBody>
      </p:sp>
      <p:sp>
        <p:nvSpPr>
          <p:cNvPr id="40"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41"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Myriad Pro" pitchFamily="0" charset="0"/>
              </a:rPr>
              <a:t>7</a:t>
            </a:fld>
            <a:endParaRPr lang="zh-CN" altLang="en-US" sz="120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42" name="Rectangles"/>
          <p:cNvSpPr>
            <a:spLocks/>
          </p:cNvSpPr>
          <p:nvPr/>
        </p:nvSpPr>
        <p:spPr>
          <a:xfrm rot="0">
            <a:off x="7865806" y="1336147"/>
            <a:ext cx="4183627" cy="38252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Myriad Pro" pitchFamily="0" charset="0"/>
              </a:rPr>
              <a:t>How does communication guide my actions?</a:t>
            </a:r>
            <a:endParaRPr lang="en-US" altLang="zh-CN" sz="1800" b="1" i="0" u="none" strike="noStrike" kern="1200" cap="none" spc="0" baseline="0">
              <a:solidFill>
                <a:schemeClr val="tx1"/>
              </a:solidFill>
              <a:latin typeface="Myriad Pro" pitchFamily="0" charset="0"/>
              <a:ea typeface="Droid Sans" pitchFamily="0" charset="0"/>
              <a:cs typeface="Myriad Pro" pitchFamily="0" charset="0"/>
            </a:endParaRPr>
          </a:p>
          <a:p>
            <a:pPr marL="285750" indent="-285750" algn="l">
              <a:lnSpc>
                <a:spcPct val="100000"/>
              </a:lnSpc>
              <a:spcBef>
                <a:spcPts val="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Communication helps me prioritise key information, avoid omissions, and ensure the next nurse fully understands the patient’s needs.</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0" indent="0" algn="l">
              <a:lnSpc>
                <a:spcPct val="100000"/>
              </a:lnSpc>
              <a:spcBef>
                <a:spcPts val="0"/>
              </a:spcBef>
              <a:spcAft>
                <a:spcPts val="0"/>
              </a:spcAft>
              <a:buNone/>
            </a:pP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0" indent="0" algn="l">
              <a:lnSpc>
                <a:spcPct val="100000"/>
              </a:lnSpc>
              <a:spcBef>
                <a:spcPts val="0"/>
              </a:spcBef>
              <a:spcAft>
                <a:spcPts val="0"/>
              </a:spcAft>
              <a:buNone/>
            </a:pPr>
            <a:r>
              <a:rPr lang="en-US" altLang="zh-CN" sz="1800" b="1" i="0" u="none" strike="noStrike" kern="1200" cap="none" spc="0" baseline="0">
                <a:solidFill>
                  <a:schemeClr val="tx1"/>
                </a:solidFill>
                <a:latin typeface="Myriad Pro" pitchFamily="0" charset="0"/>
                <a:ea typeface="Droid Sans" pitchFamily="0" charset="0"/>
                <a:cs typeface="Myriad Pro" pitchFamily="0" charset="0"/>
              </a:rPr>
              <a:t>Effective Communication:</a:t>
            </a:r>
            <a:endParaRPr lang="en-US" altLang="zh-CN" sz="1800" b="1" i="0" u="none" strike="noStrike" kern="1200" cap="none" spc="0" baseline="0">
              <a:solidFill>
                <a:schemeClr val="tx1"/>
              </a:solidFill>
              <a:latin typeface="Myriad Pro" pitchFamily="0" charset="0"/>
              <a:ea typeface="Droid Sans" pitchFamily="0" charset="0"/>
              <a:cs typeface="Myriad Pro" pitchFamily="0" charset="0"/>
            </a:endParaRPr>
          </a:p>
          <a:p>
            <a:pPr marL="285750" indent="-285750" algn="l">
              <a:lnSpc>
                <a:spcPct val="100000"/>
              </a:lnSpc>
              <a:spcBef>
                <a:spcPts val="0"/>
              </a:spcBef>
              <a:spcAft>
                <a:spcPts val="0"/>
              </a:spcAft>
              <a:buFont typeface="Arial" pitchFamily="34" charset="0"/>
              <a:buChar char="•"/>
            </a:pP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285750" indent="-285750" algn="l">
              <a:lnSpc>
                <a:spcPct val="100000"/>
              </a:lnSpc>
              <a:spcBef>
                <a:spcPts val="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Reduces risk of errors or missed care</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285750" indent="-285750" algn="l">
              <a:lnSpc>
                <a:spcPct val="100000"/>
              </a:lnSpc>
              <a:spcBef>
                <a:spcPts val="0"/>
              </a:spcBef>
              <a:spcAft>
                <a:spcPts val="0"/>
              </a:spcAft>
              <a:buFont typeface="Arial" pitchFamily="34" charset="0"/>
              <a:buChar char="•"/>
            </a:pPr>
            <a:r>
              <a:rPr lang="en-US" altLang="zh-CN" sz="1800" b="0" i="0" u="none" strike="noStrike" kern="1200" cap="none" spc="0" baseline="0">
                <a:solidFill>
                  <a:schemeClr val="tx1"/>
                </a:solidFill>
                <a:latin typeface="Myriad Pro" pitchFamily="0" charset="0"/>
                <a:ea typeface="Droid Sans" pitchFamily="0" charset="0"/>
                <a:cs typeface="Myriad Pro" pitchFamily="0" charset="0"/>
              </a:rPr>
              <a:t>Supports timely and appropriate interventions</a:t>
            </a:r>
            <a:endParaRPr lang="en-US" altLang="zh-CN" sz="1800" b="0" i="0" u="none" strike="noStrike" kern="1200" cap="none" spc="0" baseline="0">
              <a:solidFill>
                <a:schemeClr val="tx1"/>
              </a:solidFill>
              <a:latin typeface="Myriad Pro" pitchFamily="0" charset="0"/>
              <a:ea typeface="Droid Sans" pitchFamily="0" charset="0"/>
              <a:cs typeface="Myriad Pro" pitchFamily="0" charset="0"/>
            </a:endParaRPr>
          </a:p>
          <a:p>
            <a:pPr marL="0" indent="0" algn="l">
              <a:lnSpc>
                <a:spcPct val="100000"/>
              </a:lnSpc>
              <a:spcBef>
                <a:spcPts val="0"/>
              </a:spcBef>
              <a:spcAft>
                <a:spcPts val="0"/>
              </a:spcAft>
              <a:buNone/>
            </a:pPr>
            <a:endParaRPr lang="zh-CN" altLang="en-US" sz="1800" b="0" i="0" u="none" strike="noStrike" kern="1200" cap="none" spc="0" baseline="0">
              <a:solidFill>
                <a:schemeClr val="tx1"/>
              </a:solidFill>
              <a:latin typeface="Myriad Pro" pitchFamily="0" charset="0"/>
              <a:ea typeface="Droid Sans" pitchFamily="0" charset="0"/>
              <a:cs typeface="Myriad Pro" pitchFamily="0" charset="0"/>
            </a:endParaRPr>
          </a:p>
        </p:txBody>
      </p:sp>
      <p:pic>
        <p:nvPicPr>
          <p:cNvPr id="43" name="Images"/>
          <p:cNvPicPr>
            <a:picLocks noChangeAspect="1"/>
          </p:cNvPicPr>
          <p:nvPr/>
        </p:nvPicPr>
        <p:blipFill>
          <a:blip r:embed="rId2" cstate="print"/>
          <a:stretch>
            <a:fillRect/>
          </a:stretch>
        </p:blipFill>
        <p:spPr>
          <a:xfrm rot="0">
            <a:off x="4934871" y="2367916"/>
            <a:ext cx="2930935" cy="2409825"/>
          </a:xfrm>
          <a:prstGeom prst="rect"/>
          <a:noFill/>
          <a:ln w="12700" cmpd="sng" cap="flat">
            <a:noFill/>
            <a:prstDash val="solid"/>
            <a:miter/>
          </a:ln>
        </p:spPr>
      </p:pic>
    </p:spTree>
    <p:extLst>
      <p:ext uri="{BB962C8B-B14F-4D97-AF65-F5344CB8AC3E}">
        <p14:creationId xmlns:p14="http://schemas.microsoft.com/office/powerpoint/2010/main" val="782034371"/>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44" name="Text box"/>
          <p:cNvSpPr>
            <a:spLocks noGrp="1"/>
          </p:cNvSpPr>
          <p:nvPr>
            <p:ph type="title"/>
          </p:nvPr>
        </p:nvSpPr>
        <p:spPr>
          <a:xfrm rot="0">
            <a:off x="609600" y="136524"/>
            <a:ext cx="10972800" cy="596218"/>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3200" b="1" i="0" u="none" strike="noStrike" kern="1200" cap="none" spc="0" baseline="0">
                <a:solidFill>
                  <a:schemeClr val="tx1"/>
                </a:solidFill>
                <a:latin typeface="Myriad Pro" pitchFamily="0" charset="0"/>
                <a:ea typeface="Droid Sans" pitchFamily="0" charset="0"/>
                <a:cs typeface="Lucida Sans"/>
              </a:rPr>
              <a:t>Communication for my professional development</a:t>
            </a:r>
            <a:endParaRPr lang="zh-CN" altLang="en-US" sz="3200" b="1" i="0" u="none" strike="noStrike" kern="1200" cap="none" spc="0" baseline="0">
              <a:solidFill>
                <a:schemeClr val="tx1"/>
              </a:solidFill>
              <a:latin typeface="Myriad Pro" pitchFamily="0" charset="0"/>
              <a:ea typeface="Droid Sans" pitchFamily="0" charset="0"/>
              <a:cs typeface="Lucida Sans"/>
            </a:endParaRPr>
          </a:p>
        </p:txBody>
      </p:sp>
      <p:sp>
        <p:nvSpPr>
          <p:cNvPr id="45" name="Text box"/>
          <p:cNvSpPr>
            <a:spLocks noGrp="1"/>
          </p:cNvSpPr>
          <p:nvPr>
            <p:ph type="body" idx="1"/>
          </p:nvPr>
        </p:nvSpPr>
        <p:spPr>
          <a:xfrm rot="0">
            <a:off x="307608" y="1366019"/>
            <a:ext cx="5761567" cy="3750196"/>
          </a:xfrm>
          <a:prstGeom prst="rect"/>
          <a:noFill/>
          <a:ln w="12700" cmpd="sng" cap="flat">
            <a:noFill/>
            <a:prstDash val="solid"/>
            <a:round/>
          </a:ln>
        </p:spPr>
        <p:txBody>
          <a:bodyPr vert="horz" wrap="square" lIns="91440" tIns="45720" rIns="91440" bIns="45720" anchor="t" anchorCtr="0">
            <a:prstTxWarp prst="textNoShape"/>
          </a:bodyPr>
          <a:lstStyle/>
          <a:p>
            <a:pPr marL="342900" indent="-342900" algn="l">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Lucida Sans"/>
              </a:rPr>
              <a:t>Communication is a key skill employers look for in health and social care. It shows I can work well with others, interact professionally with patients, and provide safe, effective care (Arnold &amp; Boggs, 2019).</a:t>
            </a: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endParaRPr lang="en-US" altLang="zh-CN" sz="2000" b="0" i="0" u="none" strike="noStrike" kern="1200" cap="none" spc="0" baseline="0">
              <a:solidFill>
                <a:schemeClr val="tx1"/>
              </a:solidFill>
              <a:latin typeface="Myriad Pro" pitchFamily="0" charset="0"/>
              <a:ea typeface="Droid Sans" pitchFamily="0" charset="0"/>
              <a:cs typeface="Lucida Sans"/>
            </a:endParaRPr>
          </a:p>
          <a:p>
            <a:pPr marL="342900" indent="-342900" algn="l">
              <a:lnSpc>
                <a:spcPct val="100000"/>
              </a:lnSpc>
              <a:spcBef>
                <a:spcPct val="2000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Lucida Sans"/>
              </a:rPr>
              <a:t>As a future nurse, I will need to communicate clearly with patients, families, and the multidisciplinary team. This supports accurate assessments, safe decision-making, and compassionate care (Kwame et al., 2021)</a:t>
            </a:r>
            <a:endParaRPr lang="zh-CN" altLang="en-US" sz="2000" b="0" i="0" u="none" strike="noStrike" kern="1200" cap="none" spc="0" baseline="0">
              <a:solidFill>
                <a:schemeClr val="tx1"/>
              </a:solidFill>
              <a:latin typeface="Myriad Pro" pitchFamily="0" charset="0"/>
              <a:ea typeface="Droid Sans" pitchFamily="0" charset="0"/>
              <a:cs typeface="Lucida Sans"/>
            </a:endParaRPr>
          </a:p>
        </p:txBody>
      </p:sp>
      <p:sp>
        <p:nvSpPr>
          <p:cNvPr id="46"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47"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latinLnBrk="0" hangingPunct="1">
              <a:lnSpc>
                <a:spcPct val="100000"/>
              </a:lnSpc>
              <a:spcBef>
                <a:spcPts val="0"/>
              </a:spcBef>
              <a:spcAft>
                <a:spcPts val="0"/>
              </a:spcAft>
              <a:buNone/>
            </a:pPr>
            <a:fld id="{CAD2D6BD-DE1B-4B5F-8B41-2702339687B9}" type="slidenum">
              <a:rPr lang="en-US" altLang="zh-CN" sz="1200" b="0" i="0" u="none" strike="noStrike" kern="1200" cap="none" spc="0" baseline="0">
                <a:solidFill>
                  <a:srgbClr val="898989"/>
                </a:solidFill>
                <a:latin typeface="Myriad Pro" pitchFamily="0" charset="0"/>
                <a:ea typeface="Droid Sans" pitchFamily="0" charset="0"/>
                <a:cs typeface="Myriad Pro" pitchFamily="0" charset="0"/>
              </a:rPr>
              <a:t>8</a:t>
            </a:fld>
            <a:endParaRPr lang="zh-CN" altLang="en-US" sz="120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48" name="Rectangles"/>
          <p:cNvSpPr>
            <a:spLocks/>
          </p:cNvSpPr>
          <p:nvPr/>
        </p:nvSpPr>
        <p:spPr>
          <a:xfrm rot="0">
            <a:off x="6495965" y="886629"/>
            <a:ext cx="5388427" cy="3930015"/>
          </a:xfrm>
          <a:prstGeom prst="rect"/>
          <a:noFill/>
          <a:ln w="12700" cmpd="sng" cap="flat">
            <a:noFill/>
            <a:prstDash val="solid"/>
            <a:miter/>
          </a:ln>
        </p:spPr>
        <p:txBody>
          <a:bodyPr vert="horz" wrap="square" lIns="91440" tIns="45720" rIns="91440" bIns="45720" anchor="t" anchorCtr="0">
            <a:prstTxWarp prst="textNoShape"/>
            <a:spAutoFit/>
          </a:bodyPr>
          <a:lstStyle/>
          <a:p>
            <a:pPr marL="342900" indent="-342900" algn="l">
              <a:lnSpc>
                <a:spcPct val="10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Myriad Pro" pitchFamily="0" charset="0"/>
              </a:rPr>
              <a:t>I am confident in speaking with patients and showing empathy, especially during placements and group work.</a:t>
            </a:r>
            <a:endParaRPr lang="en-US" altLang="zh-CN" sz="2000" b="0" i="0" u="none" strike="noStrike" kern="1200" cap="none" spc="0" baseline="0">
              <a:solidFill>
                <a:schemeClr val="tx1"/>
              </a:solidFill>
              <a:latin typeface="Myriad Pro" pitchFamily="0" charset="0"/>
              <a:ea typeface="Droid Sans" pitchFamily="0" charset="0"/>
              <a:cs typeface="Myriad Pro" pitchFamily="0" charset="0"/>
            </a:endParaRPr>
          </a:p>
          <a:p>
            <a:pPr marL="342900" indent="-342900" algn="l">
              <a:lnSpc>
                <a:spcPct val="100000"/>
              </a:lnSpc>
              <a:spcBef>
                <a:spcPts val="0"/>
              </a:spcBef>
              <a:spcAft>
                <a:spcPts val="0"/>
              </a:spcAft>
              <a:buFont typeface="Arial" pitchFamily="34" charset="0"/>
              <a:buChar char="•"/>
            </a:pPr>
            <a:endParaRPr lang="en-US" altLang="zh-CN" sz="2000" b="1" i="0" u="none" strike="noStrike" kern="1200" cap="none" spc="0" baseline="0">
              <a:solidFill>
                <a:schemeClr val="tx1"/>
              </a:solidFill>
              <a:latin typeface="Myriad Pro" pitchFamily="0" charset="0"/>
              <a:ea typeface="Droid Sans" pitchFamily="0" charset="0"/>
              <a:cs typeface="Myriad Pro" pitchFamily="0" charset="0"/>
            </a:endParaRPr>
          </a:p>
          <a:p>
            <a:pPr marL="342900" indent="-342900" algn="l">
              <a:lnSpc>
                <a:spcPct val="100000"/>
              </a:lnSpc>
              <a:spcBef>
                <a:spcPts val="0"/>
              </a:spcBef>
              <a:spcAft>
                <a:spcPts val="0"/>
              </a:spcAft>
              <a:buFont typeface="Arial" pitchFamily="34" charset="0"/>
              <a:buChar char="•"/>
            </a:pPr>
            <a:r>
              <a:rPr lang="en-US" altLang="zh-CN" sz="2000" b="0" i="0" u="none" strike="noStrike" kern="1200" cap="none" spc="0" baseline="0">
                <a:solidFill>
                  <a:schemeClr val="tx1"/>
                </a:solidFill>
                <a:latin typeface="Myriad Pro" pitchFamily="0" charset="0"/>
                <a:ea typeface="Droid Sans" pitchFamily="0" charset="0"/>
                <a:cs typeface="Myriad Pro" pitchFamily="0" charset="0"/>
              </a:rPr>
              <a:t>I would like to improve my confidence in clinical communication, particularly in structured tools like SBAR and speaking up in busy environments.</a:t>
            </a:r>
            <a:endParaRPr lang="en-US" altLang="zh-CN" sz="2000" b="0" i="0" u="none" strike="noStrike" kern="1200" cap="none" spc="0" baseline="0">
              <a:solidFill>
                <a:schemeClr val="tx1"/>
              </a:solidFill>
              <a:latin typeface="Myriad Pro" pitchFamily="0" charset="0"/>
              <a:ea typeface="Droid Sans" pitchFamily="0" charset="0"/>
              <a:cs typeface="Myriad Pro" pitchFamily="0" charset="0"/>
            </a:endParaRPr>
          </a:p>
          <a:p>
            <a:pPr marL="342900" indent="-342900" algn="l">
              <a:lnSpc>
                <a:spcPct val="100000"/>
              </a:lnSpc>
              <a:spcBef>
                <a:spcPts val="0"/>
              </a:spcBef>
              <a:spcAft>
                <a:spcPts val="0"/>
              </a:spcAft>
              <a:buFont typeface="Arial" pitchFamily="34" charset="0"/>
              <a:buChar char="•"/>
            </a:pPr>
            <a:br>
              <a:rPr lang="zh-CN" altLang="en-US" sz="2000" b="0" i="0" u="none" strike="noStrike" kern="1200" cap="none" spc="0" baseline="0">
                <a:solidFill>
                  <a:schemeClr val="tx1"/>
                </a:solidFill>
                <a:latin typeface="Myriad Pro" pitchFamily="0" charset="0"/>
                <a:ea typeface="Droid Sans" pitchFamily="0" charset="0"/>
                <a:cs typeface="Myriad Pro" pitchFamily="0" charset="0"/>
              </a:rPr>
            </a:br>
            <a:r>
              <a:rPr lang="en-US" altLang="zh-CN" sz="2000" b="0" i="0" u="none" strike="noStrike" kern="1200" cap="none" spc="0" baseline="0">
                <a:solidFill>
                  <a:schemeClr val="tx1"/>
                </a:solidFill>
                <a:latin typeface="Myriad Pro" pitchFamily="0" charset="0"/>
                <a:ea typeface="Droid Sans" pitchFamily="0" charset="0"/>
                <a:cs typeface="Myriad Pro" pitchFamily="0" charset="0"/>
              </a:rPr>
              <a:t>Developing communication skills supports my readiness for practice, ongoing personal development, and career progression in nursing</a:t>
            </a:r>
            <a:endParaRPr lang="zh-CN" altLang="en-US" sz="2000" b="0" i="0" u="none" strike="noStrike" kern="1200" cap="none" spc="0" baseline="0">
              <a:solidFill>
                <a:schemeClr val="tx1"/>
              </a:solidFill>
              <a:latin typeface="Myriad Pro" pitchFamily="0" charset="0"/>
              <a:ea typeface="Droid Sans" pitchFamily="0" charset="0"/>
              <a:cs typeface="Myriad Pro" pitchFamily="0" charset="0"/>
            </a:endParaRPr>
          </a:p>
        </p:txBody>
      </p:sp>
    </p:spTree>
    <p:extLst>
      <p:ext uri="{BB962C8B-B14F-4D97-AF65-F5344CB8AC3E}">
        <p14:creationId xmlns:p14="http://schemas.microsoft.com/office/powerpoint/2010/main" val="949586393"/>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49" name="Text box"/>
          <p:cNvSpPr>
            <a:spLocks noGrp="1"/>
          </p:cNvSpPr>
          <p:nvPr>
            <p:ph type="title"/>
          </p:nvPr>
        </p:nvSpPr>
        <p:spPr>
          <a:xfrm rot="0">
            <a:off x="3009899" y="1028700"/>
            <a:ext cx="6172200" cy="857250"/>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4400" b="1" i="0" u="none" strike="noStrike" kern="1200" cap="none" spc="0" baseline="0">
                <a:solidFill>
                  <a:schemeClr val="tx1"/>
                </a:solidFill>
                <a:latin typeface="Myriad Pro" pitchFamily="0" charset="0"/>
                <a:ea typeface="Droid Sans" pitchFamily="0" charset="0"/>
                <a:cs typeface="Lucida Sans"/>
              </a:rPr>
              <a:t>Conclusion</a:t>
            </a:r>
            <a:endParaRPr lang="zh-CN" altLang="en-US" sz="4400" b="1" i="1" u="none" strike="noStrike" kern="1200" cap="none" spc="0" baseline="0">
              <a:solidFill>
                <a:srgbClr val="FF0000"/>
              </a:solidFill>
              <a:latin typeface="Myriad Pro" pitchFamily="0" charset="0"/>
              <a:ea typeface="Droid Sans" pitchFamily="0" charset="0"/>
              <a:cs typeface="Lucida Sans"/>
            </a:endParaRPr>
          </a:p>
        </p:txBody>
      </p:sp>
      <p:sp>
        <p:nvSpPr>
          <p:cNvPr id="50" name="Text box"/>
          <p:cNvSpPr>
            <a:spLocks noGrp="1"/>
          </p:cNvSpPr>
          <p:nvPr>
            <p:ph type="body" idx="1"/>
          </p:nvPr>
        </p:nvSpPr>
        <p:spPr>
          <a:xfrm rot="0">
            <a:off x="3009899" y="2057400"/>
            <a:ext cx="6172200" cy="2937271"/>
          </a:xfrm>
          <a:prstGeom prst="rect"/>
          <a:noFill/>
          <a:ln w="12700" cmpd="sng" cap="flat">
            <a:noFill/>
            <a:prstDash val="solid"/>
            <a:round/>
          </a:ln>
        </p:spPr>
        <p:txBody>
          <a:bodyPr vert="horz" wrap="square" lIns="91440" tIns="45720" rIns="91440" bIns="45720" anchor="t" anchorCtr="0">
            <a:prstTxWarp prst="textNoShape"/>
          </a:bodyPr>
          <a:lstStyle/>
          <a:p>
            <a:pPr marL="0" indent="0" algn="ctr">
              <a:lnSpc>
                <a:spcPct val="100000"/>
              </a:lnSpc>
              <a:spcBef>
                <a:spcPct val="20000"/>
              </a:spcBef>
              <a:spcAft>
                <a:spcPts val="0"/>
              </a:spcAft>
              <a:buNone/>
            </a:pPr>
            <a:r>
              <a:rPr lang="en-US" altLang="zh-CN" sz="1800" b="0" i="0" u="none" strike="noStrike" kern="1200" cap="none" spc="0" baseline="0">
                <a:solidFill>
                  <a:schemeClr val="tx1"/>
                </a:solidFill>
                <a:latin typeface="Myriad Pro" pitchFamily="0" charset="0"/>
                <a:ea typeface="Droid Sans" pitchFamily="0" charset="0"/>
                <a:cs typeface="Lucida Sans"/>
              </a:rPr>
              <a:t>For this presentation, I chose communication. It is a very important skill needed in health and social care.  It helps with person centred care, it helps with handovers as seen in the example and when communicating in healthcare, there are frameworks that can be used – like the SBAR.</a:t>
            </a: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ctr">
              <a:lnSpc>
                <a:spcPct val="100000"/>
              </a:lnSpc>
              <a:spcBef>
                <a:spcPct val="20000"/>
              </a:spcBef>
              <a:spcAft>
                <a:spcPts val="0"/>
              </a:spcAft>
              <a:buNone/>
            </a:pPr>
            <a:endParaRPr lang="en-US" altLang="zh-CN" sz="1800" b="0" i="0" u="none" strike="noStrike" kern="1200" cap="none" spc="0" baseline="0">
              <a:solidFill>
                <a:schemeClr val="tx1"/>
              </a:solidFill>
              <a:latin typeface="Myriad Pro" pitchFamily="0" charset="0"/>
              <a:ea typeface="Droid Sans" pitchFamily="0" charset="0"/>
              <a:cs typeface="Lucida Sans"/>
            </a:endParaRPr>
          </a:p>
          <a:p>
            <a:pPr marL="0" indent="0" algn="ctr">
              <a:lnSpc>
                <a:spcPct val="100000"/>
              </a:lnSpc>
              <a:spcBef>
                <a:spcPct val="20000"/>
              </a:spcBef>
              <a:spcAft>
                <a:spcPts val="0"/>
              </a:spcAft>
              <a:buNone/>
            </a:pPr>
            <a:r>
              <a:rPr lang="en-US" altLang="zh-CN" sz="1800" b="0" i="0" u="none" strike="noStrike" kern="1200" cap="none" spc="0" baseline="0">
                <a:solidFill>
                  <a:schemeClr val="tx1"/>
                </a:solidFill>
                <a:latin typeface="Myriad Pro" pitchFamily="0" charset="0"/>
                <a:ea typeface="Droid Sans" pitchFamily="0" charset="0"/>
                <a:cs typeface="Lucida Sans"/>
              </a:rPr>
              <a:t>I will keep developing my communication skills so that in my future career I can provide quality and person centred care to my patients.</a:t>
            </a:r>
            <a:endParaRPr lang="zh-CN" altLang="en-US" sz="1800" b="0" i="0" u="none" strike="noStrike" kern="1200" cap="none" spc="0" baseline="0">
              <a:solidFill>
                <a:schemeClr val="tx1"/>
              </a:solidFill>
              <a:latin typeface="Myriad Pro" pitchFamily="0" charset="0"/>
              <a:ea typeface="Droid Sans" pitchFamily="0" charset="0"/>
              <a:cs typeface="Lucida Sans"/>
            </a:endParaRPr>
          </a:p>
        </p:txBody>
      </p:sp>
      <p:sp>
        <p:nvSpPr>
          <p:cNvPr id="51"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52"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900" b="0" i="0" u="none" strike="noStrike" kern="1200" cap="none" spc="0" baseline="0">
                <a:solidFill>
                  <a:srgbClr val="898989"/>
                </a:solidFill>
                <a:latin typeface="Myriad Pro" pitchFamily="0" charset="0"/>
                <a:ea typeface="Droid Sans" pitchFamily="0" charset="0"/>
                <a:cs typeface="Myriad Pro" pitchFamily="0" charset="0"/>
              </a:rPr>
              <a:t>9</a:t>
            </a:fld>
            <a:endParaRPr lang="zh-CN" altLang="en-US" sz="900" b="0" i="0" u="none" strike="noStrike" kern="1200" cap="none" spc="0" baseline="0">
              <a:solidFill>
                <a:srgbClr val="898989"/>
              </a:solidFill>
              <a:latin typeface="Myriad Pro" pitchFamily="0" charset="0"/>
              <a:ea typeface="Droid Sans" pitchFamily="0" charset="0"/>
              <a:cs typeface="Myriad Pro" pitchFamily="0" charset="0"/>
            </a:endParaRPr>
          </a:p>
        </p:txBody>
      </p:sp>
    </p:spTree>
    <p:extLst>
      <p:ext uri="{BB962C8B-B14F-4D97-AF65-F5344CB8AC3E}">
        <p14:creationId xmlns:p14="http://schemas.microsoft.com/office/powerpoint/2010/main" val="764908250"/>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blipFill rotWithShape="0">
          <a:blip r:embed="rId1"/>
          <a:stretch/>
        </a:blipFill>
      </p:bgPr>
    </p:bg>
    <p:spTree>
      <p:nvGrpSpPr>
        <p:cNvPr id="1" name=""/>
        <p:cNvGrpSpPr/>
        <p:nvPr/>
      </p:nvGrpSpPr>
      <p:grpSpPr>
        <a:xfrm>
          <a:off x="0" y="0"/>
          <a:ext cx="0" cy="0"/>
          <a:chOff x="0" y="0"/>
          <a:chExt cx="0" cy="0"/>
        </a:xfrm>
      </p:grpSpPr>
      <p:sp>
        <p:nvSpPr>
          <p:cNvPr id="53" name="Text box"/>
          <p:cNvSpPr>
            <a:spLocks noGrp="1"/>
          </p:cNvSpPr>
          <p:nvPr>
            <p:ph type="title"/>
          </p:nvPr>
        </p:nvSpPr>
        <p:spPr>
          <a:xfrm rot="0">
            <a:off x="609600" y="274638"/>
            <a:ext cx="10972800" cy="1143000"/>
          </a:xfrm>
          <a:prstGeom prst="rect"/>
          <a:noFill/>
          <a:ln w="12700" cmpd="sng" cap="flat">
            <a:noFill/>
            <a:prstDash val="solid"/>
            <a:round/>
          </a:ln>
        </p:spPr>
        <p:txBody>
          <a:bodyPr vert="horz" wrap="square" lIns="91440" tIns="45720" rIns="91440" bIns="45720" anchor="ctr" anchorCtr="0">
            <a:prstTxWarp prst="textNoShape"/>
          </a:bodyPr>
          <a:lstStyle/>
          <a:p>
            <a:pPr marL="0" indent="0" algn="ctr">
              <a:lnSpc>
                <a:spcPct val="100000"/>
              </a:lnSpc>
              <a:spcBef>
                <a:spcPts val="0"/>
              </a:spcBef>
              <a:spcAft>
                <a:spcPts val="0"/>
              </a:spcAft>
              <a:buNone/>
            </a:pPr>
            <a:r>
              <a:rPr lang="en-US" altLang="zh-CN" sz="4400" b="1" i="0" u="none" strike="noStrike" kern="1200" cap="none" spc="0" baseline="0">
                <a:solidFill>
                  <a:srgbClr val="000000"/>
                </a:solidFill>
                <a:latin typeface="Myriad Pro" pitchFamily="0" charset="0"/>
                <a:ea typeface="Droid Sans" pitchFamily="0" charset="0"/>
                <a:cs typeface="Lucida Sans"/>
              </a:rPr>
              <a:t>References List</a:t>
            </a:r>
            <a:endParaRPr lang="zh-CN" altLang="en-US" sz="4400" b="0" i="0" u="none" strike="noStrike" kern="1200" cap="none" spc="0" baseline="0">
              <a:solidFill>
                <a:srgbClr val="FF0000"/>
              </a:solidFill>
              <a:latin typeface="Myriad Pro" pitchFamily="0" charset="0"/>
              <a:ea typeface="Droid Sans" pitchFamily="0" charset="0"/>
              <a:cs typeface="Lucida Sans"/>
            </a:endParaRPr>
          </a:p>
        </p:txBody>
      </p:sp>
      <p:sp>
        <p:nvSpPr>
          <p:cNvPr id="54" name="Text box"/>
          <p:cNvSpPr>
            <a:spLocks noGrp="1"/>
          </p:cNvSpPr>
          <p:nvPr>
            <p:ph type="body" idx="1"/>
          </p:nvPr>
        </p:nvSpPr>
        <p:spPr>
          <a:xfrm rot="0">
            <a:off x="195943" y="2057402"/>
            <a:ext cx="11386457" cy="3243941"/>
          </a:xfrm>
          <a:prstGeom prst="rect"/>
          <a:noFill/>
          <a:ln w="12700" cmpd="sng" cap="flat">
            <a:noFill/>
            <a:prstDash val="solid"/>
            <a:round/>
          </a:ln>
        </p:spPr>
        <p:txBody>
          <a:bodyPr vert="horz" wrap="square" lIns="91440" tIns="45720" rIns="91440" bIns="45720" anchor="t" anchorCtr="0">
            <a:prstTxWarp prst="textNoShape"/>
          </a:bodyPr>
          <a:lstStyle/>
          <a:p>
            <a:pPr marL="0" indent="0" algn="l">
              <a:lnSpc>
                <a:spcPct val="100000"/>
              </a:lnSpc>
              <a:spcBef>
                <a:spcPct val="20000"/>
              </a:spcBef>
              <a:spcAft>
                <a:spcPts val="0"/>
              </a:spcAft>
              <a:buNone/>
            </a:pPr>
            <a:r>
              <a:rPr lang="en-US" altLang="zh-CN" sz="1400" b="0" i="0" u="none" strike="noStrike" kern="1200" cap="none" spc="0" baseline="0">
                <a:solidFill>
                  <a:schemeClr val="tx1"/>
                </a:solidFill>
                <a:latin typeface="Myriad Pro" pitchFamily="0" charset="0"/>
                <a:ea typeface="Droid Sans" pitchFamily="0" charset="0"/>
                <a:cs typeface="Lucida Sans"/>
              </a:rPr>
              <a:t>Arnold, E. C., &amp; Boggs, K. U. (2019). </a:t>
            </a:r>
            <a:r>
              <a:rPr lang="en-US" altLang="zh-CN" sz="1400" b="0" i="1" u="none" strike="noStrike" kern="1200" cap="none" spc="0" baseline="0">
                <a:solidFill>
                  <a:schemeClr val="tx1"/>
                </a:solidFill>
                <a:latin typeface="Myriad Pro" pitchFamily="0" charset="0"/>
                <a:ea typeface="Droid Sans" pitchFamily="0" charset="0"/>
                <a:cs typeface="Lucida Sans"/>
              </a:rPr>
              <a:t>Interpersonal relationships: Professional communication skills for nurses</a:t>
            </a:r>
            <a:r>
              <a:rPr lang="en-US" altLang="zh-CN" sz="1400" b="0" i="0" u="none" strike="noStrike" kern="1200" cap="none" spc="0" baseline="0">
                <a:solidFill>
                  <a:schemeClr val="tx1"/>
                </a:solidFill>
                <a:latin typeface="Myriad Pro" pitchFamily="0" charset="0"/>
                <a:ea typeface="Droid Sans" pitchFamily="0" charset="0"/>
                <a:cs typeface="Lucida Sans"/>
              </a:rPr>
              <a:t> (8th ed.). Elsevier.</a:t>
            </a:r>
            <a:endParaRPr lang="en-US" altLang="zh-CN" sz="14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endParaRPr lang="en-US" altLang="zh-CN" sz="14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400" b="0" i="0" u="none" strike="noStrike" kern="1200" cap="none" spc="0" baseline="0">
                <a:solidFill>
                  <a:schemeClr val="tx1"/>
                </a:solidFill>
                <a:latin typeface="Myriad Pro" pitchFamily="0" charset="0"/>
                <a:ea typeface="Droid Sans" pitchFamily="0" charset="0"/>
                <a:cs typeface="Lucida Sans"/>
              </a:rPr>
              <a:t>Haig, K. M., Sutton, S., &amp; Whittington, J. (2006). SBAR: A shared mental model for improving communication between clinicians. </a:t>
            </a:r>
            <a:r>
              <a:rPr lang="en-US" altLang="zh-CN" sz="1400" b="0" i="1" u="none" strike="noStrike" kern="1200" cap="none" spc="0" baseline="0">
                <a:solidFill>
                  <a:schemeClr val="tx1"/>
                </a:solidFill>
                <a:latin typeface="Myriad Pro" pitchFamily="0" charset="0"/>
                <a:ea typeface="Droid Sans" pitchFamily="0" charset="0"/>
                <a:cs typeface="Lucida Sans"/>
              </a:rPr>
              <a:t>The Joint Commission Journal on Quality and Patient Safety, 32</a:t>
            </a:r>
            <a:r>
              <a:rPr lang="en-US" altLang="zh-CN" sz="1400" b="0" i="0" u="none" strike="noStrike" kern="1200" cap="none" spc="0" baseline="0">
                <a:solidFill>
                  <a:schemeClr val="tx1"/>
                </a:solidFill>
                <a:latin typeface="Myriad Pro" pitchFamily="0" charset="0"/>
                <a:ea typeface="Droid Sans" pitchFamily="0" charset="0"/>
                <a:cs typeface="Lucida Sans"/>
              </a:rPr>
              <a:t>(3), 167–175.</a:t>
            </a:r>
            <a:endParaRPr lang="en-US" altLang="zh-CN" sz="14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endParaRPr lang="en-US" altLang="zh-CN" sz="14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400" b="0" i="0" u="none" strike="noStrike" kern="1200" cap="none" spc="0" baseline="0">
                <a:solidFill>
                  <a:schemeClr val="tx1"/>
                </a:solidFill>
                <a:latin typeface="Myriad Pro" pitchFamily="0" charset="0"/>
                <a:ea typeface="Droid Sans" pitchFamily="0" charset="0"/>
                <a:cs typeface="Lucida Sans"/>
              </a:rPr>
              <a:t>Kourkouta</a:t>
            </a:r>
            <a:r>
              <a:rPr lang="en-US" altLang="zh-CN" sz="1400" b="0" i="0" u="none" strike="noStrike" kern="1200" cap="none" spc="0" baseline="0">
                <a:solidFill>
                  <a:schemeClr val="tx1"/>
                </a:solidFill>
                <a:latin typeface="Myriad Pro" pitchFamily="0" charset="0"/>
                <a:ea typeface="Droid Sans" pitchFamily="0" charset="0"/>
                <a:cs typeface="Lucida Sans"/>
              </a:rPr>
              <a:t>, L., &amp; Papathanasiou, I. V. (2014). Communication in nursing practice. </a:t>
            </a:r>
            <a:r>
              <a:rPr lang="en-US" altLang="zh-CN" sz="1400" b="0" i="1" u="none" strike="noStrike" kern="1200" cap="none" spc="0" baseline="0">
                <a:solidFill>
                  <a:schemeClr val="tx1"/>
                </a:solidFill>
                <a:latin typeface="Myriad Pro" pitchFamily="0" charset="0"/>
                <a:ea typeface="Droid Sans" pitchFamily="0" charset="0"/>
                <a:cs typeface="Lucida Sans"/>
              </a:rPr>
              <a:t>Materia socio-medica</a:t>
            </a:r>
            <a:r>
              <a:rPr lang="en-US" altLang="zh-CN" sz="1400" b="0" i="0" u="none" strike="noStrike" kern="1200" cap="none" spc="0" baseline="0">
                <a:solidFill>
                  <a:schemeClr val="tx1"/>
                </a:solidFill>
                <a:latin typeface="Myriad Pro" pitchFamily="0" charset="0"/>
                <a:ea typeface="Droid Sans" pitchFamily="0" charset="0"/>
                <a:cs typeface="Lucida Sans"/>
              </a:rPr>
              <a:t>, </a:t>
            </a:r>
            <a:r>
              <a:rPr lang="en-US" altLang="zh-CN" sz="1400" b="0" i="1" u="none" strike="noStrike" kern="1200" cap="none" spc="0" baseline="0">
                <a:solidFill>
                  <a:schemeClr val="tx1"/>
                </a:solidFill>
                <a:latin typeface="Myriad Pro" pitchFamily="0" charset="0"/>
                <a:ea typeface="Droid Sans" pitchFamily="0" charset="0"/>
                <a:cs typeface="Lucida Sans"/>
              </a:rPr>
              <a:t>26</a:t>
            </a:r>
            <a:r>
              <a:rPr lang="en-US" altLang="zh-CN" sz="1400" b="0" i="0" u="none" strike="noStrike" kern="1200" cap="none" spc="0" baseline="0">
                <a:solidFill>
                  <a:schemeClr val="tx1"/>
                </a:solidFill>
                <a:latin typeface="Myriad Pro" pitchFamily="0" charset="0"/>
                <a:ea typeface="Droid Sans" pitchFamily="0" charset="0"/>
                <a:cs typeface="Lucida Sans"/>
              </a:rPr>
              <a:t>(1), 65–67. https://doi.org/10.5455/msm.2014.26.65-67</a:t>
            </a:r>
            <a:endParaRPr lang="en-US" altLang="zh-CN" sz="14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endParaRPr lang="en-US" altLang="zh-CN" sz="14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400" b="0" i="0" u="none" strike="noStrike" kern="1200" cap="none" spc="0" baseline="0">
                <a:solidFill>
                  <a:schemeClr val="tx1"/>
                </a:solidFill>
                <a:latin typeface="Myriad Pro" pitchFamily="0" charset="0"/>
                <a:ea typeface="Droid Sans" pitchFamily="0" charset="0"/>
                <a:cs typeface="Lucida Sans"/>
              </a:rPr>
              <a:t>Kwame, A., &amp; </a:t>
            </a:r>
            <a:r>
              <a:rPr lang="en-US" altLang="zh-CN" sz="1400" b="0" i="0" u="none" strike="noStrike" kern="1200" cap="none" spc="0" baseline="0">
                <a:solidFill>
                  <a:schemeClr val="tx1"/>
                </a:solidFill>
                <a:latin typeface="Myriad Pro" pitchFamily="0" charset="0"/>
                <a:ea typeface="Droid Sans" pitchFamily="0" charset="0"/>
                <a:cs typeface="Lucida Sans"/>
              </a:rPr>
              <a:t>Petrucka</a:t>
            </a:r>
            <a:r>
              <a:rPr lang="en-US" altLang="zh-CN" sz="1400" b="0" i="0" u="none" strike="noStrike" kern="1200" cap="none" spc="0" baseline="0">
                <a:solidFill>
                  <a:schemeClr val="tx1"/>
                </a:solidFill>
                <a:latin typeface="Myriad Pro" pitchFamily="0" charset="0"/>
                <a:ea typeface="Droid Sans" pitchFamily="0" charset="0"/>
                <a:cs typeface="Lucida Sans"/>
              </a:rPr>
              <a:t>, P. M. (2021). A literature-based study of patient-</a:t>
            </a:r>
            <a:r>
              <a:rPr lang="en-US" altLang="zh-CN" sz="1400" b="0" i="0" u="none" strike="noStrike" kern="1200" cap="none" spc="0" baseline="0">
                <a:solidFill>
                  <a:schemeClr val="tx1"/>
                </a:solidFill>
                <a:latin typeface="Myriad Pro" pitchFamily="0" charset="0"/>
                <a:ea typeface="Droid Sans" pitchFamily="0" charset="0"/>
                <a:cs typeface="Lucida Sans"/>
              </a:rPr>
              <a:t>centered</a:t>
            </a:r>
            <a:r>
              <a:rPr lang="en-US" altLang="zh-CN" sz="1400" b="0" i="0" u="none" strike="noStrike" kern="1200" cap="none" spc="0" baseline="0">
                <a:solidFill>
                  <a:schemeClr val="tx1"/>
                </a:solidFill>
                <a:latin typeface="Myriad Pro" pitchFamily="0" charset="0"/>
                <a:ea typeface="Droid Sans" pitchFamily="0" charset="0"/>
                <a:cs typeface="Lucida Sans"/>
              </a:rPr>
              <a:t> care and communication in nurse-patient interactions: barriers, facilitators, and the way forward. </a:t>
            </a:r>
            <a:r>
              <a:rPr lang="en-US" altLang="zh-CN" sz="1400" b="0" i="1" u="none" strike="noStrike" kern="1200" cap="none" spc="0" baseline="0">
                <a:solidFill>
                  <a:schemeClr val="tx1"/>
                </a:solidFill>
                <a:latin typeface="Myriad Pro" pitchFamily="0" charset="0"/>
                <a:ea typeface="Droid Sans" pitchFamily="0" charset="0"/>
                <a:cs typeface="Lucida Sans"/>
              </a:rPr>
              <a:t>BMC nursing</a:t>
            </a:r>
            <a:r>
              <a:rPr lang="en-US" altLang="zh-CN" sz="1400" b="0" i="0" u="none" strike="noStrike" kern="1200" cap="none" spc="0" baseline="0">
                <a:solidFill>
                  <a:schemeClr val="tx1"/>
                </a:solidFill>
                <a:latin typeface="Myriad Pro" pitchFamily="0" charset="0"/>
                <a:ea typeface="Droid Sans" pitchFamily="0" charset="0"/>
                <a:cs typeface="Lucida Sans"/>
              </a:rPr>
              <a:t>, </a:t>
            </a:r>
            <a:r>
              <a:rPr lang="en-US" altLang="zh-CN" sz="1400" b="0" i="1" u="none" strike="noStrike" kern="1200" cap="none" spc="0" baseline="0">
                <a:solidFill>
                  <a:schemeClr val="tx1"/>
                </a:solidFill>
                <a:latin typeface="Myriad Pro" pitchFamily="0" charset="0"/>
                <a:ea typeface="Droid Sans" pitchFamily="0" charset="0"/>
                <a:cs typeface="Lucida Sans"/>
              </a:rPr>
              <a:t>20</a:t>
            </a:r>
            <a:r>
              <a:rPr lang="en-US" altLang="zh-CN" sz="1400" b="0" i="0" u="none" strike="noStrike" kern="1200" cap="none" spc="0" baseline="0">
                <a:solidFill>
                  <a:schemeClr val="tx1"/>
                </a:solidFill>
                <a:latin typeface="Myriad Pro" pitchFamily="0" charset="0"/>
                <a:ea typeface="Droid Sans" pitchFamily="0" charset="0"/>
                <a:cs typeface="Lucida Sans"/>
              </a:rPr>
              <a:t>(1), 158. </a:t>
            </a:r>
            <a:endParaRPr lang="en-US" altLang="zh-CN" sz="14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endParaRPr lang="en-US" altLang="zh-CN" sz="1400" b="0" i="0" u="none" strike="noStrike" kern="1200" cap="none" spc="0" baseline="0">
              <a:solidFill>
                <a:schemeClr val="tx1"/>
              </a:solidFill>
              <a:latin typeface="Myriad Pro" pitchFamily="0" charset="0"/>
              <a:ea typeface="Droid Sans" pitchFamily="0" charset="0"/>
              <a:cs typeface="Lucida Sans"/>
            </a:endParaRPr>
          </a:p>
          <a:p>
            <a:pPr marL="0" indent="0" algn="l">
              <a:lnSpc>
                <a:spcPct val="100000"/>
              </a:lnSpc>
              <a:spcBef>
                <a:spcPct val="20000"/>
              </a:spcBef>
              <a:spcAft>
                <a:spcPts val="0"/>
              </a:spcAft>
              <a:buNone/>
            </a:pPr>
            <a:r>
              <a:rPr lang="en-US" altLang="zh-CN" sz="1400" b="0" i="0" u="none" strike="noStrike" kern="1200" cap="none" spc="0" baseline="0">
                <a:solidFill>
                  <a:schemeClr val="tx1"/>
                </a:solidFill>
                <a:latin typeface="Myriad Pro" pitchFamily="0" charset="0"/>
                <a:ea typeface="Droid Sans" pitchFamily="0" charset="0"/>
                <a:cs typeface="Lucida Sans"/>
              </a:rPr>
              <a:t>O’Daniel, M., &amp; Rosenstein, A. H. (2008). Professional communication and team collaboration. In R. G. Hughes (Ed.), </a:t>
            </a:r>
            <a:r>
              <a:rPr lang="en-US" altLang="zh-CN" sz="1400" b="0" i="1" u="none" strike="noStrike" kern="1200" cap="none" spc="0" baseline="0">
                <a:solidFill>
                  <a:schemeClr val="tx1"/>
                </a:solidFill>
                <a:latin typeface="Myriad Pro" pitchFamily="0" charset="0"/>
                <a:ea typeface="Droid Sans" pitchFamily="0" charset="0"/>
                <a:cs typeface="Lucida Sans"/>
              </a:rPr>
              <a:t>Patient safety and quality: An evidence-based handbook for nurses</a:t>
            </a:r>
            <a:r>
              <a:rPr lang="en-US" altLang="zh-CN" sz="1400" b="0" i="0" u="none" strike="noStrike" kern="1200" cap="none" spc="0" baseline="0">
                <a:solidFill>
                  <a:schemeClr val="tx1"/>
                </a:solidFill>
                <a:latin typeface="Myriad Pro" pitchFamily="0" charset="0"/>
                <a:ea typeface="Droid Sans" pitchFamily="0" charset="0"/>
                <a:cs typeface="Lucida Sans"/>
              </a:rPr>
              <a:t>. Agency for Healthcare Research and Quality</a:t>
            </a:r>
            <a:endParaRPr lang="zh-CN" altLang="en-US" sz="1400" b="0" i="0" u="none" strike="noStrike" kern="1200" cap="none" spc="0" baseline="0">
              <a:solidFill>
                <a:schemeClr val="tx1"/>
              </a:solidFill>
              <a:latin typeface="Myriad Pro" pitchFamily="0" charset="0"/>
              <a:ea typeface="Droid Sans" pitchFamily="0" charset="0"/>
              <a:cs typeface="Lucida Sans"/>
            </a:endParaRPr>
          </a:p>
        </p:txBody>
      </p:sp>
      <p:sp>
        <p:nvSpPr>
          <p:cNvPr id="55" name="Text box"/>
          <p:cNvSpPr>
            <a:spLocks noGrp="1"/>
          </p:cNvSpPr>
          <p:nvPr>
            <p:ph type="dt" idx="10"/>
          </p:nvPr>
        </p:nvSpPr>
        <p:spPr>
          <a:xfrm rot="0">
            <a:off x="334433" y="6524626"/>
            <a:ext cx="1295400" cy="219075"/>
          </a:xfrm>
          <a:prstGeom prst="rect"/>
          <a:noFill/>
          <a:ln cmpd="sng" cap="flat">
            <a:noFill/>
            <a:prstDash val="solid"/>
            <a:miter/>
          </a:ln>
        </p:spPr>
        <p:txBody>
          <a:bodyPr vert="horz" wrap="square" lIns="-12700" tIns="-12700" rIns="-12700" bIns="-12700" anchor="ctr" anchorCtr="0">
            <a:prstTxWarp prst="textNoShape"/>
          </a:bodyPr>
          <a:lstStyle/>
          <a:p>
            <a:pPr marL="0" indent="0" algn="ctr" eaLnBrk="1" fontAlgn="auto" latinLnBrk="0" hangingPunct="1">
              <a:lnSpc>
                <a:spcPct val="100000"/>
              </a:lnSpc>
              <a:spcBef>
                <a:spcPts val="0"/>
              </a:spcBef>
              <a:spcAft>
                <a:spcPts val="0"/>
              </a:spcAft>
              <a:buNone/>
            </a:pPr>
            <a:fld id="{CAD2D6BD-DE1B-4B5F-8B41-2702339687B9}" type="datetime1">
              <a:rPr lang="en-US" altLang="zh-CN" sz="1050" b="0" i="0" u="none" strike="noStrike" kern="1200" cap="none" spc="0" baseline="0">
                <a:solidFill>
                  <a:srgbClr val="898989"/>
                </a:solidFill>
                <a:latin typeface="Myriad Pro" pitchFamily="0" charset="0"/>
                <a:ea typeface="Droid Sans" pitchFamily="0" charset="0"/>
                <a:cs typeface="Myriad Pro" pitchFamily="0" charset="0"/>
              </a:rPr>
              <a:t>7/19/2026</a:t>
            </a:fld>
            <a:endParaRPr lang="zh-CN" altLang="en-US" sz="1050" b="0" i="0" u="none" strike="noStrike" kern="1200" cap="none" spc="0" baseline="0">
              <a:solidFill>
                <a:srgbClr val="898989"/>
              </a:solidFill>
              <a:latin typeface="Myriad Pro" pitchFamily="0" charset="0"/>
              <a:ea typeface="Droid Sans" pitchFamily="0" charset="0"/>
              <a:cs typeface="Myriad Pro" pitchFamily="0" charset="0"/>
            </a:endParaRPr>
          </a:p>
        </p:txBody>
      </p:sp>
      <p:sp>
        <p:nvSpPr>
          <p:cNvPr id="56" name="Text box"/>
          <p:cNvSpPr>
            <a:spLocks noGrp="1"/>
          </p:cNvSpPr>
          <p:nvPr>
            <p:ph type="sldNum" idx="12"/>
          </p:nvPr>
        </p:nvSpPr>
        <p:spPr>
          <a:xfrm rot="0">
            <a:off x="10608732" y="6381751"/>
            <a:ext cx="973666" cy="339725"/>
          </a:xfrm>
          <a:prstGeom prst="rect"/>
          <a:noFill/>
          <a:ln cmpd="sng" cap="flat">
            <a:noFill/>
            <a:prstDash val="solid"/>
            <a:miter/>
          </a:ln>
        </p:spPr>
        <p:txBody>
          <a:bodyPr vert="horz" wrap="square" lIns="91440" tIns="45720" rIns="91440" bIns="45720" anchor="ctr" anchorCtr="0">
            <a:prstTxWarp prst="textNoShape"/>
          </a:bodyPr>
          <a:lstStyle/>
          <a:p>
            <a:pPr marL="0" indent="0" algn="r" eaLnBrk="1" fontAlgn="base" latinLnBrk="0" hangingPunct="1">
              <a:lnSpc>
                <a:spcPct val="100000"/>
              </a:lnSpc>
              <a:spcBef>
                <a:spcPts val="0"/>
              </a:spcBef>
              <a:spcAft>
                <a:spcPts val="0"/>
              </a:spcAft>
              <a:buNone/>
            </a:pPr>
            <a:fld id="{CAD2D6BD-DE1B-4B5F-8B41-2702339687B9}" type="slidenum">
              <a:rPr lang="en-US" altLang="zh-CN" sz="900" b="0" i="0" u="none" strike="noStrike" kern="1200" cap="none" spc="0" baseline="0">
                <a:solidFill>
                  <a:srgbClr val="898989"/>
                </a:solidFill>
                <a:latin typeface="Myriad Pro" pitchFamily="0" charset="0"/>
                <a:ea typeface="Droid Sans" pitchFamily="0" charset="0"/>
                <a:cs typeface="Myriad Pro" pitchFamily="0" charset="0"/>
              </a:rPr>
              <a:t>10</a:t>
            </a:fld>
            <a:endParaRPr lang="zh-CN" altLang="en-US" sz="900" b="0" i="0" u="none" strike="noStrike" kern="1200" cap="none" spc="0" baseline="0">
              <a:solidFill>
                <a:srgbClr val="898989"/>
              </a:solidFill>
              <a:latin typeface="Myriad Pro" pitchFamily="0" charset="0"/>
              <a:ea typeface="Droid Sans" pitchFamily="0" charset="0"/>
              <a:cs typeface="Myriad Pro" pitchFamily="0" charset="0"/>
            </a:endParaRPr>
          </a:p>
        </p:txBody>
      </p:sp>
    </p:spTree>
    <p:extLst>
      <p:ext uri="{BB962C8B-B14F-4D97-AF65-F5344CB8AC3E}">
        <p14:creationId xmlns:p14="http://schemas.microsoft.com/office/powerpoint/2010/main" val="1332315744"/>
      </p:ext>
    </p:extLst>
  </p:cSld>
  <p:clrMapOvr>
    <a:masterClrMapping/>
  </p:clrMapOvr>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20140311PresentationUWTSDTemplate">
      <a:majorFont>
        <a:latin typeface=""/>
        <a:ea typeface=""/>
        <a:cs typeface=""/>
      </a:majorFont>
      <a:minorFont>
        <a:latin typeface=""/>
        <a:ea typeface=""/>
        <a:cs typeface=""/>
      </a:minorFont>
    </a:fontScheme>
    <a:fmtScheme name="20140311PresentationUWTSDTemplat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237</TotalTime>
  <Application>Honor_Office</Application>
</Properties>
</file>

<file path=docProps/core.xml><?xml version="1.0" encoding="utf-8"?>
<cp:coreProperties xmlns:cp="http://schemas.openxmlformats.org/package/2006/metadata/core-properties" xmlns:dc="http://purl.org/dc/elements/1.1/" xmlns:dcterms="http://purl.org/dc/terms/" xmlns:xsi="http://www.w3.org/2001/XMLSchema-instance">
  <dc:creator>Farah Wiita</dc:creator>
  <cp:lastModifiedBy>HONOR Docs</cp:lastModifiedBy>
  <cp:revision>25</cp:revision>
  <dcterms:created xsi:type="dcterms:W3CDTF">2025-02-21T18:28:54Z</dcterms:created>
  <dcterms:modified xsi:type="dcterms:W3CDTF">2026-07-19T13:33:58Z</dcterms:modified>
</cp:coreProperties>
</file>