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629CE1-0CEF-4B99-B15A-0D169E2370C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8A76F5F2-1152-4F0D-A5CF-9A4B43D51B5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Establish five-acre certified organic farm.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7A1284-2023-4E14-83FC-1F7F2CA4E8BD}" type="parTrans" cxnId="{A2CFA743-7EAB-428D-9E9F-CF22333B7E92}">
      <dgm:prSet/>
      <dgm:spPr/>
      <dgm:t>
        <a:bodyPr/>
        <a:lstStyle/>
        <a:p>
          <a:endParaRPr lang="en-GB"/>
        </a:p>
      </dgm:t>
    </dgm:pt>
    <dgm:pt modelId="{E5B0648C-62EB-4893-B7F0-E1B33191C1B2}" type="sibTrans" cxnId="{A2CFA743-7EAB-428D-9E9F-CF22333B7E92}">
      <dgm:prSet/>
      <dgm:spPr/>
      <dgm:t>
        <a:bodyPr/>
        <a:lstStyle/>
        <a:p>
          <a:endParaRPr lang="en-GB"/>
        </a:p>
      </dgm:t>
    </dgm:pt>
    <dgm:pt modelId="{B6378E38-35F4-4B3C-A669-9D589898079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Committed to sustainable agriculture and high-quality, pesticide-free produce(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Bocken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et al., 2014).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8D4B2A-655A-408B-B051-E282DAFF8F7A}" type="parTrans" cxnId="{530A5AFE-55E7-40CC-A729-0D0BD468FFDB}">
      <dgm:prSet/>
      <dgm:spPr/>
      <dgm:t>
        <a:bodyPr/>
        <a:lstStyle/>
        <a:p>
          <a:endParaRPr lang="en-GB"/>
        </a:p>
      </dgm:t>
    </dgm:pt>
    <dgm:pt modelId="{22860458-2255-4DE8-AE31-8CF7BDD31A8F}" type="sibTrans" cxnId="{530A5AFE-55E7-40CC-A729-0D0BD468FFDB}">
      <dgm:prSet/>
      <dgm:spPr/>
      <dgm:t>
        <a:bodyPr/>
        <a:lstStyle/>
        <a:p>
          <a:endParaRPr lang="en-GB"/>
        </a:p>
      </dgm:t>
    </dgm:pt>
    <dgm:pt modelId="{60396319-D40D-418C-A540-884108D6FD6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Integrates environmental stewardship, social responsibility, and economic viability.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4F933C-05E7-4CED-A00A-66F3C1FC48CA}" type="parTrans" cxnId="{857215F2-3C47-4BB6-8018-EF6E0B563929}">
      <dgm:prSet/>
      <dgm:spPr/>
      <dgm:t>
        <a:bodyPr/>
        <a:lstStyle/>
        <a:p>
          <a:endParaRPr lang="en-GB"/>
        </a:p>
      </dgm:t>
    </dgm:pt>
    <dgm:pt modelId="{1BE01BEE-329B-4E9D-A017-4603109CE5B8}" type="sibTrans" cxnId="{857215F2-3C47-4BB6-8018-EF6E0B563929}">
      <dgm:prSet/>
      <dgm:spPr/>
      <dgm:t>
        <a:bodyPr/>
        <a:lstStyle/>
        <a:p>
          <a:endParaRPr lang="en-GB"/>
        </a:p>
      </dgm:t>
    </dgm:pt>
    <dgm:pt modelId="{A0841CCC-9362-4CD2-9B2B-D50BEB24350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Clear business objectives: securing certification, building customer base, achieving break-even by Year 2.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4972B2-4EDD-436F-8730-C0F0D6C7FF5D}" type="parTrans" cxnId="{F0F98B3F-9207-4E2C-8801-8E1F6B267EC9}">
      <dgm:prSet/>
      <dgm:spPr/>
      <dgm:t>
        <a:bodyPr/>
        <a:lstStyle/>
        <a:p>
          <a:endParaRPr lang="en-GB"/>
        </a:p>
      </dgm:t>
    </dgm:pt>
    <dgm:pt modelId="{37C034E6-7B3D-4C44-B974-B814A7F1D83D}" type="sibTrans" cxnId="{F0F98B3F-9207-4E2C-8801-8E1F6B267EC9}">
      <dgm:prSet/>
      <dgm:spPr/>
      <dgm:t>
        <a:bodyPr/>
        <a:lstStyle/>
        <a:p>
          <a:endParaRPr lang="en-GB"/>
        </a:p>
      </dgm:t>
    </dgm:pt>
    <dgm:pt modelId="{3FF8D613-DC3C-4088-BB8D-1FBF2976BE7A}" type="pres">
      <dgm:prSet presAssocID="{DD629CE1-0CEF-4B99-B15A-0D169E2370C5}" presName="linear" presStyleCnt="0">
        <dgm:presLayoutVars>
          <dgm:animLvl val="lvl"/>
          <dgm:resizeHandles val="exact"/>
        </dgm:presLayoutVars>
      </dgm:prSet>
      <dgm:spPr/>
    </dgm:pt>
    <dgm:pt modelId="{A2D1B332-6B8E-4F82-AB6C-2E0E9F5FFDBC}" type="pres">
      <dgm:prSet presAssocID="{8A76F5F2-1152-4F0D-A5CF-9A4B43D51B5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8854EB5-BA82-4FF1-877E-548F3B003564}" type="pres">
      <dgm:prSet presAssocID="{E5B0648C-62EB-4893-B7F0-E1B33191C1B2}" presName="spacer" presStyleCnt="0"/>
      <dgm:spPr/>
    </dgm:pt>
    <dgm:pt modelId="{1D387B6B-287D-47C4-907D-A2D2998E6A9A}" type="pres">
      <dgm:prSet presAssocID="{B6378E38-35F4-4B3C-A669-9D589898079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657D406-6C6F-4573-BB03-539E29D93D00}" type="pres">
      <dgm:prSet presAssocID="{22860458-2255-4DE8-AE31-8CF7BDD31A8F}" presName="spacer" presStyleCnt="0"/>
      <dgm:spPr/>
    </dgm:pt>
    <dgm:pt modelId="{7CE7C53E-D839-4F75-A615-15084E4EE1AF}" type="pres">
      <dgm:prSet presAssocID="{60396319-D40D-418C-A540-884108D6FD6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2814548-94A2-4E45-A678-4695C420F2D6}" type="pres">
      <dgm:prSet presAssocID="{1BE01BEE-329B-4E9D-A017-4603109CE5B8}" presName="spacer" presStyleCnt="0"/>
      <dgm:spPr/>
    </dgm:pt>
    <dgm:pt modelId="{E1B52F8A-E429-46AC-A4A6-8B4F8E769EF5}" type="pres">
      <dgm:prSet presAssocID="{A0841CCC-9362-4CD2-9B2B-D50BEB24350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3A3EF21-55D3-49F8-A1F1-D4AAECCF6AE8}" type="presOf" srcId="{8A76F5F2-1152-4F0D-A5CF-9A4B43D51B57}" destId="{A2D1B332-6B8E-4F82-AB6C-2E0E9F5FFDBC}" srcOrd="0" destOrd="0" presId="urn:microsoft.com/office/officeart/2005/8/layout/vList2"/>
    <dgm:cxn modelId="{F0F98B3F-9207-4E2C-8801-8E1F6B267EC9}" srcId="{DD629CE1-0CEF-4B99-B15A-0D169E2370C5}" destId="{A0841CCC-9362-4CD2-9B2B-D50BEB24350F}" srcOrd="3" destOrd="0" parTransId="{034972B2-4EDD-436F-8730-C0F0D6C7FF5D}" sibTransId="{37C034E6-7B3D-4C44-B974-B814A7F1D83D}"/>
    <dgm:cxn modelId="{A2CFA743-7EAB-428D-9E9F-CF22333B7E92}" srcId="{DD629CE1-0CEF-4B99-B15A-0D169E2370C5}" destId="{8A76F5F2-1152-4F0D-A5CF-9A4B43D51B57}" srcOrd="0" destOrd="0" parTransId="{A67A1284-2023-4E14-83FC-1F7F2CA4E8BD}" sibTransId="{E5B0648C-62EB-4893-B7F0-E1B33191C1B2}"/>
    <dgm:cxn modelId="{31644C91-C670-41CF-B058-5CD5AD0E59C8}" type="presOf" srcId="{A0841CCC-9362-4CD2-9B2B-D50BEB24350F}" destId="{E1B52F8A-E429-46AC-A4A6-8B4F8E769EF5}" srcOrd="0" destOrd="0" presId="urn:microsoft.com/office/officeart/2005/8/layout/vList2"/>
    <dgm:cxn modelId="{4C3E769C-4199-4346-BCB3-3BED7F66C357}" type="presOf" srcId="{60396319-D40D-418C-A540-884108D6FD67}" destId="{7CE7C53E-D839-4F75-A615-15084E4EE1AF}" srcOrd="0" destOrd="0" presId="urn:microsoft.com/office/officeart/2005/8/layout/vList2"/>
    <dgm:cxn modelId="{7EB6BCBC-6EDD-4F39-AD7F-511C2FF9EB9D}" type="presOf" srcId="{B6378E38-35F4-4B3C-A669-9D5898980794}" destId="{1D387B6B-287D-47C4-907D-A2D2998E6A9A}" srcOrd="0" destOrd="0" presId="urn:microsoft.com/office/officeart/2005/8/layout/vList2"/>
    <dgm:cxn modelId="{764552D2-3969-49D6-B8AC-411879F0BCF7}" type="presOf" srcId="{DD629CE1-0CEF-4B99-B15A-0D169E2370C5}" destId="{3FF8D613-DC3C-4088-BB8D-1FBF2976BE7A}" srcOrd="0" destOrd="0" presId="urn:microsoft.com/office/officeart/2005/8/layout/vList2"/>
    <dgm:cxn modelId="{857215F2-3C47-4BB6-8018-EF6E0B563929}" srcId="{DD629CE1-0CEF-4B99-B15A-0D169E2370C5}" destId="{60396319-D40D-418C-A540-884108D6FD67}" srcOrd="2" destOrd="0" parTransId="{044F933C-05E7-4CED-A00A-66F3C1FC48CA}" sibTransId="{1BE01BEE-329B-4E9D-A017-4603109CE5B8}"/>
    <dgm:cxn modelId="{530A5AFE-55E7-40CC-A729-0D0BD468FFDB}" srcId="{DD629CE1-0CEF-4B99-B15A-0D169E2370C5}" destId="{B6378E38-35F4-4B3C-A669-9D5898980794}" srcOrd="1" destOrd="0" parTransId="{CE8D4B2A-655A-408B-B051-E282DAFF8F7A}" sibTransId="{22860458-2255-4DE8-AE31-8CF7BDD31A8F}"/>
    <dgm:cxn modelId="{544F54E0-4666-46FB-B43A-607FD886DE9B}" type="presParOf" srcId="{3FF8D613-DC3C-4088-BB8D-1FBF2976BE7A}" destId="{A2D1B332-6B8E-4F82-AB6C-2E0E9F5FFDBC}" srcOrd="0" destOrd="0" presId="urn:microsoft.com/office/officeart/2005/8/layout/vList2"/>
    <dgm:cxn modelId="{C4B514DB-FE23-4EF7-B8BB-674663CBD5A8}" type="presParOf" srcId="{3FF8D613-DC3C-4088-BB8D-1FBF2976BE7A}" destId="{08854EB5-BA82-4FF1-877E-548F3B003564}" srcOrd="1" destOrd="0" presId="urn:microsoft.com/office/officeart/2005/8/layout/vList2"/>
    <dgm:cxn modelId="{7AA29DAB-FB4F-4B95-B970-F44564754286}" type="presParOf" srcId="{3FF8D613-DC3C-4088-BB8D-1FBF2976BE7A}" destId="{1D387B6B-287D-47C4-907D-A2D2998E6A9A}" srcOrd="2" destOrd="0" presId="urn:microsoft.com/office/officeart/2005/8/layout/vList2"/>
    <dgm:cxn modelId="{56CFA74E-77DA-4EAB-A407-C8311B60A61A}" type="presParOf" srcId="{3FF8D613-DC3C-4088-BB8D-1FBF2976BE7A}" destId="{C657D406-6C6F-4573-BB03-539E29D93D00}" srcOrd="3" destOrd="0" presId="urn:microsoft.com/office/officeart/2005/8/layout/vList2"/>
    <dgm:cxn modelId="{F1B153E2-D295-4CB3-A0A4-DED096A743F8}" type="presParOf" srcId="{3FF8D613-DC3C-4088-BB8D-1FBF2976BE7A}" destId="{7CE7C53E-D839-4F75-A615-15084E4EE1AF}" srcOrd="4" destOrd="0" presId="urn:microsoft.com/office/officeart/2005/8/layout/vList2"/>
    <dgm:cxn modelId="{5DDEB2D3-133C-4BEC-83FA-F3BBA58EE476}" type="presParOf" srcId="{3FF8D613-DC3C-4088-BB8D-1FBF2976BE7A}" destId="{F2814548-94A2-4E45-A678-4695C420F2D6}" srcOrd="5" destOrd="0" presId="urn:microsoft.com/office/officeart/2005/8/layout/vList2"/>
    <dgm:cxn modelId="{11C40B20-7D3D-4237-B727-220B118FC6FF}" type="presParOf" srcId="{3FF8D613-DC3C-4088-BB8D-1FBF2976BE7A}" destId="{E1B52F8A-E429-46AC-A4A6-8B4F8E769EF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BCFA33-9EE8-4F23-AFBD-31598838650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69797763-4642-48EA-B8ED-261282AD05B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Uses organic-approved inputs, crop rotation, and water-conserving drip irrigation (Boon &amp; 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Lüdeke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-Freund, 2013).</a:t>
          </a:r>
        </a:p>
      </dgm:t>
    </dgm:pt>
    <dgm:pt modelId="{4A60BFA2-FB65-4E28-B2BF-AB39A4E31D94}" type="parTrans" cxnId="{74CE5252-7BD7-406C-9114-8F3A9B0BEAC5}">
      <dgm:prSet/>
      <dgm:spPr/>
      <dgm:t>
        <a:bodyPr/>
        <a:lstStyle/>
        <a:p>
          <a:endParaRPr lang="en-GB"/>
        </a:p>
      </dgm:t>
    </dgm:pt>
    <dgm:pt modelId="{544B5C5C-8F99-4AD3-B679-71A109072C33}" type="sibTrans" cxnId="{74CE5252-7BD7-406C-9114-8F3A9B0BEAC5}">
      <dgm:prSet/>
      <dgm:spPr/>
      <dgm:t>
        <a:bodyPr/>
        <a:lstStyle/>
        <a:p>
          <a:endParaRPr lang="en-GB"/>
        </a:p>
      </dgm:t>
    </dgm:pt>
    <dgm:pt modelId="{F1CA1E6D-7551-46C8-AB9B-FC297EBEC62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Reduces carbon footprint.</a:t>
          </a:r>
        </a:p>
      </dgm:t>
    </dgm:pt>
    <dgm:pt modelId="{C11B6E1D-9943-45D6-8019-FA420BDB687D}" type="parTrans" cxnId="{AA42355C-BEEB-424E-9B61-9983C55A63B3}">
      <dgm:prSet/>
      <dgm:spPr/>
      <dgm:t>
        <a:bodyPr/>
        <a:lstStyle/>
        <a:p>
          <a:endParaRPr lang="en-GB"/>
        </a:p>
      </dgm:t>
    </dgm:pt>
    <dgm:pt modelId="{3F01F403-FB68-4F6E-813E-8A64AD78FAE8}" type="sibTrans" cxnId="{AA42355C-BEEB-424E-9B61-9983C55A63B3}">
      <dgm:prSet/>
      <dgm:spPr/>
      <dgm:t>
        <a:bodyPr/>
        <a:lstStyle/>
        <a:p>
          <a:endParaRPr lang="en-GB"/>
        </a:p>
      </dgm:t>
    </dgm:pt>
    <dgm:pt modelId="{A4E950E4-21C7-4D31-9C5E-9C45162151F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Maximizes resource efficiency with renewable energy and composting.</a:t>
          </a:r>
        </a:p>
      </dgm:t>
    </dgm:pt>
    <dgm:pt modelId="{44D6BD34-14AB-42BA-B4B3-6BE16BE93EC4}" type="parTrans" cxnId="{700E0936-D8DC-422E-8A44-E2B19D08DA77}">
      <dgm:prSet/>
      <dgm:spPr/>
      <dgm:t>
        <a:bodyPr/>
        <a:lstStyle/>
        <a:p>
          <a:endParaRPr lang="en-GB"/>
        </a:p>
      </dgm:t>
    </dgm:pt>
    <dgm:pt modelId="{3DDE230A-DD54-4343-AD42-680F069DADE6}" type="sibTrans" cxnId="{700E0936-D8DC-422E-8A44-E2B19D08DA77}">
      <dgm:prSet/>
      <dgm:spPr/>
      <dgm:t>
        <a:bodyPr/>
        <a:lstStyle/>
        <a:p>
          <a:endParaRPr lang="en-GB"/>
        </a:p>
      </dgm:t>
    </dgm:pt>
    <dgm:pt modelId="{035DB008-1D6F-45F8-B0D2-634BCB6DB16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Encourages continuous improvement for productivity enhancement.</a:t>
          </a:r>
        </a:p>
      </dgm:t>
    </dgm:pt>
    <dgm:pt modelId="{A27B6395-0D10-42F6-9964-46EDED89231B}" type="parTrans" cxnId="{EAE71325-7124-4CA5-9A17-79CDD4B40B0E}">
      <dgm:prSet/>
      <dgm:spPr/>
      <dgm:t>
        <a:bodyPr/>
        <a:lstStyle/>
        <a:p>
          <a:endParaRPr lang="en-GB"/>
        </a:p>
      </dgm:t>
    </dgm:pt>
    <dgm:pt modelId="{BE8C6DC4-077F-4962-92E9-30EE632AD185}" type="sibTrans" cxnId="{EAE71325-7124-4CA5-9A17-79CDD4B40B0E}">
      <dgm:prSet/>
      <dgm:spPr/>
      <dgm:t>
        <a:bodyPr/>
        <a:lstStyle/>
        <a:p>
          <a:endParaRPr lang="en-GB"/>
        </a:p>
      </dgm:t>
    </dgm:pt>
    <dgm:pt modelId="{5E9C77D4-626F-445B-A50C-EBA62E72264B}" type="pres">
      <dgm:prSet presAssocID="{3CBCFA33-9EE8-4F23-AFBD-31598838650E}" presName="linear" presStyleCnt="0">
        <dgm:presLayoutVars>
          <dgm:animLvl val="lvl"/>
          <dgm:resizeHandles val="exact"/>
        </dgm:presLayoutVars>
      </dgm:prSet>
      <dgm:spPr/>
    </dgm:pt>
    <dgm:pt modelId="{8AD9BA96-DD03-48FC-B388-A95DC0AA5510}" type="pres">
      <dgm:prSet presAssocID="{69797763-4642-48EA-B8ED-261282AD05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840A6B2-5B3F-4947-8291-A6DB07428A77}" type="pres">
      <dgm:prSet presAssocID="{544B5C5C-8F99-4AD3-B679-71A109072C33}" presName="spacer" presStyleCnt="0"/>
      <dgm:spPr/>
    </dgm:pt>
    <dgm:pt modelId="{B45FD4F2-7E66-4E27-A249-4E4A9813471B}" type="pres">
      <dgm:prSet presAssocID="{F1CA1E6D-7551-46C8-AB9B-FC297EBEC62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652330D-4929-458C-977F-BF9E228AE0E1}" type="pres">
      <dgm:prSet presAssocID="{3F01F403-FB68-4F6E-813E-8A64AD78FAE8}" presName="spacer" presStyleCnt="0"/>
      <dgm:spPr/>
    </dgm:pt>
    <dgm:pt modelId="{7F8BD29B-789A-4FE4-840B-55BA143C5A56}" type="pres">
      <dgm:prSet presAssocID="{A4E950E4-21C7-4D31-9C5E-9C45162151F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A0FD95C-B3E8-4258-AC85-60FF2D5825FE}" type="pres">
      <dgm:prSet presAssocID="{3DDE230A-DD54-4343-AD42-680F069DADE6}" presName="spacer" presStyleCnt="0"/>
      <dgm:spPr/>
    </dgm:pt>
    <dgm:pt modelId="{DFD756CD-F5A7-44E1-8177-EB43A5CBB6DB}" type="pres">
      <dgm:prSet presAssocID="{035DB008-1D6F-45F8-B0D2-634BCB6DB16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C055F21-4E11-49BE-AF10-FB894546F1AD}" type="presOf" srcId="{035DB008-1D6F-45F8-B0D2-634BCB6DB163}" destId="{DFD756CD-F5A7-44E1-8177-EB43A5CBB6DB}" srcOrd="0" destOrd="0" presId="urn:microsoft.com/office/officeart/2005/8/layout/vList2"/>
    <dgm:cxn modelId="{EAE71325-7124-4CA5-9A17-79CDD4B40B0E}" srcId="{3CBCFA33-9EE8-4F23-AFBD-31598838650E}" destId="{035DB008-1D6F-45F8-B0D2-634BCB6DB163}" srcOrd="3" destOrd="0" parTransId="{A27B6395-0D10-42F6-9964-46EDED89231B}" sibTransId="{BE8C6DC4-077F-4962-92E9-30EE632AD185}"/>
    <dgm:cxn modelId="{700E0936-D8DC-422E-8A44-E2B19D08DA77}" srcId="{3CBCFA33-9EE8-4F23-AFBD-31598838650E}" destId="{A4E950E4-21C7-4D31-9C5E-9C45162151FD}" srcOrd="2" destOrd="0" parTransId="{44D6BD34-14AB-42BA-B4B3-6BE16BE93EC4}" sibTransId="{3DDE230A-DD54-4343-AD42-680F069DADE6}"/>
    <dgm:cxn modelId="{AA42355C-BEEB-424E-9B61-9983C55A63B3}" srcId="{3CBCFA33-9EE8-4F23-AFBD-31598838650E}" destId="{F1CA1E6D-7551-46C8-AB9B-FC297EBEC622}" srcOrd="1" destOrd="0" parTransId="{C11B6E1D-9943-45D6-8019-FA420BDB687D}" sibTransId="{3F01F403-FB68-4F6E-813E-8A64AD78FAE8}"/>
    <dgm:cxn modelId="{74CE5252-7BD7-406C-9114-8F3A9B0BEAC5}" srcId="{3CBCFA33-9EE8-4F23-AFBD-31598838650E}" destId="{69797763-4642-48EA-B8ED-261282AD05BD}" srcOrd="0" destOrd="0" parTransId="{4A60BFA2-FB65-4E28-B2BF-AB39A4E31D94}" sibTransId="{544B5C5C-8F99-4AD3-B679-71A109072C33}"/>
    <dgm:cxn modelId="{6771A2A2-BF18-43E3-9FC1-FF2079DB45D0}" type="presOf" srcId="{3CBCFA33-9EE8-4F23-AFBD-31598838650E}" destId="{5E9C77D4-626F-445B-A50C-EBA62E72264B}" srcOrd="0" destOrd="0" presId="urn:microsoft.com/office/officeart/2005/8/layout/vList2"/>
    <dgm:cxn modelId="{8F7E97BD-A346-4D35-9BC2-6D66D3E124A8}" type="presOf" srcId="{A4E950E4-21C7-4D31-9C5E-9C45162151FD}" destId="{7F8BD29B-789A-4FE4-840B-55BA143C5A56}" srcOrd="0" destOrd="0" presId="urn:microsoft.com/office/officeart/2005/8/layout/vList2"/>
    <dgm:cxn modelId="{AFD124D3-C42F-404D-A27C-EA905C97F5D6}" type="presOf" srcId="{F1CA1E6D-7551-46C8-AB9B-FC297EBEC622}" destId="{B45FD4F2-7E66-4E27-A249-4E4A9813471B}" srcOrd="0" destOrd="0" presId="urn:microsoft.com/office/officeart/2005/8/layout/vList2"/>
    <dgm:cxn modelId="{09518CDD-E6C1-464B-82FB-D3BD20D85017}" type="presOf" srcId="{69797763-4642-48EA-B8ED-261282AD05BD}" destId="{8AD9BA96-DD03-48FC-B388-A95DC0AA5510}" srcOrd="0" destOrd="0" presId="urn:microsoft.com/office/officeart/2005/8/layout/vList2"/>
    <dgm:cxn modelId="{096A7A31-6A67-4485-B536-0E6648793690}" type="presParOf" srcId="{5E9C77D4-626F-445B-A50C-EBA62E72264B}" destId="{8AD9BA96-DD03-48FC-B388-A95DC0AA5510}" srcOrd="0" destOrd="0" presId="urn:microsoft.com/office/officeart/2005/8/layout/vList2"/>
    <dgm:cxn modelId="{F050A412-6CEA-42EC-BF18-F3D54DED39C8}" type="presParOf" srcId="{5E9C77D4-626F-445B-A50C-EBA62E72264B}" destId="{A840A6B2-5B3F-4947-8291-A6DB07428A77}" srcOrd="1" destOrd="0" presId="urn:microsoft.com/office/officeart/2005/8/layout/vList2"/>
    <dgm:cxn modelId="{4611D1E2-EB34-43DD-BDC4-F4DA783537B2}" type="presParOf" srcId="{5E9C77D4-626F-445B-A50C-EBA62E72264B}" destId="{B45FD4F2-7E66-4E27-A249-4E4A9813471B}" srcOrd="2" destOrd="0" presId="urn:microsoft.com/office/officeart/2005/8/layout/vList2"/>
    <dgm:cxn modelId="{EF87D723-7965-486E-A5E6-DCE25CD06FB0}" type="presParOf" srcId="{5E9C77D4-626F-445B-A50C-EBA62E72264B}" destId="{7652330D-4929-458C-977F-BF9E228AE0E1}" srcOrd="3" destOrd="0" presId="urn:microsoft.com/office/officeart/2005/8/layout/vList2"/>
    <dgm:cxn modelId="{289842CB-7D1E-4091-B09F-01966163A3B2}" type="presParOf" srcId="{5E9C77D4-626F-445B-A50C-EBA62E72264B}" destId="{7F8BD29B-789A-4FE4-840B-55BA143C5A56}" srcOrd="4" destOrd="0" presId="urn:microsoft.com/office/officeart/2005/8/layout/vList2"/>
    <dgm:cxn modelId="{BDEEBD4B-E726-4A4D-B55D-233EB25C52B2}" type="presParOf" srcId="{5E9C77D4-626F-445B-A50C-EBA62E72264B}" destId="{8A0FD95C-B3E8-4258-AC85-60FF2D5825FE}" srcOrd="5" destOrd="0" presId="urn:microsoft.com/office/officeart/2005/8/layout/vList2"/>
    <dgm:cxn modelId="{BDC60E13-419D-49F9-ACF1-77B09F0A9D7C}" type="presParOf" srcId="{5E9C77D4-626F-445B-A50C-EBA62E72264B}" destId="{DFD756CD-F5A7-44E1-8177-EB43A5CBB6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5F73BF-E797-42CA-9741-62AED1E37676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GB"/>
        </a:p>
      </dgm:t>
    </dgm:pt>
    <dgm:pt modelId="{DE6D4DA7-E658-494B-AAB3-A19500F0EA7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Direct Consumer Relationships: Leverages CSA programs and farmers’ markets to build trust and strong, personal customer bonds (Campbell, 2007).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CE5554-238F-412D-B980-6713CC5B1351}" type="parTrans" cxnId="{C7EB4D2B-59DF-4FE8-B754-E7E9C1A08226}">
      <dgm:prSet/>
      <dgm:spPr/>
      <dgm:t>
        <a:bodyPr/>
        <a:lstStyle/>
        <a:p>
          <a:endParaRPr lang="en-GB"/>
        </a:p>
      </dgm:t>
    </dgm:pt>
    <dgm:pt modelId="{C5707AB9-6948-4EC4-A8D1-775246937F41}" type="sibTrans" cxnId="{C7EB4D2B-59DF-4FE8-B754-E7E9C1A08226}">
      <dgm:prSet/>
      <dgm:spPr/>
      <dgm:t>
        <a:bodyPr/>
        <a:lstStyle/>
        <a:p>
          <a:endParaRPr lang="en-GB"/>
        </a:p>
      </dgm:t>
    </dgm:pt>
    <dgm:pt modelId="{EDE6AA11-EE66-42C1-80C4-33184873CC78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Local Partnerships: Collaborates with local restaurants and retailers to expand market reach and support the regional food economy.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33B2A9-D6AD-4813-B258-508362947343}" type="parTrans" cxnId="{12C54E52-7D6D-47F9-BC75-21E83E1D3FA5}">
      <dgm:prSet/>
      <dgm:spPr/>
      <dgm:t>
        <a:bodyPr/>
        <a:lstStyle/>
        <a:p>
          <a:endParaRPr lang="en-GB"/>
        </a:p>
      </dgm:t>
    </dgm:pt>
    <dgm:pt modelId="{38D6DD11-CD92-4DA8-8263-BCBF95416E41}" type="sibTrans" cxnId="{12C54E52-7D6D-47F9-BC75-21E83E1D3FA5}">
      <dgm:prSet/>
      <dgm:spPr/>
      <dgm:t>
        <a:bodyPr/>
        <a:lstStyle/>
        <a:p>
          <a:endParaRPr lang="en-GB"/>
        </a:p>
      </dgm:t>
    </dgm:pt>
    <dgm:pt modelId="{CD967C04-C3A2-4715-9A1F-53F95ECF7BE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Educational &amp; Outreach Initiatives: Engages community through workshops and farm tours to promote sustainable living and transparency in production.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FF8DD6-E259-4D49-9D63-D9D5CBB3BD0C}" type="parTrans" cxnId="{459B75B3-5C10-4A8D-96CF-0C183F1C5C1B}">
      <dgm:prSet/>
      <dgm:spPr/>
      <dgm:t>
        <a:bodyPr/>
        <a:lstStyle/>
        <a:p>
          <a:endParaRPr lang="en-GB"/>
        </a:p>
      </dgm:t>
    </dgm:pt>
    <dgm:pt modelId="{31D99ED1-04A0-4047-A207-7A3CEF2E5321}" type="sibTrans" cxnId="{459B75B3-5C10-4A8D-96CF-0C183F1C5C1B}">
      <dgm:prSet/>
      <dgm:spPr/>
      <dgm:t>
        <a:bodyPr/>
        <a:lstStyle/>
        <a:p>
          <a:endParaRPr lang="en-GB"/>
        </a:p>
      </dgm:t>
    </dgm:pt>
    <dgm:pt modelId="{AC95DCC1-3A58-4F1E-89D6-45A61C8405AD}" type="pres">
      <dgm:prSet presAssocID="{CD5F73BF-E797-42CA-9741-62AED1E37676}" presName="linear" presStyleCnt="0">
        <dgm:presLayoutVars>
          <dgm:animLvl val="lvl"/>
          <dgm:resizeHandles val="exact"/>
        </dgm:presLayoutVars>
      </dgm:prSet>
      <dgm:spPr/>
    </dgm:pt>
    <dgm:pt modelId="{DD5C12AB-5C6E-4C5C-88DE-12CBD47383AA}" type="pres">
      <dgm:prSet presAssocID="{DE6D4DA7-E658-494B-AAB3-A19500F0EA7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559600-FC90-4223-BCCA-FFD91A67FC2E}" type="pres">
      <dgm:prSet presAssocID="{C5707AB9-6948-4EC4-A8D1-775246937F41}" presName="spacer" presStyleCnt="0"/>
      <dgm:spPr/>
    </dgm:pt>
    <dgm:pt modelId="{0A381814-BC17-4086-8657-8E0436C8A12B}" type="pres">
      <dgm:prSet presAssocID="{EDE6AA11-EE66-42C1-80C4-33184873CC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B63011F-A728-4806-9663-FB533AC0C49C}" type="pres">
      <dgm:prSet presAssocID="{38D6DD11-CD92-4DA8-8263-BCBF95416E41}" presName="spacer" presStyleCnt="0"/>
      <dgm:spPr/>
    </dgm:pt>
    <dgm:pt modelId="{03D7D619-7E08-4D21-86F6-AAEC6E1CB636}" type="pres">
      <dgm:prSet presAssocID="{CD967C04-C3A2-4715-9A1F-53F95ECF7BE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7E3E1A-A65E-4E66-ACBB-00B9030C26AC}" type="presOf" srcId="{CD967C04-C3A2-4715-9A1F-53F95ECF7BEE}" destId="{03D7D619-7E08-4D21-86F6-AAEC6E1CB636}" srcOrd="0" destOrd="0" presId="urn:microsoft.com/office/officeart/2005/8/layout/vList2"/>
    <dgm:cxn modelId="{C921942A-0111-4D62-AE4A-B903FA4059C9}" type="presOf" srcId="{CD5F73BF-E797-42CA-9741-62AED1E37676}" destId="{AC95DCC1-3A58-4F1E-89D6-45A61C8405AD}" srcOrd="0" destOrd="0" presId="urn:microsoft.com/office/officeart/2005/8/layout/vList2"/>
    <dgm:cxn modelId="{C7EB4D2B-59DF-4FE8-B754-E7E9C1A08226}" srcId="{CD5F73BF-E797-42CA-9741-62AED1E37676}" destId="{DE6D4DA7-E658-494B-AAB3-A19500F0EA78}" srcOrd="0" destOrd="0" parTransId="{E5CE5554-238F-412D-B980-6713CC5B1351}" sibTransId="{C5707AB9-6948-4EC4-A8D1-775246937F41}"/>
    <dgm:cxn modelId="{12C54E52-7D6D-47F9-BC75-21E83E1D3FA5}" srcId="{CD5F73BF-E797-42CA-9741-62AED1E37676}" destId="{EDE6AA11-EE66-42C1-80C4-33184873CC78}" srcOrd="1" destOrd="0" parTransId="{6F33B2A9-D6AD-4813-B258-508362947343}" sibTransId="{38D6DD11-CD92-4DA8-8263-BCBF95416E41}"/>
    <dgm:cxn modelId="{459B75B3-5C10-4A8D-96CF-0C183F1C5C1B}" srcId="{CD5F73BF-E797-42CA-9741-62AED1E37676}" destId="{CD967C04-C3A2-4715-9A1F-53F95ECF7BEE}" srcOrd="2" destOrd="0" parTransId="{3EFF8DD6-E259-4D49-9D63-D9D5CBB3BD0C}" sibTransId="{31D99ED1-04A0-4047-A207-7A3CEF2E5321}"/>
    <dgm:cxn modelId="{2B862CE3-F896-464C-87C4-33DA3063B1F9}" type="presOf" srcId="{DE6D4DA7-E658-494B-AAB3-A19500F0EA78}" destId="{DD5C12AB-5C6E-4C5C-88DE-12CBD47383AA}" srcOrd="0" destOrd="0" presId="urn:microsoft.com/office/officeart/2005/8/layout/vList2"/>
    <dgm:cxn modelId="{6D1F3BF5-E4D0-4E56-B5BA-01333C48FE17}" type="presOf" srcId="{EDE6AA11-EE66-42C1-80C4-33184873CC78}" destId="{0A381814-BC17-4086-8657-8E0436C8A12B}" srcOrd="0" destOrd="0" presId="urn:microsoft.com/office/officeart/2005/8/layout/vList2"/>
    <dgm:cxn modelId="{5E920D57-68DA-478C-97CE-114C39D04002}" type="presParOf" srcId="{AC95DCC1-3A58-4F1E-89D6-45A61C8405AD}" destId="{DD5C12AB-5C6E-4C5C-88DE-12CBD47383AA}" srcOrd="0" destOrd="0" presId="urn:microsoft.com/office/officeart/2005/8/layout/vList2"/>
    <dgm:cxn modelId="{5D10B952-43EB-4E7B-8BB3-9155136053A4}" type="presParOf" srcId="{AC95DCC1-3A58-4F1E-89D6-45A61C8405AD}" destId="{EE559600-FC90-4223-BCCA-FFD91A67FC2E}" srcOrd="1" destOrd="0" presId="urn:microsoft.com/office/officeart/2005/8/layout/vList2"/>
    <dgm:cxn modelId="{1B9060FC-FEE1-4C0B-A6A2-44E028B59078}" type="presParOf" srcId="{AC95DCC1-3A58-4F1E-89D6-45A61C8405AD}" destId="{0A381814-BC17-4086-8657-8E0436C8A12B}" srcOrd="2" destOrd="0" presId="urn:microsoft.com/office/officeart/2005/8/layout/vList2"/>
    <dgm:cxn modelId="{72E77A18-19EC-4A79-BDDF-9BD87C07AA18}" type="presParOf" srcId="{AC95DCC1-3A58-4F1E-89D6-45A61C8405AD}" destId="{0B63011F-A728-4806-9663-FB533AC0C49C}" srcOrd="3" destOrd="0" presId="urn:microsoft.com/office/officeart/2005/8/layout/vList2"/>
    <dgm:cxn modelId="{4768F149-0EA1-4341-9161-8DC64CC27D52}" type="presParOf" srcId="{AC95DCC1-3A58-4F1E-89D6-45A61C8405AD}" destId="{03D7D619-7E08-4D21-86F6-AAEC6E1CB63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D13FC5-85EF-44AD-BE8E-340BC53423C0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C54C4B9F-5635-4241-8FD8-085766CBA59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Multiple channels ensure steady cash flow and long-term financial sustainability (Cohen &amp; Winn, 2007).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1883C5-30C6-4AFC-BAB8-3C5845EAEF31}" type="parTrans" cxnId="{3AFD9FC0-E861-447F-89C4-0AA1374207BD}">
      <dgm:prSet/>
      <dgm:spPr/>
      <dgm:t>
        <a:bodyPr/>
        <a:lstStyle/>
        <a:p>
          <a:endParaRPr lang="en-GB"/>
        </a:p>
      </dgm:t>
    </dgm:pt>
    <dgm:pt modelId="{0A2FD1E9-7ABE-4AAE-AC16-8261E98FB002}" type="sibTrans" cxnId="{3AFD9FC0-E861-447F-89C4-0AA1374207BD}">
      <dgm:prSet/>
      <dgm:spPr/>
      <dgm:t>
        <a:bodyPr/>
        <a:lstStyle/>
        <a:p>
          <a:endParaRPr lang="en-GB"/>
        </a:p>
      </dgm:t>
    </dgm:pt>
    <dgm:pt modelId="{39731483-016E-462F-82A3-211891BE30C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Incremental growth with clear path from initial investment to profitability.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28FB83-362C-471F-911D-E407CB78E8F3}" type="parTrans" cxnId="{7DDF17C2-13D4-4DDB-BA06-4EC4F7463262}">
      <dgm:prSet/>
      <dgm:spPr/>
      <dgm:t>
        <a:bodyPr/>
        <a:lstStyle/>
        <a:p>
          <a:endParaRPr lang="en-GB"/>
        </a:p>
      </dgm:t>
    </dgm:pt>
    <dgm:pt modelId="{34DCD58F-FC22-47DD-913A-D320246D498F}" type="sibTrans" cxnId="{7DDF17C2-13D4-4DDB-BA06-4EC4F7463262}">
      <dgm:prSet/>
      <dgm:spPr/>
      <dgm:t>
        <a:bodyPr/>
        <a:lstStyle/>
        <a:p>
          <a:endParaRPr lang="en-GB"/>
        </a:p>
      </dgm:t>
    </dgm:pt>
    <dgm:pt modelId="{E12FD5C8-BF3C-4EA9-B683-0B9BA9981BB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Comprehensive contingency planning and continuous financial monitoring support adaptability.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C1079D-7262-48AC-BF87-36DAE441E07B}" type="parTrans" cxnId="{1E0034E7-E363-4127-AF82-C549400D5C3D}">
      <dgm:prSet/>
      <dgm:spPr/>
      <dgm:t>
        <a:bodyPr/>
        <a:lstStyle/>
        <a:p>
          <a:endParaRPr lang="en-GB"/>
        </a:p>
      </dgm:t>
    </dgm:pt>
    <dgm:pt modelId="{B22E018F-47F4-4E6C-BD15-C187B36BA3BF}" type="sibTrans" cxnId="{1E0034E7-E363-4127-AF82-C549400D5C3D}">
      <dgm:prSet/>
      <dgm:spPr/>
      <dgm:t>
        <a:bodyPr/>
        <a:lstStyle/>
        <a:p>
          <a:endParaRPr lang="en-GB"/>
        </a:p>
      </dgm:t>
    </dgm:pt>
    <dgm:pt modelId="{98447735-9A46-467D-9627-C1CF394144AD}" type="pres">
      <dgm:prSet presAssocID="{57D13FC5-85EF-44AD-BE8E-340BC53423C0}" presName="linear" presStyleCnt="0">
        <dgm:presLayoutVars>
          <dgm:animLvl val="lvl"/>
          <dgm:resizeHandles val="exact"/>
        </dgm:presLayoutVars>
      </dgm:prSet>
      <dgm:spPr/>
    </dgm:pt>
    <dgm:pt modelId="{91AC749B-5C0E-43CC-B7BB-B815518F7391}" type="pres">
      <dgm:prSet presAssocID="{C54C4B9F-5635-4241-8FD8-085766CBA59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5C0D9F6-E43B-4CCE-B2E4-C94346F0261A}" type="pres">
      <dgm:prSet presAssocID="{0A2FD1E9-7ABE-4AAE-AC16-8261E98FB002}" presName="spacer" presStyleCnt="0"/>
      <dgm:spPr/>
    </dgm:pt>
    <dgm:pt modelId="{F0F0C5F4-944F-4D84-A375-2F0DB18F75A4}" type="pres">
      <dgm:prSet presAssocID="{39731483-016E-462F-82A3-211891BE30C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20DFA48-FF46-4759-A7EF-208B401B2B5E}" type="pres">
      <dgm:prSet presAssocID="{34DCD58F-FC22-47DD-913A-D320246D498F}" presName="spacer" presStyleCnt="0"/>
      <dgm:spPr/>
    </dgm:pt>
    <dgm:pt modelId="{B5D51631-FE35-46CD-A4CE-712DEF9D6DFA}" type="pres">
      <dgm:prSet presAssocID="{E12FD5C8-BF3C-4EA9-B683-0B9BA9981BB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8B0DA3D-4629-4E3D-A3C3-61C3B6068C82}" type="presOf" srcId="{E12FD5C8-BF3C-4EA9-B683-0B9BA9981BBD}" destId="{B5D51631-FE35-46CD-A4CE-712DEF9D6DFA}" srcOrd="0" destOrd="0" presId="urn:microsoft.com/office/officeart/2005/8/layout/vList2"/>
    <dgm:cxn modelId="{C9CC7C4E-A3CD-4F00-9B2B-0E4128D017A7}" type="presOf" srcId="{57D13FC5-85EF-44AD-BE8E-340BC53423C0}" destId="{98447735-9A46-467D-9627-C1CF394144AD}" srcOrd="0" destOrd="0" presId="urn:microsoft.com/office/officeart/2005/8/layout/vList2"/>
    <dgm:cxn modelId="{F2ACB789-100C-4288-8EC4-44CDCEF13767}" type="presOf" srcId="{39731483-016E-462F-82A3-211891BE30C6}" destId="{F0F0C5F4-944F-4D84-A375-2F0DB18F75A4}" srcOrd="0" destOrd="0" presId="urn:microsoft.com/office/officeart/2005/8/layout/vList2"/>
    <dgm:cxn modelId="{3AFD9FC0-E861-447F-89C4-0AA1374207BD}" srcId="{57D13FC5-85EF-44AD-BE8E-340BC53423C0}" destId="{C54C4B9F-5635-4241-8FD8-085766CBA59F}" srcOrd="0" destOrd="0" parTransId="{551883C5-30C6-4AFC-BAB8-3C5845EAEF31}" sibTransId="{0A2FD1E9-7ABE-4AAE-AC16-8261E98FB002}"/>
    <dgm:cxn modelId="{7DDF17C2-13D4-4DDB-BA06-4EC4F7463262}" srcId="{57D13FC5-85EF-44AD-BE8E-340BC53423C0}" destId="{39731483-016E-462F-82A3-211891BE30C6}" srcOrd="1" destOrd="0" parTransId="{3028FB83-362C-471F-911D-E407CB78E8F3}" sibTransId="{34DCD58F-FC22-47DD-913A-D320246D498F}"/>
    <dgm:cxn modelId="{08CEDAE4-71DB-42EA-9C2E-3A2686FBD336}" type="presOf" srcId="{C54C4B9F-5635-4241-8FD8-085766CBA59F}" destId="{91AC749B-5C0E-43CC-B7BB-B815518F7391}" srcOrd="0" destOrd="0" presId="urn:microsoft.com/office/officeart/2005/8/layout/vList2"/>
    <dgm:cxn modelId="{1E0034E7-E363-4127-AF82-C549400D5C3D}" srcId="{57D13FC5-85EF-44AD-BE8E-340BC53423C0}" destId="{E12FD5C8-BF3C-4EA9-B683-0B9BA9981BBD}" srcOrd="2" destOrd="0" parTransId="{0AC1079D-7262-48AC-BF87-36DAE441E07B}" sibTransId="{B22E018F-47F4-4E6C-BD15-C187B36BA3BF}"/>
    <dgm:cxn modelId="{4BD57E0C-EC24-4ABC-AD3E-B16F3B89DB0B}" type="presParOf" srcId="{98447735-9A46-467D-9627-C1CF394144AD}" destId="{91AC749B-5C0E-43CC-B7BB-B815518F7391}" srcOrd="0" destOrd="0" presId="urn:microsoft.com/office/officeart/2005/8/layout/vList2"/>
    <dgm:cxn modelId="{AC90EB38-3E21-4DBE-85F3-E7884F76FE45}" type="presParOf" srcId="{98447735-9A46-467D-9627-C1CF394144AD}" destId="{55C0D9F6-E43B-4CCE-B2E4-C94346F0261A}" srcOrd="1" destOrd="0" presId="urn:microsoft.com/office/officeart/2005/8/layout/vList2"/>
    <dgm:cxn modelId="{8BBCC93E-AB92-4A72-8D3E-03EFBC5B0B9C}" type="presParOf" srcId="{98447735-9A46-467D-9627-C1CF394144AD}" destId="{F0F0C5F4-944F-4D84-A375-2F0DB18F75A4}" srcOrd="2" destOrd="0" presId="urn:microsoft.com/office/officeart/2005/8/layout/vList2"/>
    <dgm:cxn modelId="{1DADC45E-C7DA-415A-90EB-FDE4AE90479C}" type="presParOf" srcId="{98447735-9A46-467D-9627-C1CF394144AD}" destId="{020DFA48-FF46-4759-A7EF-208B401B2B5E}" srcOrd="3" destOrd="0" presId="urn:microsoft.com/office/officeart/2005/8/layout/vList2"/>
    <dgm:cxn modelId="{F5A68762-8D76-479F-AE1A-2C9ED28F2974}" type="presParOf" srcId="{98447735-9A46-467D-9627-C1CF394144AD}" destId="{B5D51631-FE35-46CD-A4CE-712DEF9D6DF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1B332-6B8E-4F82-AB6C-2E0E9F5FFDBC}">
      <dsp:nvSpPr>
        <dsp:cNvPr id="0" name=""/>
        <dsp:cNvSpPr/>
      </dsp:nvSpPr>
      <dsp:spPr>
        <a:xfrm>
          <a:off x="0" y="708"/>
          <a:ext cx="6012254" cy="55497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Establish five-acre certified organic farm.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092" y="27800"/>
        <a:ext cx="5958070" cy="500789"/>
      </dsp:txXfrm>
    </dsp:sp>
    <dsp:sp modelId="{1D387B6B-287D-47C4-907D-A2D2998E6A9A}">
      <dsp:nvSpPr>
        <dsp:cNvPr id="0" name=""/>
        <dsp:cNvSpPr/>
      </dsp:nvSpPr>
      <dsp:spPr>
        <a:xfrm>
          <a:off x="0" y="568774"/>
          <a:ext cx="6012254" cy="554973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Committed to sustainable agriculture and high-quality, pesticide-free produce(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Bocken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2014).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092" y="595866"/>
        <a:ext cx="5958070" cy="500789"/>
      </dsp:txXfrm>
    </dsp:sp>
    <dsp:sp modelId="{7CE7C53E-D839-4F75-A615-15084E4EE1AF}">
      <dsp:nvSpPr>
        <dsp:cNvPr id="0" name=""/>
        <dsp:cNvSpPr/>
      </dsp:nvSpPr>
      <dsp:spPr>
        <a:xfrm>
          <a:off x="0" y="1136839"/>
          <a:ext cx="6012254" cy="554973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Integrates environmental stewardship, social responsibility, and economic viability.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092" y="1163931"/>
        <a:ext cx="5958070" cy="500789"/>
      </dsp:txXfrm>
    </dsp:sp>
    <dsp:sp modelId="{E1B52F8A-E429-46AC-A4A6-8B4F8E769EF5}">
      <dsp:nvSpPr>
        <dsp:cNvPr id="0" name=""/>
        <dsp:cNvSpPr/>
      </dsp:nvSpPr>
      <dsp:spPr>
        <a:xfrm>
          <a:off x="0" y="1704905"/>
          <a:ext cx="6012254" cy="554973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Clear business objectives: securing certification, building customer base, achieving break-even by Year 2.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092" y="1731997"/>
        <a:ext cx="5958070" cy="500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9BA96-DD03-48FC-B388-A95DC0AA5510}">
      <dsp:nvSpPr>
        <dsp:cNvPr id="0" name=""/>
        <dsp:cNvSpPr/>
      </dsp:nvSpPr>
      <dsp:spPr>
        <a:xfrm>
          <a:off x="0" y="737"/>
          <a:ext cx="6012254" cy="5549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Uses organic-approved inputs, crop rotation, and water-conserving drip irrigation (Boon &amp; 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Lüdeke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-Freund, 2013).</a:t>
          </a:r>
        </a:p>
      </dsp:txBody>
      <dsp:txXfrm>
        <a:off x="27089" y="27826"/>
        <a:ext cx="5958076" cy="500749"/>
      </dsp:txXfrm>
    </dsp:sp>
    <dsp:sp modelId="{B45FD4F2-7E66-4E27-A249-4E4A9813471B}">
      <dsp:nvSpPr>
        <dsp:cNvPr id="0" name=""/>
        <dsp:cNvSpPr/>
      </dsp:nvSpPr>
      <dsp:spPr>
        <a:xfrm>
          <a:off x="0" y="568798"/>
          <a:ext cx="6012254" cy="554927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Reduces carbon footprint.</a:t>
          </a:r>
        </a:p>
      </dsp:txBody>
      <dsp:txXfrm>
        <a:off x="27089" y="595887"/>
        <a:ext cx="5958076" cy="500749"/>
      </dsp:txXfrm>
    </dsp:sp>
    <dsp:sp modelId="{7F8BD29B-789A-4FE4-840B-55BA143C5A56}">
      <dsp:nvSpPr>
        <dsp:cNvPr id="0" name=""/>
        <dsp:cNvSpPr/>
      </dsp:nvSpPr>
      <dsp:spPr>
        <a:xfrm>
          <a:off x="0" y="1136860"/>
          <a:ext cx="6012254" cy="554927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Maximizes resource efficiency with renewable energy and composting.</a:t>
          </a:r>
        </a:p>
      </dsp:txBody>
      <dsp:txXfrm>
        <a:off x="27089" y="1163949"/>
        <a:ext cx="5958076" cy="500749"/>
      </dsp:txXfrm>
    </dsp:sp>
    <dsp:sp modelId="{DFD756CD-F5A7-44E1-8177-EB43A5CBB6DB}">
      <dsp:nvSpPr>
        <dsp:cNvPr id="0" name=""/>
        <dsp:cNvSpPr/>
      </dsp:nvSpPr>
      <dsp:spPr>
        <a:xfrm>
          <a:off x="0" y="1704922"/>
          <a:ext cx="6012254" cy="554927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Encourages continuous improvement for productivity enhancement.</a:t>
          </a:r>
        </a:p>
      </dsp:txBody>
      <dsp:txXfrm>
        <a:off x="27089" y="1732011"/>
        <a:ext cx="5958076" cy="5007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C12AB-5C6E-4C5C-88DE-12CBD47383AA}">
      <dsp:nvSpPr>
        <dsp:cNvPr id="0" name=""/>
        <dsp:cNvSpPr/>
      </dsp:nvSpPr>
      <dsp:spPr>
        <a:xfrm>
          <a:off x="0" y="811"/>
          <a:ext cx="6012254" cy="7445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Direct Consumer Relationships: Leverages CSA programs and farmers’ markets to build trust and strong, personal customer bonds (Campbell, 2007).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44" y="37155"/>
        <a:ext cx="5939566" cy="671815"/>
      </dsp:txXfrm>
    </dsp:sp>
    <dsp:sp modelId="{0A381814-BC17-4086-8657-8E0436C8A12B}">
      <dsp:nvSpPr>
        <dsp:cNvPr id="0" name=""/>
        <dsp:cNvSpPr/>
      </dsp:nvSpPr>
      <dsp:spPr>
        <a:xfrm>
          <a:off x="0" y="758041"/>
          <a:ext cx="6012254" cy="7445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Local Partnerships: Collaborates with local restaurants and retailers to expand market reach and support the regional food economy.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44" y="794385"/>
        <a:ext cx="5939566" cy="671815"/>
      </dsp:txXfrm>
    </dsp:sp>
    <dsp:sp modelId="{03D7D619-7E08-4D21-86F6-AAEC6E1CB636}">
      <dsp:nvSpPr>
        <dsp:cNvPr id="0" name=""/>
        <dsp:cNvSpPr/>
      </dsp:nvSpPr>
      <dsp:spPr>
        <a:xfrm>
          <a:off x="0" y="1515272"/>
          <a:ext cx="6012254" cy="7445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Educational &amp; Outreach Initiatives: Engages community through workshops and farm tours to promote sustainable living and transparency in production.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44" y="1551616"/>
        <a:ext cx="5939566" cy="6718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AC749B-5C0E-43CC-B7BB-B815518F7391}">
      <dsp:nvSpPr>
        <dsp:cNvPr id="0" name=""/>
        <dsp:cNvSpPr/>
      </dsp:nvSpPr>
      <dsp:spPr>
        <a:xfrm>
          <a:off x="0" y="15733"/>
          <a:ext cx="6012254" cy="673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Multiple channels ensure steady cash flow and long-term financial sustainability (Cohen &amp; Winn, 2007).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898" y="48631"/>
        <a:ext cx="5946458" cy="608124"/>
      </dsp:txXfrm>
    </dsp:sp>
    <dsp:sp modelId="{F0F0C5F4-944F-4D84-A375-2F0DB18F75A4}">
      <dsp:nvSpPr>
        <dsp:cNvPr id="0" name=""/>
        <dsp:cNvSpPr/>
      </dsp:nvSpPr>
      <dsp:spPr>
        <a:xfrm>
          <a:off x="0" y="793333"/>
          <a:ext cx="6012254" cy="673920"/>
        </a:xfrm>
        <a:prstGeom prst="roundRect">
          <a:avLst/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Incremental growth with clear path from initial investment to profitability.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898" y="826231"/>
        <a:ext cx="5946458" cy="608124"/>
      </dsp:txXfrm>
    </dsp:sp>
    <dsp:sp modelId="{B5D51631-FE35-46CD-A4CE-712DEF9D6DFA}">
      <dsp:nvSpPr>
        <dsp:cNvPr id="0" name=""/>
        <dsp:cNvSpPr/>
      </dsp:nvSpPr>
      <dsp:spPr>
        <a:xfrm>
          <a:off x="0" y="1570933"/>
          <a:ext cx="6012254" cy="673920"/>
        </a:xfrm>
        <a:prstGeom prst="roundRect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Comprehensive contingency planning and continuous financial monitoring support adaptability.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898" y="1603831"/>
        <a:ext cx="5946458" cy="608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9BF0E-01CC-6D89-0A9D-F249A8AF68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1CE4FF-3A4D-FA29-FA72-753F45AF42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E0E09-240F-929E-DCBD-D1386BA2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9002D-B18E-49AC-C4C6-91B3ED762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3813E-13EC-0BC9-4027-B5913940B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501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3FBAF-20E4-C2CF-DE9E-4DAF3555A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1B19-B43D-632E-3DA5-BD8311B17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06787-5EF0-79F5-51CC-84421627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CF0D9-9468-0884-AAA4-FE894C85E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005DE-F9E3-9ECD-1CD6-DF24E724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999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5FB5-708E-71B2-BE8E-9DCE451CE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E43C4-343B-624D-DF04-1B8BAE9E9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9A013-A098-2B75-040F-68F89800D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67EA3-0C38-8337-F82C-F498C37B6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DE09D-D085-3665-6E1C-85CCF345E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40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30BA4-8962-14E5-DC52-828DFA22F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E1EA4-F438-7D52-AA6D-5E1640FA91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3DA50-40DB-A90A-7D41-5681992D0C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A123EE-88E3-1465-8501-832545ECA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28017-3485-9F12-2BE8-7FDECCBA6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5D8D64-E846-2052-3313-79FF2148A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702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308E5-B7BB-852A-EDB3-0B4C9CD92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50AF28-C763-D87F-FA70-9474FE6CC8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DF6AF7-5E32-A604-E489-F64BEF7E8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A97CCB-1DF9-5F02-5125-E919E3C942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D1FD2D-8ADA-44D2-5E2B-B399702515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862B11-7723-5642-A6BF-06F454A3B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1BB78B-C12F-3AFE-EE8B-323381E3F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C2F092-58B6-FD8B-2D66-38B387020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087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770E9-878B-465B-3BE4-CDAF8B6EA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8A034A-BB8E-9883-8BF1-88076D12E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87D669-BEB5-F1F0-5EDD-072C2E7F1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9977D-E2C5-5376-70DB-3BFE36D1A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342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8E9305-F45A-84D4-C0F7-1A1659B9A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662580-CAEF-7FDA-AA3D-AB574AD47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685C6-96E9-9B74-28F1-5A6201BBC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816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0992B-2D8B-55D0-DEB4-1E04CC9D8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065FF-1188-0CDD-8B81-F9357368F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ACED83-4B41-ACCD-7E35-2ACA863FB6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12980-377D-8A21-DC4D-B632A5E65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A7365-AEA1-519D-6051-1F7132911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4DB224-1053-4863-6D89-E33DEDC48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890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58298-E19E-CFDC-D236-4518AB6A4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E744EF-DBD6-3390-FB54-8A22F54DAE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1A342C-5E32-0209-DB06-10FB0E91A8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246F4E-A5C0-305C-906D-CADF12D8D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6AC700-697C-7090-1BBA-6B5E741DA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652A-BE8C-AB1C-E80B-AC9356972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445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2B3FD-DDD4-C4AB-35F8-D94778784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6ED0AD-2237-3CA8-3E90-1E488F583C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1DC49-790A-55CD-A14D-4029DE4F4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728D3-E63F-0474-196F-B9F49778F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4B50F-F8C8-0F14-1917-B3774C829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99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31D59D-6BEE-E3DD-F39D-4659C7076A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2E3F17-7488-BFD0-3DB6-D2269FD491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E50B87-9F70-5625-F1E5-1177A44D9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8C735-AFE4-E293-4582-FE7432C18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860E6-6AED-147F-E961-6375E9F3E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654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9F468A-2F2E-D3F0-ED90-C419C58AC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A0AB5-6B2D-FB85-1BD0-B2FDEBF1F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A7744E-5A5A-DAED-0F53-FC38259B5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A033A5-0A94-4D67-9047-802DAF35139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C06B8-1344-379B-839F-0995CED711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BCF50-4D1A-8D4E-BF73-B9B52EB1C7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B5C893-4C41-45D3-8813-FB0322265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725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ms.usda.gov/services/organic-certification" TargetMode="External"/><Relationship Id="rId3" Type="http://schemas.openxmlformats.org/officeDocument/2006/relationships/hyperlink" Target="https://www.grandviewresearch.com/industry-analysis/organic-food-market" TargetMode="External"/><Relationship Id="rId7" Type="http://schemas.openxmlformats.org/officeDocument/2006/relationships/hyperlink" Target="https://www.gov.uk/government/publications/rural-development-programme" TargetMode="External"/><Relationship Id="rId2" Type="http://schemas.openxmlformats.org/officeDocument/2006/relationships/hyperlink" Target="https://ec.europa.eu/food/farm2fork_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marketgardener.com/" TargetMode="External"/><Relationship Id="rId5" Type="http://schemas.openxmlformats.org/officeDocument/2006/relationships/hyperlink" Target="https://www.soilassociation.org/organic-certification/" TargetMode="External"/><Relationship Id="rId10" Type="http://schemas.openxmlformats.org/officeDocument/2006/relationships/hyperlink" Target="https://www.epa.gov/climate-indicators/climate-change-indicators-agriculture" TargetMode="External"/><Relationship Id="rId4" Type="http://schemas.openxmlformats.org/officeDocument/2006/relationships/hyperlink" Target="https://ota.com/resources/organic-market-overview" TargetMode="External"/><Relationship Id="rId9" Type="http://schemas.openxmlformats.org/officeDocument/2006/relationships/hyperlink" Target="https://www.ers.usda.go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4" name="Picture 3" descr="A person standing in a field with a tractor&#10;&#10;AI-generated content may be incorrect.">
            <a:extLst>
              <a:ext uri="{FF2B5EF4-FFF2-40B4-BE49-F238E27FC236}">
                <a16:creationId xmlns:a16="http://schemas.microsoft.com/office/drawing/2014/main" id="{7941D867-DF61-24E3-C9A6-1EC7795DE0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747"/>
          <a:stretch/>
        </p:blipFill>
        <p:spPr>
          <a:xfrm>
            <a:off x="-1" y="10"/>
            <a:ext cx="12192001" cy="685799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DBF29D-5E06-9AF8-D0BD-593EE75C9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Autofit/>
          </a:bodyPr>
          <a:lstStyle/>
          <a:p>
            <a:r>
              <a:rPr 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Organic Food Production Start-up Business Plan</a:t>
            </a:r>
            <a:endParaRPr lang="en-GB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924F05-141A-1998-71B9-906821B6F1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>
            <a:normAutofit/>
          </a:bodyPr>
          <a:lstStyle/>
          <a:p>
            <a:r>
              <a:rPr lang="en-US" sz="4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</a:rPr>
              <a:t>Presentation </a:t>
            </a:r>
            <a:endParaRPr lang="en-GB" sz="44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267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967E6-4C17-EDFC-EDC4-7A1F7903B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444" y="1501961"/>
            <a:ext cx="3687491" cy="662046"/>
          </a:xfrm>
        </p:spPr>
        <p:txBody>
          <a:bodyPr anchor="t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Introduction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9F1B3EC-6180-C0F1-E260-B530D0899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6158858"/>
              </p:ext>
            </p:extLst>
          </p:nvPr>
        </p:nvGraphicFramePr>
        <p:xfrm>
          <a:off x="5341546" y="751554"/>
          <a:ext cx="6012254" cy="2260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1E4EEF5-81AE-C7DE-B0CB-13DA38E6884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9452" r="-1" b="-1"/>
          <a:stretch/>
        </p:blipFill>
        <p:spPr>
          <a:xfrm>
            <a:off x="-16" y="3467101"/>
            <a:ext cx="6096002" cy="32675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4C36D5-35BD-22A6-5A84-1DC3D7AFF06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7643" r="-1" b="-1"/>
          <a:stretch/>
        </p:blipFill>
        <p:spPr>
          <a:xfrm>
            <a:off x="6096014" y="3467101"/>
            <a:ext cx="6095999" cy="334089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9EA74336-CFA2-D575-E9E6-7F3109CB1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5337"/>
            <a:ext cx="12192000" cy="123363"/>
            <a:chOff x="876692" y="4888672"/>
            <a:chExt cx="10439007" cy="12336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36AA1E3-7523-9B01-1251-BFCCE4067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515" y="-269151"/>
              <a:ext cx="123362" cy="10439007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0A0A5E6-B19C-4BF9-7231-108F92685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719273" y="2415609"/>
              <a:ext cx="123362" cy="506949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37217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CE37A-65C5-A2F1-640F-B8DF384EA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61240"/>
            <a:ext cx="3687491" cy="1750901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Eco-Friendly Cultivation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8FE064-0220-9E25-8F55-DAA67562A3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6020177"/>
              </p:ext>
            </p:extLst>
          </p:nvPr>
        </p:nvGraphicFramePr>
        <p:xfrm>
          <a:off x="5341546" y="751554"/>
          <a:ext cx="6012254" cy="2260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BE61347-0E24-5A61-6EDB-33B934BDFA7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283"/>
          <a:stretch/>
        </p:blipFill>
        <p:spPr>
          <a:xfrm>
            <a:off x="-16" y="3467101"/>
            <a:ext cx="6096002" cy="32675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94B181-BA6C-8285-BEA9-87790496371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1991" r="-1" b="13204"/>
          <a:stretch/>
        </p:blipFill>
        <p:spPr>
          <a:xfrm>
            <a:off x="6096014" y="3467101"/>
            <a:ext cx="6095999" cy="334089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9EA74336-CFA2-D575-E9E6-7F3109CB1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5337"/>
            <a:ext cx="12192000" cy="123363"/>
            <a:chOff x="876692" y="4888672"/>
            <a:chExt cx="10439007" cy="12336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36AA1E3-7523-9B01-1251-BFCCE4067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515" y="-269151"/>
              <a:ext cx="123362" cy="10439007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0A0A5E6-B19C-4BF9-7231-108F92685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719273" y="2415609"/>
              <a:ext cx="123362" cy="506949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59631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5C02B-B99B-893D-A44B-15C074EAD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994"/>
            <a:ext cx="3687491" cy="2211148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Market &amp; Community Engagement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BA5A326-A755-61CF-A3A2-EC3A3DEEB2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5676567"/>
              </p:ext>
            </p:extLst>
          </p:nvPr>
        </p:nvGraphicFramePr>
        <p:xfrm>
          <a:off x="5341546" y="751554"/>
          <a:ext cx="6012254" cy="2260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4DB92E6-D937-23C0-CEDE-681B33E8BED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1" b="6354"/>
          <a:stretch/>
        </p:blipFill>
        <p:spPr>
          <a:xfrm>
            <a:off x="-16" y="3467101"/>
            <a:ext cx="6096002" cy="32675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A11318-F29E-2C78-4481-9A160A6B182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23608" r="-2" b="33233"/>
          <a:stretch/>
        </p:blipFill>
        <p:spPr>
          <a:xfrm>
            <a:off x="6096014" y="3467101"/>
            <a:ext cx="6095999" cy="3340893"/>
          </a:xfrm>
          <a:prstGeom prst="rect">
            <a:avLst/>
          </a:pr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9EA74336-CFA2-D575-E9E6-7F3109CB1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5337"/>
            <a:ext cx="12192000" cy="123363"/>
            <a:chOff x="876692" y="4888672"/>
            <a:chExt cx="10439007" cy="123363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36AA1E3-7523-9B01-1251-BFCCE4067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515" y="-269151"/>
              <a:ext cx="123362" cy="10439007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0A0A5E6-B19C-4BF9-7231-108F92685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719273" y="2415609"/>
              <a:ext cx="123362" cy="506949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99024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9C3AF-323A-9E32-8D93-B7AB9E795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" y="561358"/>
            <a:ext cx="4755406" cy="2211148"/>
          </a:xfrm>
        </p:spPr>
        <p:txBody>
          <a:bodyPr anchor="t">
            <a:no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Robust Revenue Streams and Scalable Business Model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A73DFE6-C27B-D4EE-1D24-25BDE3A63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356049"/>
              </p:ext>
            </p:extLst>
          </p:nvPr>
        </p:nvGraphicFramePr>
        <p:xfrm>
          <a:off x="5890186" y="411019"/>
          <a:ext cx="6012254" cy="2260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AF0BF6C-ABF1-620C-C550-D2BD2D1FD73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8119" r="1" b="4780"/>
          <a:stretch/>
        </p:blipFill>
        <p:spPr>
          <a:xfrm>
            <a:off x="-16" y="3467101"/>
            <a:ext cx="6096002" cy="32675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E88534-D940-0850-ABC9-FD2249130A8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23063" b="24325"/>
          <a:stretch/>
        </p:blipFill>
        <p:spPr>
          <a:xfrm>
            <a:off x="6096014" y="3467101"/>
            <a:ext cx="6095999" cy="3340893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9EA74336-CFA2-D575-E9E6-7F3109CB1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5337"/>
            <a:ext cx="12192000" cy="123363"/>
            <a:chOff x="876692" y="4888672"/>
            <a:chExt cx="10439007" cy="123363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36AA1E3-7523-9B01-1251-BFCCE4067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515" y="-269151"/>
              <a:ext cx="123362" cy="10439007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0A0A5E6-B19C-4BF9-7231-108F92685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719273" y="2415609"/>
              <a:ext cx="123362" cy="506949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46623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31AE0-58A9-E91C-4933-8F7003BAD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5887" y="224282"/>
            <a:ext cx="6705206" cy="557211"/>
          </a:xfrm>
        </p:spPr>
        <p:txBody>
          <a:bodyPr anchor="b">
            <a:no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References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1FADA-2CAC-4588-3AA9-933C55E33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811" y="781493"/>
            <a:ext cx="11458377" cy="6076507"/>
          </a:xfrm>
        </p:spPr>
        <p:txBody>
          <a:bodyPr anchor="t">
            <a:normAutofit/>
          </a:bodyPr>
          <a:lstStyle/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27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(3), 282–300.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Boon, F., &amp;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Lüdeke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-Freund, F. (2013). Business models for sustainable innovation: State-of-the-art and steps towards a research agenda.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45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9–19. 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1345–1355.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European Commission. (2020). Farm to Fork Strategy.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https://ec.europa.eu/food/farm2fork_en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Grand View Research. (2021).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Organic food market size, share &amp; trends analysis report.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https://www.grandviewresearch.com/industry-analysis/organic-food-market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Organic Trade Association. (2020).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Organic market overview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https://ota.com/resources/organic-market-overview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Soil Association. (2021).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Organic certification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https://www.soilassociation.org/organic-certification/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Market Gardener. (2019).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Small-scale farming economics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https://www.themarketgardener.com/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UK Government. (2021).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Rural Development </a:t>
            </a:r>
            <a:r>
              <a:rPr 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https://www.gov.uk/government/publications/rural-development-programme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USDA. (2022).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Organic certification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https://www.ams.usda.gov/services/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organic-certification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US EPA.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Climate change indicators: Agriculture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https://www.epa.gov/climate-indicators/climate-change-indicators-agriculture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5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6D12BCC-61D9-328E-F085-BB357865E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CE600A4-5138-6E7C-0A6C-3653FBD817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4652843-24E8-329C-92EE-9B5CA2D4D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66073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509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Organic Food Production Start-up Business Plan</vt:lpstr>
      <vt:lpstr>Introduction </vt:lpstr>
      <vt:lpstr>Eco-Friendly Cultivation</vt:lpstr>
      <vt:lpstr>Market &amp; Community Engagement</vt:lpstr>
      <vt:lpstr>Robust Revenue Streams and Scalable Business Model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2025-03-09T01:43:44Z</dcterms:created>
  <dcterms:modified xsi:type="dcterms:W3CDTF">2025-03-12T20:22:03Z</dcterms:modified>
</cp:coreProperties>
</file>