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8" r:id="rId3"/>
    <p:sldId id="259" r:id="rId4"/>
    <p:sldId id="260" r:id="rId5"/>
    <p:sldId id="261" r:id="rId6"/>
    <p:sldId id="262" r:id="rId7"/>
    <p:sldId id="269" r:id="rId8"/>
    <p:sldId id="264" r:id="rId9"/>
    <p:sldId id="265" r:id="rId10"/>
    <p:sldId id="263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35" autoAdjust="0"/>
    <p:restoredTop sz="94660"/>
  </p:normalViewPr>
  <p:slideViewPr>
    <p:cSldViewPr snapToGrid="0">
      <p:cViewPr varScale="1">
        <p:scale>
          <a:sx n="88" d="100"/>
          <a:sy n="88" d="100"/>
        </p:scale>
        <p:origin x="37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05-21T13:43:53.01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243 315,'29'0,"40"0,30-5,-75 2,0-1,0-1,0-1,-1-1,22-9,-12 1,0 2,1 2,1 1,0 1,0 2,1 1,13 1,468 3,-242 5,159 21,-120-3,966 22,-392-49,-296-4,-355 13,261-7,-88-38,-137 11,-126 16,184-13,-327 27,0 1,0 0,0 0,0 0,-1 0,1 1,0-1,0 1,0 0,-1 1,1-1,0 0,1 2,5 7</inkml:trace>
  <inkml:trace contextRef="#ctx0" brushRef="#br0" timeOffset="3328.4944">11710 267,'4'4,"1"-1,0 0,1 0,-1 0,1 0,-1-1,1 0,0 0,5 1,12 4,107 47,71 43,47 21,60 6,106 19,358 78,19-25,448 123,-1030-259,195 86,-390-139,-13-6,1 0,-1 0,1 0,0 0,0 0,0 0,-1 0,1-1,0 1,0-1,0 1,0-1,0 0,0 0,0 0,0 0,0 0,0 0,0-1,0 1,0 0,0-1,0 0,-1 1,1-1,0 0,0 0,-1 0,2-1,19-12,1 0,1 2,0 0,1 2,0 1,0 1,14-3,-17 5,826-225,-552 167,276-24,-90 51,392 23,-841 14,59 4,-83-3,0 0,0 1,0 0,0 1,-1 0,1 0,-1 1,4 2,-11-6,0 1,1 0,-1 0,0 0,0 0,0 0,0 0,0 0,0 0,0 0,0 0,0 0,0 1,0 11</inkml:trace>
  <inkml:trace contextRef="#ctx0" brushRef="#br0" timeOffset="1718.9488">1 3653,'6'0,"0"-1,-1 0,1-1,0 1,-1-1,1 0,-1-1,1 1,-1-1,0-1,21-8,13-5,2 2,0 2,16-2,127-27,156-13,199-2,1048-34,-1573 90,334 6,-286 0,-1 3,-1 2,1 3,37 14,52 21,1-6,68 6,46-8,0-12,2-12,44-11,-72 2,211 33,-176-11,42-11,-39-15,246 8,-481-9,272 5,-266-10,-15-2</inkml:trace>
  <inkml:trace contextRef="#ctx0" brushRef="#br0" timeOffset="4969.2756">11976 3701,'213'-115,"-29"14,201-87,-264 137,2 6,40-7,90-10,1 10,3 12,195-4,-282 37,2 7,80 14,-123 0,-2 6,0 5,72 27,284 118,8 3,-266-113,2-11,2-9,111 0,1511 102,-1615-137,-1-10,99-20,-258 17,573-49,-498 51,0 7,0 7,43 11,-138-10</inkml:trace>
  <inkml:trace contextRef="#ctx0" brushRef="#br0" timeOffset="6875.5498">1114 436,'3'61,"3"0,8 33,-4-29,23 185,-2 199,-28-294,20 598,-16-606,18 251,-22-379,-1 1,2 0,1-1,0 1,2-1,5 12,-6-12,0-1,-1 2,-2-1,0 0,0 1,-2 13,10 58,-10-82,2-1,-1 1,1 0,0-1,1 1,0-1,0 0,4 3,-8-10,0 0,0 0,1 0,-1-1,1 1,-1 0,0 0,1-1,0 1,-1 0,1-1,-1 1,1-1,0 1,-1-1,1 1,0-1,0 1,-1-1,1 1,0-1,0 0,0 0,-1 1,1-1,0 0,0 0,0 0,0 0,-1 0,1 0,0 0,0 0,0 0,0-1,0 1,-1 0,1-1,0 1,0 0,-1-1,1 1,0-1,0 1,0-1,10-15</inkml:trace>
  <inkml:trace contextRef="#ctx0" brushRef="#br0" timeOffset="7859.8163">2468 508,'23'468,"-2"-128,-16 72,-3-90,3-236,3 1,4-2,4 1,6 8,24 70,43 93,72 132,-154-373,-4-7,0-1,0 0,1 0,1-1,-1 1,1-1,0 0,1 0,0-1,2 3,-7-9,0 1,0 0,0-1,0 1,0-1,1 1,-1-1,0 0,0 0,0 1,1-1,-1 0,0 0,0 0,1 0,-1 0,0-1,0 1,0 0,1 0,-1-1,0 1,0-1,0 1,0-1,0 0,0 1,0-1,0 0,0 0,0 0,0 1,0-1,0 0,27-37,-26 34,16-24</inkml:trace>
  <inkml:trace contextRef="#ctx0" brushRef="#br0" timeOffset="8828.6971">4307 291,'4'106,"5"7,-1-31,-4 0,-4 43,-29 159,-1 11,-3 25,19-15,13 10,27 309,-25-609,0 15,2 0,1-1,1 1,3 6,-8-33,1 0,0-1,0 1,1 0,-1 0,1-1,-1 1,1 0,1 0,-2-2,-1-1,0 1,1-1,0 1,-1-1,1 1,-1-1,1 0,0 1,-1-1,1 0,0 1,-1-1,1 0,0 0,-1 0,1 0,0 0,-1 0,1 0,0 0,0 0,-1 0,1 0,2-1,-1-1,0 1,0-1,1 0,-1 1,-1-1,1 0,0 0,0 0,-1 0,1-1,-1 1,0 0,1-1,-1 1,0-1,0 0,4-10,-1 0,-1 0,3-12,-2-4</inkml:trace>
  <inkml:trace contextRef="#ctx0" brushRef="#br0" timeOffset="9641.0986">5492 315,'-1'356,"3"389,12-510,27 117,-21-202,39 255,-34-279,5-1,14 22,117 405,-155-527,4 12,11 28,-18-56,0 0,1-1,1 0,-1 0,1 0,1 0,-1-1,1 0,6 5,-11-11,-1 0,1 0,-1-1,1 1,0 0,0-1,-1 1,1-1,0 1,0 0,0-1,0 0,0 1,0-1,0 0,0 1,-1-1,1 0,0 0,0 0,0 0,0 0,0 0,0 0,0 0,0 0,0-1,0 1,0 0,0-1,0 1,0 0,0-1,0 1,-1-1,1 1,0-1,0 0,10-14</inkml:trace>
  <inkml:trace contextRef="#ctx0" brushRef="#br0" timeOffset="10531.7044">6363 1,'11'27,"-1"0,-2 1,-1 0,-1 1,-1 0,-2-1,0 13,2 13,7 22,51 182,-33-150,-5 2,-4 1,0 49,-3 636,-16-383,102 1117,-101-1500,-2-15,0 0,1 0,1-1,0 1,1 0,6 13,-10-27,0-1,0 1,0 0,1 0,-1-1,0 1,1 0,-1-1,0 1,1 0,-1-1,1 1,-1 0,1-1,0 1,-1-1,1 1,-1-1,1 1,0-1,-1 0,1 1,0-1,0 0,-1 1,1-1,0 0,0 0,0 0,-1 0,1 0,0 0,0 0,-1 0,1 0,0 0,0 0,0 0,-1-1,1 1,0 0,0 0,-1-1,1 1,0-1,-1 1,1-1,0 1,-1-1,4-2,0-1,-1 0,1 0,-1 0,0-1,2-3,45-88,-24 45</inkml:trace>
  <inkml:trace contextRef="#ctx0" brushRef="#br0" timeOffset="11531.5947">12556 508,'-20'44,"1"1,2 1,2 0,2 1,2 0,2 1,3 0,0 14,1 83,7 0,12 79,12-5,25 74,-15-127,54 148,-51-205,4-1,5-3,18 22,-60-115,-2-3,1 0,-1-1,2 1,-1-1,1 0,0 0,1-1,0 0,0 0,1 0,3 2,-10-9,0 1,0-1,0 1,0-1,0 0,0 1,0-1,0 0,0 0,0 0,0 0,0 0,0 0,0 0,0 0,0 0,0 0,0 0,0-1,0 1,0 0,1-1,13-15</inkml:trace>
  <inkml:trace contextRef="#ctx0" brushRef="#br0" timeOffset="12922.2567">13694 1138,'-17'86,"4"1,3 0,4 33,-3 19,-3 10,-31 331,-27 0,55-385,15-92,0 9,0-12,0 0,0 0,0 1,0-1,0 0,0 0,0 0,0 0,1 1,-1-1,0 0,0 0,0 0,0 0,0 0,1 1,-1-1,0 0,0 0,0 0,0 0,1 0,-1 0,0 0,0 0,0 0,0 0,1 0,-1 0,0 0,0 0,0 0,1 0,-1 0,0 0,0 0,0 0,1 0,-1 0,0 0,0 0,0 0,0 0,1 0,-1 0,0-1,0 1,0 0,11-7</inkml:trace>
  <inkml:trace contextRef="#ctx0" brushRef="#br0" timeOffset="14203.5258">15072 1428,'-1'0,"1"1,-1-1,1 0,-1 0,1 0,-1 1,1-1,-1 0,1 1,-1-1,1 1,-1-1,1 0,-1 1,1-1,0 1,-1-1,1 1,0-1,0 1,-1-1,1 1,0-1,0 1,0 0,0-1,0 1,-1-1,-2 22,2-17,-5 56,3 1,3 1,2-1,3 7,40 246,-10-94,-29-156,-3 45,0-6,-1-95,0 0,0 0,1 0,0 0,0 0,1-1,0 0,1 1,3 4,-1-1,0 0,-1 1,3 9,-8-19,0-1,0 1,0 0,1-1,-1 1,1-1,-1 1,1-1,0 0,0 1,0-1,0 0,1 0,-1-1,2 2,18 10</inkml:trace>
  <inkml:trace contextRef="#ctx0" brushRef="#br0" timeOffset="15156.5484">15798 1573,'-13'28,"1"1,2 0,1 0,-4 27,-15 125,20-120,-2 18,-9 63,-5-2,-22 62,32-158,3 0,1 1,3 0,1 1,2 0,3 0,3 35,-2-76,1 1,0-1,0 1,1-1,-1 0,1 0,2 3,-4-7,1 1,-1-1,1 0,-1 0,1-1,0 1,-1 0,1 0,0 0,0 0,0-1,0 1,0 0,0-1,0 1,0 0,0-1,0 0,0 1,0-1,0 0,0 1,0-1,0 0,1 0,-1 0,0 0,0 0,0 0,0 0,0 0,1 0,-1-1,0 1,0-1,0 1,0-1,17-9</inkml:trace>
  <inkml:trace contextRef="#ctx0" brushRef="#br0" timeOffset="15969.1366">16282 1719,'0'3,"-1"1,0 0,0 0,0-1,0 1,-1 0,0-1,-1 3,-5 12,-6 28,1 0,3 1,-2 23,-9 147,18-183,1-1,2 1,2 0,1-1,1 1,2-1,1 0,2-1,11 28,11 14,4-2,3-2,3-1,3-2,2-3,45 47,-78-97,1 0,1-2,0 0,1 0,0-1,9 3,8 4,2-3,27 9,-59-23,-1 0,0 0,1 0,-1-1,0 1,1-1,-1 0,1 1,-1-1,0 0,1-1,-1 1,3-1,-4 1,0-1,1 0,-1 1,0-1,0 0,0 0,0 0,0 0,0 0,0 0,0-1,0 1,-1 0,1 0,0 0,-1-1,1 1,-1 0,1-1,-1 1,0-1,0 1,1 0,-1-2,3-29,-2-2</inkml:trace>
  <inkml:trace contextRef="#ctx0" brushRef="#br0" timeOffset="16828.5605">17322 1719,'3'76,"4"0,7 24,0 2,96 552,-41-281,-49-244,-7-35,5 1,5 5,-12-69,0 0,2-1,1-1,10 14,71 105,-93-144,31 39,-31-41,-1 0,1 0,0 0,0-1,0 1,0 0,0-1,1 0,-1 1,0-1,1 0,-1 0,1 0,-1 0,1-1,-1 1,3-1,-4 0,0 0,0 0,-1 0,1 0,0-1,0 1,-1 0,1-1,0 1,-1-1,1 1,0-1,-1 1,1-1,0 1,-1-1,1 0,-1 1,1-1,-1 0,0 1,1-1,-1 0,0 1,1-1,-1-1,5-23,-4 21,12-121,-3 48</inkml:trace>
  <inkml:trace contextRef="#ctx0" brushRef="#br0" timeOffset="18016.2131">18434 1138,'0'1134,"2"-1088,2 0,3 5,0 1,-1 25,-2-31,2-1,2 1,14 41,1 11,9 82,-9-84,-21-88</inkml:trace>
  <inkml:trace contextRef="#ctx0" brushRef="#br0" timeOffset="19406.7051">19233 1259,'-1'27,"-1"0,-5 23,-2 11,-32 445,-30 239,49-573,3 122,20 169,4-363,4-1,4-1,4 0,18 47,-32-133,0-1,1 0,0-1,1 1,3 5,-7-15,-1 0,1 0,0 1,0-1,-1 0,1 0,0 0,0 0,0 0,0 0,0 0,0 0,0-1,0 1,1 0,-1-1,0 1,0-1,1 1,-1-1,0 1,1-1,-1 0,0 0,1 0,-1 1,0-1,1-1,-1 1,1 0,-1 0,0 0,1-1,-1 1,0-1,0 1,1-1,-1 1,0-1,0 0,0 0,0 1,0-1,0 0,0 0,0 0,0 0,1-1,12-15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9963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501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5137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500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5922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4986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744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0864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404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857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8101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96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019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277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600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04445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032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CB5B20C-E9FA-4883-971A-8771536568CB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701740E-DCC6-4F0A-BCFE-830D1ED1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60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9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customXml" Target="../ink/ink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wales-38855531" TargetMode="External"/><Relationship Id="rId2" Type="http://schemas.openxmlformats.org/officeDocument/2006/relationships/hyperlink" Target="https://www.walesonline.co.uk/news/education/wales-new-national-curriculum-launched-10314909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walesonline.co.uk/news/local-news/attainment-gap-between-wales-richest-8602468" TargetMode="External"/><Relationship Id="rId4" Type="http://schemas.openxmlformats.org/officeDocument/2006/relationships/hyperlink" Target="http://www.bbc.co.uk/news/av/uk-wales-42271720/attainment-gap-you-can-t-label-free-school-meal-pupil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sites/default/files/documents/Ysgol%20Bro%20Pedr%20en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reninwales.org.uk/our-work/poverty/" TargetMode="External"/><Relationship Id="rId7" Type="http://schemas.openxmlformats.org/officeDocument/2006/relationships/hyperlink" Target="http://bropedr.ceredigion.sch.uk/a-new-curriculum-for-wales/" TargetMode="External"/><Relationship Id="rId2" Type="http://schemas.openxmlformats.org/officeDocument/2006/relationships/hyperlink" Target="http://www.bbc.co.uk/news/uk-wales-3885553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esonline.co.uk/news/local-news/attainment-gap-between-wales-richest-8602468" TargetMode="External"/><Relationship Id="rId5" Type="http://schemas.openxmlformats.org/officeDocument/2006/relationships/hyperlink" Target="https://www.walesonline.co.uk/news/education/nine-big-issues-facing-wales-10390465" TargetMode="External"/><Relationship Id="rId4" Type="http://schemas.openxmlformats.org/officeDocument/2006/relationships/hyperlink" Target="https://www.estyn.gov.wales/sites/default/files/documents/Ysgol%20Bro%20Pedr%20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CA311-449F-4ABA-B937-32B8A04564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Lines of Enquiry</a:t>
            </a:r>
            <a:br>
              <a:rPr lang="en-GB" dirty="0"/>
            </a:br>
            <a:r>
              <a:rPr lang="en-GB" dirty="0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CFE9F6-B44F-4DAE-A069-2A59FC53E4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55683"/>
            <a:ext cx="9144000" cy="1655762"/>
          </a:xfrm>
        </p:spPr>
        <p:txBody>
          <a:bodyPr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Martin Woodgate</a:t>
            </a:r>
          </a:p>
        </p:txBody>
      </p:sp>
    </p:spTree>
    <p:extLst>
      <p:ext uri="{BB962C8B-B14F-4D97-AF65-F5344CB8AC3E}">
        <p14:creationId xmlns:p14="http://schemas.microsoft.com/office/powerpoint/2010/main" val="3278262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5E9D52-9469-4888-832C-690C215E34E4}"/>
              </a:ext>
            </a:extLst>
          </p:cNvPr>
          <p:cNvSpPr txBox="1"/>
          <p:nvPr/>
        </p:nvSpPr>
        <p:spPr>
          <a:xfrm>
            <a:off x="4789715" y="957942"/>
            <a:ext cx="7785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oper Black" panose="0208090404030B020404" pitchFamily="18" charset="0"/>
              </a:rPr>
              <a:t>The Issues</a:t>
            </a:r>
          </a:p>
        </p:txBody>
      </p:sp>
      <p:pic>
        <p:nvPicPr>
          <p:cNvPr id="4" name="Graphic 3" descr="Sad Face with No Fill">
            <a:extLst>
              <a:ext uri="{FF2B5EF4-FFF2-40B4-BE49-F238E27FC236}">
                <a16:creationId xmlns:a16="http://schemas.microsoft.com/office/drawing/2014/main" id="{19D851CA-030F-4514-B5B8-14C23BBDCC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82417" y="2663687"/>
            <a:ext cx="914400" cy="9144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B3839AB-E996-43B8-87E7-475849D5FDF9}"/>
                  </a:ext>
                </a:extLst>
              </p14:cNvPr>
              <p14:cNvContentPartPr/>
              <p14:nvPr/>
            </p14:nvContentPartPr>
            <p14:xfrm>
              <a:off x="3256320" y="2786314"/>
              <a:ext cx="7789320" cy="152460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B3839AB-E996-43B8-87E7-475849D5FDF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247680" y="2777674"/>
                <a:ext cx="7806961" cy="1542240"/>
              </a:xfrm>
              <a:prstGeom prst="rect">
                <a:avLst/>
              </a:prstGeom>
            </p:spPr>
          </p:pic>
        </mc:Fallback>
      </mc:AlternateContent>
      <p:sp>
        <p:nvSpPr>
          <p:cNvPr id="28" name="TextBox 27">
            <a:extLst>
              <a:ext uri="{FF2B5EF4-FFF2-40B4-BE49-F238E27FC236}">
                <a16:creationId xmlns:a16="http://schemas.microsoft.com/office/drawing/2014/main" id="{84AF18B7-4F34-46C2-8DC6-C9E9C7755925}"/>
              </a:ext>
            </a:extLst>
          </p:cNvPr>
          <p:cNvSpPr txBox="1"/>
          <p:nvPr/>
        </p:nvSpPr>
        <p:spPr>
          <a:xfrm rot="186654">
            <a:off x="4805196" y="3194671"/>
            <a:ext cx="5059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Comic Sans MS" panose="030F0702030302020204" pitchFamily="66" charset="0"/>
              </a:rPr>
              <a:t>CURRICULUM</a:t>
            </a:r>
          </a:p>
        </p:txBody>
      </p:sp>
      <p:pic>
        <p:nvPicPr>
          <p:cNvPr id="30" name="Graphic 29" descr="Smiling Face with No Fill">
            <a:extLst>
              <a:ext uri="{FF2B5EF4-FFF2-40B4-BE49-F238E27FC236}">
                <a16:creationId xmlns:a16="http://schemas.microsoft.com/office/drawing/2014/main" id="{0DF3BD40-4530-45B3-83E5-6B068F8827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782417" y="368607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32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ABE4C-87AB-4E75-9AC2-322A74BE1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The Curriculum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FD2C5-F99B-4573-9DBE-BF5C68C31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582611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Copperplate Gothic Light" panose="020E0507020206020404" pitchFamily="34" charset="0"/>
              </a:rPr>
              <a:t>The organisation of a Schools resources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‘Old systems of education not designed with this world in mind’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The ‘Hidden Curriculum’</a:t>
            </a:r>
          </a:p>
          <a:p>
            <a:pPr marL="0" indent="0">
              <a:buNone/>
            </a:pPr>
            <a:endParaRPr lang="en-GB" dirty="0">
              <a:latin typeface="Copperplate Gothic Light" panose="020E0507020206020404" pitchFamily="34" charset="0"/>
            </a:endParaRPr>
          </a:p>
          <a:p>
            <a:endParaRPr lang="en-GB" dirty="0">
              <a:latin typeface="Copperplate Gothic Light" panose="020E05070202060204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opperplate Gothic Light" panose="020E0507020206020404" pitchFamily="34" charset="0"/>
              </a:rPr>
              <a:t>(Robinson, 2015) </a:t>
            </a:r>
          </a:p>
          <a:p>
            <a:pPr marL="0" indent="0">
              <a:buNone/>
            </a:pPr>
            <a:endParaRPr lang="en-GB" dirty="0">
              <a:latin typeface="Copperplate Gothic Light" panose="020E0507020206020404" pitchFamily="34" charset="0"/>
            </a:endParaRPr>
          </a:p>
          <a:p>
            <a:pPr marL="0" indent="0">
              <a:buNone/>
            </a:pPr>
            <a:endParaRPr lang="en-GB" dirty="0">
              <a:latin typeface="Copperplate Gothic Light" panose="020E05070202060204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044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8EED9-AF50-4699-8D28-603356E3A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The Attainment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A1B59-B8F0-44A8-A0EF-B6A0B71F7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opperplate Gothic Light" panose="020E0507020206020404" pitchFamily="34" charset="0"/>
              </a:rPr>
              <a:t>Family Socio-Economic Status  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quality of teaching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Personality &amp; intelligence 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Competition &amp; inspiration of fellow students</a:t>
            </a:r>
          </a:p>
          <a:p>
            <a:pPr marL="0" indent="0">
              <a:buNone/>
            </a:pPr>
            <a:endParaRPr lang="en-GB" dirty="0">
              <a:latin typeface="Copperplate Gothic Light" panose="020E05070202060204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opperplate Gothic Light" panose="020E0507020206020404" pitchFamily="34" charset="0"/>
              </a:rPr>
              <a:t>(Sobel, 2018) </a:t>
            </a:r>
          </a:p>
        </p:txBody>
      </p:sp>
    </p:spTree>
    <p:extLst>
      <p:ext uri="{BB962C8B-B14F-4D97-AF65-F5344CB8AC3E}">
        <p14:creationId xmlns:p14="http://schemas.microsoft.com/office/powerpoint/2010/main" val="2523891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5DA9F-1842-4156-ADF5-7C5524117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Why is it relevant?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9AC7BA-277F-4518-A8C2-10FC31E06E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New Curriculum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682F12-68D4-4511-934A-0A10B51031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Wales' new national curriculum will be launched in schools in 2021</a:t>
            </a: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https://www.walesonline.co.uk/news/education/wales-new-national-curriculum-launched-10314909</a:t>
            </a:r>
            <a:r>
              <a:rPr lang="en-GB" sz="1400" dirty="0"/>
              <a:t> </a:t>
            </a:r>
            <a:endParaRPr lang="en-GB" dirty="0"/>
          </a:p>
          <a:p>
            <a:r>
              <a:rPr lang="en-GB" i="1" dirty="0"/>
              <a:t>New Wales Donaldson curriculum facing 'challenges’</a:t>
            </a:r>
          </a:p>
          <a:p>
            <a:pPr marL="0" indent="0">
              <a:buNone/>
            </a:pPr>
            <a:r>
              <a:rPr lang="en-GB" sz="1200" dirty="0">
                <a:hlinkClick r:id="rId3"/>
              </a:rPr>
              <a:t>http://www.bbc.co.uk/news/uk-wales-38855531</a:t>
            </a:r>
            <a:r>
              <a:rPr lang="en-GB" sz="1200" dirty="0"/>
              <a:t> 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0D16ED-7FAA-42AD-B7BF-D001D8832F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 Widening Gap?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460B3E-152E-41FA-ADD9-27BD7AA12F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974658"/>
          </a:xfrm>
        </p:spPr>
        <p:txBody>
          <a:bodyPr>
            <a:normAutofit/>
          </a:bodyPr>
          <a:lstStyle/>
          <a:p>
            <a:r>
              <a:rPr lang="en-GB" i="1" dirty="0"/>
              <a:t>Attainment gap: 'You can't label free school meal pupils’</a:t>
            </a:r>
          </a:p>
          <a:p>
            <a:pPr marL="0" indent="0">
              <a:buNone/>
            </a:pPr>
            <a:r>
              <a:rPr lang="en-GB" sz="1200" dirty="0">
                <a:hlinkClick r:id="rId4"/>
              </a:rPr>
              <a:t>http://www.bbc.co.uk/news/av/uk-wales-42271720/attainment-gap-you-can-t-label-free-school-meal-pupils</a:t>
            </a:r>
            <a:r>
              <a:rPr lang="en-GB" sz="1200" dirty="0"/>
              <a:t> </a:t>
            </a:r>
          </a:p>
          <a:p>
            <a:r>
              <a:rPr lang="en-GB" sz="1900" i="1" dirty="0"/>
              <a:t>Poorest pupils in one council area have 'half the chance' of achieving good GCSE grades as their more prosperous classmates, new figures reveal</a:t>
            </a:r>
          </a:p>
          <a:p>
            <a:pPr marL="0" indent="0">
              <a:buNone/>
            </a:pPr>
            <a:r>
              <a:rPr lang="en-GB" sz="1300" dirty="0">
                <a:hlinkClick r:id="rId5"/>
              </a:rPr>
              <a:t>https://www.walesonline.co.uk/news/local-news/attainment-gap-between-wales-richest-8602468</a:t>
            </a:r>
            <a:r>
              <a:rPr lang="en-GB" sz="13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0264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67424-18F8-4009-A5E7-09EE230BD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Issues in Action – The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17201-6772-4C4B-AB53-1C73E0C5E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43571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opperplate Gothic Light" panose="020E0507020206020404" pitchFamily="34" charset="0"/>
              </a:rPr>
              <a:t>Observation of numerous lower set classes </a:t>
            </a:r>
          </a:p>
          <a:p>
            <a:r>
              <a:rPr lang="en-GB" sz="4000" dirty="0">
                <a:latin typeface="Copperplate Gothic Light" panose="020E0507020206020404" pitchFamily="34" charset="0"/>
              </a:rPr>
              <a:t>Discussion with teachers </a:t>
            </a:r>
          </a:p>
          <a:p>
            <a:r>
              <a:rPr lang="en-GB" sz="4000" dirty="0">
                <a:latin typeface="Copperplate Gothic Light" panose="020E0507020206020404" pitchFamily="34" charset="0"/>
              </a:rPr>
              <a:t>Support staff</a:t>
            </a:r>
          </a:p>
        </p:txBody>
      </p:sp>
    </p:spTree>
    <p:extLst>
      <p:ext uri="{BB962C8B-B14F-4D97-AF65-F5344CB8AC3E}">
        <p14:creationId xmlns:p14="http://schemas.microsoft.com/office/powerpoint/2010/main" val="2008877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C69FE-A283-42F4-99DB-1C17EB71D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Issues in Action – The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71012-F0F3-4AEF-A889-A6872F474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634862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Copperplate Gothic Light" panose="020E0507020206020404" pitchFamily="34" charset="0"/>
              </a:rPr>
              <a:t>Study of Shakespeare 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Handouts designed for particular level*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‘Ability rather than behaviour’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Havan/Restorative Justice </a:t>
            </a:r>
          </a:p>
          <a:p>
            <a:endParaRPr lang="en-GB" dirty="0">
              <a:latin typeface="Copperplate Gothic Light" panose="020E0507020206020404" pitchFamily="34" charset="0"/>
            </a:endParaRPr>
          </a:p>
          <a:p>
            <a:endParaRPr lang="en-GB" dirty="0">
              <a:latin typeface="Copperplate Gothic Light" panose="020E0507020206020404" pitchFamily="34" charset="0"/>
            </a:endParaRPr>
          </a:p>
          <a:p>
            <a:pPr marL="0" indent="0">
              <a:buNone/>
            </a:pPr>
            <a:r>
              <a:rPr lang="en-GB" i="1" dirty="0">
                <a:latin typeface="Copperplate Gothic Light" panose="020E0507020206020404" pitchFamily="34" charset="0"/>
              </a:rPr>
              <a:t>*(as seen in Portfolio of evidence)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660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A26D-CA63-41A1-98CB-50C079C22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The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FE385-3DDA-4FE0-B755-B57390A0A8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Copperplate Gothic Light" panose="020E0507020206020404" pitchFamily="34" charset="0"/>
              </a:rPr>
              <a:t>Clear engagement &amp; enjoyment of lesson by students 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No Behavioural issues 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Students requiring extra support not left behind </a:t>
            </a:r>
          </a:p>
          <a:p>
            <a:r>
              <a:rPr lang="en-GB" sz="2800" dirty="0">
                <a:latin typeface="Copperplate Gothic Light" panose="020E0507020206020404" pitchFamily="34" charset="0"/>
              </a:rPr>
              <a:t>Avoidance of ‘Sink Sets’ (Sobel, 2018) </a:t>
            </a:r>
          </a:p>
        </p:txBody>
      </p:sp>
    </p:spTree>
    <p:extLst>
      <p:ext uri="{BB962C8B-B14F-4D97-AF65-F5344CB8AC3E}">
        <p14:creationId xmlns:p14="http://schemas.microsoft.com/office/powerpoint/2010/main" val="3610172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386A9-7B1C-4316-B4A9-66CE4E2EB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331" y="982132"/>
            <a:ext cx="9601196" cy="1303867"/>
          </a:xfrm>
        </p:spPr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Estyn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E8541-0426-4BA5-9963-ED2EF752B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i="1" dirty="0">
                <a:latin typeface="Copperplate Gothic Light" panose="020E0507020206020404" pitchFamily="34" charset="0"/>
              </a:rPr>
              <a:t>(as discussed in reflective essay)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In 2015, Students in Bro Pedr on free school meals outperformed the national average 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 Students with additional learning needs ‘made appropriate progress against their targets’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‘variety of practical and written tasks successfully in an interesting context that raises pupils’ motivation’</a:t>
            </a:r>
          </a:p>
          <a:p>
            <a:pPr marL="0" indent="0">
              <a:buNone/>
            </a:pPr>
            <a:r>
              <a:rPr lang="en-GB" sz="1300" dirty="0">
                <a:latin typeface="Copperplate Gothic Light" panose="020E0507020206020404" pitchFamily="34" charset="0"/>
                <a:hlinkClick r:id="rId2"/>
              </a:rPr>
              <a:t>https://www.estyn.gov.wales/sites/default/files/documents/Ysgol%20Bro%20Pedr%20en.pdf</a:t>
            </a:r>
            <a:r>
              <a:rPr lang="en-GB" sz="1300" dirty="0">
                <a:latin typeface="Copperplate Gothic Light" panose="020E05070202060204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56419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C5B5A-72F5-4E3A-8702-BD6E12EBD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Cooper Black" panose="0208090404030B020404" pitchFamily="18" charset="0"/>
              </a:rPr>
              <a:t>Considerations for 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E5595-C992-4A7B-877D-F753CD4AB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i="1" dirty="0">
                <a:latin typeface="Copperplate Gothic Light" panose="020E0507020206020404" pitchFamily="34" charset="0"/>
              </a:rPr>
              <a:t>(Questions outlined in portfolio of evidence)</a:t>
            </a:r>
          </a:p>
          <a:p>
            <a:r>
              <a:rPr lang="en-GB" sz="3200" dirty="0">
                <a:latin typeface="Copperplate Gothic Light" panose="020E0507020206020404" pitchFamily="34" charset="0"/>
              </a:rPr>
              <a:t>Schools policy on free school meal students</a:t>
            </a:r>
          </a:p>
          <a:p>
            <a:r>
              <a:rPr lang="en-GB" sz="3200" dirty="0">
                <a:latin typeface="Copperplate Gothic Light" panose="020E0507020206020404" pitchFamily="34" charset="0"/>
              </a:rPr>
              <a:t>Other students in danger of attainment gap</a:t>
            </a:r>
          </a:p>
          <a:p>
            <a:r>
              <a:rPr lang="en-GB" sz="3200" dirty="0">
                <a:latin typeface="Copperplate Gothic Light" panose="020E0507020206020404" pitchFamily="34" charset="0"/>
              </a:rPr>
              <a:t>The aims of curriculum in shortening gap</a:t>
            </a:r>
          </a:p>
          <a:p>
            <a:pPr marL="0" indent="0">
              <a:buNone/>
            </a:pPr>
            <a:endParaRPr lang="en-GB" dirty="0">
              <a:latin typeface="Copperplate Gothic Light" panose="020E0507020206020404" pitchFamily="34" charset="0"/>
            </a:endParaRPr>
          </a:p>
          <a:p>
            <a:endParaRPr lang="en-GB" dirty="0">
              <a:latin typeface="Copperplate Gothic Light" panose="020E05070202060204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66253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7C989-F268-4D22-B2DC-487E32F34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C2D7F-1BC8-4656-8D46-6541F9515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19672"/>
          </a:xfrm>
        </p:spPr>
        <p:txBody>
          <a:bodyPr>
            <a:normAutofit/>
          </a:bodyPr>
          <a:lstStyle/>
          <a:p>
            <a:r>
              <a:rPr lang="en-GB" dirty="0">
                <a:latin typeface="Copperplate Gothic Light" panose="020E0507020206020404" pitchFamily="34" charset="0"/>
              </a:rPr>
              <a:t>Despite attainment gap growing most out of school (Sobel, 2018), what happens in school still has huge effect 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Lower set classes in Bro Pedr offer engaging &amp; enjoyable lessons that allow students to study same subjects as their peers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This avoids loss of motivation &amp; confidence</a:t>
            </a:r>
          </a:p>
          <a:p>
            <a:r>
              <a:rPr lang="en-GB" dirty="0">
                <a:latin typeface="Copperplate Gothic Light" panose="020E0507020206020404" pitchFamily="34" charset="0"/>
              </a:rPr>
              <a:t>Proven success in Estyn report</a:t>
            </a:r>
          </a:p>
        </p:txBody>
      </p:sp>
    </p:spTree>
    <p:extLst>
      <p:ext uri="{BB962C8B-B14F-4D97-AF65-F5344CB8AC3E}">
        <p14:creationId xmlns:p14="http://schemas.microsoft.com/office/powerpoint/2010/main" val="876224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5FC43-06B6-4D29-BBC3-CF72C4E38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oper Black" panose="0208090404030B020404" pitchFamily="18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1A77B-7F68-462D-8E4C-C81E3F523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44610"/>
          </a:xfrm>
        </p:spPr>
        <p:txBody>
          <a:bodyPr>
            <a:normAutofit fontScale="25000" lnSpcReduction="20000"/>
          </a:bodyPr>
          <a:lstStyle/>
          <a:p>
            <a:r>
              <a:rPr lang="en-GB" sz="4000" dirty="0">
                <a:latin typeface="Copperplate Gothic Light" panose="020E0507020206020404" pitchFamily="34" charset="0"/>
              </a:rPr>
              <a:t>BBC. </a:t>
            </a:r>
            <a:r>
              <a:rPr lang="en-GB" sz="4000" i="1" dirty="0">
                <a:latin typeface="Copperplate Gothic Light" panose="020E0507020206020404" pitchFamily="34" charset="0"/>
              </a:rPr>
              <a:t>New Wales Donaldson curriculum facing 'challenges' </a:t>
            </a:r>
            <a:r>
              <a:rPr lang="en-GB" sz="4000" dirty="0">
                <a:latin typeface="Copperplate Gothic Light" panose="020E0507020206020404" pitchFamily="34" charset="0"/>
              </a:rPr>
              <a:t>(7th February 2017) </a:t>
            </a:r>
            <a:r>
              <a:rPr lang="en-GB" sz="4000" dirty="0">
                <a:latin typeface="Copperplate Gothic Light" panose="020E0507020206020404" pitchFamily="34" charset="0"/>
                <a:hlinkClick r:id="rId2"/>
              </a:rPr>
              <a:t>http://www.bbc.co.uk/news/uk-wales-38855531</a:t>
            </a:r>
            <a:r>
              <a:rPr lang="en-GB" sz="4000" dirty="0">
                <a:latin typeface="Copperplate Gothic Light" panose="020E0507020206020404" pitchFamily="34" charset="0"/>
              </a:rPr>
              <a:t> </a:t>
            </a:r>
            <a:r>
              <a:rPr lang="en-GB" sz="4200" dirty="0">
                <a:latin typeface="Copperplate Gothic Light" panose="020E0507020206020404" pitchFamily="34" charset="0"/>
              </a:rPr>
              <a:t>[Last Accessed: 17th May 2018].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Children in Wales. Poverty </a:t>
            </a:r>
            <a:r>
              <a:rPr lang="en-GB" sz="4200" dirty="0">
                <a:latin typeface="Copperplate Gothic Light" panose="020E0507020206020404" pitchFamily="34" charset="0"/>
                <a:hlinkClick r:id="rId3"/>
              </a:rPr>
              <a:t>http://www.childreninwales.org.uk/our-work/poverty/</a:t>
            </a:r>
            <a:r>
              <a:rPr lang="en-GB" sz="4200" dirty="0">
                <a:latin typeface="Copperplate Gothic Light" panose="020E0507020206020404" pitchFamily="34" charset="0"/>
              </a:rPr>
              <a:t> [Last Accessed: 20th May 2018].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Estyn. Ysgol Bro Pedr </a:t>
            </a:r>
            <a:r>
              <a:rPr lang="en-GB" sz="4200" dirty="0">
                <a:latin typeface="Copperplate Gothic Light" panose="020E0507020206020404" pitchFamily="34" charset="0"/>
                <a:hlinkClick r:id="rId4"/>
              </a:rPr>
              <a:t>https://www.estyn.gov.wales/sites/default/files/documents/Ysgol%20Bro%20Pedr%20en.pdf</a:t>
            </a:r>
            <a:r>
              <a:rPr lang="en-GB" sz="4200" dirty="0">
                <a:latin typeface="Copperplate Gothic Light" panose="020E0507020206020404" pitchFamily="34" charset="0"/>
              </a:rPr>
              <a:t> [Last Accessed: 18</a:t>
            </a:r>
            <a:r>
              <a:rPr lang="en-GB" sz="4200" baseline="30000" dirty="0">
                <a:latin typeface="Copperplate Gothic Light" panose="020E0507020206020404" pitchFamily="34" charset="0"/>
              </a:rPr>
              <a:t>th</a:t>
            </a:r>
            <a:r>
              <a:rPr lang="en-GB" sz="4200" dirty="0">
                <a:latin typeface="Copperplate Gothic Light" panose="020E0507020206020404" pitchFamily="34" charset="0"/>
              </a:rPr>
              <a:t> May 2018].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Evans, Gareth. </a:t>
            </a:r>
            <a:r>
              <a:rPr lang="en-GB" sz="4200" i="1" dirty="0">
                <a:latin typeface="Copperplate Gothic Light" panose="020E0507020206020404" pitchFamily="34" charset="0"/>
              </a:rPr>
              <a:t>The nine big issues facing Wales' new national curriculum </a:t>
            </a:r>
            <a:r>
              <a:rPr lang="en-GB" sz="4200" dirty="0">
                <a:latin typeface="Copperplate Gothic Light" panose="020E0507020206020404" pitchFamily="34" charset="0"/>
              </a:rPr>
              <a:t>(5th November 2015) </a:t>
            </a:r>
            <a:r>
              <a:rPr lang="en-GB" sz="4200" dirty="0">
                <a:latin typeface="Copperplate Gothic Light" panose="020E0507020206020404" pitchFamily="34" charset="0"/>
                <a:hlinkClick r:id="rId5"/>
              </a:rPr>
              <a:t>https://www.walesonline.co.uk/news/education/nine-big-issues-facing-wales-10390465</a:t>
            </a:r>
            <a:r>
              <a:rPr lang="en-GB" sz="4200" dirty="0">
                <a:latin typeface="Copperplate Gothic Light" panose="020E0507020206020404" pitchFamily="34" charset="0"/>
              </a:rPr>
              <a:t> [Last Accessed: 4th May 2018].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Goodall, Janet. </a:t>
            </a:r>
            <a:r>
              <a:rPr lang="en-GB" sz="4200" i="1" dirty="0">
                <a:latin typeface="Copperplate Gothic Light" panose="020E0507020206020404" pitchFamily="34" charset="0"/>
              </a:rPr>
              <a:t>Narrowing the Achievement Gap: Parental Engagement with Children’s Learning </a:t>
            </a:r>
            <a:r>
              <a:rPr lang="en-GB" sz="4200" dirty="0">
                <a:latin typeface="Copperplate Gothic Light" panose="020E0507020206020404" pitchFamily="34" charset="0"/>
              </a:rPr>
              <a:t>(Routledge, 2017).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Robinson, Ken. </a:t>
            </a:r>
            <a:r>
              <a:rPr lang="en-GB" sz="4200" i="1" dirty="0">
                <a:latin typeface="Copperplate Gothic Light" panose="020E0507020206020404" pitchFamily="34" charset="0"/>
              </a:rPr>
              <a:t>Creative Schools: Revolutionizing Education from the ground up </a:t>
            </a:r>
            <a:r>
              <a:rPr lang="en-GB" sz="4200" dirty="0">
                <a:latin typeface="Copperplate Gothic Light" panose="020E0507020206020404" pitchFamily="34" charset="0"/>
              </a:rPr>
              <a:t>(Kindle Edition) (Penguin, 2015).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Sobel, Daniel. </a:t>
            </a:r>
            <a:r>
              <a:rPr lang="en-GB" sz="4200" i="1" dirty="0">
                <a:latin typeface="Copperplate Gothic Light" panose="020E0507020206020404" pitchFamily="34" charset="0"/>
              </a:rPr>
              <a:t>Narrowing the Attainment Gap </a:t>
            </a:r>
            <a:r>
              <a:rPr lang="en-GB" sz="4200" dirty="0">
                <a:latin typeface="Copperplate Gothic Light" panose="020E0507020206020404" pitchFamily="34" charset="0"/>
              </a:rPr>
              <a:t>(Kindle Edition) (London, Bloomsbury, 2018).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Wales </a:t>
            </a:r>
            <a:r>
              <a:rPr lang="en-GB" sz="4200" i="1" dirty="0">
                <a:latin typeface="Copperplate Gothic Light" panose="020E0507020206020404" pitchFamily="34" charset="0"/>
              </a:rPr>
              <a:t>Online. Poorest pupils in one council area have 'half the chance' of achieving good GCSE grades as their more prosperous classmates, new figures reveal </a:t>
            </a:r>
            <a:r>
              <a:rPr lang="en-GB" sz="4200" dirty="0">
                <a:latin typeface="Copperplate Gothic Light" panose="020E0507020206020404" pitchFamily="34" charset="0"/>
              </a:rPr>
              <a:t>(8th February 2015) </a:t>
            </a:r>
            <a:r>
              <a:rPr lang="en-GB" sz="4200" dirty="0">
                <a:latin typeface="Copperplate Gothic Light" panose="020E0507020206020404" pitchFamily="34" charset="0"/>
                <a:hlinkClick r:id="rId6"/>
              </a:rPr>
              <a:t>https://www.walesonline.co.uk/news/local-news/attainment-gap-between-wales-richest-8602468</a:t>
            </a:r>
            <a:r>
              <a:rPr lang="en-GB" sz="4200" dirty="0">
                <a:latin typeface="Copperplate Gothic Light" panose="020E0507020206020404" pitchFamily="34" charset="0"/>
              </a:rPr>
              <a:t> [Last Accessed: 22nd May 2018]. </a:t>
            </a:r>
          </a:p>
          <a:p>
            <a:r>
              <a:rPr lang="en-GB" sz="4200" dirty="0">
                <a:latin typeface="Copperplate Gothic Light" panose="020E0507020206020404" pitchFamily="34" charset="0"/>
              </a:rPr>
              <a:t>Ysgol Bro Pedr. A new curriculum for Wales </a:t>
            </a:r>
            <a:r>
              <a:rPr lang="en-GB" sz="4200" dirty="0">
                <a:latin typeface="Copperplate Gothic Light" panose="020E0507020206020404" pitchFamily="34" charset="0"/>
                <a:hlinkClick r:id="rId7"/>
              </a:rPr>
              <a:t>http://bropedr.ceredigion.sch.uk/a-new-curriculum-for-wales/</a:t>
            </a:r>
            <a:r>
              <a:rPr lang="en-GB" sz="4200" dirty="0">
                <a:latin typeface="Copperplate Gothic Light" panose="020E0507020206020404" pitchFamily="34" charset="0"/>
              </a:rPr>
              <a:t> [Last Accessed: 22nd May 2018].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0190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330</TotalTime>
  <Words>731</Words>
  <Application>Microsoft Office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Comic Sans MS</vt:lpstr>
      <vt:lpstr>Cooper Black</vt:lpstr>
      <vt:lpstr>Copperplate Gothic Light</vt:lpstr>
      <vt:lpstr>Garamond</vt:lpstr>
      <vt:lpstr>Organic</vt:lpstr>
      <vt:lpstr>Lines of Enquiry Presentation</vt:lpstr>
      <vt:lpstr>PowerPoint Presentation</vt:lpstr>
      <vt:lpstr>The Curriculum </vt:lpstr>
      <vt:lpstr>The Attainment Gap</vt:lpstr>
      <vt:lpstr>Why is it relevant? </vt:lpstr>
      <vt:lpstr>Issues in Action – The Placement</vt:lpstr>
      <vt:lpstr>Issues in Action – The Placement</vt:lpstr>
      <vt:lpstr>The Results</vt:lpstr>
      <vt:lpstr>Estyn Results</vt:lpstr>
      <vt:lpstr>Considerations for Further Research</vt:lpstr>
      <vt:lpstr>Conclusion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Woodgate</dc:creator>
  <cp:lastModifiedBy>Martin Woodgate</cp:lastModifiedBy>
  <cp:revision>46</cp:revision>
  <dcterms:created xsi:type="dcterms:W3CDTF">2018-05-17T14:07:38Z</dcterms:created>
  <dcterms:modified xsi:type="dcterms:W3CDTF">2018-05-21T16:23:21Z</dcterms:modified>
</cp:coreProperties>
</file>