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6"/>
  </p:notesMasterIdLst>
  <p:handoutMasterIdLst>
    <p:handoutMasterId r:id="rId17"/>
  </p:handoutMasterIdLst>
  <p:sldIdLst>
    <p:sldId id="256" r:id="rId5"/>
    <p:sldId id="265" r:id="rId6"/>
    <p:sldId id="266" r:id="rId7"/>
    <p:sldId id="267" r:id="rId8"/>
    <p:sldId id="268" r:id="rId9"/>
    <p:sldId id="262" r:id="rId10"/>
    <p:sldId id="270" r:id="rId11"/>
    <p:sldId id="271" r:id="rId12"/>
    <p:sldId id="272" r:id="rId13"/>
    <p:sldId id="273"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980465-1F45-47CA-9CC5-1E1981E6D30B}" v="1" dt="2022-02-10T13:44:30.9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64" autoAdjust="0"/>
    <p:restoredTop sz="94712" autoAdjust="0"/>
  </p:normalViewPr>
  <p:slideViewPr>
    <p:cSldViewPr snapToGrid="0">
      <p:cViewPr varScale="1">
        <p:scale>
          <a:sx n="57" d="100"/>
          <a:sy n="57" d="100"/>
        </p:scale>
        <p:origin x="48" y="108"/>
      </p:cViewPr>
      <p:guideLst/>
    </p:cSldViewPr>
  </p:slideViewPr>
  <p:outlineViewPr>
    <p:cViewPr>
      <p:scale>
        <a:sx n="33" d="100"/>
        <a:sy n="33" d="100"/>
      </p:scale>
      <p:origin x="0" y="-5466"/>
    </p:cViewPr>
  </p:outlin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2/10/2022</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2/10/2022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a:t>
            </a:fld>
            <a:endParaRPr lang="en-US" dirty="0"/>
          </a:p>
        </p:txBody>
      </p:sp>
    </p:spTree>
    <p:extLst>
      <p:ext uri="{BB962C8B-B14F-4D97-AF65-F5344CB8AC3E}">
        <p14:creationId xmlns:p14="http://schemas.microsoft.com/office/powerpoint/2010/main" val="326430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talk a little bit about </a:t>
            </a:r>
          </a:p>
        </p:txBody>
      </p:sp>
      <p:sp>
        <p:nvSpPr>
          <p:cNvPr id="4" name="Slide Number Placeholder 3"/>
          <p:cNvSpPr>
            <a:spLocks noGrp="1"/>
          </p:cNvSpPr>
          <p:nvPr>
            <p:ph type="sldNum" sz="quarter" idx="10"/>
          </p:nvPr>
        </p:nvSpPr>
        <p:spPr/>
        <p:txBody>
          <a:bodyPr/>
          <a:lstStyle/>
          <a:p>
            <a:fld id="{69BB1A04-13E8-48CD-97F9-AC2568E1A8D4}" type="slidenum">
              <a:rPr lang="en-US" smtClean="0"/>
              <a:t>4</a:t>
            </a:fld>
            <a:endParaRPr lang="en-US" dirty="0"/>
          </a:p>
        </p:txBody>
      </p:sp>
    </p:spTree>
    <p:extLst>
      <p:ext uri="{BB962C8B-B14F-4D97-AF65-F5344CB8AC3E}">
        <p14:creationId xmlns:p14="http://schemas.microsoft.com/office/powerpoint/2010/main" val="2389172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7</a:t>
            </a:fld>
            <a:endParaRPr lang="en-US" dirty="0"/>
          </a:p>
        </p:txBody>
      </p:sp>
    </p:spTree>
    <p:extLst>
      <p:ext uri="{BB962C8B-B14F-4D97-AF65-F5344CB8AC3E}">
        <p14:creationId xmlns:p14="http://schemas.microsoft.com/office/powerpoint/2010/main" val="2492495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8</a:t>
            </a:fld>
            <a:endParaRPr lang="en-US" dirty="0"/>
          </a:p>
        </p:txBody>
      </p:sp>
    </p:spTree>
    <p:extLst>
      <p:ext uri="{BB962C8B-B14F-4D97-AF65-F5344CB8AC3E}">
        <p14:creationId xmlns:p14="http://schemas.microsoft.com/office/powerpoint/2010/main" val="37157010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2/10/2022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841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7360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801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433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6593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61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695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136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986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919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256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02241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7389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244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54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616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047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2/10/2022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185221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t14kY8WLQ7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www.youtube.com/watch?v=gCr2binb4F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study.sagepub.com/liu2e" TargetMode="External"/><Relationship Id="rId2" Type="http://schemas.openxmlformats.org/officeDocument/2006/relationships/hyperlink" Target="https://www.nesta.org.uk/report/making-most-technology-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duotone>
              <a:schemeClr val="bg2">
                <a:shade val="48000"/>
                <a:hueMod val="106000"/>
                <a:satMod val="140000"/>
                <a:lumMod val="42000"/>
              </a:schemeClr>
              <a:schemeClr val="bg2">
                <a:tint val="98000"/>
                <a:hueMod val="92000"/>
                <a:satMod val="220000"/>
                <a:lumMod val="90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Lightbulb">
            <a:extLst>
              <a:ext uri="{FF2B5EF4-FFF2-40B4-BE49-F238E27FC236}">
                <a16:creationId xmlns:a16="http://schemas.microsoft.com/office/drawing/2014/main" id="{AC06F95D-BA5D-4DEE-93EF-3FE3173D13FF}"/>
              </a:ext>
            </a:extLst>
          </p:cNvPr>
          <p:cNvPicPr>
            <a:picLocks noChangeAspect="1"/>
          </p:cNvPicPr>
          <p:nvPr/>
        </p:nvPicPr>
        <p:blipFill rotWithShape="1">
          <a:blip r:embed="rId5" cstate="email">
            <a:alphaModFix/>
            <a:extLst>
              <a:ext uri="{28A0092B-C50C-407E-A947-70E740481C1C}">
                <a14:useLocalDpi xmlns:a14="http://schemas.microsoft.com/office/drawing/2010/main"/>
              </a:ext>
            </a:extLst>
          </a:blip>
          <a:srcRect/>
          <a:stretch/>
        </p:blipFill>
        <p:spPr>
          <a:xfrm>
            <a:off x="3611" y="10"/>
            <a:ext cx="12188389"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4D687081-16D7-4BC5-A7DB-E70117439F85}"/>
              </a:ext>
            </a:extLst>
          </p:cNvPr>
          <p:cNvSpPr>
            <a:spLocks noGrp="1"/>
          </p:cNvSpPr>
          <p:nvPr>
            <p:ph type="ctrTitle"/>
          </p:nvPr>
        </p:nvSpPr>
        <p:spPr>
          <a:xfrm>
            <a:off x="2446601" y="1943969"/>
            <a:ext cx="7078400" cy="1752261"/>
          </a:xfrm>
        </p:spPr>
        <p:txBody>
          <a:bodyPr anchor="ctr">
            <a:normAutofit/>
          </a:bodyPr>
          <a:lstStyle/>
          <a:p>
            <a:pPr algn="ctr"/>
            <a:r>
              <a:rPr lang="cy-GB" dirty="0"/>
              <a:t>ECGE4006P</a:t>
            </a:r>
            <a:r>
              <a:rPr lang="cy-GB" noProof="0" dirty="0"/>
              <a:t> </a:t>
            </a:r>
            <a:r>
              <a:rPr lang="cy-GB" sz="1900" noProof="0" dirty="0">
                <a:solidFill>
                  <a:srgbClr val="7C96A3"/>
                </a:solidFill>
                <a:ea typeface="+mn-ea"/>
                <a:cs typeface="+mn-cs"/>
              </a:rPr>
              <a:t>CYFRYNGAU CYMDEITHASOL, TECHNOLEG, ADDYSG </a:t>
            </a:r>
            <a:endParaRPr lang="cy-GB" noProof="0" dirty="0"/>
          </a:p>
        </p:txBody>
      </p:sp>
      <p:sp>
        <p:nvSpPr>
          <p:cNvPr id="3" name="Subtitle 2">
            <a:extLst>
              <a:ext uri="{FF2B5EF4-FFF2-40B4-BE49-F238E27FC236}">
                <a16:creationId xmlns:a16="http://schemas.microsoft.com/office/drawing/2014/main" id="{1841851F-203A-4F8E-AA75-478526ABA894}"/>
              </a:ext>
            </a:extLst>
          </p:cNvPr>
          <p:cNvSpPr>
            <a:spLocks noGrp="1"/>
          </p:cNvSpPr>
          <p:nvPr>
            <p:ph type="subTitle" idx="1"/>
          </p:nvPr>
        </p:nvSpPr>
        <p:spPr>
          <a:xfrm>
            <a:off x="2620434" y="3536583"/>
            <a:ext cx="6883136" cy="1237817"/>
          </a:xfrm>
        </p:spPr>
        <p:txBody>
          <a:bodyPr>
            <a:normAutofit lnSpcReduction="10000"/>
          </a:bodyPr>
          <a:lstStyle/>
          <a:p>
            <a:pPr algn="ctr"/>
            <a:r>
              <a:rPr lang="cy-GB" sz="4300" dirty="0">
                <a:solidFill>
                  <a:prstClr val="white"/>
                </a:solidFill>
                <a:ea typeface="+mj-ea"/>
                <a:cs typeface="+mj-cs"/>
              </a:rPr>
              <a:t>ECGE4006P</a:t>
            </a:r>
            <a:r>
              <a:rPr lang="cy-GB" sz="4300" noProof="0" dirty="0">
                <a:solidFill>
                  <a:prstClr val="white"/>
                </a:solidFill>
                <a:ea typeface="+mj-ea"/>
                <a:cs typeface="+mj-cs"/>
              </a:rPr>
              <a:t> </a:t>
            </a:r>
            <a:r>
              <a:rPr lang="cy-GB" noProof="0" dirty="0" err="1"/>
              <a:t>Social</a:t>
            </a:r>
            <a:r>
              <a:rPr lang="cy-GB" noProof="0" dirty="0"/>
              <a:t> </a:t>
            </a:r>
            <a:r>
              <a:rPr lang="cy-GB" noProof="0" dirty="0" err="1"/>
              <a:t>media</a:t>
            </a:r>
            <a:r>
              <a:rPr lang="cy-GB" noProof="0" dirty="0"/>
              <a:t>, </a:t>
            </a:r>
            <a:r>
              <a:rPr lang="cy-GB" noProof="0" dirty="0" err="1"/>
              <a:t>Technology</a:t>
            </a:r>
            <a:r>
              <a:rPr lang="cy-GB" noProof="0" dirty="0"/>
              <a:t>, </a:t>
            </a:r>
            <a:r>
              <a:rPr lang="cy-GB" noProof="0" dirty="0" err="1"/>
              <a:t>Education</a:t>
            </a:r>
            <a:endParaRPr lang="cy-GB" noProof="0" dirty="0"/>
          </a:p>
          <a:p>
            <a:pPr algn="ctr"/>
            <a:endParaRPr lang="cy-GB" noProof="0" dirty="0"/>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 name="TextBox 3">
            <a:extLst>
              <a:ext uri="{FF2B5EF4-FFF2-40B4-BE49-F238E27FC236}">
                <a16:creationId xmlns:a16="http://schemas.microsoft.com/office/drawing/2014/main" id="{1024BE5B-F7BE-404A-94F8-1923F9380F52}"/>
              </a:ext>
            </a:extLst>
          </p:cNvPr>
          <p:cNvSpPr txBox="1"/>
          <p:nvPr/>
        </p:nvSpPr>
        <p:spPr>
          <a:xfrm>
            <a:off x="2944536" y="5629013"/>
            <a:ext cx="1518557" cy="369332"/>
          </a:xfrm>
          <a:prstGeom prst="rect">
            <a:avLst/>
          </a:prstGeom>
          <a:noFill/>
        </p:spPr>
        <p:txBody>
          <a:bodyPr wrap="none" rtlCol="0">
            <a:spAutoFit/>
          </a:bodyPr>
          <a:lstStyle/>
          <a:p>
            <a:r>
              <a:rPr lang="en-GB" dirty="0"/>
              <a:t>H</a:t>
            </a:r>
            <a:r>
              <a:rPr lang="en-US" dirty="0" err="1"/>
              <a:t>eike</a:t>
            </a:r>
            <a:r>
              <a:rPr lang="en-US" dirty="0"/>
              <a:t> Griffiths</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18587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51585" y="1916833"/>
            <a:ext cx="7078547" cy="5058327"/>
          </a:xfrm>
          <a:prstGeom prst="rect">
            <a:avLst/>
          </a:prstGeom>
        </p:spPr>
      </p:pic>
      <p:sp>
        <p:nvSpPr>
          <p:cNvPr id="2" name="Title 1"/>
          <p:cNvSpPr>
            <a:spLocks noGrp="1"/>
          </p:cNvSpPr>
          <p:nvPr>
            <p:ph type="title"/>
          </p:nvPr>
        </p:nvSpPr>
        <p:spPr/>
        <p:txBody>
          <a:bodyPr/>
          <a:lstStyle/>
          <a:p>
            <a:r>
              <a:rPr lang="cy-GB" noProof="0" dirty="0">
                <a:solidFill>
                  <a:schemeClr val="bg1"/>
                </a:solidFill>
              </a:rPr>
              <a:t>BYD CYSYLLTIEDIG 		A </a:t>
            </a:r>
            <a:r>
              <a:rPr lang="cy-GB" noProof="0" dirty="0" err="1">
                <a:solidFill>
                  <a:schemeClr val="bg1"/>
                </a:solidFill>
              </a:rPr>
              <a:t>connected</a:t>
            </a:r>
            <a:r>
              <a:rPr lang="cy-GB" noProof="0" dirty="0">
                <a:solidFill>
                  <a:schemeClr val="bg1"/>
                </a:solidFill>
              </a:rPr>
              <a:t> </a:t>
            </a:r>
            <a:r>
              <a:rPr lang="cy-GB" noProof="0" dirty="0" err="1">
                <a:solidFill>
                  <a:schemeClr val="bg1"/>
                </a:solidFill>
              </a:rPr>
              <a:t>world</a:t>
            </a:r>
            <a:endParaRPr lang="cy-GB" noProof="0" dirty="0">
              <a:solidFill>
                <a:schemeClr val="bg1"/>
              </a:solidFill>
            </a:endParaRPr>
          </a:p>
        </p:txBody>
      </p:sp>
    </p:spTree>
    <p:extLst>
      <p:ext uri="{BB962C8B-B14F-4D97-AF65-F5344CB8AC3E}">
        <p14:creationId xmlns:p14="http://schemas.microsoft.com/office/powerpoint/2010/main" val="48539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400" noProof="0" dirty="0"/>
              <a:t>Beth yw byd cysylltiedig?  			</a:t>
            </a:r>
            <a:r>
              <a:rPr lang="cy-GB" sz="2400" dirty="0" err="1"/>
              <a:t>What</a:t>
            </a:r>
            <a:r>
              <a:rPr lang="cy-GB" sz="2400" dirty="0"/>
              <a:t> is a </a:t>
            </a:r>
            <a:r>
              <a:rPr lang="cy-GB" sz="2400" dirty="0" err="1"/>
              <a:t>connected</a:t>
            </a:r>
            <a:r>
              <a:rPr lang="cy-GB" sz="2400" dirty="0"/>
              <a:t> </a:t>
            </a:r>
            <a:r>
              <a:rPr lang="cy-GB" sz="2400" dirty="0" err="1"/>
              <a:t>world</a:t>
            </a:r>
            <a:r>
              <a:rPr lang="cy-GB" sz="2400" dirty="0"/>
              <a:t>? </a:t>
            </a:r>
            <a:br>
              <a:rPr lang="cy-GB" sz="2400" noProof="0" dirty="0"/>
            </a:br>
            <a:r>
              <a:rPr lang="cy-GB" sz="2400" dirty="0"/>
              <a:t>Trafodwch.					DISCUSS.</a:t>
            </a:r>
            <a:br>
              <a:rPr lang="cy-GB" sz="2400" dirty="0"/>
            </a:br>
            <a:r>
              <a:rPr lang="cy-GB" sz="2400" noProof="0" dirty="0"/>
              <a:t>sut mae gwneud diffiniad?			</a:t>
            </a:r>
            <a:r>
              <a:rPr lang="cy-GB" sz="2400" noProof="0" dirty="0" err="1"/>
              <a:t>How</a:t>
            </a:r>
            <a:r>
              <a:rPr lang="cy-GB" sz="2400" noProof="0" dirty="0"/>
              <a:t> do we </a:t>
            </a:r>
            <a:r>
              <a:rPr lang="cy-GB" sz="2400" noProof="0" dirty="0" err="1"/>
              <a:t>make</a:t>
            </a:r>
            <a:r>
              <a:rPr lang="cy-GB" sz="2400" noProof="0" dirty="0"/>
              <a:t> a </a:t>
            </a:r>
            <a:r>
              <a:rPr lang="cy-GB" sz="2400" noProof="0" dirty="0" err="1"/>
              <a:t>definition</a:t>
            </a:r>
            <a:r>
              <a:rPr lang="cy-GB" sz="2400" noProof="0" dirty="0"/>
              <a:t>?</a:t>
            </a:r>
          </a:p>
        </p:txBody>
      </p:sp>
      <p:sp>
        <p:nvSpPr>
          <p:cNvPr id="3" name="Content Placeholder 2"/>
          <p:cNvSpPr>
            <a:spLocks noGrp="1"/>
          </p:cNvSpPr>
          <p:nvPr>
            <p:ph sz="half" idx="1"/>
          </p:nvPr>
        </p:nvSpPr>
        <p:spPr/>
        <p:txBody>
          <a:bodyPr/>
          <a:lstStyle/>
          <a:p>
            <a:r>
              <a:rPr lang="cy-GB" noProof="0" dirty="0"/>
              <a:t>Llunio un eich hun</a:t>
            </a:r>
          </a:p>
          <a:p>
            <a:r>
              <a:rPr lang="cy-GB" noProof="0" dirty="0"/>
              <a:t>Siarad â’ch cymydog</a:t>
            </a:r>
          </a:p>
          <a:p>
            <a:r>
              <a:rPr lang="cy-GB" noProof="0" dirty="0"/>
              <a:t>Chwilio ar Google</a:t>
            </a:r>
          </a:p>
          <a:p>
            <a:r>
              <a:rPr lang="cy-GB" noProof="0" dirty="0"/>
              <a:t>Mynd </a:t>
            </a:r>
            <a:r>
              <a:rPr lang="cy-GB" dirty="0"/>
              <a:t>i</a:t>
            </a:r>
            <a:r>
              <a:rPr lang="cy-GB" noProof="0" dirty="0"/>
              <a:t>’r llyfrgell</a:t>
            </a:r>
          </a:p>
        </p:txBody>
      </p:sp>
      <p:sp>
        <p:nvSpPr>
          <p:cNvPr id="4" name="Content Placeholder 3"/>
          <p:cNvSpPr>
            <a:spLocks noGrp="1"/>
          </p:cNvSpPr>
          <p:nvPr>
            <p:ph sz="half" idx="2"/>
          </p:nvPr>
        </p:nvSpPr>
        <p:spPr/>
        <p:txBody>
          <a:bodyPr/>
          <a:lstStyle/>
          <a:p>
            <a:r>
              <a:rPr lang="cy-GB" noProof="0" dirty="0" err="1"/>
              <a:t>Make</a:t>
            </a:r>
            <a:r>
              <a:rPr lang="cy-GB" noProof="0" dirty="0"/>
              <a:t> </a:t>
            </a:r>
            <a:r>
              <a:rPr lang="cy-GB" noProof="0" dirty="0" err="1"/>
              <a:t>one</a:t>
            </a:r>
            <a:r>
              <a:rPr lang="cy-GB" noProof="0" dirty="0"/>
              <a:t> </a:t>
            </a:r>
            <a:r>
              <a:rPr lang="cy-GB" noProof="0" dirty="0" err="1"/>
              <a:t>up</a:t>
            </a:r>
            <a:endParaRPr lang="cy-GB" noProof="0" dirty="0"/>
          </a:p>
          <a:p>
            <a:r>
              <a:rPr lang="cy-GB" noProof="0" dirty="0" err="1"/>
              <a:t>Talk</a:t>
            </a:r>
            <a:r>
              <a:rPr lang="cy-GB" noProof="0" dirty="0"/>
              <a:t> to </a:t>
            </a:r>
            <a:r>
              <a:rPr lang="cy-GB" noProof="0" dirty="0" err="1"/>
              <a:t>your</a:t>
            </a:r>
            <a:r>
              <a:rPr lang="cy-GB" noProof="0" dirty="0"/>
              <a:t> </a:t>
            </a:r>
            <a:r>
              <a:rPr lang="cy-GB" noProof="0" dirty="0" err="1"/>
              <a:t>neighbour</a:t>
            </a:r>
            <a:endParaRPr lang="cy-GB" noProof="0" dirty="0"/>
          </a:p>
          <a:p>
            <a:r>
              <a:rPr lang="cy-GB" noProof="0" dirty="0"/>
              <a:t>‘Google’ it!</a:t>
            </a:r>
          </a:p>
          <a:p>
            <a:r>
              <a:rPr lang="cy-GB" noProof="0" dirty="0"/>
              <a:t>Go to the </a:t>
            </a:r>
            <a:r>
              <a:rPr lang="cy-GB" noProof="0" dirty="0" err="1"/>
              <a:t>library</a:t>
            </a:r>
            <a:endParaRPr lang="cy-GB" noProof="0" dirty="0"/>
          </a:p>
          <a:p>
            <a:endParaRPr lang="cy-GB" noProof="0" dirty="0"/>
          </a:p>
        </p:txBody>
      </p:sp>
    </p:spTree>
    <p:extLst>
      <p:ext uri="{BB962C8B-B14F-4D97-AF65-F5344CB8AC3E}">
        <p14:creationId xmlns:p14="http://schemas.microsoft.com/office/powerpoint/2010/main" val="1683836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Pentref Byd-Eang		A </a:t>
            </a:r>
            <a:r>
              <a:rPr lang="cy-GB" noProof="0" dirty="0" err="1"/>
              <a:t>global</a:t>
            </a:r>
            <a:r>
              <a:rPr lang="cy-GB" noProof="0" dirty="0"/>
              <a:t> </a:t>
            </a:r>
            <a:r>
              <a:rPr lang="cy-GB" noProof="0" dirty="0" err="1"/>
              <a:t>village</a:t>
            </a:r>
            <a:endParaRPr lang="cy-GB" noProof="0" dirty="0"/>
          </a:p>
        </p:txBody>
      </p:sp>
      <p:sp>
        <p:nvSpPr>
          <p:cNvPr id="4" name="Content Placeholder 3"/>
          <p:cNvSpPr>
            <a:spLocks noGrp="1"/>
          </p:cNvSpPr>
          <p:nvPr>
            <p:ph sz="half" idx="1"/>
          </p:nvPr>
        </p:nvSpPr>
        <p:spPr>
          <a:xfrm>
            <a:off x="407370" y="1828800"/>
            <a:ext cx="3744415" cy="4343400"/>
          </a:xfrm>
        </p:spPr>
        <p:txBody>
          <a:bodyPr>
            <a:normAutofit fontScale="70000" lnSpcReduction="20000"/>
          </a:bodyPr>
          <a:lstStyle/>
          <a:p>
            <a:r>
              <a:rPr lang="cy-GB" dirty="0"/>
              <a:t>Yn y 1960au cynnar, ysgrifennodd </a:t>
            </a:r>
            <a:r>
              <a:rPr lang="cy-GB" dirty="0" err="1"/>
              <a:t>McLuhan</a:t>
            </a:r>
            <a:r>
              <a:rPr lang="cy-GB" dirty="0"/>
              <a:t> y byddai’r diwylliant print gweledol, unigolyddol yn dod i ben yn fuan yn sgil yr hyn roedd </a:t>
            </a:r>
            <a:r>
              <a:rPr lang="cy-GB" dirty="0" err="1"/>
              <a:t>e’n</a:t>
            </a:r>
            <a:r>
              <a:rPr lang="cy-GB" dirty="0"/>
              <a:t> ei alw’n “gyd-ddibyniaeth electronig”: pan fydd y cyfryngau electronig yn disodli diwylliant gweledol â diwylliant clywedol/llafar.</a:t>
            </a:r>
          </a:p>
          <a:p>
            <a:r>
              <a:rPr lang="cy-GB" dirty="0"/>
              <a:t>Yn yr oes newydd hon, bydd y ddynoliaeth yn symud o unigoliaeth ac ymrannu i hunaniaeth gyfunol, gyda “sylfaen llwythol”. Y term a fathodd </a:t>
            </a:r>
            <a:r>
              <a:rPr lang="cy-GB" dirty="0" err="1"/>
              <a:t>McLuhan</a:t>
            </a:r>
            <a:r>
              <a:rPr lang="cy-GB" dirty="0"/>
              <a:t> ar gyfer y drefniadaeth gymdeithasol newydd hon yw’r pentref byd-eang.</a:t>
            </a:r>
          </a:p>
        </p:txBody>
      </p:sp>
      <p:sp>
        <p:nvSpPr>
          <p:cNvPr id="5" name="Content Placeholder 4"/>
          <p:cNvSpPr>
            <a:spLocks noGrp="1"/>
          </p:cNvSpPr>
          <p:nvPr>
            <p:ph sz="half" idx="2"/>
          </p:nvPr>
        </p:nvSpPr>
        <p:spPr>
          <a:xfrm>
            <a:off x="7536160" y="1828800"/>
            <a:ext cx="3436641" cy="4343400"/>
          </a:xfrm>
        </p:spPr>
        <p:txBody>
          <a:bodyPr>
            <a:normAutofit fontScale="70000" lnSpcReduction="20000"/>
          </a:bodyPr>
          <a:lstStyle/>
          <a:p>
            <a:r>
              <a:rPr lang="cy-GB" noProof="0" dirty="0" err="1"/>
              <a:t>In</a:t>
            </a:r>
            <a:r>
              <a:rPr lang="cy-GB" noProof="0" dirty="0"/>
              <a:t> the </a:t>
            </a:r>
            <a:r>
              <a:rPr lang="cy-GB" noProof="0" dirty="0" err="1"/>
              <a:t>early</a:t>
            </a:r>
            <a:r>
              <a:rPr lang="cy-GB" noProof="0" dirty="0"/>
              <a:t> 1960s, </a:t>
            </a:r>
            <a:r>
              <a:rPr lang="cy-GB" noProof="0" dirty="0" err="1"/>
              <a:t>McLuhan</a:t>
            </a:r>
            <a:r>
              <a:rPr lang="cy-GB" noProof="0" dirty="0"/>
              <a:t> </a:t>
            </a:r>
            <a:r>
              <a:rPr lang="cy-GB" noProof="0" dirty="0" err="1"/>
              <a:t>wrote</a:t>
            </a:r>
            <a:r>
              <a:rPr lang="cy-GB" noProof="0" dirty="0"/>
              <a:t> </a:t>
            </a:r>
            <a:r>
              <a:rPr lang="cy-GB" noProof="0" dirty="0" err="1"/>
              <a:t>that</a:t>
            </a:r>
            <a:r>
              <a:rPr lang="cy-GB" noProof="0" dirty="0"/>
              <a:t> the </a:t>
            </a:r>
            <a:r>
              <a:rPr lang="cy-GB" noProof="0" dirty="0" err="1"/>
              <a:t>visual</a:t>
            </a:r>
            <a:r>
              <a:rPr lang="cy-GB" noProof="0" dirty="0"/>
              <a:t>, </a:t>
            </a:r>
            <a:r>
              <a:rPr lang="cy-GB" noProof="0" dirty="0" err="1"/>
              <a:t>individualistic</a:t>
            </a:r>
            <a:r>
              <a:rPr lang="cy-GB" noProof="0" dirty="0"/>
              <a:t> print </a:t>
            </a:r>
            <a:r>
              <a:rPr lang="cy-GB" noProof="0" dirty="0" err="1"/>
              <a:t>culture</a:t>
            </a:r>
            <a:r>
              <a:rPr lang="cy-GB" noProof="0" dirty="0"/>
              <a:t> </a:t>
            </a:r>
            <a:r>
              <a:rPr lang="cy-GB" noProof="0" dirty="0" err="1"/>
              <a:t>would</a:t>
            </a:r>
            <a:r>
              <a:rPr lang="cy-GB" noProof="0" dirty="0"/>
              <a:t> </a:t>
            </a:r>
            <a:r>
              <a:rPr lang="cy-GB" noProof="0" dirty="0" err="1"/>
              <a:t>soon</a:t>
            </a:r>
            <a:r>
              <a:rPr lang="cy-GB" noProof="0" dirty="0"/>
              <a:t> be </a:t>
            </a:r>
            <a:r>
              <a:rPr lang="cy-GB" noProof="0" dirty="0" err="1"/>
              <a:t>brought</a:t>
            </a:r>
            <a:r>
              <a:rPr lang="cy-GB" noProof="0" dirty="0"/>
              <a:t> to </a:t>
            </a:r>
            <a:r>
              <a:rPr lang="cy-GB" noProof="0" dirty="0" err="1"/>
              <a:t>an</a:t>
            </a:r>
            <a:r>
              <a:rPr lang="cy-GB" noProof="0" dirty="0"/>
              <a:t> </a:t>
            </a:r>
            <a:r>
              <a:rPr lang="cy-GB" noProof="0" dirty="0" err="1"/>
              <a:t>end</a:t>
            </a:r>
            <a:r>
              <a:rPr lang="cy-GB" noProof="0" dirty="0"/>
              <a:t> by </a:t>
            </a:r>
            <a:r>
              <a:rPr lang="cy-GB" noProof="0" dirty="0" err="1"/>
              <a:t>what</a:t>
            </a:r>
            <a:r>
              <a:rPr lang="cy-GB" noProof="0" dirty="0"/>
              <a:t> </a:t>
            </a:r>
            <a:r>
              <a:rPr lang="cy-GB" noProof="0" dirty="0" err="1"/>
              <a:t>he</a:t>
            </a:r>
            <a:r>
              <a:rPr lang="cy-GB" noProof="0" dirty="0"/>
              <a:t> </a:t>
            </a:r>
            <a:r>
              <a:rPr lang="cy-GB" noProof="0" dirty="0" err="1"/>
              <a:t>called</a:t>
            </a:r>
            <a:r>
              <a:rPr lang="cy-GB" noProof="0" dirty="0"/>
              <a:t> "</a:t>
            </a:r>
            <a:r>
              <a:rPr lang="cy-GB" noProof="0" dirty="0" err="1"/>
              <a:t>electronic</a:t>
            </a:r>
            <a:r>
              <a:rPr lang="cy-GB" noProof="0" dirty="0"/>
              <a:t> </a:t>
            </a:r>
            <a:r>
              <a:rPr lang="cy-GB" noProof="0" dirty="0" err="1"/>
              <a:t>interdependence</a:t>
            </a:r>
            <a:r>
              <a:rPr lang="cy-GB" noProof="0" dirty="0"/>
              <a:t>": </a:t>
            </a:r>
            <a:r>
              <a:rPr lang="cy-GB" noProof="0" dirty="0" err="1"/>
              <a:t>when</a:t>
            </a:r>
            <a:r>
              <a:rPr lang="cy-GB" noProof="0" dirty="0"/>
              <a:t> </a:t>
            </a:r>
            <a:r>
              <a:rPr lang="cy-GB" noProof="0" dirty="0" err="1"/>
              <a:t>electronic</a:t>
            </a:r>
            <a:r>
              <a:rPr lang="cy-GB" noProof="0" dirty="0"/>
              <a:t> </a:t>
            </a:r>
            <a:r>
              <a:rPr lang="cy-GB" noProof="0" dirty="0" err="1"/>
              <a:t>media</a:t>
            </a:r>
            <a:r>
              <a:rPr lang="cy-GB" noProof="0" dirty="0"/>
              <a:t> </a:t>
            </a:r>
            <a:r>
              <a:rPr lang="cy-GB" noProof="0" dirty="0" err="1"/>
              <a:t>replaces</a:t>
            </a:r>
            <a:r>
              <a:rPr lang="cy-GB" noProof="0" dirty="0"/>
              <a:t> </a:t>
            </a:r>
            <a:r>
              <a:rPr lang="cy-GB" noProof="0" dirty="0" err="1"/>
              <a:t>visual</a:t>
            </a:r>
            <a:r>
              <a:rPr lang="cy-GB" noProof="0" dirty="0"/>
              <a:t> </a:t>
            </a:r>
            <a:r>
              <a:rPr lang="cy-GB" noProof="0" dirty="0" err="1"/>
              <a:t>culture</a:t>
            </a:r>
            <a:r>
              <a:rPr lang="cy-GB" noProof="0" dirty="0"/>
              <a:t> </a:t>
            </a:r>
            <a:r>
              <a:rPr lang="cy-GB" noProof="0" dirty="0" err="1"/>
              <a:t>with</a:t>
            </a:r>
            <a:r>
              <a:rPr lang="cy-GB" noProof="0" dirty="0"/>
              <a:t> </a:t>
            </a:r>
            <a:r>
              <a:rPr lang="cy-GB" noProof="0" dirty="0" err="1"/>
              <a:t>aural</a:t>
            </a:r>
            <a:r>
              <a:rPr lang="cy-GB" noProof="0" dirty="0"/>
              <a:t>/</a:t>
            </a:r>
            <a:r>
              <a:rPr lang="cy-GB" noProof="0" dirty="0" err="1"/>
              <a:t>oral</a:t>
            </a:r>
            <a:r>
              <a:rPr lang="cy-GB" noProof="0" dirty="0"/>
              <a:t> </a:t>
            </a:r>
            <a:r>
              <a:rPr lang="cy-GB" noProof="0" dirty="0" err="1"/>
              <a:t>culture</a:t>
            </a:r>
            <a:r>
              <a:rPr lang="cy-GB" noProof="0" dirty="0"/>
              <a:t>. </a:t>
            </a:r>
          </a:p>
          <a:p>
            <a:r>
              <a:rPr lang="cy-GB" noProof="0" dirty="0" err="1"/>
              <a:t>In</a:t>
            </a:r>
            <a:r>
              <a:rPr lang="cy-GB" noProof="0" dirty="0"/>
              <a:t> </a:t>
            </a:r>
            <a:r>
              <a:rPr lang="cy-GB" noProof="0" dirty="0" err="1"/>
              <a:t>this</a:t>
            </a:r>
            <a:r>
              <a:rPr lang="cy-GB" noProof="0" dirty="0"/>
              <a:t> </a:t>
            </a:r>
            <a:r>
              <a:rPr lang="cy-GB" noProof="0" dirty="0" err="1"/>
              <a:t>new</a:t>
            </a:r>
            <a:r>
              <a:rPr lang="cy-GB" noProof="0" dirty="0"/>
              <a:t> </a:t>
            </a:r>
            <a:r>
              <a:rPr lang="cy-GB" noProof="0" dirty="0" err="1"/>
              <a:t>age</a:t>
            </a:r>
            <a:r>
              <a:rPr lang="cy-GB" noProof="0" dirty="0"/>
              <a:t>, </a:t>
            </a:r>
            <a:r>
              <a:rPr lang="cy-GB" noProof="0" dirty="0" err="1"/>
              <a:t>humankind</a:t>
            </a:r>
            <a:r>
              <a:rPr lang="cy-GB" noProof="0" dirty="0"/>
              <a:t> </a:t>
            </a:r>
            <a:r>
              <a:rPr lang="cy-GB" noProof="0" dirty="0" err="1"/>
              <a:t>will</a:t>
            </a:r>
            <a:r>
              <a:rPr lang="cy-GB" noProof="0" dirty="0"/>
              <a:t> </a:t>
            </a:r>
            <a:r>
              <a:rPr lang="cy-GB" noProof="0" dirty="0" err="1"/>
              <a:t>move</a:t>
            </a:r>
            <a:r>
              <a:rPr lang="cy-GB" noProof="0" dirty="0"/>
              <a:t> </a:t>
            </a:r>
            <a:r>
              <a:rPr lang="cy-GB" noProof="0" dirty="0" err="1"/>
              <a:t>from</a:t>
            </a:r>
            <a:r>
              <a:rPr lang="cy-GB" noProof="0" dirty="0"/>
              <a:t> </a:t>
            </a:r>
            <a:r>
              <a:rPr lang="cy-GB" noProof="0" dirty="0" err="1"/>
              <a:t>individualism</a:t>
            </a:r>
            <a:r>
              <a:rPr lang="cy-GB" noProof="0" dirty="0"/>
              <a:t> </a:t>
            </a:r>
            <a:r>
              <a:rPr lang="cy-GB" noProof="0" dirty="0" err="1"/>
              <a:t>and</a:t>
            </a:r>
            <a:r>
              <a:rPr lang="cy-GB" noProof="0" dirty="0"/>
              <a:t> </a:t>
            </a:r>
            <a:r>
              <a:rPr lang="cy-GB" noProof="0" dirty="0" err="1"/>
              <a:t>fragmentation</a:t>
            </a:r>
            <a:r>
              <a:rPr lang="cy-GB" noProof="0" dirty="0"/>
              <a:t> to a </a:t>
            </a:r>
            <a:r>
              <a:rPr lang="cy-GB" noProof="0" dirty="0" err="1"/>
              <a:t>collective</a:t>
            </a:r>
            <a:r>
              <a:rPr lang="cy-GB" noProof="0" dirty="0"/>
              <a:t> </a:t>
            </a:r>
            <a:r>
              <a:rPr lang="cy-GB" noProof="0" dirty="0" err="1"/>
              <a:t>identity</a:t>
            </a:r>
            <a:r>
              <a:rPr lang="cy-GB" noProof="0" dirty="0"/>
              <a:t>, </a:t>
            </a:r>
            <a:r>
              <a:rPr lang="cy-GB" noProof="0" dirty="0" err="1"/>
              <a:t>with</a:t>
            </a:r>
            <a:r>
              <a:rPr lang="cy-GB" noProof="0" dirty="0"/>
              <a:t> a "</a:t>
            </a:r>
            <a:r>
              <a:rPr lang="cy-GB" noProof="0" dirty="0" err="1"/>
              <a:t>tribal</a:t>
            </a:r>
            <a:r>
              <a:rPr lang="cy-GB" noProof="0" dirty="0"/>
              <a:t> base." </a:t>
            </a:r>
            <a:r>
              <a:rPr lang="cy-GB" noProof="0" dirty="0" err="1"/>
              <a:t>McLuhan's</a:t>
            </a:r>
            <a:r>
              <a:rPr lang="cy-GB" noProof="0" dirty="0"/>
              <a:t> </a:t>
            </a:r>
            <a:r>
              <a:rPr lang="cy-GB" noProof="0" dirty="0" err="1"/>
              <a:t>coinage</a:t>
            </a:r>
            <a:r>
              <a:rPr lang="cy-GB" noProof="0" dirty="0"/>
              <a:t> </a:t>
            </a:r>
            <a:r>
              <a:rPr lang="cy-GB" noProof="0" dirty="0" err="1"/>
              <a:t>for</a:t>
            </a:r>
            <a:r>
              <a:rPr lang="cy-GB" noProof="0" dirty="0"/>
              <a:t> </a:t>
            </a:r>
            <a:r>
              <a:rPr lang="cy-GB" noProof="0" dirty="0" err="1"/>
              <a:t>this</a:t>
            </a:r>
            <a:r>
              <a:rPr lang="cy-GB" noProof="0" dirty="0"/>
              <a:t> </a:t>
            </a:r>
            <a:r>
              <a:rPr lang="cy-GB" noProof="0" dirty="0" err="1"/>
              <a:t>new</a:t>
            </a:r>
            <a:r>
              <a:rPr lang="cy-GB" noProof="0" dirty="0"/>
              <a:t> </a:t>
            </a:r>
            <a:r>
              <a:rPr lang="cy-GB" noProof="0" dirty="0" err="1"/>
              <a:t>social</a:t>
            </a:r>
            <a:r>
              <a:rPr lang="cy-GB" noProof="0" dirty="0"/>
              <a:t> </a:t>
            </a:r>
            <a:r>
              <a:rPr lang="cy-GB" noProof="0" dirty="0" err="1"/>
              <a:t>organization</a:t>
            </a:r>
            <a:r>
              <a:rPr lang="cy-GB" noProof="0" dirty="0"/>
              <a:t> is the </a:t>
            </a:r>
            <a:r>
              <a:rPr lang="cy-GB" noProof="0" dirty="0" err="1"/>
              <a:t>global</a:t>
            </a:r>
            <a:r>
              <a:rPr lang="cy-GB" noProof="0" dirty="0"/>
              <a:t> </a:t>
            </a:r>
            <a:r>
              <a:rPr lang="cy-GB" noProof="0" dirty="0" err="1"/>
              <a:t>village</a:t>
            </a:r>
            <a:endParaRPr lang="cy-GB" noProof="0" dirty="0"/>
          </a:p>
          <a:p>
            <a:endParaRPr lang="cy-GB" noProof="0" dirty="0"/>
          </a:p>
        </p:txBody>
      </p:sp>
      <p:sp>
        <p:nvSpPr>
          <p:cNvPr id="6" name="Action Button: Movie 5">
            <a:hlinkClick r:id="rId3" highlightClick="1"/>
          </p:cNvPr>
          <p:cNvSpPr/>
          <p:nvPr/>
        </p:nvSpPr>
        <p:spPr>
          <a:xfrm>
            <a:off x="4337343" y="4653136"/>
            <a:ext cx="1152128" cy="432048"/>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dirty="0"/>
              <a:t>Moon landing</a:t>
            </a:r>
          </a:p>
        </p:txBody>
      </p:sp>
      <p:sp>
        <p:nvSpPr>
          <p:cNvPr id="7" name="Action Button: Movie 6">
            <a:hlinkClick r:id="rId4" highlightClick="1"/>
          </p:cNvPr>
          <p:cNvSpPr/>
          <p:nvPr/>
        </p:nvSpPr>
        <p:spPr>
          <a:xfrm>
            <a:off x="4800795" y="5268374"/>
            <a:ext cx="1296144" cy="720080"/>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t>McLuhan</a:t>
            </a:r>
          </a:p>
        </p:txBody>
      </p:sp>
      <p:pic>
        <p:nvPicPr>
          <p:cNvPr id="8" name="Picture 7"/>
          <p:cNvPicPr>
            <a:picLocks noChangeAspect="1"/>
          </p:cNvPicPr>
          <p:nvPr/>
        </p:nvPicPr>
        <p:blipFill>
          <a:blip r:embed="rId5"/>
          <a:stretch>
            <a:fillRect/>
          </a:stretch>
        </p:blipFill>
        <p:spPr>
          <a:xfrm>
            <a:off x="4055773" y="2204865"/>
            <a:ext cx="3421352" cy="2052811"/>
          </a:xfrm>
          <a:prstGeom prst="rect">
            <a:avLst/>
          </a:prstGeom>
        </p:spPr>
      </p:pic>
    </p:spTree>
    <p:extLst>
      <p:ext uri="{BB962C8B-B14F-4D97-AF65-F5344CB8AC3E}">
        <p14:creationId xmlns:p14="http://schemas.microsoft.com/office/powerpoint/2010/main" val="4254774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TRAFODWCH					</a:t>
            </a:r>
            <a:r>
              <a:rPr lang="cy-GB" noProof="0" dirty="0" err="1"/>
              <a:t>Discuss</a:t>
            </a:r>
            <a:endParaRPr lang="cy-GB" noProof="0" dirty="0"/>
          </a:p>
        </p:txBody>
      </p:sp>
      <p:sp>
        <p:nvSpPr>
          <p:cNvPr id="3" name="Content Placeholder 2"/>
          <p:cNvSpPr>
            <a:spLocks noGrp="1"/>
          </p:cNvSpPr>
          <p:nvPr>
            <p:ph sz="half" idx="1"/>
          </p:nvPr>
        </p:nvSpPr>
        <p:spPr/>
        <p:txBody>
          <a:bodyPr/>
          <a:lstStyle/>
          <a:p>
            <a:r>
              <a:rPr lang="en-GB" dirty="0" err="1"/>
              <a:t>Manteision</a:t>
            </a:r>
            <a:r>
              <a:rPr lang="en-GB" dirty="0"/>
              <a:t>/</a:t>
            </a:r>
            <a:r>
              <a:rPr lang="en-GB" dirty="0" err="1"/>
              <a:t>Anfanteision</a:t>
            </a:r>
            <a:r>
              <a:rPr lang="en-GB" dirty="0"/>
              <a:t> bod </a:t>
            </a:r>
            <a:r>
              <a:rPr lang="en-GB" dirty="0" err="1"/>
              <a:t>yn</a:t>
            </a:r>
            <a:r>
              <a:rPr lang="en-GB" dirty="0"/>
              <a:t> </a:t>
            </a:r>
            <a:r>
              <a:rPr lang="en-GB" dirty="0" err="1"/>
              <a:t>gysylltiedig</a:t>
            </a:r>
            <a:r>
              <a:rPr lang="en-GB" dirty="0"/>
              <a:t>.</a:t>
            </a:r>
          </a:p>
        </p:txBody>
      </p:sp>
      <p:sp>
        <p:nvSpPr>
          <p:cNvPr id="4" name="Content Placeholder 3"/>
          <p:cNvSpPr>
            <a:spLocks noGrp="1"/>
          </p:cNvSpPr>
          <p:nvPr>
            <p:ph sz="half" idx="2"/>
          </p:nvPr>
        </p:nvSpPr>
        <p:spPr/>
        <p:txBody>
          <a:bodyPr/>
          <a:lstStyle/>
          <a:p>
            <a:r>
              <a:rPr lang="cy-GB" noProof="0" dirty="0" err="1"/>
              <a:t>Advantages</a:t>
            </a:r>
            <a:r>
              <a:rPr lang="cy-GB" noProof="0" dirty="0"/>
              <a:t>/</a:t>
            </a:r>
            <a:r>
              <a:rPr lang="cy-GB" noProof="0" dirty="0" err="1"/>
              <a:t>Disadvantages</a:t>
            </a:r>
            <a:r>
              <a:rPr lang="cy-GB" noProof="0" dirty="0"/>
              <a:t> of </a:t>
            </a:r>
            <a:r>
              <a:rPr lang="cy-GB" noProof="0" dirty="0" err="1"/>
              <a:t>being</a:t>
            </a:r>
            <a:r>
              <a:rPr lang="cy-GB" noProof="0" dirty="0"/>
              <a:t> </a:t>
            </a:r>
            <a:r>
              <a:rPr lang="cy-GB" noProof="0" dirty="0" err="1"/>
              <a:t>connected</a:t>
            </a:r>
            <a:r>
              <a:rPr lang="cy-GB" noProof="0" dirty="0"/>
              <a:t>.</a:t>
            </a:r>
          </a:p>
          <a:p>
            <a:endParaRPr lang="cy-GB" noProof="0" dirty="0"/>
          </a:p>
          <a:p>
            <a:endParaRPr lang="cy-GB" noProof="0" dirty="0"/>
          </a:p>
        </p:txBody>
      </p:sp>
      <p:pic>
        <p:nvPicPr>
          <p:cNvPr id="5" name="Picture 4"/>
          <p:cNvPicPr>
            <a:picLocks noChangeAspect="1"/>
          </p:cNvPicPr>
          <p:nvPr/>
        </p:nvPicPr>
        <p:blipFill>
          <a:blip r:embed="rId2"/>
          <a:stretch>
            <a:fillRect/>
          </a:stretch>
        </p:blipFill>
        <p:spPr>
          <a:xfrm>
            <a:off x="6429921" y="3586138"/>
            <a:ext cx="4685756" cy="2205062"/>
          </a:xfrm>
          <a:prstGeom prst="rect">
            <a:avLst/>
          </a:prstGeom>
        </p:spPr>
      </p:pic>
    </p:spTree>
    <p:extLst>
      <p:ext uri="{BB962C8B-B14F-4D97-AF65-F5344CB8AC3E}">
        <p14:creationId xmlns:p14="http://schemas.microsoft.com/office/powerpoint/2010/main" val="57832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2"/>
          <p:cNvSpPr>
            <a:spLocks noGrp="1"/>
          </p:cNvSpPr>
          <p:nvPr>
            <p:ph type="title"/>
          </p:nvPr>
        </p:nvSpPr>
        <p:spPr/>
        <p:txBody>
          <a:bodyPr>
            <a:normAutofit/>
          </a:bodyPr>
          <a:lstStyle/>
          <a:p>
            <a:r>
              <a:rPr lang="cy-GB" altLang="en-US" noProof="0" dirty="0"/>
              <a:t>Y PENTREF BYD-EANG		The </a:t>
            </a:r>
            <a:r>
              <a:rPr lang="cy-GB" altLang="en-US" noProof="0" dirty="0" err="1"/>
              <a:t>global</a:t>
            </a:r>
            <a:r>
              <a:rPr lang="cy-GB" altLang="en-US" noProof="0" dirty="0"/>
              <a:t> </a:t>
            </a:r>
            <a:r>
              <a:rPr lang="cy-GB" altLang="en-US" noProof="0" dirty="0" err="1"/>
              <a:t>village</a:t>
            </a:r>
            <a:endParaRPr lang="cy-GB" altLang="en-US" noProof="0" dirty="0"/>
          </a:p>
        </p:txBody>
      </p:sp>
      <p:sp>
        <p:nvSpPr>
          <p:cNvPr id="7170" name="Rectangle 3"/>
          <p:cNvSpPr>
            <a:spLocks noGrp="1" noChangeArrowheads="1"/>
          </p:cNvSpPr>
          <p:nvPr>
            <p:ph sz="half" idx="1"/>
          </p:nvPr>
        </p:nvSpPr>
        <p:spPr/>
        <p:txBody>
          <a:bodyPr>
            <a:normAutofit fontScale="92500" lnSpcReduction="10000"/>
          </a:bodyPr>
          <a:lstStyle/>
          <a:p>
            <a:pPr marL="0" indent="0">
              <a:buNone/>
            </a:pPr>
            <a:r>
              <a:rPr lang="cy-GB" altLang="en-US" noProof="0" dirty="0"/>
              <a:t>Bathodd Marshall </a:t>
            </a:r>
            <a:r>
              <a:rPr lang="cy-GB" altLang="en-US" noProof="0" dirty="0" err="1"/>
              <a:t>McLuhan</a:t>
            </a:r>
            <a:r>
              <a:rPr lang="cy-GB" altLang="en-US" noProof="0" dirty="0"/>
              <a:t> y term ‘pentref byd-eang’ i ddisgrifio byd lle mae technoleg gyfathrebu’n dod â newyddion a gwybodaeth</a:t>
            </a:r>
          </a:p>
          <a:p>
            <a:r>
              <a:rPr lang="cy-GB" altLang="en-US" noProof="0" dirty="0"/>
              <a:t>i blant yn rhannau mwyaf anghysbell y byd</a:t>
            </a:r>
          </a:p>
          <a:p>
            <a:r>
              <a:rPr lang="cy-GB" altLang="en-US" noProof="0" dirty="0"/>
              <a:t>i nifer o blant mewn gwledydd incwm canolig ac uchel 24/7</a:t>
            </a:r>
          </a:p>
          <a:p>
            <a:endParaRPr lang="cy-GB" altLang="en-US" noProof="0" dirty="0"/>
          </a:p>
          <a:p>
            <a:pPr marL="0" indent="0"/>
            <a:endParaRPr lang="cy-GB" altLang="en-US" noProof="0" dirty="0"/>
          </a:p>
          <a:p>
            <a:pPr marL="0" indent="0">
              <a:buNone/>
            </a:pPr>
            <a:endParaRPr lang="cy-GB" altLang="en-US" noProof="0" dirty="0"/>
          </a:p>
          <a:p>
            <a:pPr marL="0" indent="0">
              <a:buNone/>
            </a:pPr>
            <a:endParaRPr lang="cy-GB" altLang="en-US" noProof="0" dirty="0"/>
          </a:p>
          <a:p>
            <a:pPr marL="0" indent="0">
              <a:buNone/>
            </a:pPr>
            <a:endParaRPr lang="cy-GB" altLang="en-US" noProof="0" dirty="0"/>
          </a:p>
        </p:txBody>
      </p:sp>
      <p:sp>
        <p:nvSpPr>
          <p:cNvPr id="3" name="Content Placeholder 2">
            <a:extLst>
              <a:ext uri="{FF2B5EF4-FFF2-40B4-BE49-F238E27FC236}">
                <a16:creationId xmlns:a16="http://schemas.microsoft.com/office/drawing/2014/main" id="{C3064A7C-A439-4CD6-80F4-57EBD8578DEE}"/>
              </a:ext>
            </a:extLst>
          </p:cNvPr>
          <p:cNvSpPr>
            <a:spLocks noGrp="1"/>
          </p:cNvSpPr>
          <p:nvPr>
            <p:ph sz="half" idx="2"/>
          </p:nvPr>
        </p:nvSpPr>
        <p:spPr/>
        <p:txBody>
          <a:bodyPr>
            <a:normAutofit fontScale="92500" lnSpcReduction="10000"/>
          </a:bodyPr>
          <a:lstStyle/>
          <a:p>
            <a:pPr marL="0" indent="0">
              <a:buNone/>
            </a:pPr>
            <a:r>
              <a:rPr lang="cy-GB" altLang="en-US" dirty="0"/>
              <a:t>Marshall </a:t>
            </a:r>
            <a:r>
              <a:rPr lang="cy-GB" altLang="en-US" dirty="0" err="1"/>
              <a:t>McLuhan</a:t>
            </a:r>
            <a:r>
              <a:rPr lang="cy-GB" altLang="en-US" dirty="0"/>
              <a:t> </a:t>
            </a:r>
            <a:r>
              <a:rPr lang="cy-GB" altLang="en-US" dirty="0" err="1"/>
              <a:t>coined</a:t>
            </a:r>
            <a:r>
              <a:rPr lang="cy-GB" altLang="en-US" dirty="0"/>
              <a:t> the term ‘</a:t>
            </a:r>
            <a:r>
              <a:rPr lang="cy-GB" altLang="en-US" dirty="0" err="1"/>
              <a:t>global</a:t>
            </a:r>
            <a:r>
              <a:rPr lang="cy-GB" altLang="en-US" dirty="0"/>
              <a:t> </a:t>
            </a:r>
            <a:r>
              <a:rPr lang="cy-GB" altLang="en-US" dirty="0" err="1"/>
              <a:t>village</a:t>
            </a:r>
            <a:r>
              <a:rPr lang="cy-GB" altLang="en-US" dirty="0"/>
              <a:t>’ to </a:t>
            </a:r>
            <a:r>
              <a:rPr lang="cy-GB" altLang="en-US" dirty="0" err="1"/>
              <a:t>describe</a:t>
            </a:r>
            <a:r>
              <a:rPr lang="cy-GB" altLang="en-US" dirty="0"/>
              <a:t> a </a:t>
            </a:r>
            <a:r>
              <a:rPr lang="cy-GB" altLang="en-US" dirty="0" err="1"/>
              <a:t>world</a:t>
            </a:r>
            <a:r>
              <a:rPr lang="cy-GB" altLang="en-US" dirty="0"/>
              <a:t> </a:t>
            </a:r>
            <a:r>
              <a:rPr lang="cy-GB" altLang="en-US" dirty="0" err="1"/>
              <a:t>in</a:t>
            </a:r>
            <a:r>
              <a:rPr lang="cy-GB" altLang="en-US" dirty="0"/>
              <a:t> </a:t>
            </a:r>
            <a:r>
              <a:rPr lang="cy-GB" altLang="en-US" dirty="0" err="1"/>
              <a:t>which</a:t>
            </a:r>
            <a:r>
              <a:rPr lang="cy-GB" altLang="en-US" dirty="0"/>
              <a:t> </a:t>
            </a:r>
            <a:r>
              <a:rPr lang="cy-GB" altLang="en-US" dirty="0" err="1"/>
              <a:t>communication</a:t>
            </a:r>
            <a:r>
              <a:rPr lang="cy-GB" altLang="en-US" dirty="0"/>
              <a:t> </a:t>
            </a:r>
            <a:r>
              <a:rPr lang="cy-GB" altLang="en-US" dirty="0" err="1"/>
              <a:t>technology</a:t>
            </a:r>
            <a:r>
              <a:rPr lang="cy-GB" altLang="en-US" dirty="0"/>
              <a:t> </a:t>
            </a:r>
            <a:r>
              <a:rPr lang="cy-GB" altLang="en-US" dirty="0" err="1"/>
              <a:t>brings</a:t>
            </a:r>
            <a:r>
              <a:rPr lang="cy-GB" altLang="en-US" dirty="0"/>
              <a:t> </a:t>
            </a:r>
            <a:r>
              <a:rPr lang="cy-GB" altLang="en-US" dirty="0" err="1"/>
              <a:t>news</a:t>
            </a:r>
            <a:r>
              <a:rPr lang="cy-GB" altLang="en-US" dirty="0"/>
              <a:t> </a:t>
            </a:r>
            <a:r>
              <a:rPr lang="cy-GB" altLang="en-US" dirty="0" err="1"/>
              <a:t>and</a:t>
            </a:r>
            <a:r>
              <a:rPr lang="cy-GB" altLang="en-US" dirty="0"/>
              <a:t> </a:t>
            </a:r>
            <a:r>
              <a:rPr lang="cy-GB" altLang="en-US" dirty="0" err="1"/>
              <a:t>information</a:t>
            </a:r>
            <a:r>
              <a:rPr lang="cy-GB" altLang="en-US" dirty="0"/>
              <a:t> </a:t>
            </a:r>
          </a:p>
          <a:p>
            <a:r>
              <a:rPr lang="cy-GB" altLang="en-US" dirty="0"/>
              <a:t>to </a:t>
            </a:r>
            <a:r>
              <a:rPr lang="cy-GB" altLang="en-US" dirty="0" err="1"/>
              <a:t>children</a:t>
            </a:r>
            <a:r>
              <a:rPr lang="cy-GB" altLang="en-US" dirty="0"/>
              <a:t> most </a:t>
            </a:r>
            <a:r>
              <a:rPr lang="cy-GB" altLang="en-US" dirty="0" err="1"/>
              <a:t>remote</a:t>
            </a:r>
            <a:r>
              <a:rPr lang="cy-GB" altLang="en-US" dirty="0"/>
              <a:t> </a:t>
            </a:r>
            <a:r>
              <a:rPr lang="cy-GB" altLang="en-US" dirty="0" err="1"/>
              <a:t>parts</a:t>
            </a:r>
            <a:r>
              <a:rPr lang="cy-GB" altLang="en-US" dirty="0"/>
              <a:t> of the </a:t>
            </a:r>
            <a:r>
              <a:rPr lang="cy-GB" altLang="en-US" dirty="0" err="1"/>
              <a:t>world</a:t>
            </a:r>
            <a:endParaRPr lang="cy-GB" altLang="en-US" dirty="0"/>
          </a:p>
          <a:p>
            <a:r>
              <a:rPr lang="cy-GB" altLang="en-US" dirty="0"/>
              <a:t>to </a:t>
            </a:r>
            <a:r>
              <a:rPr lang="cy-GB" altLang="en-US" dirty="0" err="1"/>
              <a:t>many</a:t>
            </a:r>
            <a:r>
              <a:rPr lang="cy-GB" altLang="en-US" dirty="0"/>
              <a:t> </a:t>
            </a:r>
            <a:r>
              <a:rPr lang="cy-GB" altLang="en-US" dirty="0" err="1"/>
              <a:t>children</a:t>
            </a:r>
            <a:r>
              <a:rPr lang="cy-GB" altLang="en-US" dirty="0"/>
              <a:t> </a:t>
            </a:r>
            <a:r>
              <a:rPr lang="cy-GB" altLang="en-US" dirty="0" err="1"/>
              <a:t>in</a:t>
            </a:r>
            <a:r>
              <a:rPr lang="cy-GB" altLang="en-US" dirty="0"/>
              <a:t> </a:t>
            </a:r>
            <a:r>
              <a:rPr lang="cy-GB" altLang="en-US" dirty="0" err="1"/>
              <a:t>middle</a:t>
            </a:r>
            <a:r>
              <a:rPr lang="cy-GB" altLang="en-US" dirty="0"/>
              <a:t> </a:t>
            </a:r>
            <a:r>
              <a:rPr lang="cy-GB" altLang="en-US" dirty="0" err="1"/>
              <a:t>and</a:t>
            </a:r>
            <a:r>
              <a:rPr lang="cy-GB" altLang="en-US" dirty="0"/>
              <a:t> </a:t>
            </a:r>
            <a:r>
              <a:rPr lang="cy-GB" altLang="en-US" dirty="0" err="1"/>
              <a:t>higher</a:t>
            </a:r>
            <a:r>
              <a:rPr lang="cy-GB" altLang="en-US" dirty="0"/>
              <a:t> </a:t>
            </a:r>
            <a:r>
              <a:rPr lang="cy-GB" altLang="en-US" dirty="0" err="1"/>
              <a:t>income</a:t>
            </a:r>
            <a:r>
              <a:rPr lang="cy-GB" altLang="en-US" dirty="0"/>
              <a:t> </a:t>
            </a:r>
            <a:r>
              <a:rPr lang="cy-GB" altLang="en-US" dirty="0" err="1"/>
              <a:t>countries</a:t>
            </a:r>
            <a:r>
              <a:rPr lang="cy-GB" altLang="en-US" dirty="0"/>
              <a:t> 24/7</a:t>
            </a:r>
          </a:p>
          <a:p>
            <a:endParaRPr lang="en-GB" dirty="0"/>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858878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Y defnydd o dechnoleg ac addysg</a:t>
            </a:r>
            <a:br>
              <a:rPr lang="cy-GB" noProof="0" dirty="0"/>
            </a:br>
            <a:r>
              <a:rPr lang="cy-GB" noProof="0" dirty="0"/>
              <a:t>USES Of </a:t>
            </a:r>
            <a:r>
              <a:rPr lang="cy-GB" noProof="0" dirty="0" err="1"/>
              <a:t>Technology</a:t>
            </a:r>
            <a:r>
              <a:rPr lang="cy-GB" noProof="0" dirty="0"/>
              <a:t> </a:t>
            </a:r>
            <a:r>
              <a:rPr lang="cy-GB" noProof="0" dirty="0" err="1"/>
              <a:t>and</a:t>
            </a:r>
            <a:r>
              <a:rPr lang="cy-GB" noProof="0" dirty="0"/>
              <a:t> </a:t>
            </a:r>
            <a:r>
              <a:rPr lang="cy-GB" noProof="0" dirty="0" err="1"/>
              <a:t>Education</a:t>
            </a:r>
            <a:endParaRPr lang="cy-GB" noProof="0" dirty="0"/>
          </a:p>
        </p:txBody>
      </p:sp>
      <p:sp>
        <p:nvSpPr>
          <p:cNvPr id="4" name="Content Placeholder 3"/>
          <p:cNvSpPr>
            <a:spLocks noGrp="1"/>
          </p:cNvSpPr>
          <p:nvPr>
            <p:ph sz="half" idx="1"/>
          </p:nvPr>
        </p:nvSpPr>
        <p:spPr/>
        <p:txBody>
          <a:bodyPr>
            <a:normAutofit fontScale="70000" lnSpcReduction="20000"/>
          </a:bodyPr>
          <a:lstStyle/>
          <a:p>
            <a:r>
              <a:rPr lang="en-GB" dirty="0" err="1"/>
              <a:t>Profion</a:t>
            </a:r>
            <a:r>
              <a:rPr lang="en-GB" dirty="0"/>
              <a:t> ac </a:t>
            </a:r>
            <a:r>
              <a:rPr lang="en-GB" dirty="0" err="1"/>
              <a:t>Arholiadau</a:t>
            </a:r>
            <a:endParaRPr lang="en-GB" dirty="0"/>
          </a:p>
          <a:p>
            <a:r>
              <a:rPr lang="en-GB" dirty="0" err="1"/>
              <a:t>Rheoli</a:t>
            </a:r>
            <a:r>
              <a:rPr lang="en-GB" dirty="0"/>
              <a:t> </a:t>
            </a:r>
            <a:r>
              <a:rPr lang="en-GB" dirty="0" err="1"/>
              <a:t>ymddygiad</a:t>
            </a:r>
            <a:endParaRPr lang="en-GB" dirty="0"/>
          </a:p>
          <a:p>
            <a:r>
              <a:rPr lang="en-GB" dirty="0" err="1"/>
              <a:t>Gofal</a:t>
            </a:r>
            <a:r>
              <a:rPr lang="en-GB" dirty="0"/>
              <a:t> </a:t>
            </a:r>
            <a:r>
              <a:rPr lang="en-GB" dirty="0" err="1"/>
              <a:t>bugeiliol</a:t>
            </a:r>
            <a:endParaRPr lang="en-GB" dirty="0"/>
          </a:p>
          <a:p>
            <a:r>
              <a:rPr lang="en-GB" dirty="0"/>
              <a:t>Gwaith </a:t>
            </a:r>
            <a:r>
              <a:rPr lang="en-GB" dirty="0" err="1"/>
              <a:t>cwrs</a:t>
            </a:r>
            <a:endParaRPr lang="en-GB" dirty="0"/>
          </a:p>
          <a:p>
            <a:r>
              <a:rPr lang="en-GB" dirty="0" err="1"/>
              <a:t>Gwersi</a:t>
            </a:r>
            <a:r>
              <a:rPr lang="en-GB" dirty="0"/>
              <a:t>/</a:t>
            </a:r>
            <a:r>
              <a:rPr lang="en-GB" dirty="0" err="1"/>
              <a:t>Rhaglenni</a:t>
            </a:r>
            <a:r>
              <a:rPr lang="en-GB" dirty="0"/>
              <a:t> </a:t>
            </a:r>
            <a:r>
              <a:rPr lang="en-GB" dirty="0" err="1"/>
              <a:t>Astudio</a:t>
            </a:r>
            <a:endParaRPr lang="en-GB" dirty="0"/>
          </a:p>
          <a:p>
            <a:r>
              <a:rPr lang="en-GB" dirty="0" err="1"/>
              <a:t>Tracio</a:t>
            </a:r>
            <a:r>
              <a:rPr lang="en-GB" dirty="0"/>
              <a:t>/</a:t>
            </a:r>
            <a:r>
              <a:rPr lang="en-GB" dirty="0" err="1"/>
              <a:t>Monitro</a:t>
            </a:r>
            <a:r>
              <a:rPr lang="en-GB" dirty="0"/>
              <a:t> </a:t>
            </a:r>
            <a:r>
              <a:rPr lang="cy-GB" dirty="0"/>
              <a:t>(Baker, </a:t>
            </a:r>
            <a:r>
              <a:rPr lang="cy-GB" dirty="0" err="1"/>
              <a:t>Bielli</a:t>
            </a:r>
            <a:r>
              <a:rPr lang="cy-GB" dirty="0"/>
              <a:t>, 2019)</a:t>
            </a:r>
          </a:p>
          <a:p>
            <a:pPr marL="0" indent="0">
              <a:buNone/>
            </a:pPr>
            <a:r>
              <a:rPr lang="cy-GB" dirty="0"/>
              <a:t>Yn fy nyddiau ysgol i, yr unig dechnoleg a ddefnyddiwyd oedd ambell ffilm a ddangoswyd mewn gwers fioleg neu ddaearyddiaeth.</a:t>
            </a:r>
            <a:endParaRPr lang="en-GB" dirty="0"/>
          </a:p>
        </p:txBody>
      </p:sp>
      <p:sp>
        <p:nvSpPr>
          <p:cNvPr id="5" name="Content Placeholder 4"/>
          <p:cNvSpPr>
            <a:spLocks noGrp="1"/>
          </p:cNvSpPr>
          <p:nvPr>
            <p:ph sz="half" idx="2"/>
          </p:nvPr>
        </p:nvSpPr>
        <p:spPr/>
        <p:txBody>
          <a:bodyPr>
            <a:normAutofit fontScale="70000" lnSpcReduction="20000"/>
          </a:bodyPr>
          <a:lstStyle/>
          <a:p>
            <a:r>
              <a:rPr lang="cy-GB" noProof="0" dirty="0" err="1"/>
              <a:t>Testing</a:t>
            </a:r>
            <a:r>
              <a:rPr lang="cy-GB" noProof="0" dirty="0"/>
              <a:t> </a:t>
            </a:r>
            <a:r>
              <a:rPr lang="cy-GB" noProof="0" dirty="0" err="1"/>
              <a:t>and</a:t>
            </a:r>
            <a:r>
              <a:rPr lang="cy-GB" noProof="0" dirty="0"/>
              <a:t> </a:t>
            </a:r>
            <a:r>
              <a:rPr lang="cy-GB" noProof="0" dirty="0" err="1"/>
              <a:t>Exams</a:t>
            </a:r>
            <a:endParaRPr lang="cy-GB" noProof="0" dirty="0"/>
          </a:p>
          <a:p>
            <a:r>
              <a:rPr lang="cy-GB" noProof="0" dirty="0" err="1"/>
              <a:t>Behaviour</a:t>
            </a:r>
            <a:r>
              <a:rPr lang="cy-GB" noProof="0" dirty="0"/>
              <a:t> </a:t>
            </a:r>
            <a:r>
              <a:rPr lang="cy-GB" noProof="0" dirty="0" err="1"/>
              <a:t>management</a:t>
            </a:r>
            <a:endParaRPr lang="cy-GB" noProof="0" dirty="0"/>
          </a:p>
          <a:p>
            <a:r>
              <a:rPr lang="cy-GB" noProof="0" dirty="0" err="1"/>
              <a:t>Pastoral</a:t>
            </a:r>
            <a:r>
              <a:rPr lang="cy-GB" noProof="0" dirty="0"/>
              <a:t> Care</a:t>
            </a:r>
          </a:p>
          <a:p>
            <a:r>
              <a:rPr lang="cy-GB" noProof="0" dirty="0" err="1"/>
              <a:t>Coursework</a:t>
            </a:r>
            <a:endParaRPr lang="cy-GB" noProof="0" dirty="0"/>
          </a:p>
          <a:p>
            <a:r>
              <a:rPr lang="cy-GB" noProof="0" dirty="0" err="1"/>
              <a:t>Lessons</a:t>
            </a:r>
            <a:r>
              <a:rPr lang="cy-GB" noProof="0" dirty="0"/>
              <a:t>/</a:t>
            </a:r>
            <a:r>
              <a:rPr lang="cy-GB" noProof="0" dirty="0" err="1"/>
              <a:t>Programmes</a:t>
            </a:r>
            <a:r>
              <a:rPr lang="cy-GB" noProof="0" dirty="0"/>
              <a:t> of </a:t>
            </a:r>
            <a:r>
              <a:rPr lang="cy-GB" noProof="0" dirty="0" err="1"/>
              <a:t>Study</a:t>
            </a:r>
            <a:endParaRPr lang="cy-GB" noProof="0" dirty="0"/>
          </a:p>
          <a:p>
            <a:r>
              <a:rPr lang="cy-GB" noProof="0" dirty="0" err="1"/>
              <a:t>Tracking</a:t>
            </a:r>
            <a:r>
              <a:rPr lang="cy-GB" noProof="0" dirty="0"/>
              <a:t>/</a:t>
            </a:r>
            <a:r>
              <a:rPr lang="cy-GB" noProof="0" dirty="0" err="1"/>
              <a:t>Monitoring</a:t>
            </a:r>
            <a:r>
              <a:rPr lang="cy-GB" noProof="0" dirty="0"/>
              <a:t> (Baker, </a:t>
            </a:r>
            <a:r>
              <a:rPr lang="cy-GB" noProof="0" dirty="0" err="1"/>
              <a:t>Bielli</a:t>
            </a:r>
            <a:r>
              <a:rPr lang="cy-GB" noProof="0" dirty="0"/>
              <a:t>, 2019)</a:t>
            </a:r>
          </a:p>
          <a:p>
            <a:pPr marL="0" indent="0">
              <a:buNone/>
            </a:pPr>
            <a:r>
              <a:rPr lang="cy-GB" noProof="0" dirty="0" err="1"/>
              <a:t>In</a:t>
            </a:r>
            <a:r>
              <a:rPr lang="cy-GB" noProof="0" dirty="0"/>
              <a:t> </a:t>
            </a:r>
            <a:r>
              <a:rPr lang="cy-GB" noProof="0" dirty="0" err="1"/>
              <a:t>my</a:t>
            </a:r>
            <a:r>
              <a:rPr lang="cy-GB" noProof="0" dirty="0"/>
              <a:t> </a:t>
            </a:r>
            <a:r>
              <a:rPr lang="cy-GB" noProof="0" dirty="0" err="1"/>
              <a:t>school</a:t>
            </a:r>
            <a:r>
              <a:rPr lang="cy-GB" noProof="0" dirty="0"/>
              <a:t> </a:t>
            </a:r>
            <a:r>
              <a:rPr lang="cy-GB" noProof="0" dirty="0" err="1"/>
              <a:t>days</a:t>
            </a:r>
            <a:r>
              <a:rPr lang="cy-GB" noProof="0" dirty="0"/>
              <a:t>, the </a:t>
            </a:r>
            <a:r>
              <a:rPr lang="cy-GB" noProof="0" dirty="0" err="1"/>
              <a:t>only</a:t>
            </a:r>
            <a:r>
              <a:rPr lang="cy-GB" noProof="0" dirty="0"/>
              <a:t> </a:t>
            </a:r>
            <a:r>
              <a:rPr lang="cy-GB" noProof="0" dirty="0" err="1"/>
              <a:t>technology</a:t>
            </a:r>
            <a:r>
              <a:rPr lang="cy-GB" noProof="0" dirty="0"/>
              <a:t> </a:t>
            </a:r>
            <a:r>
              <a:rPr lang="cy-GB" noProof="0" dirty="0" err="1"/>
              <a:t>used</a:t>
            </a:r>
            <a:r>
              <a:rPr lang="cy-GB" noProof="0" dirty="0"/>
              <a:t> was the </a:t>
            </a:r>
            <a:r>
              <a:rPr lang="cy-GB" noProof="0" dirty="0" err="1"/>
              <a:t>odd</a:t>
            </a:r>
            <a:r>
              <a:rPr lang="cy-GB" noProof="0" dirty="0"/>
              <a:t> </a:t>
            </a:r>
            <a:r>
              <a:rPr lang="cy-GB" noProof="0" dirty="0" err="1"/>
              <a:t>film</a:t>
            </a:r>
            <a:r>
              <a:rPr lang="cy-GB" noProof="0" dirty="0"/>
              <a:t> </a:t>
            </a:r>
            <a:r>
              <a:rPr lang="cy-GB" noProof="0" dirty="0" err="1"/>
              <a:t>shown</a:t>
            </a:r>
            <a:r>
              <a:rPr lang="cy-GB" noProof="0" dirty="0"/>
              <a:t> </a:t>
            </a:r>
            <a:r>
              <a:rPr lang="cy-GB" noProof="0" dirty="0" err="1"/>
              <a:t>in</a:t>
            </a:r>
            <a:r>
              <a:rPr lang="cy-GB" noProof="0" dirty="0"/>
              <a:t> </a:t>
            </a:r>
            <a:r>
              <a:rPr lang="cy-GB" noProof="0" dirty="0" err="1"/>
              <a:t>biology</a:t>
            </a:r>
            <a:r>
              <a:rPr lang="cy-GB" noProof="0" dirty="0"/>
              <a:t> or </a:t>
            </a:r>
            <a:r>
              <a:rPr lang="cy-GB" noProof="0" dirty="0" err="1"/>
              <a:t>geography</a:t>
            </a:r>
            <a:r>
              <a:rPr lang="cy-GB" noProof="0" dirty="0"/>
              <a:t>.</a:t>
            </a:r>
          </a:p>
          <a:p>
            <a:endParaRPr lang="cy-GB" noProof="0" dirty="0"/>
          </a:p>
        </p:txBody>
      </p:sp>
    </p:spTree>
    <p:extLst>
      <p:ext uri="{BB962C8B-B14F-4D97-AF65-F5344CB8AC3E}">
        <p14:creationId xmlns:p14="http://schemas.microsoft.com/office/powerpoint/2010/main" val="219308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1413" y="618518"/>
            <a:ext cx="9905998" cy="1113178"/>
          </a:xfrm>
        </p:spPr>
        <p:txBody>
          <a:bodyPr/>
          <a:lstStyle/>
          <a:p>
            <a:r>
              <a:rPr lang="cy-GB" noProof="0" dirty="0"/>
              <a:t>DEALLUSRWYDD ARTIFFISIAL MEWN ADDYSG </a:t>
            </a:r>
            <a:r>
              <a:rPr lang="cy-GB" noProof="0" dirty="0" err="1"/>
              <a:t>Artificial</a:t>
            </a:r>
            <a:r>
              <a:rPr lang="cy-GB" noProof="0" dirty="0"/>
              <a:t> </a:t>
            </a:r>
            <a:r>
              <a:rPr lang="cy-GB" noProof="0" dirty="0" err="1"/>
              <a:t>Intelligence</a:t>
            </a:r>
            <a:r>
              <a:rPr lang="cy-GB" noProof="0" dirty="0"/>
              <a:t> </a:t>
            </a:r>
            <a:r>
              <a:rPr lang="cy-GB" noProof="0" dirty="0" err="1"/>
              <a:t>in</a:t>
            </a:r>
            <a:r>
              <a:rPr lang="cy-GB" noProof="0" dirty="0"/>
              <a:t> </a:t>
            </a:r>
            <a:r>
              <a:rPr lang="cy-GB" noProof="0" dirty="0" err="1"/>
              <a:t>Education</a:t>
            </a:r>
            <a:endParaRPr lang="cy-GB" noProof="0" dirty="0"/>
          </a:p>
        </p:txBody>
      </p:sp>
      <p:sp>
        <p:nvSpPr>
          <p:cNvPr id="6" name="Content Placeholder 5"/>
          <p:cNvSpPr>
            <a:spLocks noGrp="1"/>
          </p:cNvSpPr>
          <p:nvPr>
            <p:ph sz="half" idx="1"/>
          </p:nvPr>
        </p:nvSpPr>
        <p:spPr>
          <a:xfrm>
            <a:off x="485522" y="1731696"/>
            <a:ext cx="5534277" cy="1586039"/>
          </a:xfrm>
        </p:spPr>
        <p:txBody>
          <a:bodyPr>
            <a:normAutofit fontScale="85000" lnSpcReduction="10000"/>
          </a:bodyPr>
          <a:lstStyle/>
          <a:p>
            <a:pPr marL="0" indent="0">
              <a:buNone/>
            </a:pPr>
            <a:r>
              <a:rPr lang="cy-GB" dirty="0"/>
              <a:t>Er mai ychydig iawn o sylw mae wedi’i gael, mae dulliau Deallusrwydd Artiffisial mewn addysg eisoes yn cael eu defnyddio mewn ysgolion a cholegau yn y DU a ledled y byd – heddiw</a:t>
            </a:r>
            <a:r>
              <a:rPr lang="en-GB" dirty="0"/>
              <a:t>.</a:t>
            </a:r>
          </a:p>
        </p:txBody>
      </p:sp>
      <p:sp>
        <p:nvSpPr>
          <p:cNvPr id="7" name="Content Placeholder 6"/>
          <p:cNvSpPr>
            <a:spLocks noGrp="1"/>
          </p:cNvSpPr>
          <p:nvPr>
            <p:ph sz="half" idx="2"/>
          </p:nvPr>
        </p:nvSpPr>
        <p:spPr>
          <a:xfrm>
            <a:off x="6172200" y="1731696"/>
            <a:ext cx="5642172" cy="1715511"/>
          </a:xfrm>
        </p:spPr>
        <p:txBody>
          <a:bodyPr>
            <a:normAutofit fontScale="85000" lnSpcReduction="10000"/>
          </a:bodyPr>
          <a:lstStyle/>
          <a:p>
            <a:r>
              <a:rPr lang="cy-GB" sz="2800" noProof="0" dirty="0" err="1"/>
              <a:t>Despite</a:t>
            </a:r>
            <a:r>
              <a:rPr lang="cy-GB" sz="2800" noProof="0" dirty="0"/>
              <a:t> minimal </a:t>
            </a:r>
            <a:r>
              <a:rPr lang="cy-GB" sz="2800" noProof="0" dirty="0" err="1"/>
              <a:t>attention</a:t>
            </a:r>
            <a:r>
              <a:rPr lang="cy-GB" sz="2800" noProof="0" dirty="0"/>
              <a:t>, </a:t>
            </a:r>
            <a:r>
              <a:rPr lang="cy-GB" sz="2800" noProof="0" dirty="0" err="1"/>
              <a:t>AIEd</a:t>
            </a:r>
            <a:r>
              <a:rPr lang="cy-GB" sz="2800" noProof="0" dirty="0"/>
              <a:t> </a:t>
            </a:r>
            <a:r>
              <a:rPr lang="cy-GB" sz="2800" noProof="0" dirty="0" err="1"/>
              <a:t>tools</a:t>
            </a:r>
            <a:r>
              <a:rPr lang="cy-GB" sz="2800" noProof="0" dirty="0"/>
              <a:t> </a:t>
            </a:r>
            <a:r>
              <a:rPr lang="cy-GB" sz="2800" noProof="0" dirty="0" err="1"/>
              <a:t>are</a:t>
            </a:r>
            <a:r>
              <a:rPr lang="cy-GB" sz="2800" noProof="0" dirty="0"/>
              <a:t> </a:t>
            </a:r>
            <a:r>
              <a:rPr lang="cy-GB" sz="2800" noProof="0" dirty="0" err="1"/>
              <a:t>already</a:t>
            </a:r>
            <a:r>
              <a:rPr lang="cy-GB" sz="2800" noProof="0" dirty="0"/>
              <a:t> </a:t>
            </a:r>
            <a:r>
              <a:rPr lang="cy-GB" sz="2800" noProof="0" dirty="0" err="1"/>
              <a:t>being</a:t>
            </a:r>
            <a:r>
              <a:rPr lang="cy-GB" sz="2800" noProof="0" dirty="0"/>
              <a:t> </a:t>
            </a:r>
            <a:r>
              <a:rPr lang="cy-GB" sz="2800" noProof="0" dirty="0" err="1"/>
              <a:t>used</a:t>
            </a:r>
            <a:r>
              <a:rPr lang="cy-GB" sz="2800" noProof="0" dirty="0"/>
              <a:t> </a:t>
            </a:r>
            <a:r>
              <a:rPr lang="cy-GB" sz="2800" noProof="0" dirty="0" err="1"/>
              <a:t>in</a:t>
            </a:r>
            <a:r>
              <a:rPr lang="cy-GB" sz="2800" noProof="0" dirty="0"/>
              <a:t> </a:t>
            </a:r>
            <a:r>
              <a:rPr lang="cy-GB" sz="2800" noProof="0" dirty="0" err="1"/>
              <a:t>schools</a:t>
            </a:r>
            <a:r>
              <a:rPr lang="cy-GB" sz="2800" noProof="0" dirty="0"/>
              <a:t> </a:t>
            </a:r>
            <a:r>
              <a:rPr lang="cy-GB" sz="2800" noProof="0" dirty="0" err="1"/>
              <a:t>and</a:t>
            </a:r>
            <a:r>
              <a:rPr lang="cy-GB" sz="2800" noProof="0" dirty="0"/>
              <a:t> </a:t>
            </a:r>
            <a:r>
              <a:rPr lang="cy-GB" sz="2800" noProof="0" dirty="0" err="1"/>
              <a:t>colleges</a:t>
            </a:r>
            <a:r>
              <a:rPr lang="cy-GB" sz="2800" noProof="0" dirty="0"/>
              <a:t> </a:t>
            </a:r>
            <a:r>
              <a:rPr lang="cy-GB" sz="2800" noProof="0" dirty="0" err="1"/>
              <a:t>in</a:t>
            </a:r>
            <a:r>
              <a:rPr lang="cy-GB" sz="2800" noProof="0" dirty="0"/>
              <a:t> the UK </a:t>
            </a:r>
            <a:r>
              <a:rPr lang="cy-GB" sz="2800" noProof="0" dirty="0" err="1"/>
              <a:t>and</a:t>
            </a:r>
            <a:r>
              <a:rPr lang="cy-GB" sz="2800" noProof="0" dirty="0"/>
              <a:t> </a:t>
            </a:r>
            <a:r>
              <a:rPr lang="cy-GB" sz="2800" noProof="0" dirty="0" err="1"/>
              <a:t>around</a:t>
            </a:r>
            <a:r>
              <a:rPr lang="cy-GB" sz="2800" noProof="0" dirty="0"/>
              <a:t> the </a:t>
            </a:r>
            <a:r>
              <a:rPr lang="cy-GB" sz="2800" noProof="0" dirty="0" err="1"/>
              <a:t>world</a:t>
            </a:r>
            <a:r>
              <a:rPr lang="cy-GB" sz="2800" noProof="0" dirty="0"/>
              <a:t> – </a:t>
            </a:r>
            <a:r>
              <a:rPr lang="cy-GB" sz="2800" noProof="0" dirty="0" err="1"/>
              <a:t>today</a:t>
            </a:r>
            <a:r>
              <a:rPr lang="cy-GB" sz="2800" noProof="0" dirty="0"/>
              <a:t>. </a:t>
            </a:r>
          </a:p>
          <a:p>
            <a:endParaRPr lang="cy-GB" noProof="0" dirty="0"/>
          </a:p>
        </p:txBody>
      </p:sp>
      <p:sp>
        <p:nvSpPr>
          <p:cNvPr id="8" name="TextBox 7"/>
          <p:cNvSpPr txBox="1"/>
          <p:nvPr/>
        </p:nvSpPr>
        <p:spPr>
          <a:xfrm>
            <a:off x="736723" y="3554914"/>
            <a:ext cx="10870953" cy="3046988"/>
          </a:xfrm>
          <a:prstGeom prst="rect">
            <a:avLst/>
          </a:prstGeom>
          <a:solidFill>
            <a:schemeClr val="accent1">
              <a:lumMod val="50000"/>
            </a:schemeClr>
          </a:solidFill>
        </p:spPr>
        <p:txBody>
          <a:bodyPr wrap="square" rtlCol="0">
            <a:spAutoFit/>
          </a:bodyPr>
          <a:lstStyle/>
          <a:p>
            <a:r>
              <a:rPr lang="en-GB" dirty="0"/>
              <a:t>“</a:t>
            </a:r>
            <a:r>
              <a:rPr lang="en-GB" sz="2400" dirty="0"/>
              <a:t>We find learner-facing tools, such as adaptive learning platforms that ‘personalise’ content based on a child’s strengths and weaknesses. </a:t>
            </a:r>
          </a:p>
          <a:p>
            <a:r>
              <a:rPr lang="en-GB" sz="2400" dirty="0"/>
              <a:t>We find teacher-facing tools, such as those which automate marking and administration (one government-backed pilot in China sees children in around 60,000 schools having their homework marked by a computer). </a:t>
            </a:r>
          </a:p>
          <a:p>
            <a:r>
              <a:rPr lang="en-GB" sz="2400" dirty="0"/>
              <a:t>We find system-facing tools, such as those which analyse data from across multiple schools and colleges to predict which are likely to perform less well in inspections” (Baker and Smith, 2019, p. 5). </a:t>
            </a:r>
          </a:p>
        </p:txBody>
      </p:sp>
    </p:spTree>
    <p:extLst>
      <p:ext uri="{BB962C8B-B14F-4D97-AF65-F5344CB8AC3E}">
        <p14:creationId xmlns:p14="http://schemas.microsoft.com/office/powerpoint/2010/main" val="1812254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t>MANTEISION TECHNOLEG MEWN ADDYSG</a:t>
            </a:r>
            <a:r>
              <a:rPr lang="en-GB" dirty="0">
                <a:solidFill>
                  <a:prstClr val="white"/>
                </a:solidFill>
              </a:rPr>
              <a:t> Advantages of technology in Education</a:t>
            </a:r>
            <a:endParaRPr lang="cy-GB" noProof="0" dirty="0"/>
          </a:p>
        </p:txBody>
      </p:sp>
      <p:sp>
        <p:nvSpPr>
          <p:cNvPr id="3" name="Content Placeholder 2"/>
          <p:cNvSpPr>
            <a:spLocks noGrp="1"/>
          </p:cNvSpPr>
          <p:nvPr>
            <p:ph sz="half" idx="1"/>
          </p:nvPr>
        </p:nvSpPr>
        <p:spPr/>
        <p:txBody>
          <a:bodyPr>
            <a:normAutofit fontScale="70000" lnSpcReduction="20000"/>
          </a:bodyPr>
          <a:lstStyle/>
          <a:p>
            <a:pPr marL="0" indent="0">
              <a:buNone/>
            </a:pPr>
            <a:r>
              <a:rPr lang="cy-GB" dirty="0"/>
              <a:t>O blaid: Yr Elfen Bositif i Dechnoleg a Phlant.</a:t>
            </a:r>
          </a:p>
          <a:p>
            <a:r>
              <a:rPr lang="cy-GB" dirty="0"/>
              <a:t>Diweddaru’r Dosbarth</a:t>
            </a:r>
          </a:p>
          <a:p>
            <a:r>
              <a:rPr lang="cy-GB" dirty="0"/>
              <a:t>Cystadlu â’r </a:t>
            </a:r>
            <a:r>
              <a:rPr lang="cy-GB" dirty="0" err="1"/>
              <a:t>Jonesiaid</a:t>
            </a:r>
            <a:endParaRPr lang="cy-GB" dirty="0"/>
          </a:p>
          <a:p>
            <a:r>
              <a:rPr lang="cy-GB" dirty="0"/>
              <a:t>Ehangu Cylchoedd Cymdeithasol</a:t>
            </a:r>
          </a:p>
          <a:p>
            <a:r>
              <a:rPr lang="cy-GB" dirty="0"/>
              <a:t>Mwy o Resymu Gweledol</a:t>
            </a:r>
          </a:p>
          <a:p>
            <a:r>
              <a:rPr lang="cy-GB" dirty="0"/>
              <a:t>Technoleg Gynorthwyol</a:t>
            </a:r>
          </a:p>
          <a:p>
            <a:r>
              <a:rPr lang="cy-GB" dirty="0"/>
              <a:t>Dilyn Hynt Plant</a:t>
            </a:r>
          </a:p>
          <a:p>
            <a:pPr marL="0" indent="0">
              <a:buNone/>
            </a:pPr>
            <a:r>
              <a:rPr lang="cy-GB" dirty="0">
                <a:solidFill>
                  <a:prstClr val="white"/>
                </a:solidFill>
              </a:rPr>
              <a:t>(</a:t>
            </a:r>
            <a:r>
              <a:rPr lang="cy-GB" dirty="0" err="1">
                <a:solidFill>
                  <a:prstClr val="white"/>
                </a:solidFill>
              </a:rPr>
              <a:t>Hatch</a:t>
            </a:r>
            <a:r>
              <a:rPr lang="cy-GB" dirty="0">
                <a:solidFill>
                  <a:prstClr val="white"/>
                </a:solidFill>
              </a:rPr>
              <a:t>, 2011)</a:t>
            </a:r>
            <a:endParaRPr lang="cy-GB" dirty="0"/>
          </a:p>
        </p:txBody>
      </p:sp>
      <p:sp>
        <p:nvSpPr>
          <p:cNvPr id="4" name="Content Placeholder 3"/>
          <p:cNvSpPr>
            <a:spLocks noGrp="1"/>
          </p:cNvSpPr>
          <p:nvPr>
            <p:ph sz="half" idx="2"/>
          </p:nvPr>
        </p:nvSpPr>
        <p:spPr/>
        <p:txBody>
          <a:bodyPr>
            <a:normAutofit fontScale="70000" lnSpcReduction="20000"/>
          </a:bodyPr>
          <a:lstStyle/>
          <a:p>
            <a:pPr marL="0" indent="0">
              <a:buNone/>
            </a:pPr>
            <a:r>
              <a:rPr lang="cy-GB" noProof="0" dirty="0" err="1"/>
              <a:t>Pros</a:t>
            </a:r>
            <a:r>
              <a:rPr lang="cy-GB" noProof="0" dirty="0"/>
              <a:t>: The </a:t>
            </a:r>
            <a:r>
              <a:rPr lang="cy-GB" noProof="0" dirty="0" err="1"/>
              <a:t>Positive</a:t>
            </a:r>
            <a:r>
              <a:rPr lang="cy-GB" noProof="0" dirty="0"/>
              <a:t> </a:t>
            </a:r>
            <a:r>
              <a:rPr lang="cy-GB" noProof="0" dirty="0" err="1"/>
              <a:t>Side</a:t>
            </a:r>
            <a:r>
              <a:rPr lang="cy-GB" noProof="0" dirty="0"/>
              <a:t> </a:t>
            </a:r>
            <a:r>
              <a:rPr lang="cy-GB" noProof="0" dirty="0" err="1"/>
              <a:t>for</a:t>
            </a:r>
            <a:r>
              <a:rPr lang="cy-GB" noProof="0" dirty="0"/>
              <a:t> </a:t>
            </a:r>
            <a:r>
              <a:rPr lang="cy-GB" noProof="0" dirty="0" err="1"/>
              <a:t>Technology</a:t>
            </a:r>
            <a:r>
              <a:rPr lang="cy-GB" noProof="0" dirty="0"/>
              <a:t> </a:t>
            </a:r>
            <a:r>
              <a:rPr lang="cy-GB" noProof="0" dirty="0" err="1"/>
              <a:t>and</a:t>
            </a:r>
            <a:r>
              <a:rPr lang="cy-GB" noProof="0" dirty="0"/>
              <a:t> </a:t>
            </a:r>
            <a:r>
              <a:rPr lang="cy-GB" noProof="0" dirty="0" err="1"/>
              <a:t>Children</a:t>
            </a:r>
            <a:r>
              <a:rPr lang="cy-GB" noProof="0" dirty="0"/>
              <a:t> .</a:t>
            </a:r>
          </a:p>
          <a:p>
            <a:r>
              <a:rPr lang="cy-GB" noProof="0" dirty="0" err="1"/>
              <a:t>Updating</a:t>
            </a:r>
            <a:r>
              <a:rPr lang="cy-GB" noProof="0" dirty="0"/>
              <a:t> the </a:t>
            </a:r>
            <a:r>
              <a:rPr lang="cy-GB" noProof="0" dirty="0" err="1"/>
              <a:t>Classroom</a:t>
            </a:r>
            <a:r>
              <a:rPr lang="cy-GB" noProof="0" dirty="0"/>
              <a:t> </a:t>
            </a:r>
          </a:p>
          <a:p>
            <a:r>
              <a:rPr lang="cy-GB" noProof="0" dirty="0" err="1"/>
              <a:t>Keeping</a:t>
            </a:r>
            <a:r>
              <a:rPr lang="cy-GB" noProof="0" dirty="0"/>
              <a:t> </a:t>
            </a:r>
            <a:r>
              <a:rPr lang="cy-GB" noProof="0" dirty="0" err="1"/>
              <a:t>Up</a:t>
            </a:r>
            <a:r>
              <a:rPr lang="cy-GB" noProof="0" dirty="0"/>
              <a:t> </a:t>
            </a:r>
            <a:r>
              <a:rPr lang="cy-GB" noProof="0" dirty="0" err="1"/>
              <a:t>with</a:t>
            </a:r>
            <a:r>
              <a:rPr lang="cy-GB" noProof="0" dirty="0"/>
              <a:t> the </a:t>
            </a:r>
            <a:r>
              <a:rPr lang="cy-GB" noProof="0" dirty="0" err="1"/>
              <a:t>Joneses</a:t>
            </a:r>
            <a:endParaRPr lang="cy-GB" noProof="0" dirty="0"/>
          </a:p>
          <a:p>
            <a:r>
              <a:rPr lang="cy-GB" noProof="0" dirty="0" err="1"/>
              <a:t>Widening</a:t>
            </a:r>
            <a:r>
              <a:rPr lang="cy-GB" noProof="0" dirty="0"/>
              <a:t> </a:t>
            </a:r>
            <a:r>
              <a:rPr lang="cy-GB" noProof="0" dirty="0" err="1"/>
              <a:t>Social</a:t>
            </a:r>
            <a:r>
              <a:rPr lang="cy-GB" noProof="0" dirty="0"/>
              <a:t> </a:t>
            </a:r>
            <a:r>
              <a:rPr lang="cy-GB" noProof="0" dirty="0" err="1"/>
              <a:t>Circles</a:t>
            </a:r>
            <a:endParaRPr lang="cy-GB" noProof="0" dirty="0"/>
          </a:p>
          <a:p>
            <a:r>
              <a:rPr lang="cy-GB" noProof="0" dirty="0"/>
              <a:t> </a:t>
            </a:r>
            <a:r>
              <a:rPr lang="cy-GB" noProof="0" dirty="0" err="1"/>
              <a:t>Increasing</a:t>
            </a:r>
            <a:r>
              <a:rPr lang="cy-GB" noProof="0" dirty="0"/>
              <a:t> </a:t>
            </a:r>
            <a:r>
              <a:rPr lang="cy-GB" noProof="0" dirty="0" err="1"/>
              <a:t>Visual</a:t>
            </a:r>
            <a:r>
              <a:rPr lang="cy-GB" noProof="0" dirty="0"/>
              <a:t> </a:t>
            </a:r>
            <a:r>
              <a:rPr lang="cy-GB" noProof="0" dirty="0" err="1"/>
              <a:t>Reasoning</a:t>
            </a:r>
            <a:endParaRPr lang="cy-GB" noProof="0" dirty="0"/>
          </a:p>
          <a:p>
            <a:r>
              <a:rPr lang="cy-GB" noProof="0" dirty="0"/>
              <a:t> </a:t>
            </a:r>
            <a:r>
              <a:rPr lang="cy-GB" noProof="0" dirty="0" err="1"/>
              <a:t>Assistive</a:t>
            </a:r>
            <a:r>
              <a:rPr lang="cy-GB" noProof="0" dirty="0"/>
              <a:t> </a:t>
            </a:r>
            <a:r>
              <a:rPr lang="cy-GB" noProof="0" dirty="0" err="1"/>
              <a:t>Technology</a:t>
            </a:r>
            <a:endParaRPr lang="cy-GB" noProof="0" dirty="0"/>
          </a:p>
          <a:p>
            <a:r>
              <a:rPr lang="cy-GB" noProof="0" dirty="0" err="1"/>
              <a:t>Keeping</a:t>
            </a:r>
            <a:r>
              <a:rPr lang="cy-GB" noProof="0" dirty="0"/>
              <a:t> </a:t>
            </a:r>
            <a:r>
              <a:rPr lang="cy-GB" noProof="0" dirty="0" err="1"/>
              <a:t>Track</a:t>
            </a:r>
            <a:r>
              <a:rPr lang="cy-GB" noProof="0" dirty="0"/>
              <a:t> of </a:t>
            </a:r>
            <a:r>
              <a:rPr lang="cy-GB" noProof="0" dirty="0" err="1"/>
              <a:t>Children</a:t>
            </a:r>
            <a:r>
              <a:rPr lang="cy-GB" noProof="0" dirty="0"/>
              <a:t> </a:t>
            </a:r>
          </a:p>
          <a:p>
            <a:pPr marL="0" indent="0">
              <a:buNone/>
            </a:pPr>
            <a:r>
              <a:rPr lang="cy-GB" noProof="0" dirty="0"/>
              <a:t>(</a:t>
            </a:r>
            <a:r>
              <a:rPr lang="cy-GB" noProof="0" dirty="0" err="1"/>
              <a:t>Hatch</a:t>
            </a:r>
            <a:r>
              <a:rPr lang="cy-GB" noProof="0" dirty="0"/>
              <a:t>, 2011)</a:t>
            </a:r>
          </a:p>
        </p:txBody>
      </p:sp>
    </p:spTree>
    <p:extLst>
      <p:ext uri="{BB962C8B-B14F-4D97-AF65-F5344CB8AC3E}">
        <p14:creationId xmlns:p14="http://schemas.microsoft.com/office/powerpoint/2010/main" val="1460497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ANFANTEISION...			</a:t>
            </a:r>
            <a:r>
              <a:rPr lang="cy-GB" noProof="0" dirty="0" err="1"/>
              <a:t>Disadvantages</a:t>
            </a:r>
            <a:r>
              <a:rPr lang="cy-GB" noProof="0" dirty="0"/>
              <a:t>…</a:t>
            </a:r>
          </a:p>
        </p:txBody>
      </p:sp>
      <p:sp>
        <p:nvSpPr>
          <p:cNvPr id="3" name="Content Placeholder 2"/>
          <p:cNvSpPr>
            <a:spLocks noGrp="1"/>
          </p:cNvSpPr>
          <p:nvPr>
            <p:ph sz="half" idx="1"/>
          </p:nvPr>
        </p:nvSpPr>
        <p:spPr/>
        <p:txBody>
          <a:bodyPr>
            <a:normAutofit fontScale="92500" lnSpcReduction="10000"/>
          </a:bodyPr>
          <a:lstStyle/>
          <a:p>
            <a:r>
              <a:rPr lang="cy-GB" dirty="0"/>
              <a:t>Yn erbyn: Yr Elfen Negyddol i Dechnoleg a Phlant</a:t>
            </a:r>
          </a:p>
          <a:p>
            <a:r>
              <a:rPr lang="cy-GB" dirty="0"/>
              <a:t>Colli Preifatrwydd</a:t>
            </a:r>
          </a:p>
          <a:p>
            <a:r>
              <a:rPr lang="cy-GB" dirty="0"/>
              <a:t>Llai o Allu i </a:t>
            </a:r>
            <a:r>
              <a:rPr lang="cy-GB" dirty="0" err="1"/>
              <a:t>Amldasgio</a:t>
            </a:r>
            <a:endParaRPr lang="cy-GB" dirty="0"/>
          </a:p>
          <a:p>
            <a:r>
              <a:rPr lang="cy-GB" dirty="0"/>
              <a:t>Problemau’n ymwneud ag Iechyd </a:t>
            </a:r>
          </a:p>
          <a:p>
            <a:r>
              <a:rPr lang="cy-GB" dirty="0"/>
              <a:t>Newid Normau Cymdeithasol </a:t>
            </a:r>
          </a:p>
          <a:p>
            <a:pPr marL="0" indent="0">
              <a:buNone/>
            </a:pPr>
            <a:r>
              <a:rPr lang="cy-GB" dirty="0"/>
              <a:t>(</a:t>
            </a:r>
            <a:r>
              <a:rPr lang="cy-GB" dirty="0" err="1"/>
              <a:t>Hatch</a:t>
            </a:r>
            <a:r>
              <a:rPr lang="cy-GB" dirty="0"/>
              <a:t>, 2011)</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noProof="0" dirty="0" err="1"/>
              <a:t>Cons</a:t>
            </a:r>
            <a:r>
              <a:rPr lang="cy-GB" noProof="0" dirty="0"/>
              <a:t>: The </a:t>
            </a:r>
            <a:r>
              <a:rPr lang="cy-GB" noProof="0" dirty="0" err="1"/>
              <a:t>Negative</a:t>
            </a:r>
            <a:r>
              <a:rPr lang="cy-GB" noProof="0" dirty="0"/>
              <a:t> </a:t>
            </a:r>
            <a:r>
              <a:rPr lang="cy-GB" noProof="0" dirty="0" err="1"/>
              <a:t>Side</a:t>
            </a:r>
            <a:r>
              <a:rPr lang="cy-GB" noProof="0" dirty="0"/>
              <a:t> </a:t>
            </a:r>
            <a:r>
              <a:rPr lang="cy-GB" noProof="0" dirty="0" err="1"/>
              <a:t>for</a:t>
            </a:r>
            <a:r>
              <a:rPr lang="cy-GB" noProof="0" dirty="0"/>
              <a:t> </a:t>
            </a:r>
            <a:r>
              <a:rPr lang="cy-GB" noProof="0" dirty="0" err="1"/>
              <a:t>Technology</a:t>
            </a:r>
            <a:r>
              <a:rPr lang="cy-GB" noProof="0" dirty="0"/>
              <a:t> </a:t>
            </a:r>
            <a:r>
              <a:rPr lang="cy-GB" noProof="0" dirty="0" err="1"/>
              <a:t>and</a:t>
            </a:r>
            <a:r>
              <a:rPr lang="cy-GB" noProof="0" dirty="0"/>
              <a:t> </a:t>
            </a:r>
            <a:r>
              <a:rPr lang="cy-GB" noProof="0" dirty="0" err="1"/>
              <a:t>Children</a:t>
            </a:r>
            <a:r>
              <a:rPr lang="cy-GB" noProof="0" dirty="0"/>
              <a:t> </a:t>
            </a:r>
          </a:p>
          <a:p>
            <a:r>
              <a:rPr lang="cy-GB" noProof="0" dirty="0" err="1"/>
              <a:t>Loss</a:t>
            </a:r>
            <a:r>
              <a:rPr lang="cy-GB" noProof="0" dirty="0"/>
              <a:t> of </a:t>
            </a:r>
            <a:r>
              <a:rPr lang="cy-GB" noProof="0" dirty="0" err="1"/>
              <a:t>Privacy</a:t>
            </a:r>
            <a:r>
              <a:rPr lang="cy-GB" noProof="0" dirty="0"/>
              <a:t> </a:t>
            </a:r>
          </a:p>
          <a:p>
            <a:r>
              <a:rPr lang="cy-GB" noProof="0" dirty="0" err="1"/>
              <a:t>Lessened</a:t>
            </a:r>
            <a:r>
              <a:rPr lang="cy-GB" noProof="0" dirty="0"/>
              <a:t> </a:t>
            </a:r>
            <a:r>
              <a:rPr lang="cy-GB" noProof="0" dirty="0" err="1"/>
              <a:t>Ability</a:t>
            </a:r>
            <a:r>
              <a:rPr lang="cy-GB" noProof="0" dirty="0"/>
              <a:t> to </a:t>
            </a:r>
            <a:r>
              <a:rPr lang="cy-GB" noProof="0" dirty="0" err="1"/>
              <a:t>Multitask</a:t>
            </a:r>
            <a:r>
              <a:rPr lang="cy-GB" noProof="0" dirty="0"/>
              <a:t> </a:t>
            </a:r>
          </a:p>
          <a:p>
            <a:r>
              <a:rPr lang="cy-GB" noProof="0" dirty="0" err="1"/>
              <a:t>Health</a:t>
            </a:r>
            <a:r>
              <a:rPr lang="cy-GB" noProof="0" dirty="0"/>
              <a:t> </a:t>
            </a:r>
            <a:r>
              <a:rPr lang="cy-GB" noProof="0" dirty="0" err="1"/>
              <a:t>Related</a:t>
            </a:r>
            <a:r>
              <a:rPr lang="cy-GB" noProof="0" dirty="0"/>
              <a:t> </a:t>
            </a:r>
            <a:r>
              <a:rPr lang="cy-GB" noProof="0" dirty="0" err="1"/>
              <a:t>Issues</a:t>
            </a:r>
            <a:r>
              <a:rPr lang="cy-GB" noProof="0" dirty="0"/>
              <a:t> </a:t>
            </a:r>
          </a:p>
          <a:p>
            <a:r>
              <a:rPr lang="cy-GB" noProof="0" dirty="0" err="1"/>
              <a:t>Changing</a:t>
            </a:r>
            <a:r>
              <a:rPr lang="cy-GB" noProof="0" dirty="0"/>
              <a:t> </a:t>
            </a:r>
            <a:r>
              <a:rPr lang="cy-GB" noProof="0" dirty="0" err="1"/>
              <a:t>Social</a:t>
            </a:r>
            <a:r>
              <a:rPr lang="cy-GB" noProof="0" dirty="0"/>
              <a:t> </a:t>
            </a:r>
            <a:r>
              <a:rPr lang="cy-GB" noProof="0" dirty="0" err="1"/>
              <a:t>Norms</a:t>
            </a:r>
            <a:r>
              <a:rPr lang="cy-GB" noProof="0" dirty="0"/>
              <a:t> </a:t>
            </a:r>
          </a:p>
          <a:p>
            <a:pPr marL="0" indent="0">
              <a:buNone/>
            </a:pPr>
            <a:r>
              <a:rPr lang="cy-GB" noProof="0" dirty="0"/>
              <a:t>(</a:t>
            </a:r>
            <a:r>
              <a:rPr lang="cy-GB" noProof="0" dirty="0" err="1"/>
              <a:t>Hatch</a:t>
            </a:r>
            <a:r>
              <a:rPr lang="cy-GB" noProof="0" dirty="0"/>
              <a:t>, 2011)</a:t>
            </a:r>
          </a:p>
        </p:txBody>
      </p:sp>
    </p:spTree>
    <p:extLst>
      <p:ext uri="{BB962C8B-B14F-4D97-AF65-F5344CB8AC3E}">
        <p14:creationId xmlns:p14="http://schemas.microsoft.com/office/powerpoint/2010/main" val="683411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CYFEIRIADAU 					</a:t>
            </a:r>
            <a:r>
              <a:rPr lang="cy-GB" noProof="0" dirty="0" err="1"/>
              <a:t>References</a:t>
            </a:r>
            <a:endParaRPr lang="cy-GB" noProof="0" dirty="0"/>
          </a:p>
        </p:txBody>
      </p:sp>
      <p:sp>
        <p:nvSpPr>
          <p:cNvPr id="3" name="Content Placeholder 2"/>
          <p:cNvSpPr>
            <a:spLocks noGrp="1"/>
          </p:cNvSpPr>
          <p:nvPr>
            <p:ph idx="1"/>
          </p:nvPr>
        </p:nvSpPr>
        <p:spPr>
          <a:xfrm>
            <a:off x="1141412" y="1569855"/>
            <a:ext cx="9905999" cy="4984694"/>
          </a:xfrm>
        </p:spPr>
        <p:txBody>
          <a:bodyPr>
            <a:normAutofit fontScale="85000" lnSpcReduction="20000"/>
          </a:bodyPr>
          <a:lstStyle/>
          <a:p>
            <a:r>
              <a:rPr lang="en-GB" dirty="0"/>
              <a:t>Baker, T., Smith, L. with Anissa N (2019). “</a:t>
            </a:r>
            <a:r>
              <a:rPr lang="en-GB" dirty="0" err="1"/>
              <a:t>Educ</a:t>
            </a:r>
            <a:r>
              <a:rPr lang="en-GB" dirty="0"/>
              <a:t>-AI-</a:t>
            </a:r>
            <a:r>
              <a:rPr lang="en-GB" dirty="0" err="1"/>
              <a:t>tion</a:t>
            </a:r>
            <a:r>
              <a:rPr lang="en-GB" dirty="0"/>
              <a:t> Rebooted? Exploring the future of artificial intelligence in schools and colleges”, </a:t>
            </a:r>
            <a:r>
              <a:rPr lang="en-GB" dirty="0" err="1"/>
              <a:t>Nesta</a:t>
            </a:r>
            <a:r>
              <a:rPr lang="en-GB" dirty="0"/>
              <a:t>,</a:t>
            </a:r>
          </a:p>
          <a:p>
            <a:r>
              <a:rPr lang="en-GB" dirty="0"/>
              <a:t>https://media.nesta.org.uk/documents/Future_of_AI_and_education_v5_WEB.pdf</a:t>
            </a:r>
          </a:p>
          <a:p>
            <a:r>
              <a:rPr lang="en-GB" dirty="0"/>
              <a:t>Baker, </a:t>
            </a:r>
            <a:r>
              <a:rPr lang="en-GB" dirty="0" err="1"/>
              <a:t>Bielli</a:t>
            </a:r>
            <a:r>
              <a:rPr lang="en-GB" dirty="0"/>
              <a:t>, </a:t>
            </a:r>
            <a:r>
              <a:rPr lang="en-GB" dirty="0" err="1"/>
              <a:t>Tricarico</a:t>
            </a:r>
            <a:r>
              <a:rPr lang="en-GB" dirty="0"/>
              <a:t> (2019). Making the most of technology in education. </a:t>
            </a:r>
            <a:r>
              <a:rPr lang="en-GB" dirty="0" err="1"/>
              <a:t>Nesta</a:t>
            </a:r>
            <a:r>
              <a:rPr lang="en-GB" dirty="0"/>
              <a:t>, </a:t>
            </a:r>
            <a:r>
              <a:rPr lang="en-GB" dirty="0">
                <a:hlinkClick r:id="rId2"/>
              </a:rPr>
              <a:t>https://www.nesta.org.uk/report/making-most-technology-education/</a:t>
            </a:r>
            <a:endParaRPr lang="en-GB" dirty="0"/>
          </a:p>
          <a:p>
            <a:r>
              <a:rPr lang="en-GB" dirty="0"/>
              <a:t>Hatch, K (2011). Determining the Effects of Technology on Children. University of Rhode Island</a:t>
            </a:r>
          </a:p>
          <a:p>
            <a:r>
              <a:rPr lang="en-GB" dirty="0" err="1"/>
              <a:t>DigitalCommons@URI</a:t>
            </a:r>
            <a:r>
              <a:rPr lang="en-GB" dirty="0"/>
              <a:t> https://digitalcommons.uri.edu/cgi/viewcontent.cgi?referer=http://scholar.google.co.uk/&amp;httpsredir=1&amp;article=1212&amp;context=srhonorsprog</a:t>
            </a:r>
          </a:p>
          <a:p>
            <a:r>
              <a:rPr lang="en-GB" dirty="0"/>
              <a:t>Liu, S.; </a:t>
            </a:r>
            <a:r>
              <a:rPr lang="en-GB" dirty="0" err="1"/>
              <a:t>Volcic</a:t>
            </a:r>
            <a:r>
              <a:rPr lang="en-GB" dirty="0"/>
              <a:t>, Z.; </a:t>
            </a:r>
            <a:r>
              <a:rPr lang="en-GB" dirty="0" err="1"/>
              <a:t>Gallois</a:t>
            </a:r>
            <a:r>
              <a:rPr lang="en-GB" dirty="0"/>
              <a:t>, C.; 2015. Introducing Intercultural Communication - Global Cultures and Contexts, London: Sage   Companion website  </a:t>
            </a:r>
            <a:r>
              <a:rPr lang="en-GB" sz="1900" dirty="0">
                <a:latin typeface="Arial Rounded MT Bold" panose="020F0704030504030204" pitchFamily="34" charset="0"/>
                <a:hlinkClick r:id="rId3"/>
              </a:rPr>
              <a:t>https://study.sagepub.com/liu2e</a:t>
            </a:r>
            <a:endParaRPr lang="en-GB" sz="1900" dirty="0">
              <a:latin typeface="Arial Rounded MT Bold" panose="020F0704030504030204" pitchFamily="34" charset="0"/>
            </a:endParaRPr>
          </a:p>
          <a:p>
            <a:r>
              <a:rPr lang="en-GB" dirty="0"/>
              <a:t>Welsh Government (2015). “List of Digital Pioneer Schools.” https://gweddill.gov.wales/docs/ </a:t>
            </a:r>
            <a:r>
              <a:rPr lang="en-GB" dirty="0" err="1"/>
              <a:t>cabinetstatements</a:t>
            </a:r>
            <a:r>
              <a:rPr lang="en-GB" dirty="0"/>
              <a:t>/2015/151105pioneerschoolsen.pdf</a:t>
            </a:r>
            <a:endParaRPr lang="en-GB" dirty="0">
              <a:latin typeface="Arial Rounded MT Bold" panose="020F0704030504030204" pitchFamily="34" charset="0"/>
            </a:endParaRPr>
          </a:p>
          <a:p>
            <a:endParaRPr lang="en-GB" dirty="0"/>
          </a:p>
        </p:txBody>
      </p:sp>
    </p:spTree>
    <p:extLst>
      <p:ext uri="{BB962C8B-B14F-4D97-AF65-F5344CB8AC3E}">
        <p14:creationId xmlns:p14="http://schemas.microsoft.com/office/powerpoint/2010/main" val="3324670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M22898775_Modern Circuit design_SL_V1.potx" id="{D7AD0F58-4DF1-4655-B454-893348AD7998}" vid="{1E267F19-E5ED-48D3-B7A8-11832F35D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A938410-2173-430A-9B92-20257D39BD88}">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16c05727-aa75-4e4a-9b5f-8a80a1165891"/>
    <ds:schemaRef ds:uri="http://schemas.microsoft.com/office/infopath/2007/PartnerControls"/>
    <ds:schemaRef ds:uri="http://purl.org/dc/term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80B6055E-F2DC-412A-8B07-D3793807DA86}">
  <ds:schemaRefs>
    <ds:schemaRef ds:uri="http://schemas.microsoft.com/sharepoint/v3/contenttype/forms"/>
  </ds:schemaRefs>
</ds:datastoreItem>
</file>

<file path=customXml/itemProps3.xml><?xml version="1.0" encoding="utf-8"?>
<ds:datastoreItem xmlns:ds="http://schemas.openxmlformats.org/officeDocument/2006/customXml" ds:itemID="{E1BF91BB-6045-4869-8145-5C20AAEE9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Circuit design</Template>
  <TotalTime>0</TotalTime>
  <Words>1015</Words>
  <Application>Microsoft Office PowerPoint</Application>
  <PresentationFormat>Widescreen</PresentationFormat>
  <Paragraphs>98</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Rounded MT Bold</vt:lpstr>
      <vt:lpstr>Calibri</vt:lpstr>
      <vt:lpstr>Tw Cen MT</vt:lpstr>
      <vt:lpstr>Circuit</vt:lpstr>
      <vt:lpstr>ECGE4006P CYFRYNGAU CYMDEITHASOL, TECHNOLEG, ADDYSG </vt:lpstr>
      <vt:lpstr>BYD CYSYLLTIEDIG   A connected world</vt:lpstr>
      <vt:lpstr>Beth yw byd cysylltiedig?     What is a connected world?  Trafodwch.     DISCUSS. sut mae gwneud diffiniad?   How do we make a definition?</vt:lpstr>
      <vt:lpstr>Pentref Byd-Eang  A global village</vt:lpstr>
      <vt:lpstr>TRAFODWCH     Discuss</vt:lpstr>
      <vt:lpstr>Y PENTREF BYD-EANG  The global village</vt:lpstr>
      <vt:lpstr>Y defnydd o dechnoleg ac addysg USES Of Technology and Education</vt:lpstr>
      <vt:lpstr>DEALLUSRWYDD ARTIFFISIAL MEWN ADDYSG Artificial Intelligence in Education</vt:lpstr>
      <vt:lpstr>MANTEISION TECHNOLEG MEWN ADDYSG Advantages of technology in Education</vt:lpstr>
      <vt:lpstr>ANFANTEISION...   Disadvantages…</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2019-08-27T11:53:23Z</dcterms:created>
  <dcterms:modified xsi:type="dcterms:W3CDTF">2022-02-10T13:45:41Z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