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1"/>
  </p:notesMasterIdLst>
  <p:sldIdLst>
    <p:sldId id="256" r:id="rId2"/>
    <p:sldId id="275" r:id="rId3"/>
    <p:sldId id="257" r:id="rId4"/>
    <p:sldId id="269" r:id="rId5"/>
    <p:sldId id="264" r:id="rId6"/>
    <p:sldId id="259" r:id="rId7"/>
    <p:sldId id="260" r:id="rId8"/>
    <p:sldId id="271" r:id="rId9"/>
    <p:sldId id="272" r:id="rId10"/>
    <p:sldId id="258" r:id="rId11"/>
    <p:sldId id="261" r:id="rId12"/>
    <p:sldId id="267" r:id="rId13"/>
    <p:sldId id="273" r:id="rId14"/>
    <p:sldId id="263" r:id="rId15"/>
    <p:sldId id="266" r:id="rId16"/>
    <p:sldId id="262" r:id="rId17"/>
    <p:sldId id="268" r:id="rId18"/>
    <p:sldId id="274" r:id="rId19"/>
    <p:sldId id="265" r:id="rId20"/>
  </p:sldIdLst>
  <p:sldSz cx="18288000" cy="10287000"/>
  <p:notesSz cx="6858000" cy="9144000"/>
  <p:embeddedFontLst>
    <p:embeddedFont>
      <p:font typeface="ADLaM Display" panose="02010000000000000000" pitchFamily="2" charset="77"/>
      <p:regular r:id="rId22"/>
    </p:embeddedFont>
    <p:embeddedFont>
      <p:font typeface="Aptos" panose="020B0004020202020204" pitchFamily="34" charset="0"/>
      <p:regular r:id="rId23"/>
      <p:bold r:id="rId24"/>
      <p:italic r:id="rId25"/>
      <p:boldItalic r:id="rId26"/>
    </p:embeddedFont>
    <p:embeddedFont>
      <p:font typeface="Calibri" panose="020F0502020204030204" pitchFamily="34" charset="0"/>
      <p:regular r:id="rId27"/>
      <p:bold r:id="rId28"/>
      <p:italic r:id="rId29"/>
      <p:boldItalic r:id="rId30"/>
    </p:embeddedFont>
    <p:embeddedFont>
      <p:font typeface="Gagalin" pitchFamily="2" charset="0"/>
      <p:regular r:id="rId3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autoAdjust="0"/>
    <p:restoredTop sz="79609" autoAdjust="0"/>
  </p:normalViewPr>
  <p:slideViewPr>
    <p:cSldViewPr>
      <p:cViewPr varScale="1">
        <p:scale>
          <a:sx n="57" d="100"/>
          <a:sy n="57" d="100"/>
        </p:scale>
        <p:origin x="1560"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0.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font" Target="fonts/font9.fntdata"/><Relationship Id="rId35" Type="http://schemas.openxmlformats.org/officeDocument/2006/relationships/tableStyles" Target="tableStyles.xml"/><Relationship Id="rId8" Type="http://schemas.openxmlformats.org/officeDocument/2006/relationships/slide" Target="slides/slide7.xml"/></Relationships>
</file>

<file path=ppt/diagrams/_rels/data17.xml.rels><?xml version="1.0" encoding="UTF-8" standalone="yes"?>
<Relationships xmlns="http://schemas.openxmlformats.org/package/2006/relationships"><Relationship Id="rId2" Type="http://schemas.openxmlformats.org/officeDocument/2006/relationships/hyperlink" Target="https://operabeds.com/blogs/news/dutch-dementia-village" TargetMode="External"/><Relationship Id="rId1" Type="http://schemas.openxmlformats.org/officeDocument/2006/relationships/hyperlink" Target="https://www.ageuk.org.uk/" TargetMode="External"/></Relationships>
</file>

<file path=ppt/diagrams/_rels/drawing17.xml.rels><?xml version="1.0" encoding="UTF-8" standalone="yes"?>
<Relationships xmlns="http://schemas.openxmlformats.org/package/2006/relationships"><Relationship Id="rId2" Type="http://schemas.openxmlformats.org/officeDocument/2006/relationships/hyperlink" Target="https://operabeds.com/blogs/news/dutch-dementia-village" TargetMode="External"/><Relationship Id="rId1" Type="http://schemas.openxmlformats.org/officeDocument/2006/relationships/hyperlink" Target="https://www.ageuk.org.uk/"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FBF24D-317D-4FF5-B22E-EA00F46E75D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5AAE193-F784-41E5-847B-1BF67FBCF3BB}">
      <dgm:prSet custT="1"/>
      <dgm:spPr/>
      <dgm:t>
        <a:bodyPr/>
        <a:lstStyle/>
        <a:p>
          <a:pPr algn="l"/>
          <a:r>
            <a:rPr lang="en-US" sz="1800" b="1"/>
            <a:t>Introduction</a:t>
          </a:r>
        </a:p>
      </dgm:t>
    </dgm:pt>
    <dgm:pt modelId="{B5F9624C-9759-4DC8-AF8D-6B35D7F14F2B}" type="parTrans" cxnId="{0AC27DAB-25E2-4EE1-A421-917A008EBA67}">
      <dgm:prSet/>
      <dgm:spPr/>
      <dgm:t>
        <a:bodyPr/>
        <a:lstStyle/>
        <a:p>
          <a:endParaRPr lang="en-US"/>
        </a:p>
      </dgm:t>
    </dgm:pt>
    <dgm:pt modelId="{415EF54D-52FF-4ADC-80C2-DA55442E1842}" type="sibTrans" cxnId="{0AC27DAB-25E2-4EE1-A421-917A008EBA67}">
      <dgm:prSet/>
      <dgm:spPr/>
      <dgm:t>
        <a:bodyPr/>
        <a:lstStyle/>
        <a:p>
          <a:endParaRPr lang="en-US"/>
        </a:p>
      </dgm:t>
    </dgm:pt>
    <dgm:pt modelId="{B75800A4-500D-493D-A4BC-46DFB46128F8}">
      <dgm:prSet custT="1"/>
      <dgm:spPr/>
      <dgm:t>
        <a:bodyPr/>
        <a:lstStyle/>
        <a:p>
          <a:pPr algn="l"/>
          <a:r>
            <a:rPr lang="en-US" sz="1800" b="1" dirty="0"/>
            <a:t>The Ageing Population: Why It Matters</a:t>
          </a:r>
        </a:p>
      </dgm:t>
    </dgm:pt>
    <dgm:pt modelId="{2659AC09-7AC0-42D6-A1B9-0F352A437FC0}" type="parTrans" cxnId="{2FD4438B-2951-43E3-BAFA-CA311E3C9C40}">
      <dgm:prSet/>
      <dgm:spPr/>
      <dgm:t>
        <a:bodyPr/>
        <a:lstStyle/>
        <a:p>
          <a:endParaRPr lang="en-US"/>
        </a:p>
      </dgm:t>
    </dgm:pt>
    <dgm:pt modelId="{769E59CD-96A4-4BAB-91D9-1C901B8024DC}" type="sibTrans" cxnId="{2FD4438B-2951-43E3-BAFA-CA311E3C9C40}">
      <dgm:prSet/>
      <dgm:spPr/>
      <dgm:t>
        <a:bodyPr/>
        <a:lstStyle/>
        <a:p>
          <a:endParaRPr lang="en-US"/>
        </a:p>
      </dgm:t>
    </dgm:pt>
    <dgm:pt modelId="{AE7CD01F-772D-4CCA-BDAF-799E02748E3E}">
      <dgm:prSet custT="1"/>
      <dgm:spPr/>
      <dgm:t>
        <a:bodyPr/>
        <a:lstStyle/>
        <a:p>
          <a:pPr algn="l"/>
          <a:r>
            <a:rPr lang="en-US" sz="1800" b="1"/>
            <a:t>Care Needs of Older People</a:t>
          </a:r>
        </a:p>
      </dgm:t>
    </dgm:pt>
    <dgm:pt modelId="{3F4B7064-EA59-447F-98F1-4D01832F2B04}" type="parTrans" cxnId="{2FB25C7F-380D-490E-BA8E-A688DB6C6A86}">
      <dgm:prSet/>
      <dgm:spPr/>
      <dgm:t>
        <a:bodyPr/>
        <a:lstStyle/>
        <a:p>
          <a:endParaRPr lang="en-US"/>
        </a:p>
      </dgm:t>
    </dgm:pt>
    <dgm:pt modelId="{6D829CC7-73C0-442E-B657-D5E9DE07B9C6}" type="sibTrans" cxnId="{2FB25C7F-380D-490E-BA8E-A688DB6C6A86}">
      <dgm:prSet/>
      <dgm:spPr/>
      <dgm:t>
        <a:bodyPr/>
        <a:lstStyle/>
        <a:p>
          <a:endParaRPr lang="en-US"/>
        </a:p>
      </dgm:t>
    </dgm:pt>
    <dgm:pt modelId="{1C15545F-723F-4154-BFC7-B24003943F20}">
      <dgm:prSet custT="1"/>
      <dgm:spPr/>
      <dgm:t>
        <a:bodyPr/>
        <a:lstStyle/>
        <a:p>
          <a:pPr algn="l"/>
          <a:r>
            <a:rPr lang="en-US" sz="1800" b="1"/>
            <a:t>Theoretical Frameworks of Ageing</a:t>
          </a:r>
        </a:p>
      </dgm:t>
    </dgm:pt>
    <dgm:pt modelId="{B1F5F17A-BE49-42CC-9B53-FABC9576505C}" type="parTrans" cxnId="{0E9794F0-32C9-4B65-B845-F5AEFD77B26B}">
      <dgm:prSet/>
      <dgm:spPr/>
      <dgm:t>
        <a:bodyPr/>
        <a:lstStyle/>
        <a:p>
          <a:endParaRPr lang="en-US"/>
        </a:p>
      </dgm:t>
    </dgm:pt>
    <dgm:pt modelId="{9E930F09-DA0D-4ACB-A220-C013886A2B30}" type="sibTrans" cxnId="{0E9794F0-32C9-4B65-B845-F5AEFD77B26B}">
      <dgm:prSet/>
      <dgm:spPr/>
      <dgm:t>
        <a:bodyPr/>
        <a:lstStyle/>
        <a:p>
          <a:endParaRPr lang="en-US"/>
        </a:p>
      </dgm:t>
    </dgm:pt>
    <dgm:pt modelId="{2577B614-1438-4D68-8792-5D0BB77994A9}">
      <dgm:prSet custT="1"/>
      <dgm:spPr/>
      <dgm:t>
        <a:bodyPr/>
        <a:lstStyle/>
        <a:p>
          <a:pPr algn="l"/>
          <a:r>
            <a:rPr lang="en-US" sz="1800" b="1"/>
            <a:t>Key Policies in Elderly Care</a:t>
          </a:r>
        </a:p>
      </dgm:t>
    </dgm:pt>
    <dgm:pt modelId="{BDF7B7DC-E55C-476A-9E8A-0ADA42729430}" type="parTrans" cxnId="{D5F2B758-4BC4-44FE-BDE6-319AD6919B42}">
      <dgm:prSet/>
      <dgm:spPr/>
      <dgm:t>
        <a:bodyPr/>
        <a:lstStyle/>
        <a:p>
          <a:endParaRPr lang="en-US"/>
        </a:p>
      </dgm:t>
    </dgm:pt>
    <dgm:pt modelId="{1259E47D-93F7-4FF2-93A7-52D2312290FC}" type="sibTrans" cxnId="{D5F2B758-4BC4-44FE-BDE6-319AD6919B42}">
      <dgm:prSet/>
      <dgm:spPr/>
      <dgm:t>
        <a:bodyPr/>
        <a:lstStyle/>
        <a:p>
          <a:endParaRPr lang="en-US"/>
        </a:p>
      </dgm:t>
    </dgm:pt>
    <dgm:pt modelId="{BA97445A-D046-4147-9BAC-01F25C4D0369}">
      <dgm:prSet custT="1"/>
      <dgm:spPr/>
      <dgm:t>
        <a:bodyPr/>
        <a:lstStyle/>
        <a:p>
          <a:pPr algn="l"/>
          <a:r>
            <a:rPr lang="en-US" sz="1800" b="1"/>
            <a:t>Current Care Provisions in the UK</a:t>
          </a:r>
        </a:p>
      </dgm:t>
    </dgm:pt>
    <dgm:pt modelId="{1958F830-E7AF-4CAA-85FB-A657D294059E}" type="parTrans" cxnId="{1F93F3DE-70A8-459E-807C-85C44541975A}">
      <dgm:prSet/>
      <dgm:spPr/>
      <dgm:t>
        <a:bodyPr/>
        <a:lstStyle/>
        <a:p>
          <a:endParaRPr lang="en-US"/>
        </a:p>
      </dgm:t>
    </dgm:pt>
    <dgm:pt modelId="{E7785924-C99A-40E1-B1CA-8D8734CF3DBF}" type="sibTrans" cxnId="{1F93F3DE-70A8-459E-807C-85C44541975A}">
      <dgm:prSet/>
      <dgm:spPr/>
      <dgm:t>
        <a:bodyPr/>
        <a:lstStyle/>
        <a:p>
          <a:endParaRPr lang="en-US"/>
        </a:p>
      </dgm:t>
    </dgm:pt>
    <dgm:pt modelId="{E5A5808F-8F6A-4507-8F7A-3887EA6D7AB6}">
      <dgm:prSet custT="1"/>
      <dgm:spPr/>
      <dgm:t>
        <a:bodyPr/>
        <a:lstStyle/>
        <a:p>
          <a:pPr algn="l"/>
          <a:r>
            <a:rPr lang="en-US" sz="1800" b="1"/>
            <a:t>Critical Evaluation of Residential Care</a:t>
          </a:r>
        </a:p>
      </dgm:t>
    </dgm:pt>
    <dgm:pt modelId="{4748A607-5352-4443-9A8F-469CE2ADF375}" type="parTrans" cxnId="{C3CA96B9-AEB0-4EF9-BFB1-A8974E50F9BB}">
      <dgm:prSet/>
      <dgm:spPr/>
      <dgm:t>
        <a:bodyPr/>
        <a:lstStyle/>
        <a:p>
          <a:endParaRPr lang="en-US"/>
        </a:p>
      </dgm:t>
    </dgm:pt>
    <dgm:pt modelId="{4ED12A69-055D-4CF8-8E61-24331BC65DEA}" type="sibTrans" cxnId="{C3CA96B9-AEB0-4EF9-BFB1-A8974E50F9BB}">
      <dgm:prSet/>
      <dgm:spPr/>
      <dgm:t>
        <a:bodyPr/>
        <a:lstStyle/>
        <a:p>
          <a:endParaRPr lang="en-US"/>
        </a:p>
      </dgm:t>
    </dgm:pt>
    <dgm:pt modelId="{45E87D4F-7057-4725-A02D-B9ED3EB7CC40}">
      <dgm:prSet custT="1"/>
      <dgm:spPr/>
      <dgm:t>
        <a:bodyPr/>
        <a:lstStyle/>
        <a:p>
          <a:pPr algn="l"/>
          <a:r>
            <a:rPr lang="en-US" sz="1800" b="1"/>
            <a:t>Critical Evaluation of Day Centers or Hospice Care</a:t>
          </a:r>
        </a:p>
      </dgm:t>
    </dgm:pt>
    <dgm:pt modelId="{ECC25C10-3B92-41D5-9838-CE47777F049D}" type="parTrans" cxnId="{4FFCD122-18F8-41F5-AC06-CEEECAA17E08}">
      <dgm:prSet/>
      <dgm:spPr/>
      <dgm:t>
        <a:bodyPr/>
        <a:lstStyle/>
        <a:p>
          <a:endParaRPr lang="en-US"/>
        </a:p>
      </dgm:t>
    </dgm:pt>
    <dgm:pt modelId="{2342F277-6901-4163-A3C3-05B621047783}" type="sibTrans" cxnId="{4FFCD122-18F8-41F5-AC06-CEEECAA17E08}">
      <dgm:prSet/>
      <dgm:spPr/>
      <dgm:t>
        <a:bodyPr/>
        <a:lstStyle/>
        <a:p>
          <a:endParaRPr lang="en-US"/>
        </a:p>
      </dgm:t>
    </dgm:pt>
    <dgm:pt modelId="{868F9CBB-D917-4440-BCCD-D76711E9A987}">
      <dgm:prSet custT="1"/>
      <dgm:spPr/>
      <dgm:t>
        <a:bodyPr/>
        <a:lstStyle/>
        <a:p>
          <a:pPr algn="l"/>
          <a:r>
            <a:rPr lang="en-US" sz="1800" b="1"/>
            <a:t>Technological Innovations in Elderly Care</a:t>
          </a:r>
        </a:p>
      </dgm:t>
    </dgm:pt>
    <dgm:pt modelId="{8368A822-8C23-41A2-9F0A-A81A45FCDA31}" type="parTrans" cxnId="{9E1B3A88-4D19-43C2-B0E9-56466BD7EC00}">
      <dgm:prSet/>
      <dgm:spPr/>
      <dgm:t>
        <a:bodyPr/>
        <a:lstStyle/>
        <a:p>
          <a:endParaRPr lang="en-US"/>
        </a:p>
      </dgm:t>
    </dgm:pt>
    <dgm:pt modelId="{6ECAECF7-8438-49F0-8CCA-E02F7CE68B36}" type="sibTrans" cxnId="{9E1B3A88-4D19-43C2-B0E9-56466BD7EC00}">
      <dgm:prSet/>
      <dgm:spPr/>
      <dgm:t>
        <a:bodyPr/>
        <a:lstStyle/>
        <a:p>
          <a:endParaRPr lang="en-US"/>
        </a:p>
      </dgm:t>
    </dgm:pt>
    <dgm:pt modelId="{01D9D157-C1CB-4ABB-8383-D2D3AFF41E2D}">
      <dgm:prSet custT="1"/>
      <dgm:spPr/>
      <dgm:t>
        <a:bodyPr/>
        <a:lstStyle/>
        <a:p>
          <a:pPr algn="l"/>
          <a:r>
            <a:rPr lang="en-US" sz="1800" b="0">
              <a:latin typeface="Arial" panose="020B0604020202020204" pitchFamily="34" charset="0"/>
              <a:cs typeface="Arial" panose="020B0604020202020204" pitchFamily="34" charset="0"/>
            </a:rPr>
            <a:t>Case Study 1: Dementia Village in the Netherlands</a:t>
          </a:r>
        </a:p>
      </dgm:t>
    </dgm:pt>
    <dgm:pt modelId="{E7F86315-19B0-4A6C-9422-5EF318DFD39C}" type="parTrans" cxnId="{3CBAC5DF-8566-496C-B37E-17E24DEC63E8}">
      <dgm:prSet/>
      <dgm:spPr/>
      <dgm:t>
        <a:bodyPr/>
        <a:lstStyle/>
        <a:p>
          <a:endParaRPr lang="en-US"/>
        </a:p>
      </dgm:t>
    </dgm:pt>
    <dgm:pt modelId="{B4A9CCFC-9A9E-4D5E-9ACC-2D7E90038573}" type="sibTrans" cxnId="{3CBAC5DF-8566-496C-B37E-17E24DEC63E8}">
      <dgm:prSet/>
      <dgm:spPr/>
      <dgm:t>
        <a:bodyPr/>
        <a:lstStyle/>
        <a:p>
          <a:endParaRPr lang="en-US"/>
        </a:p>
      </dgm:t>
    </dgm:pt>
    <dgm:pt modelId="{F8189716-5A91-4D21-9655-15AE42B8625F}">
      <dgm:prSet custT="1"/>
      <dgm:spPr/>
      <dgm:t>
        <a:bodyPr/>
        <a:lstStyle/>
        <a:p>
          <a:pPr algn="l"/>
          <a:r>
            <a:rPr lang="en-US" sz="1800" b="1" dirty="0"/>
            <a:t>Case Study 2: Age UK Initiatives</a:t>
          </a:r>
        </a:p>
      </dgm:t>
    </dgm:pt>
    <dgm:pt modelId="{84809637-BAE1-4E53-AF68-AB78F9C7F50B}" type="parTrans" cxnId="{A3AD22E3-C733-4377-AE3C-61C009C901E9}">
      <dgm:prSet/>
      <dgm:spPr/>
      <dgm:t>
        <a:bodyPr/>
        <a:lstStyle/>
        <a:p>
          <a:endParaRPr lang="en-US"/>
        </a:p>
      </dgm:t>
    </dgm:pt>
    <dgm:pt modelId="{70F0F996-B3CF-4271-A8DF-766048588CB7}" type="sibTrans" cxnId="{A3AD22E3-C733-4377-AE3C-61C009C901E9}">
      <dgm:prSet/>
      <dgm:spPr/>
      <dgm:t>
        <a:bodyPr/>
        <a:lstStyle/>
        <a:p>
          <a:endParaRPr lang="en-US"/>
        </a:p>
      </dgm:t>
    </dgm:pt>
    <dgm:pt modelId="{C3742785-93A8-4499-8196-DCE46A73F2EB}">
      <dgm:prSet custT="1"/>
      <dgm:spPr/>
      <dgm:t>
        <a:bodyPr/>
        <a:lstStyle/>
        <a:p>
          <a:pPr algn="l"/>
          <a:r>
            <a:rPr lang="en-US" sz="1800" b="1" dirty="0"/>
            <a:t>Recommendations for Improvement in Elderly Care</a:t>
          </a:r>
        </a:p>
      </dgm:t>
    </dgm:pt>
    <dgm:pt modelId="{D9A8C0CA-40A3-40EE-999C-F008E605D42D}" type="parTrans" cxnId="{2E3A524C-5C90-48B1-8AF3-A9874FD3BB2C}">
      <dgm:prSet/>
      <dgm:spPr/>
      <dgm:t>
        <a:bodyPr/>
        <a:lstStyle/>
        <a:p>
          <a:endParaRPr lang="en-US"/>
        </a:p>
      </dgm:t>
    </dgm:pt>
    <dgm:pt modelId="{307FEF20-DC7D-4D5E-9FB5-BAFEFEF01CD9}" type="sibTrans" cxnId="{2E3A524C-5C90-48B1-8AF3-A9874FD3BB2C}">
      <dgm:prSet/>
      <dgm:spPr/>
      <dgm:t>
        <a:bodyPr/>
        <a:lstStyle/>
        <a:p>
          <a:endParaRPr lang="en-US"/>
        </a:p>
      </dgm:t>
    </dgm:pt>
    <dgm:pt modelId="{C969342B-5774-49C7-8867-4A8390323C10}">
      <dgm:prSet custT="1"/>
      <dgm:spPr/>
      <dgm:t>
        <a:bodyPr/>
        <a:lstStyle/>
        <a:p>
          <a:pPr algn="l"/>
          <a:r>
            <a:rPr lang="en-US" sz="1800" b="1" dirty="0"/>
            <a:t>Barriers to Implementing Recommendations</a:t>
          </a:r>
        </a:p>
      </dgm:t>
    </dgm:pt>
    <dgm:pt modelId="{AD8BE432-C67B-44AD-87C1-905126FA7C91}" type="parTrans" cxnId="{10D408BD-01A0-4BB5-8130-9509B45EB589}">
      <dgm:prSet/>
      <dgm:spPr/>
      <dgm:t>
        <a:bodyPr/>
        <a:lstStyle/>
        <a:p>
          <a:endParaRPr lang="en-US"/>
        </a:p>
      </dgm:t>
    </dgm:pt>
    <dgm:pt modelId="{CDB62438-12ED-4BED-9F03-7B4DE4F9C117}" type="sibTrans" cxnId="{10D408BD-01A0-4BB5-8130-9509B45EB589}">
      <dgm:prSet/>
      <dgm:spPr/>
      <dgm:t>
        <a:bodyPr/>
        <a:lstStyle/>
        <a:p>
          <a:endParaRPr lang="en-US"/>
        </a:p>
      </dgm:t>
    </dgm:pt>
    <dgm:pt modelId="{9855D2B4-9B8E-43F1-8F51-B68F61715BE3}">
      <dgm:prSet custT="1"/>
      <dgm:spPr/>
      <dgm:t>
        <a:bodyPr/>
        <a:lstStyle/>
        <a:p>
          <a:pPr algn="l"/>
          <a:r>
            <a:rPr lang="en-US" sz="1800" b="1" dirty="0"/>
            <a:t>Impact of the Ageing Population on Healthcare and Social Services</a:t>
          </a:r>
        </a:p>
      </dgm:t>
    </dgm:pt>
    <dgm:pt modelId="{3BFE5F3C-8F84-4A90-A748-D7388B3FE14B}" type="parTrans" cxnId="{95E3399C-F643-47DA-B8EA-EAC9EB871791}">
      <dgm:prSet/>
      <dgm:spPr/>
      <dgm:t>
        <a:bodyPr/>
        <a:lstStyle/>
        <a:p>
          <a:endParaRPr lang="en-US"/>
        </a:p>
      </dgm:t>
    </dgm:pt>
    <dgm:pt modelId="{7F7D5F9E-7FC4-4F99-A876-16423EB8BAF9}" type="sibTrans" cxnId="{95E3399C-F643-47DA-B8EA-EAC9EB871791}">
      <dgm:prSet/>
      <dgm:spPr/>
      <dgm:t>
        <a:bodyPr/>
        <a:lstStyle/>
        <a:p>
          <a:endParaRPr lang="en-US"/>
        </a:p>
      </dgm:t>
    </dgm:pt>
    <dgm:pt modelId="{D23FBDB6-3DF6-4074-AA3B-61FCCD501FDB}">
      <dgm:prSet custT="1"/>
      <dgm:spPr/>
      <dgm:t>
        <a:bodyPr/>
        <a:lstStyle/>
        <a:p>
          <a:pPr algn="l"/>
          <a:r>
            <a:rPr lang="en-US" sz="1800" b="1" dirty="0"/>
            <a:t>Conclusion and Key Takeaways</a:t>
          </a:r>
        </a:p>
      </dgm:t>
    </dgm:pt>
    <dgm:pt modelId="{9A565DE6-1FAB-48A0-B346-3BCF51A45E82}" type="parTrans" cxnId="{987B5C41-1D27-48A4-BDD8-14B8B38B30A2}">
      <dgm:prSet/>
      <dgm:spPr/>
      <dgm:t>
        <a:bodyPr/>
        <a:lstStyle/>
        <a:p>
          <a:endParaRPr lang="en-US"/>
        </a:p>
      </dgm:t>
    </dgm:pt>
    <dgm:pt modelId="{88F85DD6-A3B2-481A-8274-93BBDF85CA66}" type="sibTrans" cxnId="{987B5C41-1D27-48A4-BDD8-14B8B38B30A2}">
      <dgm:prSet/>
      <dgm:spPr/>
      <dgm:t>
        <a:bodyPr/>
        <a:lstStyle/>
        <a:p>
          <a:endParaRPr lang="en-US"/>
        </a:p>
      </dgm:t>
    </dgm:pt>
    <dgm:pt modelId="{26FC0549-9551-43D1-B2FC-C68F15C92AF2}" type="pres">
      <dgm:prSet presAssocID="{1DFBF24D-317D-4FF5-B22E-EA00F46E75D7}" presName="linear" presStyleCnt="0">
        <dgm:presLayoutVars>
          <dgm:animLvl val="lvl"/>
          <dgm:resizeHandles val="exact"/>
        </dgm:presLayoutVars>
      </dgm:prSet>
      <dgm:spPr/>
    </dgm:pt>
    <dgm:pt modelId="{6EF64A02-7253-4020-BB26-5B80EB3FC575}" type="pres">
      <dgm:prSet presAssocID="{F5AAE193-F784-41E5-847B-1BF67FBCF3BB}" presName="parentText" presStyleLbl="node1" presStyleIdx="0" presStyleCnt="15">
        <dgm:presLayoutVars>
          <dgm:chMax val="0"/>
          <dgm:bulletEnabled val="1"/>
        </dgm:presLayoutVars>
      </dgm:prSet>
      <dgm:spPr/>
    </dgm:pt>
    <dgm:pt modelId="{8A2009AE-61D5-4544-9DC3-5E3D401B5121}" type="pres">
      <dgm:prSet presAssocID="{415EF54D-52FF-4ADC-80C2-DA55442E1842}" presName="spacer" presStyleCnt="0"/>
      <dgm:spPr/>
    </dgm:pt>
    <dgm:pt modelId="{B3017C6A-86EA-48DD-BFB4-CA189526042C}" type="pres">
      <dgm:prSet presAssocID="{B75800A4-500D-493D-A4BC-46DFB46128F8}" presName="parentText" presStyleLbl="node1" presStyleIdx="1" presStyleCnt="15">
        <dgm:presLayoutVars>
          <dgm:chMax val="0"/>
          <dgm:bulletEnabled val="1"/>
        </dgm:presLayoutVars>
      </dgm:prSet>
      <dgm:spPr/>
    </dgm:pt>
    <dgm:pt modelId="{7E4C86F9-99B0-49DD-9A63-982A6DDBE9D7}" type="pres">
      <dgm:prSet presAssocID="{769E59CD-96A4-4BAB-91D9-1C901B8024DC}" presName="spacer" presStyleCnt="0"/>
      <dgm:spPr/>
    </dgm:pt>
    <dgm:pt modelId="{3919DF0C-9E9D-4CD5-96F8-9910F152B86E}" type="pres">
      <dgm:prSet presAssocID="{AE7CD01F-772D-4CCA-BDAF-799E02748E3E}" presName="parentText" presStyleLbl="node1" presStyleIdx="2" presStyleCnt="15">
        <dgm:presLayoutVars>
          <dgm:chMax val="0"/>
          <dgm:bulletEnabled val="1"/>
        </dgm:presLayoutVars>
      </dgm:prSet>
      <dgm:spPr/>
    </dgm:pt>
    <dgm:pt modelId="{5CE8B102-2AD3-4F70-8581-08A73EE7D1A7}" type="pres">
      <dgm:prSet presAssocID="{6D829CC7-73C0-442E-B657-D5E9DE07B9C6}" presName="spacer" presStyleCnt="0"/>
      <dgm:spPr/>
    </dgm:pt>
    <dgm:pt modelId="{151CC284-F398-4946-8272-E1F8FBC48416}" type="pres">
      <dgm:prSet presAssocID="{1C15545F-723F-4154-BFC7-B24003943F20}" presName="parentText" presStyleLbl="node1" presStyleIdx="3" presStyleCnt="15">
        <dgm:presLayoutVars>
          <dgm:chMax val="0"/>
          <dgm:bulletEnabled val="1"/>
        </dgm:presLayoutVars>
      </dgm:prSet>
      <dgm:spPr/>
    </dgm:pt>
    <dgm:pt modelId="{72A4CCFA-4523-42BD-B44B-92AC83CFA327}" type="pres">
      <dgm:prSet presAssocID="{9E930F09-DA0D-4ACB-A220-C013886A2B30}" presName="spacer" presStyleCnt="0"/>
      <dgm:spPr/>
    </dgm:pt>
    <dgm:pt modelId="{C1F05E66-3464-44AA-8D9D-3E81C8174B80}" type="pres">
      <dgm:prSet presAssocID="{2577B614-1438-4D68-8792-5D0BB77994A9}" presName="parentText" presStyleLbl="node1" presStyleIdx="4" presStyleCnt="15">
        <dgm:presLayoutVars>
          <dgm:chMax val="0"/>
          <dgm:bulletEnabled val="1"/>
        </dgm:presLayoutVars>
      </dgm:prSet>
      <dgm:spPr/>
    </dgm:pt>
    <dgm:pt modelId="{085865FE-A476-4F72-80E0-CFE271AC9396}" type="pres">
      <dgm:prSet presAssocID="{1259E47D-93F7-4FF2-93A7-52D2312290FC}" presName="spacer" presStyleCnt="0"/>
      <dgm:spPr/>
    </dgm:pt>
    <dgm:pt modelId="{CE4E7A35-76ED-472F-AD9C-F05B32DE33E0}" type="pres">
      <dgm:prSet presAssocID="{BA97445A-D046-4147-9BAC-01F25C4D0369}" presName="parentText" presStyleLbl="node1" presStyleIdx="5" presStyleCnt="15">
        <dgm:presLayoutVars>
          <dgm:chMax val="0"/>
          <dgm:bulletEnabled val="1"/>
        </dgm:presLayoutVars>
      </dgm:prSet>
      <dgm:spPr/>
    </dgm:pt>
    <dgm:pt modelId="{A2025A9E-EFFB-4583-9B4B-3482B8A80D46}" type="pres">
      <dgm:prSet presAssocID="{E7785924-C99A-40E1-B1CA-8D8734CF3DBF}" presName="spacer" presStyleCnt="0"/>
      <dgm:spPr/>
    </dgm:pt>
    <dgm:pt modelId="{87344983-F52B-4FD8-9B7F-C4B5F42C04D8}" type="pres">
      <dgm:prSet presAssocID="{E5A5808F-8F6A-4507-8F7A-3887EA6D7AB6}" presName="parentText" presStyleLbl="node1" presStyleIdx="6" presStyleCnt="15">
        <dgm:presLayoutVars>
          <dgm:chMax val="0"/>
          <dgm:bulletEnabled val="1"/>
        </dgm:presLayoutVars>
      </dgm:prSet>
      <dgm:spPr/>
    </dgm:pt>
    <dgm:pt modelId="{E557D505-F9ED-4780-92E9-3DEB74D5E5FF}" type="pres">
      <dgm:prSet presAssocID="{4ED12A69-055D-4CF8-8E61-24331BC65DEA}" presName="spacer" presStyleCnt="0"/>
      <dgm:spPr/>
    </dgm:pt>
    <dgm:pt modelId="{2F3C75C7-1A0F-497B-BC1F-A9690E20BCD1}" type="pres">
      <dgm:prSet presAssocID="{45E87D4F-7057-4725-A02D-B9ED3EB7CC40}" presName="parentText" presStyleLbl="node1" presStyleIdx="7" presStyleCnt="15">
        <dgm:presLayoutVars>
          <dgm:chMax val="0"/>
          <dgm:bulletEnabled val="1"/>
        </dgm:presLayoutVars>
      </dgm:prSet>
      <dgm:spPr/>
    </dgm:pt>
    <dgm:pt modelId="{49874C7A-C654-4341-8955-721EBC5FFEE5}" type="pres">
      <dgm:prSet presAssocID="{2342F277-6901-4163-A3C3-05B621047783}" presName="spacer" presStyleCnt="0"/>
      <dgm:spPr/>
    </dgm:pt>
    <dgm:pt modelId="{510A5380-A4D7-4AED-AC7C-A5745E625250}" type="pres">
      <dgm:prSet presAssocID="{868F9CBB-D917-4440-BCCD-D76711E9A987}" presName="parentText" presStyleLbl="node1" presStyleIdx="8" presStyleCnt="15">
        <dgm:presLayoutVars>
          <dgm:chMax val="0"/>
          <dgm:bulletEnabled val="1"/>
        </dgm:presLayoutVars>
      </dgm:prSet>
      <dgm:spPr/>
    </dgm:pt>
    <dgm:pt modelId="{1F802757-6692-42D4-95E3-77172283E166}" type="pres">
      <dgm:prSet presAssocID="{6ECAECF7-8438-49F0-8CCA-E02F7CE68B36}" presName="spacer" presStyleCnt="0"/>
      <dgm:spPr/>
    </dgm:pt>
    <dgm:pt modelId="{FE3444D4-51A8-444D-BB2A-48AD8591B7F9}" type="pres">
      <dgm:prSet presAssocID="{01D9D157-C1CB-4ABB-8383-D2D3AFF41E2D}" presName="parentText" presStyleLbl="node1" presStyleIdx="9" presStyleCnt="15">
        <dgm:presLayoutVars>
          <dgm:chMax val="0"/>
          <dgm:bulletEnabled val="1"/>
        </dgm:presLayoutVars>
      </dgm:prSet>
      <dgm:spPr/>
    </dgm:pt>
    <dgm:pt modelId="{4BABB85A-96FC-45AA-94A5-D1CD3483104C}" type="pres">
      <dgm:prSet presAssocID="{B4A9CCFC-9A9E-4D5E-9ACC-2D7E90038573}" presName="spacer" presStyleCnt="0"/>
      <dgm:spPr/>
    </dgm:pt>
    <dgm:pt modelId="{B11E56EB-76B5-4079-BFA7-F93F9F4C6799}" type="pres">
      <dgm:prSet presAssocID="{F8189716-5A91-4D21-9655-15AE42B8625F}" presName="parentText" presStyleLbl="node1" presStyleIdx="10" presStyleCnt="15">
        <dgm:presLayoutVars>
          <dgm:chMax val="0"/>
          <dgm:bulletEnabled val="1"/>
        </dgm:presLayoutVars>
      </dgm:prSet>
      <dgm:spPr/>
    </dgm:pt>
    <dgm:pt modelId="{2B635CD4-D7B0-4ABB-B482-0B32A4EAD225}" type="pres">
      <dgm:prSet presAssocID="{70F0F996-B3CF-4271-A8DF-766048588CB7}" presName="spacer" presStyleCnt="0"/>
      <dgm:spPr/>
    </dgm:pt>
    <dgm:pt modelId="{34C8129C-AF67-4D7D-8E00-AEC969E8B7E2}" type="pres">
      <dgm:prSet presAssocID="{C3742785-93A8-4499-8196-DCE46A73F2EB}" presName="parentText" presStyleLbl="node1" presStyleIdx="11" presStyleCnt="15">
        <dgm:presLayoutVars>
          <dgm:chMax val="0"/>
          <dgm:bulletEnabled val="1"/>
        </dgm:presLayoutVars>
      </dgm:prSet>
      <dgm:spPr/>
    </dgm:pt>
    <dgm:pt modelId="{CE74A977-0840-427D-9A17-CB6AC14F23F2}" type="pres">
      <dgm:prSet presAssocID="{307FEF20-DC7D-4D5E-9FB5-BAFEFEF01CD9}" presName="spacer" presStyleCnt="0"/>
      <dgm:spPr/>
    </dgm:pt>
    <dgm:pt modelId="{5D27319B-A245-419A-8138-BE17F359BFB5}" type="pres">
      <dgm:prSet presAssocID="{C969342B-5774-49C7-8867-4A8390323C10}" presName="parentText" presStyleLbl="node1" presStyleIdx="12" presStyleCnt="15">
        <dgm:presLayoutVars>
          <dgm:chMax val="0"/>
          <dgm:bulletEnabled val="1"/>
        </dgm:presLayoutVars>
      </dgm:prSet>
      <dgm:spPr/>
    </dgm:pt>
    <dgm:pt modelId="{9D8163FA-BF92-4FB9-AAEC-4D8929679A15}" type="pres">
      <dgm:prSet presAssocID="{CDB62438-12ED-4BED-9F03-7B4DE4F9C117}" presName="spacer" presStyleCnt="0"/>
      <dgm:spPr/>
    </dgm:pt>
    <dgm:pt modelId="{16252BF8-D9C5-4723-AFC6-83C41536EBFF}" type="pres">
      <dgm:prSet presAssocID="{9855D2B4-9B8E-43F1-8F51-B68F61715BE3}" presName="parentText" presStyleLbl="node1" presStyleIdx="13" presStyleCnt="15">
        <dgm:presLayoutVars>
          <dgm:chMax val="0"/>
          <dgm:bulletEnabled val="1"/>
        </dgm:presLayoutVars>
      </dgm:prSet>
      <dgm:spPr/>
    </dgm:pt>
    <dgm:pt modelId="{1C253B79-29F8-464E-8EAB-CC7A15801157}" type="pres">
      <dgm:prSet presAssocID="{7F7D5F9E-7FC4-4F99-A876-16423EB8BAF9}" presName="spacer" presStyleCnt="0"/>
      <dgm:spPr/>
    </dgm:pt>
    <dgm:pt modelId="{6BF6D856-FCC0-49BA-9B59-75EC32866F74}" type="pres">
      <dgm:prSet presAssocID="{D23FBDB6-3DF6-4074-AA3B-61FCCD501FDB}" presName="parentText" presStyleLbl="node1" presStyleIdx="14" presStyleCnt="15">
        <dgm:presLayoutVars>
          <dgm:chMax val="0"/>
          <dgm:bulletEnabled val="1"/>
        </dgm:presLayoutVars>
      </dgm:prSet>
      <dgm:spPr/>
    </dgm:pt>
  </dgm:ptLst>
  <dgm:cxnLst>
    <dgm:cxn modelId="{49D7400F-B906-46DA-83E9-51D38E058940}" type="presOf" srcId="{D23FBDB6-3DF6-4074-AA3B-61FCCD501FDB}" destId="{6BF6D856-FCC0-49BA-9B59-75EC32866F74}" srcOrd="0" destOrd="0" presId="urn:microsoft.com/office/officeart/2005/8/layout/vList2"/>
    <dgm:cxn modelId="{57311D10-AE65-4982-B536-90ED4C9E3CB4}" type="presOf" srcId="{45E87D4F-7057-4725-A02D-B9ED3EB7CC40}" destId="{2F3C75C7-1A0F-497B-BC1F-A9690E20BCD1}" srcOrd="0" destOrd="0" presId="urn:microsoft.com/office/officeart/2005/8/layout/vList2"/>
    <dgm:cxn modelId="{D7470012-6904-4305-A7D1-D57DFCD37732}" type="presOf" srcId="{2577B614-1438-4D68-8792-5D0BB77994A9}" destId="{C1F05E66-3464-44AA-8D9D-3E81C8174B80}" srcOrd="0" destOrd="0" presId="urn:microsoft.com/office/officeart/2005/8/layout/vList2"/>
    <dgm:cxn modelId="{EDF41D1E-5501-4608-9A22-982A829C3B52}" type="presOf" srcId="{C3742785-93A8-4499-8196-DCE46A73F2EB}" destId="{34C8129C-AF67-4D7D-8E00-AEC969E8B7E2}" srcOrd="0" destOrd="0" presId="urn:microsoft.com/office/officeart/2005/8/layout/vList2"/>
    <dgm:cxn modelId="{4FFCD122-18F8-41F5-AC06-CEEECAA17E08}" srcId="{1DFBF24D-317D-4FF5-B22E-EA00F46E75D7}" destId="{45E87D4F-7057-4725-A02D-B9ED3EB7CC40}" srcOrd="7" destOrd="0" parTransId="{ECC25C10-3B92-41D5-9838-CE47777F049D}" sibTransId="{2342F277-6901-4163-A3C3-05B621047783}"/>
    <dgm:cxn modelId="{89764425-46C3-4722-AF15-BDBA7E8200E6}" type="presOf" srcId="{1DFBF24D-317D-4FF5-B22E-EA00F46E75D7}" destId="{26FC0549-9551-43D1-B2FC-C68F15C92AF2}" srcOrd="0" destOrd="0" presId="urn:microsoft.com/office/officeart/2005/8/layout/vList2"/>
    <dgm:cxn modelId="{84C48925-1E91-40D1-8F93-509E69127429}" type="presOf" srcId="{BA97445A-D046-4147-9BAC-01F25C4D0369}" destId="{CE4E7A35-76ED-472F-AD9C-F05B32DE33E0}" srcOrd="0" destOrd="0" presId="urn:microsoft.com/office/officeart/2005/8/layout/vList2"/>
    <dgm:cxn modelId="{F319DF35-B4F5-4A9E-B69B-DEC99AD78EE7}" type="presOf" srcId="{01D9D157-C1CB-4ABB-8383-D2D3AFF41E2D}" destId="{FE3444D4-51A8-444D-BB2A-48AD8591B7F9}" srcOrd="0" destOrd="0" presId="urn:microsoft.com/office/officeart/2005/8/layout/vList2"/>
    <dgm:cxn modelId="{987B5C41-1D27-48A4-BDD8-14B8B38B30A2}" srcId="{1DFBF24D-317D-4FF5-B22E-EA00F46E75D7}" destId="{D23FBDB6-3DF6-4074-AA3B-61FCCD501FDB}" srcOrd="14" destOrd="0" parTransId="{9A565DE6-1FAB-48A0-B346-3BCF51A45E82}" sibTransId="{88F85DD6-A3B2-481A-8274-93BBDF85CA66}"/>
    <dgm:cxn modelId="{2E3A524C-5C90-48B1-8AF3-A9874FD3BB2C}" srcId="{1DFBF24D-317D-4FF5-B22E-EA00F46E75D7}" destId="{C3742785-93A8-4499-8196-DCE46A73F2EB}" srcOrd="11" destOrd="0" parTransId="{D9A8C0CA-40A3-40EE-999C-F008E605D42D}" sibTransId="{307FEF20-DC7D-4D5E-9FB5-BAFEFEF01CD9}"/>
    <dgm:cxn modelId="{1016004D-B512-4090-AA7D-545DDA97E57D}" type="presOf" srcId="{9855D2B4-9B8E-43F1-8F51-B68F61715BE3}" destId="{16252BF8-D9C5-4723-AFC6-83C41536EBFF}" srcOrd="0" destOrd="0" presId="urn:microsoft.com/office/officeart/2005/8/layout/vList2"/>
    <dgm:cxn modelId="{E34ABA50-8B8F-4800-B558-DF75B2084DD0}" type="presOf" srcId="{F8189716-5A91-4D21-9655-15AE42B8625F}" destId="{B11E56EB-76B5-4079-BFA7-F93F9F4C6799}" srcOrd="0" destOrd="0" presId="urn:microsoft.com/office/officeart/2005/8/layout/vList2"/>
    <dgm:cxn modelId="{D5F2B758-4BC4-44FE-BDE6-319AD6919B42}" srcId="{1DFBF24D-317D-4FF5-B22E-EA00F46E75D7}" destId="{2577B614-1438-4D68-8792-5D0BB77994A9}" srcOrd="4" destOrd="0" parTransId="{BDF7B7DC-E55C-476A-9E8A-0ADA42729430}" sibTransId="{1259E47D-93F7-4FF2-93A7-52D2312290FC}"/>
    <dgm:cxn modelId="{F0AD7A5F-FC43-4C9A-8691-338680C04BD7}" type="presOf" srcId="{1C15545F-723F-4154-BFC7-B24003943F20}" destId="{151CC284-F398-4946-8272-E1F8FBC48416}" srcOrd="0" destOrd="0" presId="urn:microsoft.com/office/officeart/2005/8/layout/vList2"/>
    <dgm:cxn modelId="{2FB25C7F-380D-490E-BA8E-A688DB6C6A86}" srcId="{1DFBF24D-317D-4FF5-B22E-EA00F46E75D7}" destId="{AE7CD01F-772D-4CCA-BDAF-799E02748E3E}" srcOrd="2" destOrd="0" parTransId="{3F4B7064-EA59-447F-98F1-4D01832F2B04}" sibTransId="{6D829CC7-73C0-442E-B657-D5E9DE07B9C6}"/>
    <dgm:cxn modelId="{22BEB186-71BB-4158-AD1C-D5DE8071A3E3}" type="presOf" srcId="{C969342B-5774-49C7-8867-4A8390323C10}" destId="{5D27319B-A245-419A-8138-BE17F359BFB5}" srcOrd="0" destOrd="0" presId="urn:microsoft.com/office/officeart/2005/8/layout/vList2"/>
    <dgm:cxn modelId="{9E1B3A88-4D19-43C2-B0E9-56466BD7EC00}" srcId="{1DFBF24D-317D-4FF5-B22E-EA00F46E75D7}" destId="{868F9CBB-D917-4440-BCCD-D76711E9A987}" srcOrd="8" destOrd="0" parTransId="{8368A822-8C23-41A2-9F0A-A81A45FCDA31}" sibTransId="{6ECAECF7-8438-49F0-8CCA-E02F7CE68B36}"/>
    <dgm:cxn modelId="{2FD4438B-2951-43E3-BAFA-CA311E3C9C40}" srcId="{1DFBF24D-317D-4FF5-B22E-EA00F46E75D7}" destId="{B75800A4-500D-493D-A4BC-46DFB46128F8}" srcOrd="1" destOrd="0" parTransId="{2659AC09-7AC0-42D6-A1B9-0F352A437FC0}" sibTransId="{769E59CD-96A4-4BAB-91D9-1C901B8024DC}"/>
    <dgm:cxn modelId="{B80D7D9B-05F9-4CC5-81F2-8E8D99FE93E8}" type="presOf" srcId="{AE7CD01F-772D-4CCA-BDAF-799E02748E3E}" destId="{3919DF0C-9E9D-4CD5-96F8-9910F152B86E}" srcOrd="0" destOrd="0" presId="urn:microsoft.com/office/officeart/2005/8/layout/vList2"/>
    <dgm:cxn modelId="{95E3399C-F643-47DA-B8EA-EAC9EB871791}" srcId="{1DFBF24D-317D-4FF5-B22E-EA00F46E75D7}" destId="{9855D2B4-9B8E-43F1-8F51-B68F61715BE3}" srcOrd="13" destOrd="0" parTransId="{3BFE5F3C-8F84-4A90-A748-D7388B3FE14B}" sibTransId="{7F7D5F9E-7FC4-4F99-A876-16423EB8BAF9}"/>
    <dgm:cxn modelId="{0AC27DAB-25E2-4EE1-A421-917A008EBA67}" srcId="{1DFBF24D-317D-4FF5-B22E-EA00F46E75D7}" destId="{F5AAE193-F784-41E5-847B-1BF67FBCF3BB}" srcOrd="0" destOrd="0" parTransId="{B5F9624C-9759-4DC8-AF8D-6B35D7F14F2B}" sibTransId="{415EF54D-52FF-4ADC-80C2-DA55442E1842}"/>
    <dgm:cxn modelId="{C3CA96B9-AEB0-4EF9-BFB1-A8974E50F9BB}" srcId="{1DFBF24D-317D-4FF5-B22E-EA00F46E75D7}" destId="{E5A5808F-8F6A-4507-8F7A-3887EA6D7AB6}" srcOrd="6" destOrd="0" parTransId="{4748A607-5352-4443-9A8F-469CE2ADF375}" sibTransId="{4ED12A69-055D-4CF8-8E61-24331BC65DEA}"/>
    <dgm:cxn modelId="{10D408BD-01A0-4BB5-8130-9509B45EB589}" srcId="{1DFBF24D-317D-4FF5-B22E-EA00F46E75D7}" destId="{C969342B-5774-49C7-8867-4A8390323C10}" srcOrd="12" destOrd="0" parTransId="{AD8BE432-C67B-44AD-87C1-905126FA7C91}" sibTransId="{CDB62438-12ED-4BED-9F03-7B4DE4F9C117}"/>
    <dgm:cxn modelId="{1F93F3DE-70A8-459E-807C-85C44541975A}" srcId="{1DFBF24D-317D-4FF5-B22E-EA00F46E75D7}" destId="{BA97445A-D046-4147-9BAC-01F25C4D0369}" srcOrd="5" destOrd="0" parTransId="{1958F830-E7AF-4CAA-85FB-A657D294059E}" sibTransId="{E7785924-C99A-40E1-B1CA-8D8734CF3DBF}"/>
    <dgm:cxn modelId="{3CBAC5DF-8566-496C-B37E-17E24DEC63E8}" srcId="{1DFBF24D-317D-4FF5-B22E-EA00F46E75D7}" destId="{01D9D157-C1CB-4ABB-8383-D2D3AFF41E2D}" srcOrd="9" destOrd="0" parTransId="{E7F86315-19B0-4A6C-9422-5EF318DFD39C}" sibTransId="{B4A9CCFC-9A9E-4D5E-9ACC-2D7E90038573}"/>
    <dgm:cxn modelId="{A3AD22E3-C733-4377-AE3C-61C009C901E9}" srcId="{1DFBF24D-317D-4FF5-B22E-EA00F46E75D7}" destId="{F8189716-5A91-4D21-9655-15AE42B8625F}" srcOrd="10" destOrd="0" parTransId="{84809637-BAE1-4E53-AF68-AB78F9C7F50B}" sibTransId="{70F0F996-B3CF-4271-A8DF-766048588CB7}"/>
    <dgm:cxn modelId="{16D842E3-0EFB-4B1F-84F6-C5D064E0AE67}" type="presOf" srcId="{868F9CBB-D917-4440-BCCD-D76711E9A987}" destId="{510A5380-A4D7-4AED-AC7C-A5745E625250}" srcOrd="0" destOrd="0" presId="urn:microsoft.com/office/officeart/2005/8/layout/vList2"/>
    <dgm:cxn modelId="{4A127EE9-9839-43DD-BE4E-D48BFA269B47}" type="presOf" srcId="{B75800A4-500D-493D-A4BC-46DFB46128F8}" destId="{B3017C6A-86EA-48DD-BFB4-CA189526042C}" srcOrd="0" destOrd="0" presId="urn:microsoft.com/office/officeart/2005/8/layout/vList2"/>
    <dgm:cxn modelId="{F98055EA-F7C4-4769-9375-7ADF43051C1A}" type="presOf" srcId="{F5AAE193-F784-41E5-847B-1BF67FBCF3BB}" destId="{6EF64A02-7253-4020-BB26-5B80EB3FC575}" srcOrd="0" destOrd="0" presId="urn:microsoft.com/office/officeart/2005/8/layout/vList2"/>
    <dgm:cxn modelId="{631762ED-FBC2-4688-9A72-48D892DFE4A7}" type="presOf" srcId="{E5A5808F-8F6A-4507-8F7A-3887EA6D7AB6}" destId="{87344983-F52B-4FD8-9B7F-C4B5F42C04D8}" srcOrd="0" destOrd="0" presId="urn:microsoft.com/office/officeart/2005/8/layout/vList2"/>
    <dgm:cxn modelId="{0E9794F0-32C9-4B65-B845-F5AEFD77B26B}" srcId="{1DFBF24D-317D-4FF5-B22E-EA00F46E75D7}" destId="{1C15545F-723F-4154-BFC7-B24003943F20}" srcOrd="3" destOrd="0" parTransId="{B1F5F17A-BE49-42CC-9B53-FABC9576505C}" sibTransId="{9E930F09-DA0D-4ACB-A220-C013886A2B30}"/>
    <dgm:cxn modelId="{E7813341-4938-4493-BF9A-140DA8D9ED90}" type="presParOf" srcId="{26FC0549-9551-43D1-B2FC-C68F15C92AF2}" destId="{6EF64A02-7253-4020-BB26-5B80EB3FC575}" srcOrd="0" destOrd="0" presId="urn:microsoft.com/office/officeart/2005/8/layout/vList2"/>
    <dgm:cxn modelId="{64E00B3D-70F0-4061-9193-65995C18645D}" type="presParOf" srcId="{26FC0549-9551-43D1-B2FC-C68F15C92AF2}" destId="{8A2009AE-61D5-4544-9DC3-5E3D401B5121}" srcOrd="1" destOrd="0" presId="urn:microsoft.com/office/officeart/2005/8/layout/vList2"/>
    <dgm:cxn modelId="{EBC55E7A-D8F7-4F93-9CBB-3F20A7274D88}" type="presParOf" srcId="{26FC0549-9551-43D1-B2FC-C68F15C92AF2}" destId="{B3017C6A-86EA-48DD-BFB4-CA189526042C}" srcOrd="2" destOrd="0" presId="urn:microsoft.com/office/officeart/2005/8/layout/vList2"/>
    <dgm:cxn modelId="{93F77324-E671-4FF7-8A8F-4EA864E5421D}" type="presParOf" srcId="{26FC0549-9551-43D1-B2FC-C68F15C92AF2}" destId="{7E4C86F9-99B0-49DD-9A63-982A6DDBE9D7}" srcOrd="3" destOrd="0" presId="urn:microsoft.com/office/officeart/2005/8/layout/vList2"/>
    <dgm:cxn modelId="{7DD0DE87-838D-4767-9DFD-602E4993E2B8}" type="presParOf" srcId="{26FC0549-9551-43D1-B2FC-C68F15C92AF2}" destId="{3919DF0C-9E9D-4CD5-96F8-9910F152B86E}" srcOrd="4" destOrd="0" presId="urn:microsoft.com/office/officeart/2005/8/layout/vList2"/>
    <dgm:cxn modelId="{37E6F1F3-43CB-436B-9140-B06FE2F3A189}" type="presParOf" srcId="{26FC0549-9551-43D1-B2FC-C68F15C92AF2}" destId="{5CE8B102-2AD3-4F70-8581-08A73EE7D1A7}" srcOrd="5" destOrd="0" presId="urn:microsoft.com/office/officeart/2005/8/layout/vList2"/>
    <dgm:cxn modelId="{0CF3C78A-6008-4CBC-B29A-B0390A2AC2C6}" type="presParOf" srcId="{26FC0549-9551-43D1-B2FC-C68F15C92AF2}" destId="{151CC284-F398-4946-8272-E1F8FBC48416}" srcOrd="6" destOrd="0" presId="urn:microsoft.com/office/officeart/2005/8/layout/vList2"/>
    <dgm:cxn modelId="{88600E13-737A-46D8-9C25-B73725E47B60}" type="presParOf" srcId="{26FC0549-9551-43D1-B2FC-C68F15C92AF2}" destId="{72A4CCFA-4523-42BD-B44B-92AC83CFA327}" srcOrd="7" destOrd="0" presId="urn:microsoft.com/office/officeart/2005/8/layout/vList2"/>
    <dgm:cxn modelId="{D282411B-F8C0-455E-A456-5BE799F55DA2}" type="presParOf" srcId="{26FC0549-9551-43D1-B2FC-C68F15C92AF2}" destId="{C1F05E66-3464-44AA-8D9D-3E81C8174B80}" srcOrd="8" destOrd="0" presId="urn:microsoft.com/office/officeart/2005/8/layout/vList2"/>
    <dgm:cxn modelId="{FFF153F8-860B-40FE-B565-88BBC666421D}" type="presParOf" srcId="{26FC0549-9551-43D1-B2FC-C68F15C92AF2}" destId="{085865FE-A476-4F72-80E0-CFE271AC9396}" srcOrd="9" destOrd="0" presId="urn:microsoft.com/office/officeart/2005/8/layout/vList2"/>
    <dgm:cxn modelId="{6E39F595-ACB6-4773-B2E4-1F99254E7EF0}" type="presParOf" srcId="{26FC0549-9551-43D1-B2FC-C68F15C92AF2}" destId="{CE4E7A35-76ED-472F-AD9C-F05B32DE33E0}" srcOrd="10" destOrd="0" presId="urn:microsoft.com/office/officeart/2005/8/layout/vList2"/>
    <dgm:cxn modelId="{D9FFE73D-D961-489D-8C22-A5E74E82C7B7}" type="presParOf" srcId="{26FC0549-9551-43D1-B2FC-C68F15C92AF2}" destId="{A2025A9E-EFFB-4583-9B4B-3482B8A80D46}" srcOrd="11" destOrd="0" presId="urn:microsoft.com/office/officeart/2005/8/layout/vList2"/>
    <dgm:cxn modelId="{74ADFFFB-45EB-4141-92C0-F49B6837D09A}" type="presParOf" srcId="{26FC0549-9551-43D1-B2FC-C68F15C92AF2}" destId="{87344983-F52B-4FD8-9B7F-C4B5F42C04D8}" srcOrd="12" destOrd="0" presId="urn:microsoft.com/office/officeart/2005/8/layout/vList2"/>
    <dgm:cxn modelId="{F7D0CB30-E5BC-4231-9AE2-B492667FC602}" type="presParOf" srcId="{26FC0549-9551-43D1-B2FC-C68F15C92AF2}" destId="{E557D505-F9ED-4780-92E9-3DEB74D5E5FF}" srcOrd="13" destOrd="0" presId="urn:microsoft.com/office/officeart/2005/8/layout/vList2"/>
    <dgm:cxn modelId="{59DC1BBA-FC3E-4062-A1F0-DD8B42F9ABA3}" type="presParOf" srcId="{26FC0549-9551-43D1-B2FC-C68F15C92AF2}" destId="{2F3C75C7-1A0F-497B-BC1F-A9690E20BCD1}" srcOrd="14" destOrd="0" presId="urn:microsoft.com/office/officeart/2005/8/layout/vList2"/>
    <dgm:cxn modelId="{FEC2EBFB-B2BE-4D86-8F97-3075AABC83D6}" type="presParOf" srcId="{26FC0549-9551-43D1-B2FC-C68F15C92AF2}" destId="{49874C7A-C654-4341-8955-721EBC5FFEE5}" srcOrd="15" destOrd="0" presId="urn:microsoft.com/office/officeart/2005/8/layout/vList2"/>
    <dgm:cxn modelId="{F40A8B7A-00F4-45CD-98FF-C527AB398534}" type="presParOf" srcId="{26FC0549-9551-43D1-B2FC-C68F15C92AF2}" destId="{510A5380-A4D7-4AED-AC7C-A5745E625250}" srcOrd="16" destOrd="0" presId="urn:microsoft.com/office/officeart/2005/8/layout/vList2"/>
    <dgm:cxn modelId="{7FD19260-1BBD-460B-BE0B-8CB94D7A26D6}" type="presParOf" srcId="{26FC0549-9551-43D1-B2FC-C68F15C92AF2}" destId="{1F802757-6692-42D4-95E3-77172283E166}" srcOrd="17" destOrd="0" presId="urn:microsoft.com/office/officeart/2005/8/layout/vList2"/>
    <dgm:cxn modelId="{472EB2FF-ADE2-4502-B5E7-C1A2B6361268}" type="presParOf" srcId="{26FC0549-9551-43D1-B2FC-C68F15C92AF2}" destId="{FE3444D4-51A8-444D-BB2A-48AD8591B7F9}" srcOrd="18" destOrd="0" presId="urn:microsoft.com/office/officeart/2005/8/layout/vList2"/>
    <dgm:cxn modelId="{642520E6-D164-401C-B1E3-28F5A14EBCB1}" type="presParOf" srcId="{26FC0549-9551-43D1-B2FC-C68F15C92AF2}" destId="{4BABB85A-96FC-45AA-94A5-D1CD3483104C}" srcOrd="19" destOrd="0" presId="urn:microsoft.com/office/officeart/2005/8/layout/vList2"/>
    <dgm:cxn modelId="{ACED128B-1ACB-4643-8152-B0DB2AE21185}" type="presParOf" srcId="{26FC0549-9551-43D1-B2FC-C68F15C92AF2}" destId="{B11E56EB-76B5-4079-BFA7-F93F9F4C6799}" srcOrd="20" destOrd="0" presId="urn:microsoft.com/office/officeart/2005/8/layout/vList2"/>
    <dgm:cxn modelId="{0F5AC680-11AF-43DC-89E2-863440C90C61}" type="presParOf" srcId="{26FC0549-9551-43D1-B2FC-C68F15C92AF2}" destId="{2B635CD4-D7B0-4ABB-B482-0B32A4EAD225}" srcOrd="21" destOrd="0" presId="urn:microsoft.com/office/officeart/2005/8/layout/vList2"/>
    <dgm:cxn modelId="{1A23800B-B72E-41A5-873D-5FD49866E222}" type="presParOf" srcId="{26FC0549-9551-43D1-B2FC-C68F15C92AF2}" destId="{34C8129C-AF67-4D7D-8E00-AEC969E8B7E2}" srcOrd="22" destOrd="0" presId="urn:microsoft.com/office/officeart/2005/8/layout/vList2"/>
    <dgm:cxn modelId="{0F581B3E-50A0-4087-ACFD-92108542E093}" type="presParOf" srcId="{26FC0549-9551-43D1-B2FC-C68F15C92AF2}" destId="{CE74A977-0840-427D-9A17-CB6AC14F23F2}" srcOrd="23" destOrd="0" presId="urn:microsoft.com/office/officeart/2005/8/layout/vList2"/>
    <dgm:cxn modelId="{E30DD1BD-0E72-4DE5-9A97-B7A1686DBC64}" type="presParOf" srcId="{26FC0549-9551-43D1-B2FC-C68F15C92AF2}" destId="{5D27319B-A245-419A-8138-BE17F359BFB5}" srcOrd="24" destOrd="0" presId="urn:microsoft.com/office/officeart/2005/8/layout/vList2"/>
    <dgm:cxn modelId="{58C3FF49-0B78-4FF3-A695-59BA58AF05E9}" type="presParOf" srcId="{26FC0549-9551-43D1-B2FC-C68F15C92AF2}" destId="{9D8163FA-BF92-4FB9-AAEC-4D8929679A15}" srcOrd="25" destOrd="0" presId="urn:microsoft.com/office/officeart/2005/8/layout/vList2"/>
    <dgm:cxn modelId="{D189D381-B265-4C6C-9574-2FE145288218}" type="presParOf" srcId="{26FC0549-9551-43D1-B2FC-C68F15C92AF2}" destId="{16252BF8-D9C5-4723-AFC6-83C41536EBFF}" srcOrd="26" destOrd="0" presId="urn:microsoft.com/office/officeart/2005/8/layout/vList2"/>
    <dgm:cxn modelId="{44CBED79-2AF0-4BF6-81A6-7EAF9C1F334A}" type="presParOf" srcId="{26FC0549-9551-43D1-B2FC-C68F15C92AF2}" destId="{1C253B79-29F8-464E-8EAB-CC7A15801157}" srcOrd="27" destOrd="0" presId="urn:microsoft.com/office/officeart/2005/8/layout/vList2"/>
    <dgm:cxn modelId="{A275FC0B-7029-4C2B-864A-B2E54185C318}" type="presParOf" srcId="{26FC0549-9551-43D1-B2FC-C68F15C92AF2}" destId="{6BF6D856-FCC0-49BA-9B59-75EC32866F74}" srcOrd="2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B048AD-EB4C-41C0-90BE-859CFC5E65E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FD81F10-032C-4FB7-8A76-6571E1320E37}">
      <dgm:prSet/>
      <dgm:spPr/>
      <dgm:t>
        <a:bodyPr/>
        <a:lstStyle/>
        <a:p>
          <a:r>
            <a:rPr lang="en-US" b="1"/>
            <a:t>Purpose</a:t>
          </a:r>
          <a:r>
            <a:rPr lang="en-US"/>
            <a:t> </a:t>
          </a:r>
        </a:p>
      </dgm:t>
    </dgm:pt>
    <dgm:pt modelId="{55AE9F9D-A1E6-495D-828D-65D0B6FC33B2}" type="parTrans" cxnId="{AB72F16C-E64A-4B6A-B87C-20065E9011CD}">
      <dgm:prSet/>
      <dgm:spPr/>
      <dgm:t>
        <a:bodyPr/>
        <a:lstStyle/>
        <a:p>
          <a:endParaRPr lang="en-US"/>
        </a:p>
      </dgm:t>
    </dgm:pt>
    <dgm:pt modelId="{28E90D7B-E8BB-461A-88E9-E9E560114BB2}" type="sibTrans" cxnId="{AB72F16C-E64A-4B6A-B87C-20065E9011CD}">
      <dgm:prSet/>
      <dgm:spPr/>
      <dgm:t>
        <a:bodyPr/>
        <a:lstStyle/>
        <a:p>
          <a:endParaRPr lang="en-US"/>
        </a:p>
      </dgm:t>
    </dgm:pt>
    <dgm:pt modelId="{B7E2FBC1-A924-4F26-9099-03A787D095D6}">
      <dgm:prSet/>
      <dgm:spPr/>
      <dgm:t>
        <a:bodyPr/>
        <a:lstStyle/>
        <a:p>
          <a:r>
            <a:rPr lang="en-US"/>
            <a:t>This presentation appraises the needs of older people in terms of care, empowerment, and support, concentrating on the issues that they encounter and the services that can be offered to make them gain appreciation of independence.</a:t>
          </a:r>
        </a:p>
      </dgm:t>
    </dgm:pt>
    <dgm:pt modelId="{A57FD190-380F-44EA-A566-F5088CF8AAAD}" type="parTrans" cxnId="{417DC1F8-77D7-4697-9157-E0099E59EB55}">
      <dgm:prSet/>
      <dgm:spPr/>
      <dgm:t>
        <a:bodyPr/>
        <a:lstStyle/>
        <a:p>
          <a:endParaRPr lang="en-US"/>
        </a:p>
      </dgm:t>
    </dgm:pt>
    <dgm:pt modelId="{AA266B51-2E47-4A3B-A774-77C86199E4BB}" type="sibTrans" cxnId="{417DC1F8-77D7-4697-9157-E0099E59EB55}">
      <dgm:prSet/>
      <dgm:spPr/>
      <dgm:t>
        <a:bodyPr/>
        <a:lstStyle/>
        <a:p>
          <a:endParaRPr lang="en-US"/>
        </a:p>
      </dgm:t>
    </dgm:pt>
    <dgm:pt modelId="{D323928F-58AD-4B07-8877-AB928BC4F734}">
      <dgm:prSet/>
      <dgm:spPr/>
      <dgm:t>
        <a:bodyPr/>
        <a:lstStyle/>
        <a:p>
          <a:r>
            <a:rPr lang="en-US" b="1"/>
            <a:t>Definition of Ageing</a:t>
          </a:r>
          <a:endParaRPr lang="en-US"/>
        </a:p>
      </dgm:t>
    </dgm:pt>
    <dgm:pt modelId="{1CB686CC-B7F9-4613-A586-2641AAE1D7C4}" type="parTrans" cxnId="{3CDD5DFC-7757-4563-A2F0-18F42FC639C3}">
      <dgm:prSet/>
      <dgm:spPr/>
      <dgm:t>
        <a:bodyPr/>
        <a:lstStyle/>
        <a:p>
          <a:endParaRPr lang="en-US"/>
        </a:p>
      </dgm:t>
    </dgm:pt>
    <dgm:pt modelId="{C189AC77-4967-4686-A452-D65C9920BF0B}" type="sibTrans" cxnId="{3CDD5DFC-7757-4563-A2F0-18F42FC639C3}">
      <dgm:prSet/>
      <dgm:spPr/>
      <dgm:t>
        <a:bodyPr/>
        <a:lstStyle/>
        <a:p>
          <a:endParaRPr lang="en-US"/>
        </a:p>
      </dgm:t>
    </dgm:pt>
    <dgm:pt modelId="{09BBDD16-BD73-4140-AD8A-184072267CD2}">
      <dgm:prSet/>
      <dgm:spPr/>
      <dgm:t>
        <a:bodyPr/>
        <a:lstStyle/>
        <a:p>
          <a:r>
            <a:rPr lang="en-US"/>
            <a:t>Ageing refers to the process of physical, cognitive, and social deterioration with age, which is caused by the biological process (Gaviano et al., 2024).</a:t>
          </a:r>
        </a:p>
      </dgm:t>
    </dgm:pt>
    <dgm:pt modelId="{CA304150-5217-4EFF-9895-594F79FB3B79}" type="parTrans" cxnId="{B81652A7-CF99-4609-B0BD-5BCEFF572B0D}">
      <dgm:prSet/>
      <dgm:spPr/>
      <dgm:t>
        <a:bodyPr/>
        <a:lstStyle/>
        <a:p>
          <a:endParaRPr lang="en-US"/>
        </a:p>
      </dgm:t>
    </dgm:pt>
    <dgm:pt modelId="{5DE64473-74E8-4DBB-B301-FB6DF71332B5}" type="sibTrans" cxnId="{B81652A7-CF99-4609-B0BD-5BCEFF572B0D}">
      <dgm:prSet/>
      <dgm:spPr/>
      <dgm:t>
        <a:bodyPr/>
        <a:lstStyle/>
        <a:p>
          <a:endParaRPr lang="en-US"/>
        </a:p>
      </dgm:t>
    </dgm:pt>
    <dgm:pt modelId="{A3F70842-91A9-4CED-ADC9-3C1C6332D826}">
      <dgm:prSet/>
      <dgm:spPr/>
      <dgm:t>
        <a:bodyPr/>
        <a:lstStyle/>
        <a:p>
          <a:r>
            <a:rPr lang="en-US" b="1"/>
            <a:t>Biological Theories</a:t>
          </a:r>
          <a:endParaRPr lang="en-US"/>
        </a:p>
      </dgm:t>
    </dgm:pt>
    <dgm:pt modelId="{421364DF-BF55-45E6-B3A5-FBCF42D33C8D}" type="parTrans" cxnId="{72DD47A4-69E4-44ED-A9C0-B5E8EBBFF9DE}">
      <dgm:prSet/>
      <dgm:spPr/>
      <dgm:t>
        <a:bodyPr/>
        <a:lstStyle/>
        <a:p>
          <a:endParaRPr lang="en-US"/>
        </a:p>
      </dgm:t>
    </dgm:pt>
    <dgm:pt modelId="{B5E74F31-1389-448E-8840-754003799EF4}" type="sibTrans" cxnId="{72DD47A4-69E4-44ED-A9C0-B5E8EBBFF9DE}">
      <dgm:prSet/>
      <dgm:spPr/>
      <dgm:t>
        <a:bodyPr/>
        <a:lstStyle/>
        <a:p>
          <a:endParaRPr lang="en-US"/>
        </a:p>
      </dgm:t>
    </dgm:pt>
    <dgm:pt modelId="{8C71D8EB-36B3-46D0-A67D-2F7C62A38F4D}">
      <dgm:prSet/>
      <dgm:spPr/>
      <dgm:t>
        <a:bodyPr/>
        <a:lstStyle/>
        <a:p>
          <a:r>
            <a:rPr lang="en-US"/>
            <a:t>Biological theories, such as Genetic Theory and Wear and Tear Theory, are regarded as regarded as genetically programmed or because of cellular damage (van der Kraan, 2025).</a:t>
          </a:r>
        </a:p>
      </dgm:t>
    </dgm:pt>
    <dgm:pt modelId="{47529518-F0B8-4B5F-B947-2D9187AE9B7C}" type="parTrans" cxnId="{E910147E-641A-4806-8033-214E8A1AB370}">
      <dgm:prSet/>
      <dgm:spPr/>
      <dgm:t>
        <a:bodyPr/>
        <a:lstStyle/>
        <a:p>
          <a:endParaRPr lang="en-US"/>
        </a:p>
      </dgm:t>
    </dgm:pt>
    <dgm:pt modelId="{860C01FB-3999-4FE5-B1A4-18D431808EFD}" type="sibTrans" cxnId="{E910147E-641A-4806-8033-214E8A1AB370}">
      <dgm:prSet/>
      <dgm:spPr/>
      <dgm:t>
        <a:bodyPr/>
        <a:lstStyle/>
        <a:p>
          <a:endParaRPr lang="en-US"/>
        </a:p>
      </dgm:t>
    </dgm:pt>
    <dgm:pt modelId="{5127152B-64B0-423A-AE36-B9E00D15C32D}">
      <dgm:prSet/>
      <dgm:spPr/>
      <dgm:t>
        <a:bodyPr/>
        <a:lstStyle/>
        <a:p>
          <a:r>
            <a:rPr lang="en-US" b="1"/>
            <a:t>Importance of the Topic</a:t>
          </a:r>
          <a:endParaRPr lang="en-US"/>
        </a:p>
      </dgm:t>
    </dgm:pt>
    <dgm:pt modelId="{10C7B1C9-92C0-4A65-9914-F8B77F6D1E94}" type="parTrans" cxnId="{712DB234-E695-476A-9CEA-CBCD466A9CDE}">
      <dgm:prSet/>
      <dgm:spPr/>
      <dgm:t>
        <a:bodyPr/>
        <a:lstStyle/>
        <a:p>
          <a:endParaRPr lang="en-US"/>
        </a:p>
      </dgm:t>
    </dgm:pt>
    <dgm:pt modelId="{BF2CD773-1F3E-41A0-9464-23107F7A2B1E}" type="sibTrans" cxnId="{712DB234-E695-476A-9CEA-CBCD466A9CDE}">
      <dgm:prSet/>
      <dgm:spPr/>
      <dgm:t>
        <a:bodyPr/>
        <a:lstStyle/>
        <a:p>
          <a:endParaRPr lang="en-US"/>
        </a:p>
      </dgm:t>
    </dgm:pt>
    <dgm:pt modelId="{01FFA6A7-DF3F-4882-8C25-7F6AE2D14FC5}">
      <dgm:prSet/>
      <dgm:spPr/>
      <dgm:t>
        <a:bodyPr/>
        <a:lstStyle/>
        <a:p>
          <a:r>
            <a:rPr lang="en-US"/>
            <a:t>The ageing process is something that should be known better as the life expectancy increases to enhance the care system and assist older adults.</a:t>
          </a:r>
        </a:p>
      </dgm:t>
    </dgm:pt>
    <dgm:pt modelId="{1F1B3F5F-C180-4935-BA3B-E5E7E13B4149}" type="parTrans" cxnId="{F2CD4DB8-50D0-4C9A-AF39-9024087E8F0C}">
      <dgm:prSet/>
      <dgm:spPr/>
      <dgm:t>
        <a:bodyPr/>
        <a:lstStyle/>
        <a:p>
          <a:endParaRPr lang="en-US"/>
        </a:p>
      </dgm:t>
    </dgm:pt>
    <dgm:pt modelId="{8715FA56-EAD6-4689-BEF9-CA4B98820E3E}" type="sibTrans" cxnId="{F2CD4DB8-50D0-4C9A-AF39-9024087E8F0C}">
      <dgm:prSet/>
      <dgm:spPr/>
      <dgm:t>
        <a:bodyPr/>
        <a:lstStyle/>
        <a:p>
          <a:endParaRPr lang="en-US"/>
        </a:p>
      </dgm:t>
    </dgm:pt>
    <dgm:pt modelId="{172FA2E5-A325-4A2A-94BC-86C681D347FB}">
      <dgm:prSet/>
      <dgm:spPr/>
      <dgm:t>
        <a:bodyPr/>
        <a:lstStyle/>
        <a:p>
          <a:r>
            <a:rPr lang="en-US" b="1"/>
            <a:t>Overview</a:t>
          </a:r>
          <a:r>
            <a:rPr lang="en-US"/>
            <a:t> </a:t>
          </a:r>
        </a:p>
      </dgm:t>
    </dgm:pt>
    <dgm:pt modelId="{AEE55A95-E4DD-4063-BCAB-0763E13B439B}" type="parTrans" cxnId="{21DE8DA3-E9D6-462B-95B7-42AD1BF44443}">
      <dgm:prSet/>
      <dgm:spPr/>
      <dgm:t>
        <a:bodyPr/>
        <a:lstStyle/>
        <a:p>
          <a:endParaRPr lang="en-US"/>
        </a:p>
      </dgm:t>
    </dgm:pt>
    <dgm:pt modelId="{9C5B5FAB-E780-4CE1-BC0C-17D9B5A4F328}" type="sibTrans" cxnId="{21DE8DA3-E9D6-462B-95B7-42AD1BF44443}">
      <dgm:prSet/>
      <dgm:spPr/>
      <dgm:t>
        <a:bodyPr/>
        <a:lstStyle/>
        <a:p>
          <a:endParaRPr lang="en-US"/>
        </a:p>
      </dgm:t>
    </dgm:pt>
    <dgm:pt modelId="{1FFB91D2-37DB-4047-86AD-8E0FCFA92193}">
      <dgm:prSet/>
      <dgm:spPr/>
      <dgm:t>
        <a:bodyPr/>
        <a:lstStyle/>
        <a:p>
          <a:r>
            <a:rPr lang="en-US" dirty="0"/>
            <a:t>I will discuss the theories about ageing, policies, care provisions and technological advances that will seek to enhance elderly care</a:t>
          </a:r>
        </a:p>
      </dgm:t>
    </dgm:pt>
    <dgm:pt modelId="{19BB4A9D-E2FF-4733-A9D1-2A2CB93C8908}" type="parTrans" cxnId="{A7E11890-48F8-4429-9045-A8EBDB35DC65}">
      <dgm:prSet/>
      <dgm:spPr/>
      <dgm:t>
        <a:bodyPr/>
        <a:lstStyle/>
        <a:p>
          <a:endParaRPr lang="en-US"/>
        </a:p>
      </dgm:t>
    </dgm:pt>
    <dgm:pt modelId="{9DD60860-E6C4-4408-9C5B-D875F58BED82}" type="sibTrans" cxnId="{A7E11890-48F8-4429-9045-A8EBDB35DC65}">
      <dgm:prSet/>
      <dgm:spPr/>
      <dgm:t>
        <a:bodyPr/>
        <a:lstStyle/>
        <a:p>
          <a:endParaRPr lang="en-US"/>
        </a:p>
      </dgm:t>
    </dgm:pt>
    <dgm:pt modelId="{6C3240A5-691A-4B45-A68D-4A47EEC1AC3F}" type="pres">
      <dgm:prSet presAssocID="{6BB048AD-EB4C-41C0-90BE-859CFC5E65EE}" presName="linear" presStyleCnt="0">
        <dgm:presLayoutVars>
          <dgm:animLvl val="lvl"/>
          <dgm:resizeHandles val="exact"/>
        </dgm:presLayoutVars>
      </dgm:prSet>
      <dgm:spPr/>
    </dgm:pt>
    <dgm:pt modelId="{AAB4B840-3304-4051-B4E6-A1B8A8165382}" type="pres">
      <dgm:prSet presAssocID="{EFD81F10-032C-4FB7-8A76-6571E1320E37}" presName="parentText" presStyleLbl="node1" presStyleIdx="0" presStyleCnt="5">
        <dgm:presLayoutVars>
          <dgm:chMax val="0"/>
          <dgm:bulletEnabled val="1"/>
        </dgm:presLayoutVars>
      </dgm:prSet>
      <dgm:spPr/>
    </dgm:pt>
    <dgm:pt modelId="{54F38647-EFA6-4EBC-A071-B0BCAD9A86AA}" type="pres">
      <dgm:prSet presAssocID="{EFD81F10-032C-4FB7-8A76-6571E1320E37}" presName="childText" presStyleLbl="revTx" presStyleIdx="0" presStyleCnt="5">
        <dgm:presLayoutVars>
          <dgm:bulletEnabled val="1"/>
        </dgm:presLayoutVars>
      </dgm:prSet>
      <dgm:spPr/>
    </dgm:pt>
    <dgm:pt modelId="{0266882F-F50D-479C-B266-61DDA3FD780E}" type="pres">
      <dgm:prSet presAssocID="{D323928F-58AD-4B07-8877-AB928BC4F734}" presName="parentText" presStyleLbl="node1" presStyleIdx="1" presStyleCnt="5">
        <dgm:presLayoutVars>
          <dgm:chMax val="0"/>
          <dgm:bulletEnabled val="1"/>
        </dgm:presLayoutVars>
      </dgm:prSet>
      <dgm:spPr/>
    </dgm:pt>
    <dgm:pt modelId="{3FE9C694-0E33-476D-A03D-38C37DF8AC98}" type="pres">
      <dgm:prSet presAssocID="{D323928F-58AD-4B07-8877-AB928BC4F734}" presName="childText" presStyleLbl="revTx" presStyleIdx="1" presStyleCnt="5">
        <dgm:presLayoutVars>
          <dgm:bulletEnabled val="1"/>
        </dgm:presLayoutVars>
      </dgm:prSet>
      <dgm:spPr/>
    </dgm:pt>
    <dgm:pt modelId="{A9E6B46C-19CA-42E2-B723-8899240F6C01}" type="pres">
      <dgm:prSet presAssocID="{A3F70842-91A9-4CED-ADC9-3C1C6332D826}" presName="parentText" presStyleLbl="node1" presStyleIdx="2" presStyleCnt="5">
        <dgm:presLayoutVars>
          <dgm:chMax val="0"/>
          <dgm:bulletEnabled val="1"/>
        </dgm:presLayoutVars>
      </dgm:prSet>
      <dgm:spPr/>
    </dgm:pt>
    <dgm:pt modelId="{2B8A74BB-9CD8-41A9-A3BC-E1634E2152A9}" type="pres">
      <dgm:prSet presAssocID="{A3F70842-91A9-4CED-ADC9-3C1C6332D826}" presName="childText" presStyleLbl="revTx" presStyleIdx="2" presStyleCnt="5">
        <dgm:presLayoutVars>
          <dgm:bulletEnabled val="1"/>
        </dgm:presLayoutVars>
      </dgm:prSet>
      <dgm:spPr/>
    </dgm:pt>
    <dgm:pt modelId="{25AF0BE6-807F-4A15-88AA-6210230A1142}" type="pres">
      <dgm:prSet presAssocID="{5127152B-64B0-423A-AE36-B9E00D15C32D}" presName="parentText" presStyleLbl="node1" presStyleIdx="3" presStyleCnt="5">
        <dgm:presLayoutVars>
          <dgm:chMax val="0"/>
          <dgm:bulletEnabled val="1"/>
        </dgm:presLayoutVars>
      </dgm:prSet>
      <dgm:spPr/>
    </dgm:pt>
    <dgm:pt modelId="{724928ED-1E08-442B-9A50-F37E9B7B34BC}" type="pres">
      <dgm:prSet presAssocID="{5127152B-64B0-423A-AE36-B9E00D15C32D}" presName="childText" presStyleLbl="revTx" presStyleIdx="3" presStyleCnt="5">
        <dgm:presLayoutVars>
          <dgm:bulletEnabled val="1"/>
        </dgm:presLayoutVars>
      </dgm:prSet>
      <dgm:spPr/>
    </dgm:pt>
    <dgm:pt modelId="{3AE09D64-B25C-4CE8-AD82-7E04887067F6}" type="pres">
      <dgm:prSet presAssocID="{172FA2E5-A325-4A2A-94BC-86C681D347FB}" presName="parentText" presStyleLbl="node1" presStyleIdx="4" presStyleCnt="5">
        <dgm:presLayoutVars>
          <dgm:chMax val="0"/>
          <dgm:bulletEnabled val="1"/>
        </dgm:presLayoutVars>
      </dgm:prSet>
      <dgm:spPr/>
    </dgm:pt>
    <dgm:pt modelId="{7A4FAC30-9144-40F6-8D24-8DF7D322D269}" type="pres">
      <dgm:prSet presAssocID="{172FA2E5-A325-4A2A-94BC-86C681D347FB}" presName="childText" presStyleLbl="revTx" presStyleIdx="4" presStyleCnt="5">
        <dgm:presLayoutVars>
          <dgm:bulletEnabled val="1"/>
        </dgm:presLayoutVars>
      </dgm:prSet>
      <dgm:spPr/>
    </dgm:pt>
  </dgm:ptLst>
  <dgm:cxnLst>
    <dgm:cxn modelId="{53510402-AC33-48F1-B40A-24063221CCB9}" type="presOf" srcId="{01FFA6A7-DF3F-4882-8C25-7F6AE2D14FC5}" destId="{724928ED-1E08-442B-9A50-F37E9B7B34BC}" srcOrd="0" destOrd="0" presId="urn:microsoft.com/office/officeart/2005/8/layout/vList2"/>
    <dgm:cxn modelId="{712DB234-E695-476A-9CEA-CBCD466A9CDE}" srcId="{6BB048AD-EB4C-41C0-90BE-859CFC5E65EE}" destId="{5127152B-64B0-423A-AE36-B9E00D15C32D}" srcOrd="3" destOrd="0" parTransId="{10C7B1C9-92C0-4A65-9914-F8B77F6D1E94}" sibTransId="{BF2CD773-1F3E-41A0-9464-23107F7A2B1E}"/>
    <dgm:cxn modelId="{D9CB313C-AF1B-4A4E-A90D-F1A179A68046}" type="presOf" srcId="{6BB048AD-EB4C-41C0-90BE-859CFC5E65EE}" destId="{6C3240A5-691A-4B45-A68D-4A47EEC1AC3F}" srcOrd="0" destOrd="0" presId="urn:microsoft.com/office/officeart/2005/8/layout/vList2"/>
    <dgm:cxn modelId="{AB72F16C-E64A-4B6A-B87C-20065E9011CD}" srcId="{6BB048AD-EB4C-41C0-90BE-859CFC5E65EE}" destId="{EFD81F10-032C-4FB7-8A76-6571E1320E37}" srcOrd="0" destOrd="0" parTransId="{55AE9F9D-A1E6-495D-828D-65D0B6FC33B2}" sibTransId="{28E90D7B-E8BB-461A-88E9-E9E560114BB2}"/>
    <dgm:cxn modelId="{E910147E-641A-4806-8033-214E8A1AB370}" srcId="{A3F70842-91A9-4CED-ADC9-3C1C6332D826}" destId="{8C71D8EB-36B3-46D0-A67D-2F7C62A38F4D}" srcOrd="0" destOrd="0" parTransId="{47529518-F0B8-4B5F-B947-2D9187AE9B7C}" sibTransId="{860C01FB-3999-4FE5-B1A4-18D431808EFD}"/>
    <dgm:cxn modelId="{FEEC6B81-7F04-46B0-9093-D391613C2BEF}" type="presOf" srcId="{8C71D8EB-36B3-46D0-A67D-2F7C62A38F4D}" destId="{2B8A74BB-9CD8-41A9-A3BC-E1634E2152A9}" srcOrd="0" destOrd="0" presId="urn:microsoft.com/office/officeart/2005/8/layout/vList2"/>
    <dgm:cxn modelId="{DF69FD8F-6190-4DE2-B3E6-5E79DA00A3A8}" type="presOf" srcId="{172FA2E5-A325-4A2A-94BC-86C681D347FB}" destId="{3AE09D64-B25C-4CE8-AD82-7E04887067F6}" srcOrd="0" destOrd="0" presId="urn:microsoft.com/office/officeart/2005/8/layout/vList2"/>
    <dgm:cxn modelId="{A7E11890-48F8-4429-9045-A8EBDB35DC65}" srcId="{172FA2E5-A325-4A2A-94BC-86C681D347FB}" destId="{1FFB91D2-37DB-4047-86AD-8E0FCFA92193}" srcOrd="0" destOrd="0" parTransId="{19BB4A9D-E2FF-4733-A9D1-2A2CB93C8908}" sibTransId="{9DD60860-E6C4-4408-9C5B-D875F58BED82}"/>
    <dgm:cxn modelId="{C5D289A3-BB83-4DA3-B1B1-5926C15F71CE}" type="presOf" srcId="{B7E2FBC1-A924-4F26-9099-03A787D095D6}" destId="{54F38647-EFA6-4EBC-A071-B0BCAD9A86AA}" srcOrd="0" destOrd="0" presId="urn:microsoft.com/office/officeart/2005/8/layout/vList2"/>
    <dgm:cxn modelId="{21DE8DA3-E9D6-462B-95B7-42AD1BF44443}" srcId="{6BB048AD-EB4C-41C0-90BE-859CFC5E65EE}" destId="{172FA2E5-A325-4A2A-94BC-86C681D347FB}" srcOrd="4" destOrd="0" parTransId="{AEE55A95-E4DD-4063-BCAB-0763E13B439B}" sibTransId="{9C5B5FAB-E780-4CE1-BC0C-17D9B5A4F328}"/>
    <dgm:cxn modelId="{6ECCE7A3-DCD0-4AAA-A855-F144B1900523}" type="presOf" srcId="{1FFB91D2-37DB-4047-86AD-8E0FCFA92193}" destId="{7A4FAC30-9144-40F6-8D24-8DF7D322D269}" srcOrd="0" destOrd="0" presId="urn:microsoft.com/office/officeart/2005/8/layout/vList2"/>
    <dgm:cxn modelId="{72DD47A4-69E4-44ED-A9C0-B5E8EBBFF9DE}" srcId="{6BB048AD-EB4C-41C0-90BE-859CFC5E65EE}" destId="{A3F70842-91A9-4CED-ADC9-3C1C6332D826}" srcOrd="2" destOrd="0" parTransId="{421364DF-BF55-45E6-B3A5-FBCF42D33C8D}" sibTransId="{B5E74F31-1389-448E-8840-754003799EF4}"/>
    <dgm:cxn modelId="{B81652A7-CF99-4609-B0BD-5BCEFF572B0D}" srcId="{D323928F-58AD-4B07-8877-AB928BC4F734}" destId="{09BBDD16-BD73-4140-AD8A-184072267CD2}" srcOrd="0" destOrd="0" parTransId="{CA304150-5217-4EFF-9895-594F79FB3B79}" sibTransId="{5DE64473-74E8-4DBB-B301-FB6DF71332B5}"/>
    <dgm:cxn modelId="{EB743AB7-74B8-4F63-B852-7919B7C78C05}" type="presOf" srcId="{EFD81F10-032C-4FB7-8A76-6571E1320E37}" destId="{AAB4B840-3304-4051-B4E6-A1B8A8165382}" srcOrd="0" destOrd="0" presId="urn:microsoft.com/office/officeart/2005/8/layout/vList2"/>
    <dgm:cxn modelId="{F2CD4DB8-50D0-4C9A-AF39-9024087E8F0C}" srcId="{5127152B-64B0-423A-AE36-B9E00D15C32D}" destId="{01FFA6A7-DF3F-4882-8C25-7F6AE2D14FC5}" srcOrd="0" destOrd="0" parTransId="{1F1B3F5F-C180-4935-BA3B-E5E7E13B4149}" sibTransId="{8715FA56-EAD6-4689-BEF9-CA4B98820E3E}"/>
    <dgm:cxn modelId="{64169FCD-9EF0-48FC-843C-C0FF8741466A}" type="presOf" srcId="{A3F70842-91A9-4CED-ADC9-3C1C6332D826}" destId="{A9E6B46C-19CA-42E2-B723-8899240F6C01}" srcOrd="0" destOrd="0" presId="urn:microsoft.com/office/officeart/2005/8/layout/vList2"/>
    <dgm:cxn modelId="{40D1A7D2-DFE1-45A7-9849-8B8F97AA2D15}" type="presOf" srcId="{D323928F-58AD-4B07-8877-AB928BC4F734}" destId="{0266882F-F50D-479C-B266-61DDA3FD780E}" srcOrd="0" destOrd="0" presId="urn:microsoft.com/office/officeart/2005/8/layout/vList2"/>
    <dgm:cxn modelId="{818F80D5-D885-4689-8DDE-A146386EEE06}" type="presOf" srcId="{09BBDD16-BD73-4140-AD8A-184072267CD2}" destId="{3FE9C694-0E33-476D-A03D-38C37DF8AC98}" srcOrd="0" destOrd="0" presId="urn:microsoft.com/office/officeart/2005/8/layout/vList2"/>
    <dgm:cxn modelId="{060D8CF6-15DB-4694-B300-1E03F31DFBBA}" type="presOf" srcId="{5127152B-64B0-423A-AE36-B9E00D15C32D}" destId="{25AF0BE6-807F-4A15-88AA-6210230A1142}" srcOrd="0" destOrd="0" presId="urn:microsoft.com/office/officeart/2005/8/layout/vList2"/>
    <dgm:cxn modelId="{417DC1F8-77D7-4697-9157-E0099E59EB55}" srcId="{EFD81F10-032C-4FB7-8A76-6571E1320E37}" destId="{B7E2FBC1-A924-4F26-9099-03A787D095D6}" srcOrd="0" destOrd="0" parTransId="{A57FD190-380F-44EA-A566-F5088CF8AAAD}" sibTransId="{AA266B51-2E47-4A3B-A774-77C86199E4BB}"/>
    <dgm:cxn modelId="{3CDD5DFC-7757-4563-A2F0-18F42FC639C3}" srcId="{6BB048AD-EB4C-41C0-90BE-859CFC5E65EE}" destId="{D323928F-58AD-4B07-8877-AB928BC4F734}" srcOrd="1" destOrd="0" parTransId="{1CB686CC-B7F9-4613-A586-2641AAE1D7C4}" sibTransId="{C189AC77-4967-4686-A452-D65C9920BF0B}"/>
    <dgm:cxn modelId="{D54E7BA2-9B81-40C7-8709-59C5EF4FF484}" type="presParOf" srcId="{6C3240A5-691A-4B45-A68D-4A47EEC1AC3F}" destId="{AAB4B840-3304-4051-B4E6-A1B8A8165382}" srcOrd="0" destOrd="0" presId="urn:microsoft.com/office/officeart/2005/8/layout/vList2"/>
    <dgm:cxn modelId="{8A482761-62B1-40C2-8B9E-7ED384778DD0}" type="presParOf" srcId="{6C3240A5-691A-4B45-A68D-4A47EEC1AC3F}" destId="{54F38647-EFA6-4EBC-A071-B0BCAD9A86AA}" srcOrd="1" destOrd="0" presId="urn:microsoft.com/office/officeart/2005/8/layout/vList2"/>
    <dgm:cxn modelId="{1ED952F8-EBB6-4BEE-A8DA-9AFF0E356F69}" type="presParOf" srcId="{6C3240A5-691A-4B45-A68D-4A47EEC1AC3F}" destId="{0266882F-F50D-479C-B266-61DDA3FD780E}" srcOrd="2" destOrd="0" presId="urn:microsoft.com/office/officeart/2005/8/layout/vList2"/>
    <dgm:cxn modelId="{D6AF5CA8-F704-432F-B4DC-0FB68D768797}" type="presParOf" srcId="{6C3240A5-691A-4B45-A68D-4A47EEC1AC3F}" destId="{3FE9C694-0E33-476D-A03D-38C37DF8AC98}" srcOrd="3" destOrd="0" presId="urn:microsoft.com/office/officeart/2005/8/layout/vList2"/>
    <dgm:cxn modelId="{3C3FFD45-9D69-4CCE-94BD-F6EF74DF89C8}" type="presParOf" srcId="{6C3240A5-691A-4B45-A68D-4A47EEC1AC3F}" destId="{A9E6B46C-19CA-42E2-B723-8899240F6C01}" srcOrd="4" destOrd="0" presId="urn:microsoft.com/office/officeart/2005/8/layout/vList2"/>
    <dgm:cxn modelId="{9BF24294-7867-4DBE-B1AD-20EF1BC755E3}" type="presParOf" srcId="{6C3240A5-691A-4B45-A68D-4A47EEC1AC3F}" destId="{2B8A74BB-9CD8-41A9-A3BC-E1634E2152A9}" srcOrd="5" destOrd="0" presId="urn:microsoft.com/office/officeart/2005/8/layout/vList2"/>
    <dgm:cxn modelId="{E341F432-38E4-4FCA-8D00-D9E48C523682}" type="presParOf" srcId="{6C3240A5-691A-4B45-A68D-4A47EEC1AC3F}" destId="{25AF0BE6-807F-4A15-88AA-6210230A1142}" srcOrd="6" destOrd="0" presId="urn:microsoft.com/office/officeart/2005/8/layout/vList2"/>
    <dgm:cxn modelId="{06AA6269-FE68-43DF-A8F1-AD8FFF893324}" type="presParOf" srcId="{6C3240A5-691A-4B45-A68D-4A47EEC1AC3F}" destId="{724928ED-1E08-442B-9A50-F37E9B7B34BC}" srcOrd="7" destOrd="0" presId="urn:microsoft.com/office/officeart/2005/8/layout/vList2"/>
    <dgm:cxn modelId="{6D88268D-D6BE-4E99-AB29-C5AFEA62381D}" type="presParOf" srcId="{6C3240A5-691A-4B45-A68D-4A47EEC1AC3F}" destId="{3AE09D64-B25C-4CE8-AD82-7E04887067F6}" srcOrd="8" destOrd="0" presId="urn:microsoft.com/office/officeart/2005/8/layout/vList2"/>
    <dgm:cxn modelId="{544F0F4E-0B58-4FA6-9D3E-5F3105EDF37C}" type="presParOf" srcId="{6C3240A5-691A-4B45-A68D-4A47EEC1AC3F}" destId="{7A4FAC30-9144-40F6-8D24-8DF7D322D269}" srcOrd="9" destOrd="0" presId="urn:microsoft.com/office/officeart/2005/8/layout/vList2"/>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4934345-7BF0-4079-BAD6-BAB04C15267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F5958D5-0AE1-4D45-A91D-952C230BB106}">
      <dgm:prSet/>
      <dgm:spPr/>
      <dgm:t>
        <a:bodyPr/>
        <a:lstStyle/>
        <a:p>
          <a:r>
            <a:rPr lang="en-US" b="1"/>
            <a:t>Demographic Trends</a:t>
          </a:r>
          <a:r>
            <a:rPr lang="en-US"/>
            <a:t>: Growing population of older adults in the UK (Clayton, 2022).</a:t>
          </a:r>
        </a:p>
      </dgm:t>
    </dgm:pt>
    <dgm:pt modelId="{852DB022-FA51-4D30-BA6D-DBE53FEDA87D}" type="parTrans" cxnId="{078F2EED-0412-405E-9390-96653EFE041F}">
      <dgm:prSet/>
      <dgm:spPr/>
      <dgm:t>
        <a:bodyPr/>
        <a:lstStyle/>
        <a:p>
          <a:endParaRPr lang="en-US"/>
        </a:p>
      </dgm:t>
    </dgm:pt>
    <dgm:pt modelId="{951F8C9E-C8C3-4036-B00D-A678ADF0F6E2}" type="sibTrans" cxnId="{078F2EED-0412-405E-9390-96653EFE041F}">
      <dgm:prSet/>
      <dgm:spPr/>
      <dgm:t>
        <a:bodyPr/>
        <a:lstStyle/>
        <a:p>
          <a:endParaRPr lang="en-US"/>
        </a:p>
      </dgm:t>
    </dgm:pt>
    <dgm:pt modelId="{37297BD5-94CF-4A0C-B539-ABBDD47074EE}">
      <dgm:prSet/>
      <dgm:spPr/>
      <dgm:t>
        <a:bodyPr/>
        <a:lstStyle/>
        <a:p>
          <a:r>
            <a:rPr lang="en-US" b="1"/>
            <a:t>Increased Life Expectancy</a:t>
          </a:r>
          <a:r>
            <a:rPr lang="en-US"/>
            <a:t>: How life expectancy affects care needs.</a:t>
          </a:r>
        </a:p>
      </dgm:t>
    </dgm:pt>
    <dgm:pt modelId="{37765B9A-74D0-4EAC-B939-2D7D7982F6EE}" type="parTrans" cxnId="{D6F819F3-457F-4DFE-AB93-9EAC8880B917}">
      <dgm:prSet/>
      <dgm:spPr/>
      <dgm:t>
        <a:bodyPr/>
        <a:lstStyle/>
        <a:p>
          <a:endParaRPr lang="en-US"/>
        </a:p>
      </dgm:t>
    </dgm:pt>
    <dgm:pt modelId="{DB7D5443-7CCE-4180-A074-8403E3E15278}" type="sibTrans" cxnId="{D6F819F3-457F-4DFE-AB93-9EAC8880B917}">
      <dgm:prSet/>
      <dgm:spPr/>
      <dgm:t>
        <a:bodyPr/>
        <a:lstStyle/>
        <a:p>
          <a:endParaRPr lang="en-US"/>
        </a:p>
      </dgm:t>
    </dgm:pt>
    <dgm:pt modelId="{3B8EFAE6-67F4-4536-9671-79AD70BC1D61}">
      <dgm:prSet/>
      <dgm:spPr/>
      <dgm:t>
        <a:bodyPr/>
        <a:lstStyle/>
        <a:p>
          <a:r>
            <a:rPr lang="en-US" b="1"/>
            <a:t>Dependency Ratios</a:t>
          </a:r>
          <a:r>
            <a:rPr lang="en-US"/>
            <a:t>: Older adults’ dependency on healthcare and social services.</a:t>
          </a:r>
        </a:p>
      </dgm:t>
    </dgm:pt>
    <dgm:pt modelId="{9FF5186D-DE28-40B2-9A1D-E4477DABECC7}" type="parTrans" cxnId="{AC7EE5B7-8FB2-481B-8DE8-23BF1D119F6E}">
      <dgm:prSet/>
      <dgm:spPr/>
      <dgm:t>
        <a:bodyPr/>
        <a:lstStyle/>
        <a:p>
          <a:endParaRPr lang="en-US"/>
        </a:p>
      </dgm:t>
    </dgm:pt>
    <dgm:pt modelId="{6C19BDB8-4346-4ABD-BF6B-D53A4F1AD065}" type="sibTrans" cxnId="{AC7EE5B7-8FB2-481B-8DE8-23BF1D119F6E}">
      <dgm:prSet/>
      <dgm:spPr/>
      <dgm:t>
        <a:bodyPr/>
        <a:lstStyle/>
        <a:p>
          <a:endParaRPr lang="en-US"/>
        </a:p>
      </dgm:t>
    </dgm:pt>
    <dgm:pt modelId="{EE1D8B01-9B86-4153-8C75-CA9A018CBC9D}">
      <dgm:prSet/>
      <dgm:spPr/>
      <dgm:t>
        <a:bodyPr/>
        <a:lstStyle/>
        <a:p>
          <a:r>
            <a:rPr lang="en-US" b="1"/>
            <a:t>Impact on Healthcare</a:t>
          </a:r>
          <a:r>
            <a:rPr lang="en-US"/>
            <a:t>: Pressure on NHS services due to ageing.</a:t>
          </a:r>
        </a:p>
      </dgm:t>
    </dgm:pt>
    <dgm:pt modelId="{9F977951-83BA-4E73-B6FC-7FF879604593}" type="parTrans" cxnId="{6E8BE28D-11C1-4E78-89C4-A672AC9EC41D}">
      <dgm:prSet/>
      <dgm:spPr/>
      <dgm:t>
        <a:bodyPr/>
        <a:lstStyle/>
        <a:p>
          <a:endParaRPr lang="en-US"/>
        </a:p>
      </dgm:t>
    </dgm:pt>
    <dgm:pt modelId="{86BC79B1-6B48-42CB-BDE0-9BE7BCFB1BB9}" type="sibTrans" cxnId="{6E8BE28D-11C1-4E78-89C4-A672AC9EC41D}">
      <dgm:prSet/>
      <dgm:spPr/>
      <dgm:t>
        <a:bodyPr/>
        <a:lstStyle/>
        <a:p>
          <a:endParaRPr lang="en-US"/>
        </a:p>
      </dgm:t>
    </dgm:pt>
    <dgm:pt modelId="{362AE820-A747-4A40-A830-E7E8DB9BA67D}">
      <dgm:prSet/>
      <dgm:spPr/>
      <dgm:t>
        <a:bodyPr/>
        <a:lstStyle/>
        <a:p>
          <a:r>
            <a:rPr lang="en-US" b="1"/>
            <a:t>Global Ageing Trends</a:t>
          </a:r>
          <a:r>
            <a:rPr lang="en-US"/>
            <a:t>: Comparison of ageing populations in other countries.</a:t>
          </a:r>
        </a:p>
      </dgm:t>
    </dgm:pt>
    <dgm:pt modelId="{9D4769FB-E5EE-4F09-9715-40DFA7534C5A}" type="parTrans" cxnId="{5C2E2BAB-FC19-439A-BFA0-0DE74B5D6058}">
      <dgm:prSet/>
      <dgm:spPr/>
      <dgm:t>
        <a:bodyPr/>
        <a:lstStyle/>
        <a:p>
          <a:endParaRPr lang="en-US"/>
        </a:p>
      </dgm:t>
    </dgm:pt>
    <dgm:pt modelId="{B84FC549-5801-4F5E-A9CF-53276EB57641}" type="sibTrans" cxnId="{5C2E2BAB-FC19-439A-BFA0-0DE74B5D6058}">
      <dgm:prSet/>
      <dgm:spPr/>
      <dgm:t>
        <a:bodyPr/>
        <a:lstStyle/>
        <a:p>
          <a:endParaRPr lang="en-US"/>
        </a:p>
      </dgm:t>
    </dgm:pt>
    <dgm:pt modelId="{26D94569-49FE-4D44-B0E3-F6046C45B9AC}" type="pres">
      <dgm:prSet presAssocID="{94934345-7BF0-4079-BAD6-BAB04C15267E}" presName="linear" presStyleCnt="0">
        <dgm:presLayoutVars>
          <dgm:animLvl val="lvl"/>
          <dgm:resizeHandles val="exact"/>
        </dgm:presLayoutVars>
      </dgm:prSet>
      <dgm:spPr/>
    </dgm:pt>
    <dgm:pt modelId="{AE70655C-7589-4FCC-B123-D9C683D9B317}" type="pres">
      <dgm:prSet presAssocID="{3F5958D5-0AE1-4D45-A91D-952C230BB106}" presName="parentText" presStyleLbl="node1" presStyleIdx="0" presStyleCnt="5">
        <dgm:presLayoutVars>
          <dgm:chMax val="0"/>
          <dgm:bulletEnabled val="1"/>
        </dgm:presLayoutVars>
      </dgm:prSet>
      <dgm:spPr/>
    </dgm:pt>
    <dgm:pt modelId="{0C2CB914-42C7-4E5D-AF68-8711FB00AAB1}" type="pres">
      <dgm:prSet presAssocID="{951F8C9E-C8C3-4036-B00D-A678ADF0F6E2}" presName="spacer" presStyleCnt="0"/>
      <dgm:spPr/>
    </dgm:pt>
    <dgm:pt modelId="{861D134F-DAFC-432F-A32D-B92839F7A40C}" type="pres">
      <dgm:prSet presAssocID="{37297BD5-94CF-4A0C-B539-ABBDD47074EE}" presName="parentText" presStyleLbl="node1" presStyleIdx="1" presStyleCnt="5">
        <dgm:presLayoutVars>
          <dgm:chMax val="0"/>
          <dgm:bulletEnabled val="1"/>
        </dgm:presLayoutVars>
      </dgm:prSet>
      <dgm:spPr/>
    </dgm:pt>
    <dgm:pt modelId="{1868723E-6BF5-4402-AA56-4B396C165A02}" type="pres">
      <dgm:prSet presAssocID="{DB7D5443-7CCE-4180-A074-8403E3E15278}" presName="spacer" presStyleCnt="0"/>
      <dgm:spPr/>
    </dgm:pt>
    <dgm:pt modelId="{8109DA4A-C96C-4329-BE83-3E58518575F1}" type="pres">
      <dgm:prSet presAssocID="{3B8EFAE6-67F4-4536-9671-79AD70BC1D61}" presName="parentText" presStyleLbl="node1" presStyleIdx="2" presStyleCnt="5">
        <dgm:presLayoutVars>
          <dgm:chMax val="0"/>
          <dgm:bulletEnabled val="1"/>
        </dgm:presLayoutVars>
      </dgm:prSet>
      <dgm:spPr/>
    </dgm:pt>
    <dgm:pt modelId="{1F7EED7A-72BF-4223-B19C-5C9543FECCBF}" type="pres">
      <dgm:prSet presAssocID="{6C19BDB8-4346-4ABD-BF6B-D53A4F1AD065}" presName="spacer" presStyleCnt="0"/>
      <dgm:spPr/>
    </dgm:pt>
    <dgm:pt modelId="{735D61B0-4C7E-4E4D-82AF-FE6DEC378A58}" type="pres">
      <dgm:prSet presAssocID="{EE1D8B01-9B86-4153-8C75-CA9A018CBC9D}" presName="parentText" presStyleLbl="node1" presStyleIdx="3" presStyleCnt="5">
        <dgm:presLayoutVars>
          <dgm:chMax val="0"/>
          <dgm:bulletEnabled val="1"/>
        </dgm:presLayoutVars>
      </dgm:prSet>
      <dgm:spPr/>
    </dgm:pt>
    <dgm:pt modelId="{74D4557B-BA4E-42F8-BA22-B65D3282147E}" type="pres">
      <dgm:prSet presAssocID="{86BC79B1-6B48-42CB-BDE0-9BE7BCFB1BB9}" presName="spacer" presStyleCnt="0"/>
      <dgm:spPr/>
    </dgm:pt>
    <dgm:pt modelId="{BED82535-C207-4CAF-A7D7-FA160FDD7686}" type="pres">
      <dgm:prSet presAssocID="{362AE820-A747-4A40-A830-E7E8DB9BA67D}" presName="parentText" presStyleLbl="node1" presStyleIdx="4" presStyleCnt="5">
        <dgm:presLayoutVars>
          <dgm:chMax val="0"/>
          <dgm:bulletEnabled val="1"/>
        </dgm:presLayoutVars>
      </dgm:prSet>
      <dgm:spPr/>
    </dgm:pt>
  </dgm:ptLst>
  <dgm:cxnLst>
    <dgm:cxn modelId="{38337A15-9A37-4002-99A3-BC16ADA57981}" type="presOf" srcId="{94934345-7BF0-4079-BAD6-BAB04C15267E}" destId="{26D94569-49FE-4D44-B0E3-F6046C45B9AC}" srcOrd="0" destOrd="0" presId="urn:microsoft.com/office/officeart/2005/8/layout/vList2"/>
    <dgm:cxn modelId="{2EE1B638-D3D3-4276-A2F8-A4E135DC19C8}" type="presOf" srcId="{37297BD5-94CF-4A0C-B539-ABBDD47074EE}" destId="{861D134F-DAFC-432F-A32D-B92839F7A40C}" srcOrd="0" destOrd="0" presId="urn:microsoft.com/office/officeart/2005/8/layout/vList2"/>
    <dgm:cxn modelId="{6E8BE28D-11C1-4E78-89C4-A672AC9EC41D}" srcId="{94934345-7BF0-4079-BAD6-BAB04C15267E}" destId="{EE1D8B01-9B86-4153-8C75-CA9A018CBC9D}" srcOrd="3" destOrd="0" parTransId="{9F977951-83BA-4E73-B6FC-7FF879604593}" sibTransId="{86BC79B1-6B48-42CB-BDE0-9BE7BCFB1BB9}"/>
    <dgm:cxn modelId="{0AD3DB9F-5044-46A9-ADE8-3B0C7EF8A196}" type="presOf" srcId="{EE1D8B01-9B86-4153-8C75-CA9A018CBC9D}" destId="{735D61B0-4C7E-4E4D-82AF-FE6DEC378A58}" srcOrd="0" destOrd="0" presId="urn:microsoft.com/office/officeart/2005/8/layout/vList2"/>
    <dgm:cxn modelId="{5C2E2BAB-FC19-439A-BFA0-0DE74B5D6058}" srcId="{94934345-7BF0-4079-BAD6-BAB04C15267E}" destId="{362AE820-A747-4A40-A830-E7E8DB9BA67D}" srcOrd="4" destOrd="0" parTransId="{9D4769FB-E5EE-4F09-9715-40DFA7534C5A}" sibTransId="{B84FC549-5801-4F5E-A9CF-53276EB57641}"/>
    <dgm:cxn modelId="{821D2FAB-91D1-4E14-80E7-5756823930F3}" type="presOf" srcId="{3F5958D5-0AE1-4D45-A91D-952C230BB106}" destId="{AE70655C-7589-4FCC-B123-D9C683D9B317}" srcOrd="0" destOrd="0" presId="urn:microsoft.com/office/officeart/2005/8/layout/vList2"/>
    <dgm:cxn modelId="{AC7EE5B7-8FB2-481B-8DE8-23BF1D119F6E}" srcId="{94934345-7BF0-4079-BAD6-BAB04C15267E}" destId="{3B8EFAE6-67F4-4536-9671-79AD70BC1D61}" srcOrd="2" destOrd="0" parTransId="{9FF5186D-DE28-40B2-9A1D-E4477DABECC7}" sibTransId="{6C19BDB8-4346-4ABD-BF6B-D53A4F1AD065}"/>
    <dgm:cxn modelId="{889878D6-6A5B-4474-B3F6-1ADD7C2D1A13}" type="presOf" srcId="{362AE820-A747-4A40-A830-E7E8DB9BA67D}" destId="{BED82535-C207-4CAF-A7D7-FA160FDD7686}" srcOrd="0" destOrd="0" presId="urn:microsoft.com/office/officeart/2005/8/layout/vList2"/>
    <dgm:cxn modelId="{377804E9-8D01-46E4-9DBF-7D9EA3026E66}" type="presOf" srcId="{3B8EFAE6-67F4-4536-9671-79AD70BC1D61}" destId="{8109DA4A-C96C-4329-BE83-3E58518575F1}" srcOrd="0" destOrd="0" presId="urn:microsoft.com/office/officeart/2005/8/layout/vList2"/>
    <dgm:cxn modelId="{078F2EED-0412-405E-9390-96653EFE041F}" srcId="{94934345-7BF0-4079-BAD6-BAB04C15267E}" destId="{3F5958D5-0AE1-4D45-A91D-952C230BB106}" srcOrd="0" destOrd="0" parTransId="{852DB022-FA51-4D30-BA6D-DBE53FEDA87D}" sibTransId="{951F8C9E-C8C3-4036-B00D-A678ADF0F6E2}"/>
    <dgm:cxn modelId="{D6F819F3-457F-4DFE-AB93-9EAC8880B917}" srcId="{94934345-7BF0-4079-BAD6-BAB04C15267E}" destId="{37297BD5-94CF-4A0C-B539-ABBDD47074EE}" srcOrd="1" destOrd="0" parTransId="{37765B9A-74D0-4EAC-B939-2D7D7982F6EE}" sibTransId="{DB7D5443-7CCE-4180-A074-8403E3E15278}"/>
    <dgm:cxn modelId="{2F94C4FD-AD44-4EAF-994A-CCCA96352EDC}" type="presParOf" srcId="{26D94569-49FE-4D44-B0E3-F6046C45B9AC}" destId="{AE70655C-7589-4FCC-B123-D9C683D9B317}" srcOrd="0" destOrd="0" presId="urn:microsoft.com/office/officeart/2005/8/layout/vList2"/>
    <dgm:cxn modelId="{CEA59987-7AC2-45F2-BDC2-5BE80B850D3C}" type="presParOf" srcId="{26D94569-49FE-4D44-B0E3-F6046C45B9AC}" destId="{0C2CB914-42C7-4E5D-AF68-8711FB00AAB1}" srcOrd="1" destOrd="0" presId="urn:microsoft.com/office/officeart/2005/8/layout/vList2"/>
    <dgm:cxn modelId="{873AF61A-44B0-4590-BAC5-8453F835B0C9}" type="presParOf" srcId="{26D94569-49FE-4D44-B0E3-F6046C45B9AC}" destId="{861D134F-DAFC-432F-A32D-B92839F7A40C}" srcOrd="2" destOrd="0" presId="urn:microsoft.com/office/officeart/2005/8/layout/vList2"/>
    <dgm:cxn modelId="{030ECE9F-DD87-416C-804D-A7042B128983}" type="presParOf" srcId="{26D94569-49FE-4D44-B0E3-F6046C45B9AC}" destId="{1868723E-6BF5-4402-AA56-4B396C165A02}" srcOrd="3" destOrd="0" presId="urn:microsoft.com/office/officeart/2005/8/layout/vList2"/>
    <dgm:cxn modelId="{90287B37-0DDA-4153-B90B-5473D680A0ED}" type="presParOf" srcId="{26D94569-49FE-4D44-B0E3-F6046C45B9AC}" destId="{8109DA4A-C96C-4329-BE83-3E58518575F1}" srcOrd="4" destOrd="0" presId="urn:microsoft.com/office/officeart/2005/8/layout/vList2"/>
    <dgm:cxn modelId="{0ADDA128-9441-4653-A728-ED6469CF21D5}" type="presParOf" srcId="{26D94569-49FE-4D44-B0E3-F6046C45B9AC}" destId="{1F7EED7A-72BF-4223-B19C-5C9543FECCBF}" srcOrd="5" destOrd="0" presId="urn:microsoft.com/office/officeart/2005/8/layout/vList2"/>
    <dgm:cxn modelId="{70A432D9-69D7-4E34-A395-2314BA69A84A}" type="presParOf" srcId="{26D94569-49FE-4D44-B0E3-F6046C45B9AC}" destId="{735D61B0-4C7E-4E4D-82AF-FE6DEC378A58}" srcOrd="6" destOrd="0" presId="urn:microsoft.com/office/officeart/2005/8/layout/vList2"/>
    <dgm:cxn modelId="{6FD6846E-1512-4D6F-9EF2-6EF8EB8EE9D6}" type="presParOf" srcId="{26D94569-49FE-4D44-B0E3-F6046C45B9AC}" destId="{74D4557B-BA4E-42F8-BA22-B65D3282147E}" srcOrd="7" destOrd="0" presId="urn:microsoft.com/office/officeart/2005/8/layout/vList2"/>
    <dgm:cxn modelId="{5233800F-20FB-4C2E-A7AD-18590852A308}" type="presParOf" srcId="{26D94569-49FE-4D44-B0E3-F6046C45B9AC}" destId="{BED82535-C207-4CAF-A7D7-FA160FDD7686}"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55ED07-EECA-4112-B90F-288FF726F92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1838812-E89A-4304-A838-DF184B2A2A55}">
      <dgm:prSet/>
      <dgm:spPr/>
      <dgm:t>
        <a:bodyPr/>
        <a:lstStyle/>
        <a:p>
          <a:r>
            <a:rPr lang="en-US" b="1"/>
            <a:t>Physical Needs</a:t>
          </a:r>
          <a:r>
            <a:rPr lang="en-US"/>
            <a:t>: Assistance with mobility, nutrition, and personal care.</a:t>
          </a:r>
        </a:p>
      </dgm:t>
    </dgm:pt>
    <dgm:pt modelId="{FC5C1A66-973C-4FB7-8835-21AFDF618F89}" type="parTrans" cxnId="{969C5551-825B-4978-9DBD-C00B543084EF}">
      <dgm:prSet/>
      <dgm:spPr/>
      <dgm:t>
        <a:bodyPr/>
        <a:lstStyle/>
        <a:p>
          <a:endParaRPr lang="en-US"/>
        </a:p>
      </dgm:t>
    </dgm:pt>
    <dgm:pt modelId="{6C7F7FAE-A082-4E4F-ADD2-1809357E3010}" type="sibTrans" cxnId="{969C5551-825B-4978-9DBD-C00B543084EF}">
      <dgm:prSet/>
      <dgm:spPr/>
      <dgm:t>
        <a:bodyPr/>
        <a:lstStyle/>
        <a:p>
          <a:endParaRPr lang="en-US"/>
        </a:p>
      </dgm:t>
    </dgm:pt>
    <dgm:pt modelId="{0BCD149B-F725-4FAF-BB12-EAF55B31BC86}">
      <dgm:prSet/>
      <dgm:spPr/>
      <dgm:t>
        <a:bodyPr/>
        <a:lstStyle/>
        <a:p>
          <a:r>
            <a:rPr lang="en-US" b="1"/>
            <a:t>Emotional Needs</a:t>
          </a:r>
          <a:r>
            <a:rPr lang="en-US"/>
            <a:t>: Mental health support, companionship, and managing loneliness (Bruss, Seth and Zhao, 2024).</a:t>
          </a:r>
        </a:p>
      </dgm:t>
    </dgm:pt>
    <dgm:pt modelId="{1CD8FF5E-D1CD-4F9A-B4B3-C9384DB2DBFE}" type="parTrans" cxnId="{95801FC2-FB95-4523-9C48-CF7D2B551D95}">
      <dgm:prSet/>
      <dgm:spPr/>
      <dgm:t>
        <a:bodyPr/>
        <a:lstStyle/>
        <a:p>
          <a:endParaRPr lang="en-US"/>
        </a:p>
      </dgm:t>
    </dgm:pt>
    <dgm:pt modelId="{B9F5B7B1-3173-42E5-B518-71E3B9DD5DDB}" type="sibTrans" cxnId="{95801FC2-FB95-4523-9C48-CF7D2B551D95}">
      <dgm:prSet/>
      <dgm:spPr/>
      <dgm:t>
        <a:bodyPr/>
        <a:lstStyle/>
        <a:p>
          <a:endParaRPr lang="en-US"/>
        </a:p>
      </dgm:t>
    </dgm:pt>
    <dgm:pt modelId="{2E9DBA61-F773-418F-8DA8-095E645199EA}">
      <dgm:prSet/>
      <dgm:spPr/>
      <dgm:t>
        <a:bodyPr/>
        <a:lstStyle/>
        <a:p>
          <a:r>
            <a:rPr lang="en-US" b="1"/>
            <a:t>Social Needs</a:t>
          </a:r>
          <a:r>
            <a:rPr lang="en-US"/>
            <a:t>: Social inclusion, community participation, and family support (Zamiri and Esmaeili, 2024).</a:t>
          </a:r>
        </a:p>
      </dgm:t>
    </dgm:pt>
    <dgm:pt modelId="{416D5189-1E34-4C97-9C1C-94D01E9FD15F}" type="parTrans" cxnId="{40E4B726-4336-49EE-AE20-4D590390D41D}">
      <dgm:prSet/>
      <dgm:spPr/>
      <dgm:t>
        <a:bodyPr/>
        <a:lstStyle/>
        <a:p>
          <a:endParaRPr lang="en-US"/>
        </a:p>
      </dgm:t>
    </dgm:pt>
    <dgm:pt modelId="{6CA526CD-F705-4A2C-85BD-FC34DF4B6A6A}" type="sibTrans" cxnId="{40E4B726-4336-49EE-AE20-4D590390D41D}">
      <dgm:prSet/>
      <dgm:spPr/>
      <dgm:t>
        <a:bodyPr/>
        <a:lstStyle/>
        <a:p>
          <a:endParaRPr lang="en-US"/>
        </a:p>
      </dgm:t>
    </dgm:pt>
    <dgm:pt modelId="{71E6B831-D6CC-4086-8B3B-A559433A4014}">
      <dgm:prSet/>
      <dgm:spPr/>
      <dgm:t>
        <a:bodyPr/>
        <a:lstStyle/>
        <a:p>
          <a:r>
            <a:rPr lang="en-US" b="1"/>
            <a:t>Psychological Needs</a:t>
          </a:r>
          <a:r>
            <a:rPr lang="en-US"/>
            <a:t>: Coping with ageing, self-esteem, and maintaining independence.</a:t>
          </a:r>
        </a:p>
      </dgm:t>
    </dgm:pt>
    <dgm:pt modelId="{DD89A20A-0030-4FD8-86FC-0A6CB7E3C96B}" type="parTrans" cxnId="{A46E2F35-BB15-4789-8594-6E8BB797E653}">
      <dgm:prSet/>
      <dgm:spPr/>
      <dgm:t>
        <a:bodyPr/>
        <a:lstStyle/>
        <a:p>
          <a:endParaRPr lang="en-US"/>
        </a:p>
      </dgm:t>
    </dgm:pt>
    <dgm:pt modelId="{8BB07B3A-8499-401E-AE85-7083BA9F8D33}" type="sibTrans" cxnId="{A46E2F35-BB15-4789-8594-6E8BB797E653}">
      <dgm:prSet/>
      <dgm:spPr/>
      <dgm:t>
        <a:bodyPr/>
        <a:lstStyle/>
        <a:p>
          <a:endParaRPr lang="en-US"/>
        </a:p>
      </dgm:t>
    </dgm:pt>
    <dgm:pt modelId="{9449D586-48BB-4EEA-9EBE-C34F5E499B38}">
      <dgm:prSet/>
      <dgm:spPr/>
      <dgm:t>
        <a:bodyPr/>
        <a:lstStyle/>
        <a:p>
          <a:r>
            <a:rPr lang="en-US" b="1"/>
            <a:t>Complexity of Needs</a:t>
          </a:r>
          <a:r>
            <a:rPr lang="en-US"/>
            <a:t>: How these needs vary across individuals and impact care plans.</a:t>
          </a:r>
        </a:p>
      </dgm:t>
    </dgm:pt>
    <dgm:pt modelId="{73D81A9C-C0E4-4CD8-9AB6-E526F998E015}" type="parTrans" cxnId="{911FCB72-03EB-4596-B57F-1C9FA2B8E46F}">
      <dgm:prSet/>
      <dgm:spPr/>
      <dgm:t>
        <a:bodyPr/>
        <a:lstStyle/>
        <a:p>
          <a:endParaRPr lang="en-US"/>
        </a:p>
      </dgm:t>
    </dgm:pt>
    <dgm:pt modelId="{DED24121-5330-45FB-B6F7-9EC74B511349}" type="sibTrans" cxnId="{911FCB72-03EB-4596-B57F-1C9FA2B8E46F}">
      <dgm:prSet/>
      <dgm:spPr/>
      <dgm:t>
        <a:bodyPr/>
        <a:lstStyle/>
        <a:p>
          <a:endParaRPr lang="en-US"/>
        </a:p>
      </dgm:t>
    </dgm:pt>
    <dgm:pt modelId="{6AB1CA8C-565F-4047-95BE-29C2C60BC039}" type="pres">
      <dgm:prSet presAssocID="{1C55ED07-EECA-4112-B90F-288FF726F926}" presName="linear" presStyleCnt="0">
        <dgm:presLayoutVars>
          <dgm:animLvl val="lvl"/>
          <dgm:resizeHandles val="exact"/>
        </dgm:presLayoutVars>
      </dgm:prSet>
      <dgm:spPr/>
    </dgm:pt>
    <dgm:pt modelId="{D465287B-E5D7-4C2C-99C3-A2D47C0246E5}" type="pres">
      <dgm:prSet presAssocID="{B1838812-E89A-4304-A838-DF184B2A2A55}" presName="parentText" presStyleLbl="node1" presStyleIdx="0" presStyleCnt="5">
        <dgm:presLayoutVars>
          <dgm:chMax val="0"/>
          <dgm:bulletEnabled val="1"/>
        </dgm:presLayoutVars>
      </dgm:prSet>
      <dgm:spPr/>
    </dgm:pt>
    <dgm:pt modelId="{FCD5307C-1405-4039-8038-B33B336AD6AA}" type="pres">
      <dgm:prSet presAssocID="{6C7F7FAE-A082-4E4F-ADD2-1809357E3010}" presName="spacer" presStyleCnt="0"/>
      <dgm:spPr/>
    </dgm:pt>
    <dgm:pt modelId="{7E6E3023-DF5D-4114-B9A2-CBF51F5ADCFA}" type="pres">
      <dgm:prSet presAssocID="{0BCD149B-F725-4FAF-BB12-EAF55B31BC86}" presName="parentText" presStyleLbl="node1" presStyleIdx="1" presStyleCnt="5">
        <dgm:presLayoutVars>
          <dgm:chMax val="0"/>
          <dgm:bulletEnabled val="1"/>
        </dgm:presLayoutVars>
      </dgm:prSet>
      <dgm:spPr/>
    </dgm:pt>
    <dgm:pt modelId="{59DB1A05-738D-470A-9051-843D975E02C8}" type="pres">
      <dgm:prSet presAssocID="{B9F5B7B1-3173-42E5-B518-71E3B9DD5DDB}" presName="spacer" presStyleCnt="0"/>
      <dgm:spPr/>
    </dgm:pt>
    <dgm:pt modelId="{C332B615-7802-4A3A-B045-9867C28CA516}" type="pres">
      <dgm:prSet presAssocID="{2E9DBA61-F773-418F-8DA8-095E645199EA}" presName="parentText" presStyleLbl="node1" presStyleIdx="2" presStyleCnt="5">
        <dgm:presLayoutVars>
          <dgm:chMax val="0"/>
          <dgm:bulletEnabled val="1"/>
        </dgm:presLayoutVars>
      </dgm:prSet>
      <dgm:spPr/>
    </dgm:pt>
    <dgm:pt modelId="{B9FAD46A-0835-45C4-8277-D475CD0E1C56}" type="pres">
      <dgm:prSet presAssocID="{6CA526CD-F705-4A2C-85BD-FC34DF4B6A6A}" presName="spacer" presStyleCnt="0"/>
      <dgm:spPr/>
    </dgm:pt>
    <dgm:pt modelId="{A4450224-3C57-4ADE-A019-9A6E494A4845}" type="pres">
      <dgm:prSet presAssocID="{71E6B831-D6CC-4086-8B3B-A559433A4014}" presName="parentText" presStyleLbl="node1" presStyleIdx="3" presStyleCnt="5">
        <dgm:presLayoutVars>
          <dgm:chMax val="0"/>
          <dgm:bulletEnabled val="1"/>
        </dgm:presLayoutVars>
      </dgm:prSet>
      <dgm:spPr/>
    </dgm:pt>
    <dgm:pt modelId="{42F270DD-1A5C-4BB7-95F9-B89C4514E2F2}" type="pres">
      <dgm:prSet presAssocID="{8BB07B3A-8499-401E-AE85-7083BA9F8D33}" presName="spacer" presStyleCnt="0"/>
      <dgm:spPr/>
    </dgm:pt>
    <dgm:pt modelId="{FFCEC36F-9121-47CC-8FF7-5A4B5DDE8116}" type="pres">
      <dgm:prSet presAssocID="{9449D586-48BB-4EEA-9EBE-C34F5E499B38}" presName="parentText" presStyleLbl="node1" presStyleIdx="4" presStyleCnt="5">
        <dgm:presLayoutVars>
          <dgm:chMax val="0"/>
          <dgm:bulletEnabled val="1"/>
        </dgm:presLayoutVars>
      </dgm:prSet>
      <dgm:spPr/>
    </dgm:pt>
  </dgm:ptLst>
  <dgm:cxnLst>
    <dgm:cxn modelId="{00E9DD00-7072-4CF5-B1D4-F8A1908F3BDE}" type="presOf" srcId="{1C55ED07-EECA-4112-B90F-288FF726F926}" destId="{6AB1CA8C-565F-4047-95BE-29C2C60BC039}" srcOrd="0" destOrd="0" presId="urn:microsoft.com/office/officeart/2005/8/layout/vList2"/>
    <dgm:cxn modelId="{40E4B726-4336-49EE-AE20-4D590390D41D}" srcId="{1C55ED07-EECA-4112-B90F-288FF726F926}" destId="{2E9DBA61-F773-418F-8DA8-095E645199EA}" srcOrd="2" destOrd="0" parTransId="{416D5189-1E34-4C97-9C1C-94D01E9FD15F}" sibTransId="{6CA526CD-F705-4A2C-85BD-FC34DF4B6A6A}"/>
    <dgm:cxn modelId="{A46E2F35-BB15-4789-8594-6E8BB797E653}" srcId="{1C55ED07-EECA-4112-B90F-288FF726F926}" destId="{71E6B831-D6CC-4086-8B3B-A559433A4014}" srcOrd="3" destOrd="0" parTransId="{DD89A20A-0030-4FD8-86FC-0A6CB7E3C96B}" sibTransId="{8BB07B3A-8499-401E-AE85-7083BA9F8D33}"/>
    <dgm:cxn modelId="{969C5551-825B-4978-9DBD-C00B543084EF}" srcId="{1C55ED07-EECA-4112-B90F-288FF726F926}" destId="{B1838812-E89A-4304-A838-DF184B2A2A55}" srcOrd="0" destOrd="0" parTransId="{FC5C1A66-973C-4FB7-8835-21AFDF618F89}" sibTransId="{6C7F7FAE-A082-4E4F-ADD2-1809357E3010}"/>
    <dgm:cxn modelId="{9C6B315C-7F31-47D7-B92C-1D269565CE07}" type="presOf" srcId="{B1838812-E89A-4304-A838-DF184B2A2A55}" destId="{D465287B-E5D7-4C2C-99C3-A2D47C0246E5}" srcOrd="0" destOrd="0" presId="urn:microsoft.com/office/officeart/2005/8/layout/vList2"/>
    <dgm:cxn modelId="{AE99AC5E-F1BE-45C8-9B16-AA538BD37429}" type="presOf" srcId="{0BCD149B-F725-4FAF-BB12-EAF55B31BC86}" destId="{7E6E3023-DF5D-4114-B9A2-CBF51F5ADCFA}" srcOrd="0" destOrd="0" presId="urn:microsoft.com/office/officeart/2005/8/layout/vList2"/>
    <dgm:cxn modelId="{040B0E61-3E56-4DC1-8DC6-DD3721F11C7D}" type="presOf" srcId="{2E9DBA61-F773-418F-8DA8-095E645199EA}" destId="{C332B615-7802-4A3A-B045-9867C28CA516}" srcOrd="0" destOrd="0" presId="urn:microsoft.com/office/officeart/2005/8/layout/vList2"/>
    <dgm:cxn modelId="{911FCB72-03EB-4596-B57F-1C9FA2B8E46F}" srcId="{1C55ED07-EECA-4112-B90F-288FF726F926}" destId="{9449D586-48BB-4EEA-9EBE-C34F5E499B38}" srcOrd="4" destOrd="0" parTransId="{73D81A9C-C0E4-4CD8-9AB6-E526F998E015}" sibTransId="{DED24121-5330-45FB-B6F7-9EC74B511349}"/>
    <dgm:cxn modelId="{75E08990-CA0F-4473-B642-81CB411EB21F}" type="presOf" srcId="{9449D586-48BB-4EEA-9EBE-C34F5E499B38}" destId="{FFCEC36F-9121-47CC-8FF7-5A4B5DDE8116}" srcOrd="0" destOrd="0" presId="urn:microsoft.com/office/officeart/2005/8/layout/vList2"/>
    <dgm:cxn modelId="{06CDF0B9-C304-4ECE-821F-C24586E18B5A}" type="presOf" srcId="{71E6B831-D6CC-4086-8B3B-A559433A4014}" destId="{A4450224-3C57-4ADE-A019-9A6E494A4845}" srcOrd="0" destOrd="0" presId="urn:microsoft.com/office/officeart/2005/8/layout/vList2"/>
    <dgm:cxn modelId="{95801FC2-FB95-4523-9C48-CF7D2B551D95}" srcId="{1C55ED07-EECA-4112-B90F-288FF726F926}" destId="{0BCD149B-F725-4FAF-BB12-EAF55B31BC86}" srcOrd="1" destOrd="0" parTransId="{1CD8FF5E-D1CD-4F9A-B4B3-C9384DB2DBFE}" sibTransId="{B9F5B7B1-3173-42E5-B518-71E3B9DD5DDB}"/>
    <dgm:cxn modelId="{9C54E7BF-4FBD-43A9-BB1C-865A5257CBCD}" type="presParOf" srcId="{6AB1CA8C-565F-4047-95BE-29C2C60BC039}" destId="{D465287B-E5D7-4C2C-99C3-A2D47C0246E5}" srcOrd="0" destOrd="0" presId="urn:microsoft.com/office/officeart/2005/8/layout/vList2"/>
    <dgm:cxn modelId="{F3C069C8-7324-48B2-AE4C-AA37D16E6302}" type="presParOf" srcId="{6AB1CA8C-565F-4047-95BE-29C2C60BC039}" destId="{FCD5307C-1405-4039-8038-B33B336AD6AA}" srcOrd="1" destOrd="0" presId="urn:microsoft.com/office/officeart/2005/8/layout/vList2"/>
    <dgm:cxn modelId="{7AF8C779-9DE2-4331-8DD6-B69C8F150F68}" type="presParOf" srcId="{6AB1CA8C-565F-4047-95BE-29C2C60BC039}" destId="{7E6E3023-DF5D-4114-B9A2-CBF51F5ADCFA}" srcOrd="2" destOrd="0" presId="urn:microsoft.com/office/officeart/2005/8/layout/vList2"/>
    <dgm:cxn modelId="{F16A5562-FC23-4893-9982-91C83BCFE9C0}" type="presParOf" srcId="{6AB1CA8C-565F-4047-95BE-29C2C60BC039}" destId="{59DB1A05-738D-470A-9051-843D975E02C8}" srcOrd="3" destOrd="0" presId="urn:microsoft.com/office/officeart/2005/8/layout/vList2"/>
    <dgm:cxn modelId="{2229811B-E251-4B21-969D-077A86AFD9BF}" type="presParOf" srcId="{6AB1CA8C-565F-4047-95BE-29C2C60BC039}" destId="{C332B615-7802-4A3A-B045-9867C28CA516}" srcOrd="4" destOrd="0" presId="urn:microsoft.com/office/officeart/2005/8/layout/vList2"/>
    <dgm:cxn modelId="{A2D4676A-7886-467D-8245-6CFF0C19D0EA}" type="presParOf" srcId="{6AB1CA8C-565F-4047-95BE-29C2C60BC039}" destId="{B9FAD46A-0835-45C4-8277-D475CD0E1C56}" srcOrd="5" destOrd="0" presId="urn:microsoft.com/office/officeart/2005/8/layout/vList2"/>
    <dgm:cxn modelId="{1ACBC44E-452D-4FFE-9917-48D5EBD7A516}" type="presParOf" srcId="{6AB1CA8C-565F-4047-95BE-29C2C60BC039}" destId="{A4450224-3C57-4ADE-A019-9A6E494A4845}" srcOrd="6" destOrd="0" presId="urn:microsoft.com/office/officeart/2005/8/layout/vList2"/>
    <dgm:cxn modelId="{6ACF37C3-5FB0-415A-96C6-DEF766747DFC}" type="presParOf" srcId="{6AB1CA8C-565F-4047-95BE-29C2C60BC039}" destId="{42F270DD-1A5C-4BB7-95F9-B89C4514E2F2}" srcOrd="7" destOrd="0" presId="urn:microsoft.com/office/officeart/2005/8/layout/vList2"/>
    <dgm:cxn modelId="{A6BAAC76-07BC-4A27-81E6-FCADA5DDFCD1}" type="presParOf" srcId="{6AB1CA8C-565F-4047-95BE-29C2C60BC039}" destId="{FFCEC36F-9121-47CC-8FF7-5A4B5DDE8116}"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4E64117-F965-4756-9DFD-EA6912E41221}" type="doc">
      <dgm:prSet loTypeId="urn:microsoft.com/office/officeart/2005/8/layout/venn1" loCatId="relationship" qsTypeId="urn:microsoft.com/office/officeart/2005/8/quickstyle/simple1" qsCatId="simple" csTypeId="urn:microsoft.com/office/officeart/2005/8/colors/accent6_3" csCatId="accent6"/>
      <dgm:spPr/>
      <dgm:t>
        <a:bodyPr/>
        <a:lstStyle/>
        <a:p>
          <a:endParaRPr lang="en-US"/>
        </a:p>
      </dgm:t>
    </dgm:pt>
    <dgm:pt modelId="{6CF3F5CD-9D3A-4F84-B76E-F8ABFE7A01A8}">
      <dgm:prSet/>
      <dgm:spPr/>
      <dgm:t>
        <a:bodyPr/>
        <a:lstStyle/>
        <a:p>
          <a:r>
            <a:rPr lang="en-US" b="1" dirty="0">
              <a:latin typeface="Arial" panose="020B0604020202020204" pitchFamily="34" charset="0"/>
              <a:cs typeface="Arial" panose="020B0604020202020204" pitchFamily="34" charset="0"/>
            </a:rPr>
            <a:t>Disengagement Theory</a:t>
          </a:r>
          <a:r>
            <a:rPr lang="en-US" dirty="0">
              <a:latin typeface="Arial" panose="020B0604020202020204" pitchFamily="34" charset="0"/>
              <a:cs typeface="Arial" panose="020B0604020202020204" pitchFamily="34" charset="0"/>
            </a:rPr>
            <a:t>: Gradual withdrawal from social roles and activities (Zhang and Lin, 2021).</a:t>
          </a:r>
        </a:p>
      </dgm:t>
    </dgm:pt>
    <dgm:pt modelId="{2792E9AD-7D0F-40DA-964E-0AE0C0007884}" type="parTrans" cxnId="{78542A11-2B0C-4938-81D2-536F8162EA2F}">
      <dgm:prSet/>
      <dgm:spPr/>
      <dgm:t>
        <a:bodyPr/>
        <a:lstStyle/>
        <a:p>
          <a:endParaRPr lang="en-US"/>
        </a:p>
      </dgm:t>
    </dgm:pt>
    <dgm:pt modelId="{C9E12E66-2B1D-4314-8B2E-4B7F6C7C6A24}" type="sibTrans" cxnId="{78542A11-2B0C-4938-81D2-536F8162EA2F}">
      <dgm:prSet/>
      <dgm:spPr/>
      <dgm:t>
        <a:bodyPr/>
        <a:lstStyle/>
        <a:p>
          <a:endParaRPr lang="en-US"/>
        </a:p>
      </dgm:t>
    </dgm:pt>
    <dgm:pt modelId="{6EF9FBE0-E6FC-42E4-A119-0CE63A6B7F4B}">
      <dgm:prSet/>
      <dgm:spPr/>
      <dgm:t>
        <a:bodyPr/>
        <a:lstStyle/>
        <a:p>
          <a:r>
            <a:rPr lang="en-US" b="1" dirty="0">
              <a:latin typeface="Arial" panose="020B0604020202020204" pitchFamily="34" charset="0"/>
              <a:cs typeface="Arial" panose="020B0604020202020204" pitchFamily="34" charset="0"/>
            </a:rPr>
            <a:t>Activity Theory</a:t>
          </a:r>
          <a:r>
            <a:rPr lang="en-US" dirty="0">
              <a:latin typeface="Arial" panose="020B0604020202020204" pitchFamily="34" charset="0"/>
              <a:cs typeface="Arial" panose="020B0604020202020204" pitchFamily="34" charset="0"/>
            </a:rPr>
            <a:t>: Older adults should remain active to maintain health and satisfaction (Teles and Ribeiro, 2021).</a:t>
          </a:r>
        </a:p>
      </dgm:t>
    </dgm:pt>
    <dgm:pt modelId="{705AB439-32F0-4184-80CF-755A3D23E49F}" type="parTrans" cxnId="{D774DA33-F38D-410D-8941-46AF1959F412}">
      <dgm:prSet/>
      <dgm:spPr/>
      <dgm:t>
        <a:bodyPr/>
        <a:lstStyle/>
        <a:p>
          <a:endParaRPr lang="en-US"/>
        </a:p>
      </dgm:t>
    </dgm:pt>
    <dgm:pt modelId="{58AAB5E1-8E8F-45C9-B852-7F769C7754A3}" type="sibTrans" cxnId="{D774DA33-F38D-410D-8941-46AF1959F412}">
      <dgm:prSet/>
      <dgm:spPr/>
      <dgm:t>
        <a:bodyPr/>
        <a:lstStyle/>
        <a:p>
          <a:endParaRPr lang="en-US"/>
        </a:p>
      </dgm:t>
    </dgm:pt>
    <dgm:pt modelId="{0A86B48D-378D-40D2-9A85-F117B92C05B4}">
      <dgm:prSet/>
      <dgm:spPr/>
      <dgm:t>
        <a:bodyPr/>
        <a:lstStyle/>
        <a:p>
          <a:r>
            <a:rPr lang="en-US" b="1" dirty="0">
              <a:latin typeface="Arial" panose="020B0604020202020204" pitchFamily="34" charset="0"/>
              <a:cs typeface="Arial" panose="020B0604020202020204" pitchFamily="34" charset="0"/>
            </a:rPr>
            <a:t>Continuity Theory</a:t>
          </a:r>
          <a:r>
            <a:rPr lang="en-US" dirty="0">
              <a:latin typeface="Arial" panose="020B0604020202020204" pitchFamily="34" charset="0"/>
              <a:cs typeface="Arial" panose="020B0604020202020204" pitchFamily="34" charset="0"/>
            </a:rPr>
            <a:t>: Maintaining consistent behaviors and activities in later life (Tse, Nakamura and Csikszentmihalyi, 2022).</a:t>
          </a:r>
        </a:p>
      </dgm:t>
    </dgm:pt>
    <dgm:pt modelId="{527F2833-86F2-4257-9F17-96446DCB3934}" type="parTrans" cxnId="{89DF6ECC-38A0-42F1-A25C-D6831A0E6487}">
      <dgm:prSet/>
      <dgm:spPr/>
      <dgm:t>
        <a:bodyPr/>
        <a:lstStyle/>
        <a:p>
          <a:endParaRPr lang="en-US"/>
        </a:p>
      </dgm:t>
    </dgm:pt>
    <dgm:pt modelId="{90361F4C-876B-48D1-B523-2E8A980C0DCD}" type="sibTrans" cxnId="{89DF6ECC-38A0-42F1-A25C-D6831A0E6487}">
      <dgm:prSet/>
      <dgm:spPr/>
      <dgm:t>
        <a:bodyPr/>
        <a:lstStyle/>
        <a:p>
          <a:endParaRPr lang="en-US"/>
        </a:p>
      </dgm:t>
    </dgm:pt>
    <dgm:pt modelId="{6BACE3E1-DD54-49E6-831F-7F13A2FF1806}">
      <dgm:prSet/>
      <dgm:spPr/>
      <dgm:t>
        <a:bodyPr/>
        <a:lstStyle/>
        <a:p>
          <a:r>
            <a:rPr lang="en-US" b="1" dirty="0">
              <a:latin typeface="Arial" panose="020B0604020202020204" pitchFamily="34" charset="0"/>
              <a:cs typeface="Arial" panose="020B0604020202020204" pitchFamily="34" charset="0"/>
            </a:rPr>
            <a:t>Life Course Theory</a:t>
          </a:r>
          <a:r>
            <a:rPr lang="en-US" dirty="0">
              <a:latin typeface="Arial" panose="020B0604020202020204" pitchFamily="34" charset="0"/>
              <a:cs typeface="Arial" panose="020B0604020202020204" pitchFamily="34" charset="0"/>
            </a:rPr>
            <a:t>: How early life experiences influence ageing outcomes (</a:t>
          </a:r>
          <a:r>
            <a:rPr lang="en-US" dirty="0" err="1">
              <a:latin typeface="Arial" panose="020B0604020202020204" pitchFamily="34" charset="0"/>
              <a:cs typeface="Arial" panose="020B0604020202020204" pitchFamily="34" charset="0"/>
            </a:rPr>
            <a:t>Vineis</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Barouki</a:t>
          </a:r>
          <a:r>
            <a:rPr lang="en-US" dirty="0">
              <a:latin typeface="Arial" panose="020B0604020202020204" pitchFamily="34" charset="0"/>
              <a:cs typeface="Arial" panose="020B0604020202020204" pitchFamily="34" charset="0"/>
            </a:rPr>
            <a:t>, 2022).</a:t>
          </a:r>
        </a:p>
      </dgm:t>
    </dgm:pt>
    <dgm:pt modelId="{53760694-0BE1-4228-AC82-0A0EAC5514B5}" type="parTrans" cxnId="{9DEC6EBB-2570-46AF-A0FC-57F0E38148AB}">
      <dgm:prSet/>
      <dgm:spPr/>
      <dgm:t>
        <a:bodyPr/>
        <a:lstStyle/>
        <a:p>
          <a:endParaRPr lang="en-US"/>
        </a:p>
      </dgm:t>
    </dgm:pt>
    <dgm:pt modelId="{0C8282AA-82E9-4566-A74E-A5A7FE78750D}" type="sibTrans" cxnId="{9DEC6EBB-2570-46AF-A0FC-57F0E38148AB}">
      <dgm:prSet/>
      <dgm:spPr/>
      <dgm:t>
        <a:bodyPr/>
        <a:lstStyle/>
        <a:p>
          <a:endParaRPr lang="en-US"/>
        </a:p>
      </dgm:t>
    </dgm:pt>
    <dgm:pt modelId="{60E635A0-F1B9-401D-917B-5DF6345B3CDC}">
      <dgm:prSet/>
      <dgm:spPr/>
      <dgm:t>
        <a:bodyPr/>
        <a:lstStyle/>
        <a:p>
          <a:r>
            <a:rPr lang="en-US" b="1" dirty="0">
              <a:latin typeface="Arial" panose="020B0604020202020204" pitchFamily="34" charset="0"/>
              <a:cs typeface="Arial" panose="020B0604020202020204" pitchFamily="34" charset="0"/>
            </a:rPr>
            <a:t>Relevance to Care</a:t>
          </a:r>
          <a:r>
            <a:rPr lang="en-US" dirty="0">
              <a:latin typeface="Arial" panose="020B0604020202020204" pitchFamily="34" charset="0"/>
              <a:cs typeface="Arial" panose="020B0604020202020204" pitchFamily="34" charset="0"/>
            </a:rPr>
            <a:t>: How these theories help inform elderly care practices.</a:t>
          </a:r>
        </a:p>
      </dgm:t>
    </dgm:pt>
    <dgm:pt modelId="{5EA938DC-083A-4353-A2AB-BBC7775019A6}" type="parTrans" cxnId="{F298D0B6-8CEC-409F-BB95-809533A794B6}">
      <dgm:prSet/>
      <dgm:spPr/>
      <dgm:t>
        <a:bodyPr/>
        <a:lstStyle/>
        <a:p>
          <a:endParaRPr lang="en-US"/>
        </a:p>
      </dgm:t>
    </dgm:pt>
    <dgm:pt modelId="{D6413543-3BD8-47D2-BB64-5450B05ED73E}" type="sibTrans" cxnId="{F298D0B6-8CEC-409F-BB95-809533A794B6}">
      <dgm:prSet/>
      <dgm:spPr/>
      <dgm:t>
        <a:bodyPr/>
        <a:lstStyle/>
        <a:p>
          <a:endParaRPr lang="en-US"/>
        </a:p>
      </dgm:t>
    </dgm:pt>
    <dgm:pt modelId="{AC45BE9D-85F5-4DB9-AEBA-706CF6A1469E}" type="pres">
      <dgm:prSet presAssocID="{F4E64117-F965-4756-9DFD-EA6912E41221}" presName="compositeShape" presStyleCnt="0">
        <dgm:presLayoutVars>
          <dgm:chMax val="7"/>
          <dgm:dir/>
          <dgm:resizeHandles val="exact"/>
        </dgm:presLayoutVars>
      </dgm:prSet>
      <dgm:spPr/>
    </dgm:pt>
    <dgm:pt modelId="{227E81A4-5B28-4B7A-8E13-1C941A5133E3}" type="pres">
      <dgm:prSet presAssocID="{6CF3F5CD-9D3A-4F84-B76E-F8ABFE7A01A8}" presName="circ1" presStyleLbl="vennNode1" presStyleIdx="0" presStyleCnt="5"/>
      <dgm:spPr/>
    </dgm:pt>
    <dgm:pt modelId="{B4701510-4718-4F39-96D9-D6B8DAF039A4}" type="pres">
      <dgm:prSet presAssocID="{6CF3F5CD-9D3A-4F84-B76E-F8ABFE7A01A8}" presName="circ1Tx" presStyleLbl="revTx" presStyleIdx="0" presStyleCnt="0">
        <dgm:presLayoutVars>
          <dgm:chMax val="0"/>
          <dgm:chPref val="0"/>
          <dgm:bulletEnabled val="1"/>
        </dgm:presLayoutVars>
      </dgm:prSet>
      <dgm:spPr/>
    </dgm:pt>
    <dgm:pt modelId="{22D2792D-FE44-4EC3-81E5-E5E23349A116}" type="pres">
      <dgm:prSet presAssocID="{6EF9FBE0-E6FC-42E4-A119-0CE63A6B7F4B}" presName="circ2" presStyleLbl="vennNode1" presStyleIdx="1" presStyleCnt="5"/>
      <dgm:spPr/>
    </dgm:pt>
    <dgm:pt modelId="{D47E5087-46EE-425D-B0C2-580378F73E66}" type="pres">
      <dgm:prSet presAssocID="{6EF9FBE0-E6FC-42E4-A119-0CE63A6B7F4B}" presName="circ2Tx" presStyleLbl="revTx" presStyleIdx="0" presStyleCnt="0">
        <dgm:presLayoutVars>
          <dgm:chMax val="0"/>
          <dgm:chPref val="0"/>
          <dgm:bulletEnabled val="1"/>
        </dgm:presLayoutVars>
      </dgm:prSet>
      <dgm:spPr/>
    </dgm:pt>
    <dgm:pt modelId="{722E7585-F2F5-4DE9-9070-6AB31DA2C943}" type="pres">
      <dgm:prSet presAssocID="{0A86B48D-378D-40D2-9A85-F117B92C05B4}" presName="circ3" presStyleLbl="vennNode1" presStyleIdx="2" presStyleCnt="5"/>
      <dgm:spPr/>
    </dgm:pt>
    <dgm:pt modelId="{1DC356F0-F462-4DFD-A8D9-82460EE2AE43}" type="pres">
      <dgm:prSet presAssocID="{0A86B48D-378D-40D2-9A85-F117B92C05B4}" presName="circ3Tx" presStyleLbl="revTx" presStyleIdx="0" presStyleCnt="0">
        <dgm:presLayoutVars>
          <dgm:chMax val="0"/>
          <dgm:chPref val="0"/>
          <dgm:bulletEnabled val="1"/>
        </dgm:presLayoutVars>
      </dgm:prSet>
      <dgm:spPr/>
    </dgm:pt>
    <dgm:pt modelId="{45F93E2A-B2FE-41E2-A9B1-B2342F092C94}" type="pres">
      <dgm:prSet presAssocID="{6BACE3E1-DD54-49E6-831F-7F13A2FF1806}" presName="circ4" presStyleLbl="vennNode1" presStyleIdx="3" presStyleCnt="5"/>
      <dgm:spPr/>
    </dgm:pt>
    <dgm:pt modelId="{20272EEA-67A6-40FA-B0BF-E0B22EFF637A}" type="pres">
      <dgm:prSet presAssocID="{6BACE3E1-DD54-49E6-831F-7F13A2FF1806}" presName="circ4Tx" presStyleLbl="revTx" presStyleIdx="0" presStyleCnt="0">
        <dgm:presLayoutVars>
          <dgm:chMax val="0"/>
          <dgm:chPref val="0"/>
          <dgm:bulletEnabled val="1"/>
        </dgm:presLayoutVars>
      </dgm:prSet>
      <dgm:spPr/>
    </dgm:pt>
    <dgm:pt modelId="{D8375869-0CD8-488A-A5A8-B4D3B7A45B45}" type="pres">
      <dgm:prSet presAssocID="{60E635A0-F1B9-401D-917B-5DF6345B3CDC}" presName="circ5" presStyleLbl="vennNode1" presStyleIdx="4" presStyleCnt="5"/>
      <dgm:spPr/>
    </dgm:pt>
    <dgm:pt modelId="{06226FBE-4F83-4C4D-B0B2-356BCCD87BF3}" type="pres">
      <dgm:prSet presAssocID="{60E635A0-F1B9-401D-917B-5DF6345B3CDC}" presName="circ5Tx" presStyleLbl="revTx" presStyleIdx="0" presStyleCnt="0">
        <dgm:presLayoutVars>
          <dgm:chMax val="0"/>
          <dgm:chPref val="0"/>
          <dgm:bulletEnabled val="1"/>
        </dgm:presLayoutVars>
      </dgm:prSet>
      <dgm:spPr/>
    </dgm:pt>
  </dgm:ptLst>
  <dgm:cxnLst>
    <dgm:cxn modelId="{A2C21005-759D-427D-9E69-4A6653F7B100}" type="presOf" srcId="{6EF9FBE0-E6FC-42E4-A119-0CE63A6B7F4B}" destId="{D47E5087-46EE-425D-B0C2-580378F73E66}" srcOrd="0" destOrd="0" presId="urn:microsoft.com/office/officeart/2005/8/layout/venn1"/>
    <dgm:cxn modelId="{78542A11-2B0C-4938-81D2-536F8162EA2F}" srcId="{F4E64117-F965-4756-9DFD-EA6912E41221}" destId="{6CF3F5CD-9D3A-4F84-B76E-F8ABFE7A01A8}" srcOrd="0" destOrd="0" parTransId="{2792E9AD-7D0F-40DA-964E-0AE0C0007884}" sibTransId="{C9E12E66-2B1D-4314-8B2E-4B7F6C7C6A24}"/>
    <dgm:cxn modelId="{D774DA33-F38D-410D-8941-46AF1959F412}" srcId="{F4E64117-F965-4756-9DFD-EA6912E41221}" destId="{6EF9FBE0-E6FC-42E4-A119-0CE63A6B7F4B}" srcOrd="1" destOrd="0" parTransId="{705AB439-32F0-4184-80CF-755A3D23E49F}" sibTransId="{58AAB5E1-8E8F-45C9-B852-7F769C7754A3}"/>
    <dgm:cxn modelId="{2CD9CB50-F563-4E99-BE50-546B7A36C5DC}" type="presOf" srcId="{6BACE3E1-DD54-49E6-831F-7F13A2FF1806}" destId="{20272EEA-67A6-40FA-B0BF-E0B22EFF637A}" srcOrd="0" destOrd="0" presId="urn:microsoft.com/office/officeart/2005/8/layout/venn1"/>
    <dgm:cxn modelId="{ABC4EA9F-D4BF-4561-BED8-39748867C0A3}" type="presOf" srcId="{F4E64117-F965-4756-9DFD-EA6912E41221}" destId="{AC45BE9D-85F5-4DB9-AEBA-706CF6A1469E}" srcOrd="0" destOrd="0" presId="urn:microsoft.com/office/officeart/2005/8/layout/venn1"/>
    <dgm:cxn modelId="{D8A048A9-00E9-4F44-80F2-44782D6FB762}" type="presOf" srcId="{0A86B48D-378D-40D2-9A85-F117B92C05B4}" destId="{1DC356F0-F462-4DFD-A8D9-82460EE2AE43}" srcOrd="0" destOrd="0" presId="urn:microsoft.com/office/officeart/2005/8/layout/venn1"/>
    <dgm:cxn modelId="{41C291AA-C765-4DBA-A806-257954B1E2FA}" type="presOf" srcId="{60E635A0-F1B9-401D-917B-5DF6345B3CDC}" destId="{06226FBE-4F83-4C4D-B0B2-356BCCD87BF3}" srcOrd="0" destOrd="0" presId="urn:microsoft.com/office/officeart/2005/8/layout/venn1"/>
    <dgm:cxn modelId="{F298D0B6-8CEC-409F-BB95-809533A794B6}" srcId="{F4E64117-F965-4756-9DFD-EA6912E41221}" destId="{60E635A0-F1B9-401D-917B-5DF6345B3CDC}" srcOrd="4" destOrd="0" parTransId="{5EA938DC-083A-4353-A2AB-BBC7775019A6}" sibTransId="{D6413543-3BD8-47D2-BB64-5450B05ED73E}"/>
    <dgm:cxn modelId="{9DEC6EBB-2570-46AF-A0FC-57F0E38148AB}" srcId="{F4E64117-F965-4756-9DFD-EA6912E41221}" destId="{6BACE3E1-DD54-49E6-831F-7F13A2FF1806}" srcOrd="3" destOrd="0" parTransId="{53760694-0BE1-4228-AC82-0A0EAC5514B5}" sibTransId="{0C8282AA-82E9-4566-A74E-A5A7FE78750D}"/>
    <dgm:cxn modelId="{89DF6ECC-38A0-42F1-A25C-D6831A0E6487}" srcId="{F4E64117-F965-4756-9DFD-EA6912E41221}" destId="{0A86B48D-378D-40D2-9A85-F117B92C05B4}" srcOrd="2" destOrd="0" parTransId="{527F2833-86F2-4257-9F17-96446DCB3934}" sibTransId="{90361F4C-876B-48D1-B523-2E8A980C0DCD}"/>
    <dgm:cxn modelId="{C894D5DB-246C-46C3-B31E-B6E03FB41C9E}" type="presOf" srcId="{6CF3F5CD-9D3A-4F84-B76E-F8ABFE7A01A8}" destId="{B4701510-4718-4F39-96D9-D6B8DAF039A4}" srcOrd="0" destOrd="0" presId="urn:microsoft.com/office/officeart/2005/8/layout/venn1"/>
    <dgm:cxn modelId="{D5EC1FA5-3E8D-467F-A5BB-0912F6592E00}" type="presParOf" srcId="{AC45BE9D-85F5-4DB9-AEBA-706CF6A1469E}" destId="{227E81A4-5B28-4B7A-8E13-1C941A5133E3}" srcOrd="0" destOrd="0" presId="urn:microsoft.com/office/officeart/2005/8/layout/venn1"/>
    <dgm:cxn modelId="{EB18472A-B2DD-42AA-8A4D-2C3E257FE197}" type="presParOf" srcId="{AC45BE9D-85F5-4DB9-AEBA-706CF6A1469E}" destId="{B4701510-4718-4F39-96D9-D6B8DAF039A4}" srcOrd="1" destOrd="0" presId="urn:microsoft.com/office/officeart/2005/8/layout/venn1"/>
    <dgm:cxn modelId="{9388E176-0B13-4DEB-9510-EC87FF1AC939}" type="presParOf" srcId="{AC45BE9D-85F5-4DB9-AEBA-706CF6A1469E}" destId="{22D2792D-FE44-4EC3-81E5-E5E23349A116}" srcOrd="2" destOrd="0" presId="urn:microsoft.com/office/officeart/2005/8/layout/venn1"/>
    <dgm:cxn modelId="{2B3B0BF9-2E77-48E5-8A21-A0C755AE079E}" type="presParOf" srcId="{AC45BE9D-85F5-4DB9-AEBA-706CF6A1469E}" destId="{D47E5087-46EE-425D-B0C2-580378F73E66}" srcOrd="3" destOrd="0" presId="urn:microsoft.com/office/officeart/2005/8/layout/venn1"/>
    <dgm:cxn modelId="{E40BB0D8-8B93-4CEF-9024-C5CABDE649D9}" type="presParOf" srcId="{AC45BE9D-85F5-4DB9-AEBA-706CF6A1469E}" destId="{722E7585-F2F5-4DE9-9070-6AB31DA2C943}" srcOrd="4" destOrd="0" presId="urn:microsoft.com/office/officeart/2005/8/layout/venn1"/>
    <dgm:cxn modelId="{3F94CAE5-1F58-42E1-B546-E7A27A559362}" type="presParOf" srcId="{AC45BE9D-85F5-4DB9-AEBA-706CF6A1469E}" destId="{1DC356F0-F462-4DFD-A8D9-82460EE2AE43}" srcOrd="5" destOrd="0" presId="urn:microsoft.com/office/officeart/2005/8/layout/venn1"/>
    <dgm:cxn modelId="{2FB3C36C-3DF6-4E46-B9F9-2C3987F929CD}" type="presParOf" srcId="{AC45BE9D-85F5-4DB9-AEBA-706CF6A1469E}" destId="{45F93E2A-B2FE-41E2-A9B1-B2342F092C94}" srcOrd="6" destOrd="0" presId="urn:microsoft.com/office/officeart/2005/8/layout/venn1"/>
    <dgm:cxn modelId="{FFDF1D79-49BB-45BA-8282-A1925DDA4E11}" type="presParOf" srcId="{AC45BE9D-85F5-4DB9-AEBA-706CF6A1469E}" destId="{20272EEA-67A6-40FA-B0BF-E0B22EFF637A}" srcOrd="7" destOrd="0" presId="urn:microsoft.com/office/officeart/2005/8/layout/venn1"/>
    <dgm:cxn modelId="{8A46B556-DA78-412A-9AD5-A4554E894A4A}" type="presParOf" srcId="{AC45BE9D-85F5-4DB9-AEBA-706CF6A1469E}" destId="{D8375869-0CD8-488A-A5A8-B4D3B7A45B45}" srcOrd="8" destOrd="0" presId="urn:microsoft.com/office/officeart/2005/8/layout/venn1"/>
    <dgm:cxn modelId="{8F4A9C71-AAC5-4BA8-BB46-842AD873319E}" type="presParOf" srcId="{AC45BE9D-85F5-4DB9-AEBA-706CF6A1469E}" destId="{06226FBE-4F83-4C4D-B0B2-356BCCD87BF3}" srcOrd="9" destOrd="0" presId="urn:microsoft.com/office/officeart/2005/8/layout/venn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778C70C-C576-440F-8649-8854CD23983A}" type="doc">
      <dgm:prSet loTypeId="urn:microsoft.com/office/officeart/2005/8/layout/pyramid2" loCatId="pyramid" qsTypeId="urn:microsoft.com/office/officeart/2005/8/quickstyle/simple1" qsCatId="simple" csTypeId="urn:microsoft.com/office/officeart/2005/8/colors/accent6_5" csCatId="accent6" phldr="1"/>
      <dgm:spPr/>
      <dgm:t>
        <a:bodyPr/>
        <a:lstStyle/>
        <a:p>
          <a:endParaRPr lang="en-US"/>
        </a:p>
      </dgm:t>
    </dgm:pt>
    <dgm:pt modelId="{2F6B63A4-2BEE-412A-9518-78EA12ECE035}">
      <dgm:prSet custT="1"/>
      <dgm:spPr/>
      <dgm:t>
        <a:bodyPr/>
        <a:lstStyle/>
        <a:p>
          <a:pPr>
            <a:lnSpc>
              <a:spcPct val="150000"/>
            </a:lnSpc>
          </a:pPr>
          <a:r>
            <a:rPr lang="en-US" sz="1600" b="0" dirty="0">
              <a:latin typeface="Arial" panose="020B0604020202020204" pitchFamily="34" charset="0"/>
              <a:cs typeface="Arial" panose="020B0604020202020204" pitchFamily="34" charset="0"/>
            </a:rPr>
            <a:t>Care Act 2014: Focus on personal wellbeing, care and support planning (Department of Health &amp; Social Care, 2025).</a:t>
          </a:r>
        </a:p>
      </dgm:t>
    </dgm:pt>
    <dgm:pt modelId="{0FCC2BD3-1ADE-44B2-97D6-B409DBDB4534}" type="parTrans" cxnId="{740CF6DD-366C-407F-B260-A6F1BFF2D0E4}">
      <dgm:prSet/>
      <dgm:spPr/>
      <dgm:t>
        <a:bodyPr/>
        <a:lstStyle/>
        <a:p>
          <a:endParaRPr lang="en-US"/>
        </a:p>
      </dgm:t>
    </dgm:pt>
    <dgm:pt modelId="{9F0C3585-7760-4092-900E-3EC50C3E3C97}" type="sibTrans" cxnId="{740CF6DD-366C-407F-B260-A6F1BFF2D0E4}">
      <dgm:prSet/>
      <dgm:spPr/>
      <dgm:t>
        <a:bodyPr/>
        <a:lstStyle/>
        <a:p>
          <a:endParaRPr lang="en-US"/>
        </a:p>
      </dgm:t>
    </dgm:pt>
    <dgm:pt modelId="{339441CB-7E0F-4852-B920-99EEA6EEDFA0}">
      <dgm:prSet custT="1"/>
      <dgm:spPr/>
      <dgm:t>
        <a:bodyPr/>
        <a:lstStyle/>
        <a:p>
          <a:pPr>
            <a:lnSpc>
              <a:spcPct val="150000"/>
            </a:lnSpc>
          </a:pPr>
          <a:r>
            <a:rPr lang="en-US" sz="1600" b="0" dirty="0">
              <a:latin typeface="Arial" panose="020B0604020202020204" pitchFamily="34" charset="0"/>
              <a:cs typeface="Arial" panose="020B0604020202020204" pitchFamily="34" charset="0"/>
            </a:rPr>
            <a:t>Equality Act 2010: Prevents age discrimination, promotes equality in care (GOV.UK, 2013).</a:t>
          </a:r>
        </a:p>
      </dgm:t>
    </dgm:pt>
    <dgm:pt modelId="{A19E5B44-A4BA-4457-8AA3-52FF5219296F}" type="parTrans" cxnId="{E0A0CFFB-5ED0-45E6-8D91-CF6DA200B066}">
      <dgm:prSet/>
      <dgm:spPr/>
      <dgm:t>
        <a:bodyPr/>
        <a:lstStyle/>
        <a:p>
          <a:endParaRPr lang="en-US"/>
        </a:p>
      </dgm:t>
    </dgm:pt>
    <dgm:pt modelId="{E1672994-4A43-4928-92ED-09E9FC60C0F5}" type="sibTrans" cxnId="{E0A0CFFB-5ED0-45E6-8D91-CF6DA200B066}">
      <dgm:prSet/>
      <dgm:spPr/>
      <dgm:t>
        <a:bodyPr/>
        <a:lstStyle/>
        <a:p>
          <a:endParaRPr lang="en-US"/>
        </a:p>
      </dgm:t>
    </dgm:pt>
    <dgm:pt modelId="{909F69E6-688E-4C20-BE10-65D8189D0075}">
      <dgm:prSet custT="1"/>
      <dgm:spPr/>
      <dgm:t>
        <a:bodyPr/>
        <a:lstStyle/>
        <a:p>
          <a:pPr>
            <a:lnSpc>
              <a:spcPct val="150000"/>
            </a:lnSpc>
          </a:pPr>
          <a:r>
            <a:rPr lang="en-US" sz="1600" b="0" dirty="0">
              <a:latin typeface="Arial" panose="020B0604020202020204" pitchFamily="34" charset="0"/>
              <a:cs typeface="Arial" panose="020B0604020202020204" pitchFamily="34" charset="0"/>
            </a:rPr>
            <a:t>NHS Long Term Plan: Policies to support the ageing population through healthcare services (NHS England, 2025).</a:t>
          </a:r>
        </a:p>
      </dgm:t>
    </dgm:pt>
    <dgm:pt modelId="{882B3241-9435-4D2B-BF14-4A78445FEE1D}" type="parTrans" cxnId="{9675EBD5-C244-46BB-B466-B61EF344F4BE}">
      <dgm:prSet/>
      <dgm:spPr/>
      <dgm:t>
        <a:bodyPr/>
        <a:lstStyle/>
        <a:p>
          <a:endParaRPr lang="en-US"/>
        </a:p>
      </dgm:t>
    </dgm:pt>
    <dgm:pt modelId="{C0AAEC4F-B033-4CF7-BD29-D0BD9E8BD8E5}" type="sibTrans" cxnId="{9675EBD5-C244-46BB-B466-B61EF344F4BE}">
      <dgm:prSet/>
      <dgm:spPr/>
      <dgm:t>
        <a:bodyPr/>
        <a:lstStyle/>
        <a:p>
          <a:endParaRPr lang="en-US"/>
        </a:p>
      </dgm:t>
    </dgm:pt>
    <dgm:pt modelId="{F16FD009-EF3F-4B62-9509-50617C2B93B4}">
      <dgm:prSet custT="1"/>
      <dgm:spPr/>
      <dgm:t>
        <a:bodyPr/>
        <a:lstStyle/>
        <a:p>
          <a:pPr>
            <a:lnSpc>
              <a:spcPct val="150000"/>
            </a:lnSpc>
          </a:pPr>
          <a:r>
            <a:rPr lang="en-US" sz="1600" b="0" dirty="0">
              <a:latin typeface="Arial" panose="020B0604020202020204" pitchFamily="34" charset="0"/>
              <a:cs typeface="Arial" panose="020B0604020202020204" pitchFamily="34" charset="0"/>
            </a:rPr>
            <a:t>Human Rights Act 1998: Ensures older people's rights are protected in care settings.</a:t>
          </a:r>
        </a:p>
      </dgm:t>
    </dgm:pt>
    <dgm:pt modelId="{8B970F6A-0B3A-463E-92F3-00B01ED325C5}" type="parTrans" cxnId="{EB52FB17-D3C7-4E79-9D4B-003CA9696D6C}">
      <dgm:prSet/>
      <dgm:spPr/>
      <dgm:t>
        <a:bodyPr/>
        <a:lstStyle/>
        <a:p>
          <a:endParaRPr lang="en-US"/>
        </a:p>
      </dgm:t>
    </dgm:pt>
    <dgm:pt modelId="{3D919A79-81FE-4377-9BC4-4346FED32E6A}" type="sibTrans" cxnId="{EB52FB17-D3C7-4E79-9D4B-003CA9696D6C}">
      <dgm:prSet/>
      <dgm:spPr/>
      <dgm:t>
        <a:bodyPr/>
        <a:lstStyle/>
        <a:p>
          <a:endParaRPr lang="en-US"/>
        </a:p>
      </dgm:t>
    </dgm:pt>
    <dgm:pt modelId="{20A18E07-7687-44F0-BFC5-429698C71B33}">
      <dgm:prSet custT="1"/>
      <dgm:spPr/>
      <dgm:t>
        <a:bodyPr/>
        <a:lstStyle/>
        <a:p>
          <a:pPr>
            <a:lnSpc>
              <a:spcPct val="150000"/>
            </a:lnSpc>
          </a:pPr>
          <a:r>
            <a:rPr lang="en-US" sz="1600" b="0" dirty="0">
              <a:latin typeface="Arial" panose="020B0604020202020204" pitchFamily="34" charset="0"/>
              <a:cs typeface="Arial" panose="020B0604020202020204" pitchFamily="34" charset="0"/>
            </a:rPr>
            <a:t>Impact of Policies: How these policies shape elderly care services in the UK.</a:t>
          </a:r>
        </a:p>
      </dgm:t>
    </dgm:pt>
    <dgm:pt modelId="{CECBA085-399B-46B8-B8BA-70F75CA7FF17}" type="parTrans" cxnId="{D5F5EFC9-5CB4-4926-BA94-2993A68B5648}">
      <dgm:prSet/>
      <dgm:spPr/>
      <dgm:t>
        <a:bodyPr/>
        <a:lstStyle/>
        <a:p>
          <a:endParaRPr lang="en-US"/>
        </a:p>
      </dgm:t>
    </dgm:pt>
    <dgm:pt modelId="{5E224411-8DBD-4164-B320-E45CE63C54D3}" type="sibTrans" cxnId="{D5F5EFC9-5CB4-4926-BA94-2993A68B5648}">
      <dgm:prSet/>
      <dgm:spPr/>
      <dgm:t>
        <a:bodyPr/>
        <a:lstStyle/>
        <a:p>
          <a:endParaRPr lang="en-US"/>
        </a:p>
      </dgm:t>
    </dgm:pt>
    <dgm:pt modelId="{C44C19EB-58DA-4116-A029-57E5ED4E6458}" type="pres">
      <dgm:prSet presAssocID="{5778C70C-C576-440F-8649-8854CD23983A}" presName="compositeShape" presStyleCnt="0">
        <dgm:presLayoutVars>
          <dgm:dir/>
          <dgm:resizeHandles/>
        </dgm:presLayoutVars>
      </dgm:prSet>
      <dgm:spPr/>
    </dgm:pt>
    <dgm:pt modelId="{90B50E32-9BCC-4290-A4DF-8E2F27B0A5CE}" type="pres">
      <dgm:prSet presAssocID="{5778C70C-C576-440F-8649-8854CD23983A}" presName="pyramid" presStyleLbl="node1" presStyleIdx="0" presStyleCnt="1"/>
      <dgm:spPr/>
    </dgm:pt>
    <dgm:pt modelId="{8BDAD8B6-60CE-4564-BD70-0DBDD53AFADD}" type="pres">
      <dgm:prSet presAssocID="{5778C70C-C576-440F-8649-8854CD23983A}" presName="theList" presStyleCnt="0"/>
      <dgm:spPr/>
    </dgm:pt>
    <dgm:pt modelId="{1E0BBB95-7631-4C4F-8053-A6EE9F614DA2}" type="pres">
      <dgm:prSet presAssocID="{2F6B63A4-2BEE-412A-9518-78EA12ECE035}" presName="aNode" presStyleLbl="fgAcc1" presStyleIdx="0" presStyleCnt="5">
        <dgm:presLayoutVars>
          <dgm:bulletEnabled val="1"/>
        </dgm:presLayoutVars>
      </dgm:prSet>
      <dgm:spPr/>
    </dgm:pt>
    <dgm:pt modelId="{9C50E521-BAB7-47B5-A244-4B4103A3E8F3}" type="pres">
      <dgm:prSet presAssocID="{2F6B63A4-2BEE-412A-9518-78EA12ECE035}" presName="aSpace" presStyleCnt="0"/>
      <dgm:spPr/>
    </dgm:pt>
    <dgm:pt modelId="{9E98F931-7324-4A72-83F6-6A5ECF4FE423}" type="pres">
      <dgm:prSet presAssocID="{339441CB-7E0F-4852-B920-99EEA6EEDFA0}" presName="aNode" presStyleLbl="fgAcc1" presStyleIdx="1" presStyleCnt="5">
        <dgm:presLayoutVars>
          <dgm:bulletEnabled val="1"/>
        </dgm:presLayoutVars>
      </dgm:prSet>
      <dgm:spPr/>
    </dgm:pt>
    <dgm:pt modelId="{D98D08F6-3D0F-433A-89CC-27F900B4490C}" type="pres">
      <dgm:prSet presAssocID="{339441CB-7E0F-4852-B920-99EEA6EEDFA0}" presName="aSpace" presStyleCnt="0"/>
      <dgm:spPr/>
    </dgm:pt>
    <dgm:pt modelId="{E52C5901-8A90-4BB2-8FE9-A69C27524263}" type="pres">
      <dgm:prSet presAssocID="{909F69E6-688E-4C20-BE10-65D8189D0075}" presName="aNode" presStyleLbl="fgAcc1" presStyleIdx="2" presStyleCnt="5">
        <dgm:presLayoutVars>
          <dgm:bulletEnabled val="1"/>
        </dgm:presLayoutVars>
      </dgm:prSet>
      <dgm:spPr/>
    </dgm:pt>
    <dgm:pt modelId="{ABB01024-BBDC-4E90-8D6A-B5DC4603246F}" type="pres">
      <dgm:prSet presAssocID="{909F69E6-688E-4C20-BE10-65D8189D0075}" presName="aSpace" presStyleCnt="0"/>
      <dgm:spPr/>
    </dgm:pt>
    <dgm:pt modelId="{72C479D4-13AB-4267-8326-D213FF5D06DC}" type="pres">
      <dgm:prSet presAssocID="{F16FD009-EF3F-4B62-9509-50617C2B93B4}" presName="aNode" presStyleLbl="fgAcc1" presStyleIdx="3" presStyleCnt="5">
        <dgm:presLayoutVars>
          <dgm:bulletEnabled val="1"/>
        </dgm:presLayoutVars>
      </dgm:prSet>
      <dgm:spPr/>
    </dgm:pt>
    <dgm:pt modelId="{82660E3A-4E68-4C87-AE27-BBA3453A5AF5}" type="pres">
      <dgm:prSet presAssocID="{F16FD009-EF3F-4B62-9509-50617C2B93B4}" presName="aSpace" presStyleCnt="0"/>
      <dgm:spPr/>
    </dgm:pt>
    <dgm:pt modelId="{18E5A301-C20C-4DCA-B79C-59ADD91C452E}" type="pres">
      <dgm:prSet presAssocID="{20A18E07-7687-44F0-BFC5-429698C71B33}" presName="aNode" presStyleLbl="fgAcc1" presStyleIdx="4" presStyleCnt="5">
        <dgm:presLayoutVars>
          <dgm:bulletEnabled val="1"/>
        </dgm:presLayoutVars>
      </dgm:prSet>
      <dgm:spPr/>
    </dgm:pt>
    <dgm:pt modelId="{ADDA284D-40D2-4B73-8B71-BB6A32E3C8B2}" type="pres">
      <dgm:prSet presAssocID="{20A18E07-7687-44F0-BFC5-429698C71B33}" presName="aSpace" presStyleCnt="0"/>
      <dgm:spPr/>
    </dgm:pt>
  </dgm:ptLst>
  <dgm:cxnLst>
    <dgm:cxn modelId="{96FD750D-3324-4B25-AD21-5ADDC3E12C06}" type="presOf" srcId="{F16FD009-EF3F-4B62-9509-50617C2B93B4}" destId="{72C479D4-13AB-4267-8326-D213FF5D06DC}" srcOrd="0" destOrd="0" presId="urn:microsoft.com/office/officeart/2005/8/layout/pyramid2"/>
    <dgm:cxn modelId="{EB52FB17-D3C7-4E79-9D4B-003CA9696D6C}" srcId="{5778C70C-C576-440F-8649-8854CD23983A}" destId="{F16FD009-EF3F-4B62-9509-50617C2B93B4}" srcOrd="3" destOrd="0" parTransId="{8B970F6A-0B3A-463E-92F3-00B01ED325C5}" sibTransId="{3D919A79-81FE-4377-9BC4-4346FED32E6A}"/>
    <dgm:cxn modelId="{7F366A24-FA5C-416B-9EF2-9C54DDDC859E}" type="presOf" srcId="{339441CB-7E0F-4852-B920-99EEA6EEDFA0}" destId="{9E98F931-7324-4A72-83F6-6A5ECF4FE423}" srcOrd="0" destOrd="0" presId="urn:microsoft.com/office/officeart/2005/8/layout/pyramid2"/>
    <dgm:cxn modelId="{FC80092B-EC66-44BE-A9A8-A2085AE1FC63}" type="presOf" srcId="{909F69E6-688E-4C20-BE10-65D8189D0075}" destId="{E52C5901-8A90-4BB2-8FE9-A69C27524263}" srcOrd="0" destOrd="0" presId="urn:microsoft.com/office/officeart/2005/8/layout/pyramid2"/>
    <dgm:cxn modelId="{1227D063-B8B5-4CDF-9F5E-71539C542003}" type="presOf" srcId="{2F6B63A4-2BEE-412A-9518-78EA12ECE035}" destId="{1E0BBB95-7631-4C4F-8053-A6EE9F614DA2}" srcOrd="0" destOrd="0" presId="urn:microsoft.com/office/officeart/2005/8/layout/pyramid2"/>
    <dgm:cxn modelId="{D5F5EFC9-5CB4-4926-BA94-2993A68B5648}" srcId="{5778C70C-C576-440F-8649-8854CD23983A}" destId="{20A18E07-7687-44F0-BFC5-429698C71B33}" srcOrd="4" destOrd="0" parTransId="{CECBA085-399B-46B8-B8BA-70F75CA7FF17}" sibTransId="{5E224411-8DBD-4164-B320-E45CE63C54D3}"/>
    <dgm:cxn modelId="{9675EBD5-C244-46BB-B466-B61EF344F4BE}" srcId="{5778C70C-C576-440F-8649-8854CD23983A}" destId="{909F69E6-688E-4C20-BE10-65D8189D0075}" srcOrd="2" destOrd="0" parTransId="{882B3241-9435-4D2B-BF14-4A78445FEE1D}" sibTransId="{C0AAEC4F-B033-4CF7-BD29-D0BD9E8BD8E5}"/>
    <dgm:cxn modelId="{33DB77DC-8EB8-46A8-9CA6-C881BA8D888C}" type="presOf" srcId="{5778C70C-C576-440F-8649-8854CD23983A}" destId="{C44C19EB-58DA-4116-A029-57E5ED4E6458}" srcOrd="0" destOrd="0" presId="urn:microsoft.com/office/officeart/2005/8/layout/pyramid2"/>
    <dgm:cxn modelId="{740CF6DD-366C-407F-B260-A6F1BFF2D0E4}" srcId="{5778C70C-C576-440F-8649-8854CD23983A}" destId="{2F6B63A4-2BEE-412A-9518-78EA12ECE035}" srcOrd="0" destOrd="0" parTransId="{0FCC2BD3-1ADE-44B2-97D6-B409DBDB4534}" sibTransId="{9F0C3585-7760-4092-900E-3EC50C3E3C97}"/>
    <dgm:cxn modelId="{E0A0CFFB-5ED0-45E6-8D91-CF6DA200B066}" srcId="{5778C70C-C576-440F-8649-8854CD23983A}" destId="{339441CB-7E0F-4852-B920-99EEA6EEDFA0}" srcOrd="1" destOrd="0" parTransId="{A19E5B44-A4BA-4457-8AA3-52FF5219296F}" sibTransId="{E1672994-4A43-4928-92ED-09E9FC60C0F5}"/>
    <dgm:cxn modelId="{DE8048FC-7DD0-485B-BBBB-EB89C27C4B07}" type="presOf" srcId="{20A18E07-7687-44F0-BFC5-429698C71B33}" destId="{18E5A301-C20C-4DCA-B79C-59ADD91C452E}" srcOrd="0" destOrd="0" presId="urn:microsoft.com/office/officeart/2005/8/layout/pyramid2"/>
    <dgm:cxn modelId="{DD994807-50DE-49B0-8CFA-952335358A5C}" type="presParOf" srcId="{C44C19EB-58DA-4116-A029-57E5ED4E6458}" destId="{90B50E32-9BCC-4290-A4DF-8E2F27B0A5CE}" srcOrd="0" destOrd="0" presId="urn:microsoft.com/office/officeart/2005/8/layout/pyramid2"/>
    <dgm:cxn modelId="{8C5EE305-74A8-40E7-B3BC-533809978C60}" type="presParOf" srcId="{C44C19EB-58DA-4116-A029-57E5ED4E6458}" destId="{8BDAD8B6-60CE-4564-BD70-0DBDD53AFADD}" srcOrd="1" destOrd="0" presId="urn:microsoft.com/office/officeart/2005/8/layout/pyramid2"/>
    <dgm:cxn modelId="{91A04474-6B4E-4DFA-85D4-5731FA19C752}" type="presParOf" srcId="{8BDAD8B6-60CE-4564-BD70-0DBDD53AFADD}" destId="{1E0BBB95-7631-4C4F-8053-A6EE9F614DA2}" srcOrd="0" destOrd="0" presId="urn:microsoft.com/office/officeart/2005/8/layout/pyramid2"/>
    <dgm:cxn modelId="{45901F3C-85B3-4CCB-BFFE-9AA7A5304237}" type="presParOf" srcId="{8BDAD8B6-60CE-4564-BD70-0DBDD53AFADD}" destId="{9C50E521-BAB7-47B5-A244-4B4103A3E8F3}" srcOrd="1" destOrd="0" presId="urn:microsoft.com/office/officeart/2005/8/layout/pyramid2"/>
    <dgm:cxn modelId="{813B406E-362C-4D18-85B2-BBFCC9619151}" type="presParOf" srcId="{8BDAD8B6-60CE-4564-BD70-0DBDD53AFADD}" destId="{9E98F931-7324-4A72-83F6-6A5ECF4FE423}" srcOrd="2" destOrd="0" presId="urn:microsoft.com/office/officeart/2005/8/layout/pyramid2"/>
    <dgm:cxn modelId="{64B7824B-F7C0-42BE-BA7A-6D30AC7375D0}" type="presParOf" srcId="{8BDAD8B6-60CE-4564-BD70-0DBDD53AFADD}" destId="{D98D08F6-3D0F-433A-89CC-27F900B4490C}" srcOrd="3" destOrd="0" presId="urn:microsoft.com/office/officeart/2005/8/layout/pyramid2"/>
    <dgm:cxn modelId="{1B813332-C973-48DC-AE55-BB66BDED935E}" type="presParOf" srcId="{8BDAD8B6-60CE-4564-BD70-0DBDD53AFADD}" destId="{E52C5901-8A90-4BB2-8FE9-A69C27524263}" srcOrd="4" destOrd="0" presId="urn:microsoft.com/office/officeart/2005/8/layout/pyramid2"/>
    <dgm:cxn modelId="{2DB88A48-D5B2-48F9-9FF5-D3A546050174}" type="presParOf" srcId="{8BDAD8B6-60CE-4564-BD70-0DBDD53AFADD}" destId="{ABB01024-BBDC-4E90-8D6A-B5DC4603246F}" srcOrd="5" destOrd="0" presId="urn:microsoft.com/office/officeart/2005/8/layout/pyramid2"/>
    <dgm:cxn modelId="{EF8AF947-F234-4C8A-8D22-9286F67FF7DE}" type="presParOf" srcId="{8BDAD8B6-60CE-4564-BD70-0DBDD53AFADD}" destId="{72C479D4-13AB-4267-8326-D213FF5D06DC}" srcOrd="6" destOrd="0" presId="urn:microsoft.com/office/officeart/2005/8/layout/pyramid2"/>
    <dgm:cxn modelId="{ABC08D0A-EFA7-4902-B128-7D4D58221399}" type="presParOf" srcId="{8BDAD8B6-60CE-4564-BD70-0DBDD53AFADD}" destId="{82660E3A-4E68-4C87-AE27-BBA3453A5AF5}" srcOrd="7" destOrd="0" presId="urn:microsoft.com/office/officeart/2005/8/layout/pyramid2"/>
    <dgm:cxn modelId="{0AA5B3C1-6EE4-4A8D-B9EB-D771C8B14B7F}" type="presParOf" srcId="{8BDAD8B6-60CE-4564-BD70-0DBDD53AFADD}" destId="{18E5A301-C20C-4DCA-B79C-59ADD91C452E}" srcOrd="8" destOrd="0" presId="urn:microsoft.com/office/officeart/2005/8/layout/pyramid2"/>
    <dgm:cxn modelId="{771C1FB6-22F4-42D6-8949-AB638E1B4D8D}" type="presParOf" srcId="{8BDAD8B6-60CE-4564-BD70-0DBDD53AFADD}" destId="{ADDA284D-40D2-4B73-8B71-BB6A32E3C8B2}" srcOrd="9" destOrd="0" presId="urn:microsoft.com/office/officeart/2005/8/layout/pyramid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5815CB7-51E0-489B-A3B6-66C4D3B5E2B4}" type="doc">
      <dgm:prSet loTypeId="urn:microsoft.com/office/officeart/2016/7/layout/HorizontalActionList" loCatId="List" qsTypeId="urn:microsoft.com/office/officeart/2005/8/quickstyle/simple1" qsCatId="simple" csTypeId="urn:microsoft.com/office/officeart/2005/8/colors/accent1_2" csCatId="accent1"/>
      <dgm:spPr/>
      <dgm:t>
        <a:bodyPr/>
        <a:lstStyle/>
        <a:p>
          <a:endParaRPr lang="en-US"/>
        </a:p>
      </dgm:t>
    </dgm:pt>
    <dgm:pt modelId="{0DD3E70C-C80D-430F-ADCF-4B3602083FF8}">
      <dgm:prSet/>
      <dgm:spPr/>
      <dgm:t>
        <a:bodyPr/>
        <a:lstStyle/>
        <a:p>
          <a:r>
            <a:rPr lang="en-US" b="1">
              <a:latin typeface="Arial" panose="020B0604020202020204" pitchFamily="34" charset="0"/>
              <a:cs typeface="Arial" panose="020B0604020202020204" pitchFamily="34" charset="0"/>
            </a:rPr>
            <a:t>Overview of Services</a:t>
          </a:r>
          <a:r>
            <a:rPr lang="en-US">
              <a:latin typeface="Arial" panose="020B0604020202020204" pitchFamily="34" charset="0"/>
              <a:cs typeface="Arial" panose="020B0604020202020204" pitchFamily="34" charset="0"/>
            </a:rPr>
            <a:t>:</a:t>
          </a:r>
        </a:p>
      </dgm:t>
    </dgm:pt>
    <dgm:pt modelId="{B1806116-56B3-400B-BE75-59409665B506}" type="parTrans" cxnId="{1B0A05BB-99FF-4BB4-8FE0-FFC51F362837}">
      <dgm:prSet/>
      <dgm:spPr/>
      <dgm:t>
        <a:bodyPr/>
        <a:lstStyle/>
        <a:p>
          <a:endParaRPr lang="en-US"/>
        </a:p>
      </dgm:t>
    </dgm:pt>
    <dgm:pt modelId="{DC1FB590-3CFA-4204-8B0B-CF9A541BAAFA}" type="sibTrans" cxnId="{1B0A05BB-99FF-4BB4-8FE0-FFC51F362837}">
      <dgm:prSet/>
      <dgm:spPr/>
      <dgm:t>
        <a:bodyPr/>
        <a:lstStyle/>
        <a:p>
          <a:endParaRPr lang="en-US"/>
        </a:p>
      </dgm:t>
    </dgm:pt>
    <dgm:pt modelId="{46B2C1BB-6C33-4378-A624-546B70AA7C30}">
      <dgm:prSet/>
      <dgm:spPr/>
      <dgm:t>
        <a:bodyPr/>
        <a:lstStyle/>
        <a:p>
          <a:r>
            <a:rPr lang="en-US" dirty="0">
              <a:latin typeface="Arial" panose="020B0604020202020204" pitchFamily="34" charset="0"/>
              <a:cs typeface="Arial" panose="020B0604020202020204" pitchFamily="34" charset="0"/>
            </a:rPr>
            <a:t>The UK consists of diverse care services, such as home care, nursing facilities and day </a:t>
          </a:r>
          <a:r>
            <a:rPr lang="en-US" dirty="0" err="1">
              <a:latin typeface="Arial" panose="020B0604020202020204" pitchFamily="34" charset="0"/>
              <a:cs typeface="Arial" panose="020B0604020202020204" pitchFamily="34" charset="0"/>
            </a:rPr>
            <a:t>centres</a:t>
          </a:r>
          <a:r>
            <a:rPr lang="en-US" dirty="0">
              <a:latin typeface="Arial" panose="020B0604020202020204" pitchFamily="34" charset="0"/>
              <a:cs typeface="Arial" panose="020B0604020202020204" pitchFamily="34" charset="0"/>
            </a:rPr>
            <a:t>, which have varying levels of need, such as in-home care, to full residential care.</a:t>
          </a:r>
        </a:p>
      </dgm:t>
    </dgm:pt>
    <dgm:pt modelId="{6FF25CBD-B0CE-4D9A-9680-4C32DA935D63}" type="parTrans" cxnId="{9FEEC4DC-68F3-441A-B023-C1D1BB24B011}">
      <dgm:prSet/>
      <dgm:spPr/>
      <dgm:t>
        <a:bodyPr/>
        <a:lstStyle/>
        <a:p>
          <a:endParaRPr lang="en-US"/>
        </a:p>
      </dgm:t>
    </dgm:pt>
    <dgm:pt modelId="{4B3C64F0-6C2E-44CC-9BA7-3B6B7BE44E89}" type="sibTrans" cxnId="{9FEEC4DC-68F3-441A-B023-C1D1BB24B011}">
      <dgm:prSet/>
      <dgm:spPr/>
      <dgm:t>
        <a:bodyPr/>
        <a:lstStyle/>
        <a:p>
          <a:endParaRPr lang="en-US"/>
        </a:p>
      </dgm:t>
    </dgm:pt>
    <dgm:pt modelId="{2F9F0317-6D87-436B-8331-4C43736E674B}">
      <dgm:prSet/>
      <dgm:spPr/>
      <dgm:t>
        <a:bodyPr/>
        <a:lstStyle/>
        <a:p>
          <a:r>
            <a:rPr lang="en-US" b="1">
              <a:latin typeface="Arial" panose="020B0604020202020204" pitchFamily="34" charset="0"/>
              <a:cs typeface="Arial" panose="020B0604020202020204" pitchFamily="34" charset="0"/>
            </a:rPr>
            <a:t>Residential Care</a:t>
          </a:r>
          <a:r>
            <a:rPr lang="en-US">
              <a:latin typeface="Arial" panose="020B0604020202020204" pitchFamily="34" charset="0"/>
              <a:cs typeface="Arial" panose="020B0604020202020204" pitchFamily="34" charset="0"/>
            </a:rPr>
            <a:t>:</a:t>
          </a:r>
        </a:p>
      </dgm:t>
    </dgm:pt>
    <dgm:pt modelId="{FC8B3A70-CB17-4EE0-875E-E6DDA2AA12FB}" type="parTrans" cxnId="{750D163C-64BB-4E97-AAB1-308096797CBB}">
      <dgm:prSet/>
      <dgm:spPr/>
      <dgm:t>
        <a:bodyPr/>
        <a:lstStyle/>
        <a:p>
          <a:endParaRPr lang="en-US"/>
        </a:p>
      </dgm:t>
    </dgm:pt>
    <dgm:pt modelId="{F435D583-09EB-41E1-A753-0B139A44EEE9}" type="sibTrans" cxnId="{750D163C-64BB-4E97-AAB1-308096797CBB}">
      <dgm:prSet/>
      <dgm:spPr/>
      <dgm:t>
        <a:bodyPr/>
        <a:lstStyle/>
        <a:p>
          <a:endParaRPr lang="en-US"/>
        </a:p>
      </dgm:t>
    </dgm:pt>
    <dgm:pt modelId="{E6DAD4C7-10D5-4FA6-82CF-D5A7780A570C}">
      <dgm:prSet/>
      <dgm:spPr/>
      <dgm:t>
        <a:bodyPr/>
        <a:lstStyle/>
        <a:p>
          <a:r>
            <a:rPr lang="en-US" dirty="0">
              <a:latin typeface="Arial" panose="020B0604020202020204" pitchFamily="34" charset="0"/>
              <a:cs typeface="Arial" panose="020B0604020202020204" pitchFamily="34" charset="0"/>
            </a:rPr>
            <a:t>Residential care homes offer long-term care and 24/7 care regarding day-to-day tasks (</a:t>
          </a:r>
          <a:r>
            <a:rPr lang="en-US" dirty="0" err="1">
              <a:latin typeface="Arial" panose="020B0604020202020204" pitchFamily="34" charset="0"/>
              <a:cs typeface="Arial" panose="020B0604020202020204" pitchFamily="34" charset="0"/>
            </a:rPr>
            <a:t>Facchinetti</a:t>
          </a:r>
          <a:r>
            <a:rPr lang="en-US" dirty="0">
              <a:latin typeface="Arial" panose="020B0604020202020204" pitchFamily="34" charset="0"/>
              <a:cs typeface="Arial" panose="020B0604020202020204" pitchFamily="34" charset="0"/>
            </a:rPr>
            <a:t> et al., 2023). Nursing facilities are more </a:t>
          </a:r>
          <a:r>
            <a:rPr lang="en-US" dirty="0" err="1">
              <a:latin typeface="Arial" panose="020B0604020202020204" pitchFamily="34" charset="0"/>
              <a:cs typeface="Arial" panose="020B0604020202020204" pitchFamily="34" charset="0"/>
            </a:rPr>
            <a:t>specialised</a:t>
          </a:r>
          <a:r>
            <a:rPr lang="en-US" dirty="0">
              <a:latin typeface="Arial" panose="020B0604020202020204" pitchFamily="34" charset="0"/>
              <a:cs typeface="Arial" panose="020B0604020202020204" pitchFamily="34" charset="0"/>
            </a:rPr>
            <a:t> and provide medical services to patients with complicated health conditions.</a:t>
          </a:r>
        </a:p>
      </dgm:t>
    </dgm:pt>
    <dgm:pt modelId="{02CD93AE-4500-41DE-8321-5692137574D7}" type="parTrans" cxnId="{62E136C2-AC8E-4070-9FB8-58FE67B73FC6}">
      <dgm:prSet/>
      <dgm:spPr/>
      <dgm:t>
        <a:bodyPr/>
        <a:lstStyle/>
        <a:p>
          <a:endParaRPr lang="en-US"/>
        </a:p>
      </dgm:t>
    </dgm:pt>
    <dgm:pt modelId="{02E3DF63-1606-46AE-AFDF-3E27A4C2DE72}" type="sibTrans" cxnId="{62E136C2-AC8E-4070-9FB8-58FE67B73FC6}">
      <dgm:prSet/>
      <dgm:spPr/>
      <dgm:t>
        <a:bodyPr/>
        <a:lstStyle/>
        <a:p>
          <a:endParaRPr lang="en-US"/>
        </a:p>
      </dgm:t>
    </dgm:pt>
    <dgm:pt modelId="{660695CC-ED28-402A-B4FE-484D40F77034}">
      <dgm:prSet/>
      <dgm:spPr/>
      <dgm:t>
        <a:bodyPr/>
        <a:lstStyle/>
        <a:p>
          <a:r>
            <a:rPr lang="en-US" b="1">
              <a:latin typeface="Arial" panose="020B0604020202020204" pitchFamily="34" charset="0"/>
              <a:cs typeface="Arial" panose="020B0604020202020204" pitchFamily="34" charset="0"/>
            </a:rPr>
            <a:t>Domiciliary Care</a:t>
          </a:r>
          <a:r>
            <a:rPr lang="en-US">
              <a:latin typeface="Arial" panose="020B0604020202020204" pitchFamily="34" charset="0"/>
              <a:cs typeface="Arial" panose="020B0604020202020204" pitchFamily="34" charset="0"/>
            </a:rPr>
            <a:t>:</a:t>
          </a:r>
        </a:p>
      </dgm:t>
    </dgm:pt>
    <dgm:pt modelId="{B130F15F-7594-4144-B8A1-121F89C1B489}" type="parTrans" cxnId="{4A5FC915-63E9-43B3-B3B7-76C6F0795870}">
      <dgm:prSet/>
      <dgm:spPr/>
      <dgm:t>
        <a:bodyPr/>
        <a:lstStyle/>
        <a:p>
          <a:endParaRPr lang="en-US"/>
        </a:p>
      </dgm:t>
    </dgm:pt>
    <dgm:pt modelId="{4C74344F-1CF4-42EB-AF84-E6A56DDEAEB6}" type="sibTrans" cxnId="{4A5FC915-63E9-43B3-B3B7-76C6F0795870}">
      <dgm:prSet/>
      <dgm:spPr/>
      <dgm:t>
        <a:bodyPr/>
        <a:lstStyle/>
        <a:p>
          <a:endParaRPr lang="en-US"/>
        </a:p>
      </dgm:t>
    </dgm:pt>
    <dgm:pt modelId="{5D5B0D5E-0272-4E4C-BDAE-3AE01C31B4A9}">
      <dgm:prSet/>
      <dgm:spPr/>
      <dgm:t>
        <a:bodyPr/>
        <a:lstStyle/>
        <a:p>
          <a:r>
            <a:rPr lang="en-US" dirty="0">
              <a:latin typeface="Arial" panose="020B0604020202020204" pitchFamily="34" charset="0"/>
              <a:cs typeface="Arial" panose="020B0604020202020204" pitchFamily="34" charset="0"/>
            </a:rPr>
            <a:t>Domiciliary care will enable the older adults to remain at home yet receive assistance in their activities such as personal care, meals, and assistance with mobility that will encourage independence.</a:t>
          </a:r>
        </a:p>
      </dgm:t>
    </dgm:pt>
    <dgm:pt modelId="{E6A6FF22-1E37-4E04-B2F8-B99A951AB2AB}" type="parTrans" cxnId="{BF9B17DE-4CBF-4C05-B003-DAB32209958C}">
      <dgm:prSet/>
      <dgm:spPr/>
      <dgm:t>
        <a:bodyPr/>
        <a:lstStyle/>
        <a:p>
          <a:endParaRPr lang="en-US"/>
        </a:p>
      </dgm:t>
    </dgm:pt>
    <dgm:pt modelId="{21481066-CA5D-4AD1-81ED-745C0689548A}" type="sibTrans" cxnId="{BF9B17DE-4CBF-4C05-B003-DAB32209958C}">
      <dgm:prSet/>
      <dgm:spPr/>
      <dgm:t>
        <a:bodyPr/>
        <a:lstStyle/>
        <a:p>
          <a:endParaRPr lang="en-US"/>
        </a:p>
      </dgm:t>
    </dgm:pt>
    <dgm:pt modelId="{7751AADE-EBA6-4361-86B9-EFAFA08ED7F7}">
      <dgm:prSet/>
      <dgm:spPr/>
      <dgm:t>
        <a:bodyPr/>
        <a:lstStyle/>
        <a:p>
          <a:r>
            <a:rPr lang="en-US" b="1">
              <a:latin typeface="Arial" panose="020B0604020202020204" pitchFamily="34" charset="0"/>
              <a:cs typeface="Arial" panose="020B0604020202020204" pitchFamily="34" charset="0"/>
            </a:rPr>
            <a:t>Day Centers</a:t>
          </a:r>
          <a:r>
            <a:rPr lang="en-US">
              <a:latin typeface="Arial" panose="020B0604020202020204" pitchFamily="34" charset="0"/>
              <a:cs typeface="Arial" panose="020B0604020202020204" pitchFamily="34" charset="0"/>
            </a:rPr>
            <a:t>:</a:t>
          </a:r>
        </a:p>
      </dgm:t>
    </dgm:pt>
    <dgm:pt modelId="{7E9BFA28-8309-4E9A-88D1-824826531173}" type="parTrans" cxnId="{0E96F665-009C-4F4E-959F-6B0D5F07BA64}">
      <dgm:prSet/>
      <dgm:spPr/>
      <dgm:t>
        <a:bodyPr/>
        <a:lstStyle/>
        <a:p>
          <a:endParaRPr lang="en-US"/>
        </a:p>
      </dgm:t>
    </dgm:pt>
    <dgm:pt modelId="{04391EE7-D890-4BFF-B71B-A4BDB844B120}" type="sibTrans" cxnId="{0E96F665-009C-4F4E-959F-6B0D5F07BA64}">
      <dgm:prSet/>
      <dgm:spPr/>
      <dgm:t>
        <a:bodyPr/>
        <a:lstStyle/>
        <a:p>
          <a:endParaRPr lang="en-US"/>
        </a:p>
      </dgm:t>
    </dgm:pt>
    <dgm:pt modelId="{1BC21594-DFA2-4712-956C-2CFC50F33962}">
      <dgm:prSet/>
      <dgm:spPr/>
      <dgm:t>
        <a:bodyPr/>
        <a:lstStyle/>
        <a:p>
          <a:r>
            <a:rPr lang="en-US" dirty="0">
              <a:latin typeface="Arial" panose="020B0604020202020204" pitchFamily="34" charset="0"/>
              <a:cs typeface="Arial" panose="020B0604020202020204" pitchFamily="34" charset="0"/>
            </a:rPr>
            <a:t>Day </a:t>
          </a:r>
          <a:r>
            <a:rPr lang="en-US" dirty="0" err="1">
              <a:latin typeface="Arial" panose="020B0604020202020204" pitchFamily="34" charset="0"/>
              <a:cs typeface="Arial" panose="020B0604020202020204" pitchFamily="34" charset="0"/>
            </a:rPr>
            <a:t>centres</a:t>
          </a:r>
          <a:r>
            <a:rPr lang="en-US" dirty="0">
              <a:latin typeface="Arial" panose="020B0604020202020204" pitchFamily="34" charset="0"/>
              <a:cs typeface="Arial" panose="020B0604020202020204" pitchFamily="34" charset="0"/>
            </a:rPr>
            <a:t> Day cares are social, recreational and healthcare solutions offered to older adults, which helps them decrease their isolation and provides care to them up to the day but not on a full-time basis (Argenti et al., 2025).</a:t>
          </a:r>
        </a:p>
      </dgm:t>
    </dgm:pt>
    <dgm:pt modelId="{B9161587-7064-4116-90AD-4AC29CA3C19E}" type="parTrans" cxnId="{3B677597-2B8F-4D1F-A0E5-A9A93F278F00}">
      <dgm:prSet/>
      <dgm:spPr/>
      <dgm:t>
        <a:bodyPr/>
        <a:lstStyle/>
        <a:p>
          <a:endParaRPr lang="en-US"/>
        </a:p>
      </dgm:t>
    </dgm:pt>
    <dgm:pt modelId="{B112730A-49CB-4047-8F1F-391D4A122FAA}" type="sibTrans" cxnId="{3B677597-2B8F-4D1F-A0E5-A9A93F278F00}">
      <dgm:prSet/>
      <dgm:spPr/>
      <dgm:t>
        <a:bodyPr/>
        <a:lstStyle/>
        <a:p>
          <a:endParaRPr lang="en-US"/>
        </a:p>
      </dgm:t>
    </dgm:pt>
    <dgm:pt modelId="{092E699B-1B2B-40F4-8A5F-1CD018E71916}">
      <dgm:prSet/>
      <dgm:spPr/>
      <dgm:t>
        <a:bodyPr/>
        <a:lstStyle/>
        <a:p>
          <a:r>
            <a:rPr lang="en-US" b="1">
              <a:latin typeface="Arial" panose="020B0604020202020204" pitchFamily="34" charset="0"/>
              <a:cs typeface="Arial" panose="020B0604020202020204" pitchFamily="34" charset="0"/>
            </a:rPr>
            <a:t>Challenges</a:t>
          </a:r>
          <a:r>
            <a:rPr lang="en-US">
              <a:latin typeface="Arial" panose="020B0604020202020204" pitchFamily="34" charset="0"/>
              <a:cs typeface="Arial" panose="020B0604020202020204" pitchFamily="34" charset="0"/>
            </a:rPr>
            <a:t>:</a:t>
          </a:r>
        </a:p>
      </dgm:t>
    </dgm:pt>
    <dgm:pt modelId="{65DF5189-2770-4A7E-8B09-70EBB7E87906}" type="parTrans" cxnId="{302E098B-417A-4F49-BF6A-47A4EB33A8B0}">
      <dgm:prSet/>
      <dgm:spPr/>
      <dgm:t>
        <a:bodyPr/>
        <a:lstStyle/>
        <a:p>
          <a:endParaRPr lang="en-US"/>
        </a:p>
      </dgm:t>
    </dgm:pt>
    <dgm:pt modelId="{1CD028BF-1C2C-4AB2-9AF7-AE8176DF8659}" type="sibTrans" cxnId="{302E098B-417A-4F49-BF6A-47A4EB33A8B0}">
      <dgm:prSet/>
      <dgm:spPr/>
      <dgm:t>
        <a:bodyPr/>
        <a:lstStyle/>
        <a:p>
          <a:endParaRPr lang="en-US"/>
        </a:p>
      </dgm:t>
    </dgm:pt>
    <dgm:pt modelId="{078B1D20-5E95-4C3D-A398-00678E197442}">
      <dgm:prSet/>
      <dgm:spPr/>
      <dgm:t>
        <a:bodyPr/>
        <a:lstStyle/>
        <a:p>
          <a:r>
            <a:rPr lang="en-US" dirty="0">
              <a:latin typeface="Arial" panose="020B0604020202020204" pitchFamily="34" charset="0"/>
              <a:cs typeface="Arial" panose="020B0604020202020204" pitchFamily="34" charset="0"/>
            </a:rPr>
            <a:t>"Challenges include </a:t>
          </a:r>
          <a:r>
            <a:rPr lang="en-US" b="1" dirty="0">
              <a:latin typeface="Arial" panose="020B0604020202020204" pitchFamily="34" charset="0"/>
              <a:cs typeface="Arial" panose="020B0604020202020204" pitchFamily="34" charset="0"/>
            </a:rPr>
            <a:t>underfunding</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staff shortages</a:t>
          </a:r>
          <a:r>
            <a:rPr lang="en-US" dirty="0">
              <a:latin typeface="Arial" panose="020B0604020202020204" pitchFamily="34" charset="0"/>
              <a:cs typeface="Arial" panose="020B0604020202020204" pitchFamily="34" charset="0"/>
            </a:rPr>
            <a:t>, and </a:t>
          </a:r>
          <a:r>
            <a:rPr lang="en-US" b="1" dirty="0">
              <a:latin typeface="Arial" panose="020B0604020202020204" pitchFamily="34" charset="0"/>
              <a:cs typeface="Arial" panose="020B0604020202020204" pitchFamily="34" charset="0"/>
            </a:rPr>
            <a:t>variations in care quality</a:t>
          </a:r>
          <a:r>
            <a:rPr lang="en-US" dirty="0">
              <a:latin typeface="Arial" panose="020B0604020202020204" pitchFamily="34" charset="0"/>
              <a:cs typeface="Arial" panose="020B0604020202020204" pitchFamily="34" charset="0"/>
            </a:rPr>
            <a:t>, which affect the accessibility and effectiveness of services."</a:t>
          </a:r>
        </a:p>
      </dgm:t>
    </dgm:pt>
    <dgm:pt modelId="{B0394D5E-3058-4EDD-9239-AEBC91F9D57D}" type="parTrans" cxnId="{8E53E7FC-6063-4E53-906F-47EC38DFCD3F}">
      <dgm:prSet/>
      <dgm:spPr/>
      <dgm:t>
        <a:bodyPr/>
        <a:lstStyle/>
        <a:p>
          <a:endParaRPr lang="en-US"/>
        </a:p>
      </dgm:t>
    </dgm:pt>
    <dgm:pt modelId="{F350B55A-F06F-4276-9716-5DA15A9CD9EE}" type="sibTrans" cxnId="{8E53E7FC-6063-4E53-906F-47EC38DFCD3F}">
      <dgm:prSet/>
      <dgm:spPr/>
      <dgm:t>
        <a:bodyPr/>
        <a:lstStyle/>
        <a:p>
          <a:endParaRPr lang="en-US"/>
        </a:p>
      </dgm:t>
    </dgm:pt>
    <dgm:pt modelId="{46E256BA-FA65-435D-8FBD-1405EC79E216}" type="pres">
      <dgm:prSet presAssocID="{F5815CB7-51E0-489B-A3B6-66C4D3B5E2B4}" presName="Name0" presStyleCnt="0">
        <dgm:presLayoutVars>
          <dgm:dir/>
          <dgm:animLvl val="lvl"/>
          <dgm:resizeHandles val="exact"/>
        </dgm:presLayoutVars>
      </dgm:prSet>
      <dgm:spPr/>
    </dgm:pt>
    <dgm:pt modelId="{FF23A015-7FEE-440D-980E-C963A4E59088}" type="pres">
      <dgm:prSet presAssocID="{0DD3E70C-C80D-430F-ADCF-4B3602083FF8}" presName="composite" presStyleCnt="0"/>
      <dgm:spPr/>
    </dgm:pt>
    <dgm:pt modelId="{829AE0D5-A802-4B3A-9436-A0F3D5670055}" type="pres">
      <dgm:prSet presAssocID="{0DD3E70C-C80D-430F-ADCF-4B3602083FF8}" presName="parTx" presStyleLbl="alignNode1" presStyleIdx="0" presStyleCnt="5">
        <dgm:presLayoutVars>
          <dgm:chMax val="0"/>
          <dgm:chPref val="0"/>
        </dgm:presLayoutVars>
      </dgm:prSet>
      <dgm:spPr/>
    </dgm:pt>
    <dgm:pt modelId="{DAD2441E-1F65-4CB3-BDB1-496F872C6173}" type="pres">
      <dgm:prSet presAssocID="{0DD3E70C-C80D-430F-ADCF-4B3602083FF8}" presName="desTx" presStyleLbl="alignAccFollowNode1" presStyleIdx="0" presStyleCnt="5">
        <dgm:presLayoutVars/>
      </dgm:prSet>
      <dgm:spPr/>
    </dgm:pt>
    <dgm:pt modelId="{B57A9644-473E-4E6A-BEEE-29BBC9FCCA8B}" type="pres">
      <dgm:prSet presAssocID="{DC1FB590-3CFA-4204-8B0B-CF9A541BAAFA}" presName="space" presStyleCnt="0"/>
      <dgm:spPr/>
    </dgm:pt>
    <dgm:pt modelId="{A7B6F3F4-FD97-4A96-BC23-CA42E976D3D3}" type="pres">
      <dgm:prSet presAssocID="{2F9F0317-6D87-436B-8331-4C43736E674B}" presName="composite" presStyleCnt="0"/>
      <dgm:spPr/>
    </dgm:pt>
    <dgm:pt modelId="{08D0F70C-4B38-4333-A0EE-2B999712115F}" type="pres">
      <dgm:prSet presAssocID="{2F9F0317-6D87-436B-8331-4C43736E674B}" presName="parTx" presStyleLbl="alignNode1" presStyleIdx="1" presStyleCnt="5">
        <dgm:presLayoutVars>
          <dgm:chMax val="0"/>
          <dgm:chPref val="0"/>
        </dgm:presLayoutVars>
      </dgm:prSet>
      <dgm:spPr/>
    </dgm:pt>
    <dgm:pt modelId="{A3808B60-3B6E-4D0F-AD8C-72D68DF33012}" type="pres">
      <dgm:prSet presAssocID="{2F9F0317-6D87-436B-8331-4C43736E674B}" presName="desTx" presStyleLbl="alignAccFollowNode1" presStyleIdx="1" presStyleCnt="5">
        <dgm:presLayoutVars/>
      </dgm:prSet>
      <dgm:spPr/>
    </dgm:pt>
    <dgm:pt modelId="{A7E65FE4-321B-423B-A2DC-8E697B0B4E68}" type="pres">
      <dgm:prSet presAssocID="{F435D583-09EB-41E1-A753-0B139A44EEE9}" presName="space" presStyleCnt="0"/>
      <dgm:spPr/>
    </dgm:pt>
    <dgm:pt modelId="{D751829E-C435-4C52-BCB5-FB7CA6BF873B}" type="pres">
      <dgm:prSet presAssocID="{660695CC-ED28-402A-B4FE-484D40F77034}" presName="composite" presStyleCnt="0"/>
      <dgm:spPr/>
    </dgm:pt>
    <dgm:pt modelId="{2468C1D6-912D-416D-9427-0C6221802A76}" type="pres">
      <dgm:prSet presAssocID="{660695CC-ED28-402A-B4FE-484D40F77034}" presName="parTx" presStyleLbl="alignNode1" presStyleIdx="2" presStyleCnt="5">
        <dgm:presLayoutVars>
          <dgm:chMax val="0"/>
          <dgm:chPref val="0"/>
        </dgm:presLayoutVars>
      </dgm:prSet>
      <dgm:spPr/>
    </dgm:pt>
    <dgm:pt modelId="{36618AB7-31E5-4E09-932D-0356FDE3CB98}" type="pres">
      <dgm:prSet presAssocID="{660695CC-ED28-402A-B4FE-484D40F77034}" presName="desTx" presStyleLbl="alignAccFollowNode1" presStyleIdx="2" presStyleCnt="5">
        <dgm:presLayoutVars/>
      </dgm:prSet>
      <dgm:spPr/>
    </dgm:pt>
    <dgm:pt modelId="{E4CC42B6-E83B-454A-995A-3B68230F8737}" type="pres">
      <dgm:prSet presAssocID="{4C74344F-1CF4-42EB-AF84-E6A56DDEAEB6}" presName="space" presStyleCnt="0"/>
      <dgm:spPr/>
    </dgm:pt>
    <dgm:pt modelId="{258D94D8-20FD-478A-9BBC-BEA9EB7AA9A5}" type="pres">
      <dgm:prSet presAssocID="{7751AADE-EBA6-4361-86B9-EFAFA08ED7F7}" presName="composite" presStyleCnt="0"/>
      <dgm:spPr/>
    </dgm:pt>
    <dgm:pt modelId="{D6795664-0A74-4CA5-BBF2-FCAE57BBB525}" type="pres">
      <dgm:prSet presAssocID="{7751AADE-EBA6-4361-86B9-EFAFA08ED7F7}" presName="parTx" presStyleLbl="alignNode1" presStyleIdx="3" presStyleCnt="5">
        <dgm:presLayoutVars>
          <dgm:chMax val="0"/>
          <dgm:chPref val="0"/>
        </dgm:presLayoutVars>
      </dgm:prSet>
      <dgm:spPr/>
    </dgm:pt>
    <dgm:pt modelId="{E87DB73F-7244-4087-A19C-CF9D6F1E1658}" type="pres">
      <dgm:prSet presAssocID="{7751AADE-EBA6-4361-86B9-EFAFA08ED7F7}" presName="desTx" presStyleLbl="alignAccFollowNode1" presStyleIdx="3" presStyleCnt="5">
        <dgm:presLayoutVars/>
      </dgm:prSet>
      <dgm:spPr/>
    </dgm:pt>
    <dgm:pt modelId="{14229130-A6F0-4B74-9E01-8F1CB8ED919F}" type="pres">
      <dgm:prSet presAssocID="{04391EE7-D890-4BFF-B71B-A4BDB844B120}" presName="space" presStyleCnt="0"/>
      <dgm:spPr/>
    </dgm:pt>
    <dgm:pt modelId="{495443F2-AEB2-48D9-A2F8-08EDAF179B74}" type="pres">
      <dgm:prSet presAssocID="{092E699B-1B2B-40F4-8A5F-1CD018E71916}" presName="composite" presStyleCnt="0"/>
      <dgm:spPr/>
    </dgm:pt>
    <dgm:pt modelId="{39DCE077-274B-4652-A83D-2F18DDA5F698}" type="pres">
      <dgm:prSet presAssocID="{092E699B-1B2B-40F4-8A5F-1CD018E71916}" presName="parTx" presStyleLbl="alignNode1" presStyleIdx="4" presStyleCnt="5">
        <dgm:presLayoutVars>
          <dgm:chMax val="0"/>
          <dgm:chPref val="0"/>
        </dgm:presLayoutVars>
      </dgm:prSet>
      <dgm:spPr/>
    </dgm:pt>
    <dgm:pt modelId="{1B838EA0-A58C-418B-BB06-7D4F70D0DA52}" type="pres">
      <dgm:prSet presAssocID="{092E699B-1B2B-40F4-8A5F-1CD018E71916}" presName="desTx" presStyleLbl="alignAccFollowNode1" presStyleIdx="4" presStyleCnt="5">
        <dgm:presLayoutVars/>
      </dgm:prSet>
      <dgm:spPr/>
    </dgm:pt>
  </dgm:ptLst>
  <dgm:cxnLst>
    <dgm:cxn modelId="{4A5FC915-63E9-43B3-B3B7-76C6F0795870}" srcId="{F5815CB7-51E0-489B-A3B6-66C4D3B5E2B4}" destId="{660695CC-ED28-402A-B4FE-484D40F77034}" srcOrd="2" destOrd="0" parTransId="{B130F15F-7594-4144-B8A1-121F89C1B489}" sibTransId="{4C74344F-1CF4-42EB-AF84-E6A56DDEAEB6}"/>
    <dgm:cxn modelId="{9956FA16-E4F7-4F65-956D-78A212094685}" type="presOf" srcId="{2F9F0317-6D87-436B-8331-4C43736E674B}" destId="{08D0F70C-4B38-4333-A0EE-2B999712115F}" srcOrd="0" destOrd="0" presId="urn:microsoft.com/office/officeart/2016/7/layout/HorizontalActionList"/>
    <dgm:cxn modelId="{7B81981F-0AD8-4681-AF96-49E27A8026D4}" type="presOf" srcId="{F5815CB7-51E0-489B-A3B6-66C4D3B5E2B4}" destId="{46E256BA-FA65-435D-8FBD-1405EC79E216}" srcOrd="0" destOrd="0" presId="urn:microsoft.com/office/officeart/2016/7/layout/HorizontalActionList"/>
    <dgm:cxn modelId="{6D584324-3618-4E86-8040-03FFE8D5884D}" type="presOf" srcId="{0DD3E70C-C80D-430F-ADCF-4B3602083FF8}" destId="{829AE0D5-A802-4B3A-9436-A0F3D5670055}" srcOrd="0" destOrd="0" presId="urn:microsoft.com/office/officeart/2016/7/layout/HorizontalActionList"/>
    <dgm:cxn modelId="{915E0F3B-2F30-432A-AD5D-DA757AB4CFBC}" type="presOf" srcId="{092E699B-1B2B-40F4-8A5F-1CD018E71916}" destId="{39DCE077-274B-4652-A83D-2F18DDA5F698}" srcOrd="0" destOrd="0" presId="urn:microsoft.com/office/officeart/2016/7/layout/HorizontalActionList"/>
    <dgm:cxn modelId="{750D163C-64BB-4E97-AAB1-308096797CBB}" srcId="{F5815CB7-51E0-489B-A3B6-66C4D3B5E2B4}" destId="{2F9F0317-6D87-436B-8331-4C43736E674B}" srcOrd="1" destOrd="0" parTransId="{FC8B3A70-CB17-4EE0-875E-E6DDA2AA12FB}" sibTransId="{F435D583-09EB-41E1-A753-0B139A44EEE9}"/>
    <dgm:cxn modelId="{E1D3A846-A7C9-45D1-B21D-9EBEB3E763BC}" type="presOf" srcId="{46B2C1BB-6C33-4378-A624-546B70AA7C30}" destId="{DAD2441E-1F65-4CB3-BDB1-496F872C6173}" srcOrd="0" destOrd="0" presId="urn:microsoft.com/office/officeart/2016/7/layout/HorizontalActionList"/>
    <dgm:cxn modelId="{0E96F665-009C-4F4E-959F-6B0D5F07BA64}" srcId="{F5815CB7-51E0-489B-A3B6-66C4D3B5E2B4}" destId="{7751AADE-EBA6-4361-86B9-EFAFA08ED7F7}" srcOrd="3" destOrd="0" parTransId="{7E9BFA28-8309-4E9A-88D1-824826531173}" sibTransId="{04391EE7-D890-4BFF-B71B-A4BDB844B120}"/>
    <dgm:cxn modelId="{302E098B-417A-4F49-BF6A-47A4EB33A8B0}" srcId="{F5815CB7-51E0-489B-A3B6-66C4D3B5E2B4}" destId="{092E699B-1B2B-40F4-8A5F-1CD018E71916}" srcOrd="4" destOrd="0" parTransId="{65DF5189-2770-4A7E-8B09-70EBB7E87906}" sibTransId="{1CD028BF-1C2C-4AB2-9AF7-AE8176DF8659}"/>
    <dgm:cxn modelId="{F4E5198C-C0BB-4CFC-87EF-0DE0EA9772C9}" type="presOf" srcId="{7751AADE-EBA6-4361-86B9-EFAFA08ED7F7}" destId="{D6795664-0A74-4CA5-BBF2-FCAE57BBB525}" srcOrd="0" destOrd="0" presId="urn:microsoft.com/office/officeart/2016/7/layout/HorizontalActionList"/>
    <dgm:cxn modelId="{3B677597-2B8F-4D1F-A0E5-A9A93F278F00}" srcId="{7751AADE-EBA6-4361-86B9-EFAFA08ED7F7}" destId="{1BC21594-DFA2-4712-956C-2CFC50F33962}" srcOrd="0" destOrd="0" parTransId="{B9161587-7064-4116-90AD-4AC29CA3C19E}" sibTransId="{B112730A-49CB-4047-8F1F-391D4A122FAA}"/>
    <dgm:cxn modelId="{847DEDA3-7CA8-4CC3-A6FA-79B11DAFCDFA}" type="presOf" srcId="{1BC21594-DFA2-4712-956C-2CFC50F33962}" destId="{E87DB73F-7244-4087-A19C-CF9D6F1E1658}" srcOrd="0" destOrd="0" presId="urn:microsoft.com/office/officeart/2016/7/layout/HorizontalActionList"/>
    <dgm:cxn modelId="{CCFFADA5-425A-4629-A236-EBBC613FA183}" type="presOf" srcId="{5D5B0D5E-0272-4E4C-BDAE-3AE01C31B4A9}" destId="{36618AB7-31E5-4E09-932D-0356FDE3CB98}" srcOrd="0" destOrd="0" presId="urn:microsoft.com/office/officeart/2016/7/layout/HorizontalActionList"/>
    <dgm:cxn modelId="{1B0A05BB-99FF-4BB4-8FE0-FFC51F362837}" srcId="{F5815CB7-51E0-489B-A3B6-66C4D3B5E2B4}" destId="{0DD3E70C-C80D-430F-ADCF-4B3602083FF8}" srcOrd="0" destOrd="0" parTransId="{B1806116-56B3-400B-BE75-59409665B506}" sibTransId="{DC1FB590-3CFA-4204-8B0B-CF9A541BAAFA}"/>
    <dgm:cxn modelId="{62E136C2-AC8E-4070-9FB8-58FE67B73FC6}" srcId="{2F9F0317-6D87-436B-8331-4C43736E674B}" destId="{E6DAD4C7-10D5-4FA6-82CF-D5A7780A570C}" srcOrd="0" destOrd="0" parTransId="{02CD93AE-4500-41DE-8321-5692137574D7}" sibTransId="{02E3DF63-1606-46AE-AFDF-3E27A4C2DE72}"/>
    <dgm:cxn modelId="{C3CE00CC-6586-47D4-9171-9761ACB30B94}" type="presOf" srcId="{E6DAD4C7-10D5-4FA6-82CF-D5A7780A570C}" destId="{A3808B60-3B6E-4D0F-AD8C-72D68DF33012}" srcOrd="0" destOrd="0" presId="urn:microsoft.com/office/officeart/2016/7/layout/HorizontalActionList"/>
    <dgm:cxn modelId="{9FEEC4DC-68F3-441A-B023-C1D1BB24B011}" srcId="{0DD3E70C-C80D-430F-ADCF-4B3602083FF8}" destId="{46B2C1BB-6C33-4378-A624-546B70AA7C30}" srcOrd="0" destOrd="0" parTransId="{6FF25CBD-B0CE-4D9A-9680-4C32DA935D63}" sibTransId="{4B3C64F0-6C2E-44CC-9BA7-3B6B7BE44E89}"/>
    <dgm:cxn modelId="{BF9B17DE-4CBF-4C05-B003-DAB32209958C}" srcId="{660695CC-ED28-402A-B4FE-484D40F77034}" destId="{5D5B0D5E-0272-4E4C-BDAE-3AE01C31B4A9}" srcOrd="0" destOrd="0" parTransId="{E6A6FF22-1E37-4E04-B2F8-B99A951AB2AB}" sibTransId="{21481066-CA5D-4AD1-81ED-745C0689548A}"/>
    <dgm:cxn modelId="{87C11BF8-A780-4F2E-BCC9-26371521BEF3}" type="presOf" srcId="{660695CC-ED28-402A-B4FE-484D40F77034}" destId="{2468C1D6-912D-416D-9427-0C6221802A76}" srcOrd="0" destOrd="0" presId="urn:microsoft.com/office/officeart/2016/7/layout/HorizontalActionList"/>
    <dgm:cxn modelId="{D62A69F8-842E-46B6-8218-15EEE9FFAD57}" type="presOf" srcId="{078B1D20-5E95-4C3D-A398-00678E197442}" destId="{1B838EA0-A58C-418B-BB06-7D4F70D0DA52}" srcOrd="0" destOrd="0" presId="urn:microsoft.com/office/officeart/2016/7/layout/HorizontalActionList"/>
    <dgm:cxn modelId="{8E53E7FC-6063-4E53-906F-47EC38DFCD3F}" srcId="{092E699B-1B2B-40F4-8A5F-1CD018E71916}" destId="{078B1D20-5E95-4C3D-A398-00678E197442}" srcOrd="0" destOrd="0" parTransId="{B0394D5E-3058-4EDD-9239-AEBC91F9D57D}" sibTransId="{F350B55A-F06F-4276-9716-5DA15A9CD9EE}"/>
    <dgm:cxn modelId="{67F922B9-83AA-499D-9F79-EBEBB9234703}" type="presParOf" srcId="{46E256BA-FA65-435D-8FBD-1405EC79E216}" destId="{FF23A015-7FEE-440D-980E-C963A4E59088}" srcOrd="0" destOrd="0" presId="urn:microsoft.com/office/officeart/2016/7/layout/HorizontalActionList"/>
    <dgm:cxn modelId="{11E2DCC8-8D71-483E-B5B6-50B8C23B945C}" type="presParOf" srcId="{FF23A015-7FEE-440D-980E-C963A4E59088}" destId="{829AE0D5-A802-4B3A-9436-A0F3D5670055}" srcOrd="0" destOrd="0" presId="urn:microsoft.com/office/officeart/2016/7/layout/HorizontalActionList"/>
    <dgm:cxn modelId="{3D9C51B7-548A-4474-98D8-EDE3920BEB05}" type="presParOf" srcId="{FF23A015-7FEE-440D-980E-C963A4E59088}" destId="{DAD2441E-1F65-4CB3-BDB1-496F872C6173}" srcOrd="1" destOrd="0" presId="urn:microsoft.com/office/officeart/2016/7/layout/HorizontalActionList"/>
    <dgm:cxn modelId="{A6B3BA25-1B46-4CA4-92FC-9A8EE6037156}" type="presParOf" srcId="{46E256BA-FA65-435D-8FBD-1405EC79E216}" destId="{B57A9644-473E-4E6A-BEEE-29BBC9FCCA8B}" srcOrd="1" destOrd="0" presId="urn:microsoft.com/office/officeart/2016/7/layout/HorizontalActionList"/>
    <dgm:cxn modelId="{78505DF4-B67C-418A-922E-638EF708DED0}" type="presParOf" srcId="{46E256BA-FA65-435D-8FBD-1405EC79E216}" destId="{A7B6F3F4-FD97-4A96-BC23-CA42E976D3D3}" srcOrd="2" destOrd="0" presId="urn:microsoft.com/office/officeart/2016/7/layout/HorizontalActionList"/>
    <dgm:cxn modelId="{A479D642-0B3C-4C38-A5B8-C522E6042D4F}" type="presParOf" srcId="{A7B6F3F4-FD97-4A96-BC23-CA42E976D3D3}" destId="{08D0F70C-4B38-4333-A0EE-2B999712115F}" srcOrd="0" destOrd="0" presId="urn:microsoft.com/office/officeart/2016/7/layout/HorizontalActionList"/>
    <dgm:cxn modelId="{43AEFDAE-C600-4FFA-963B-FDA1AE36F7AC}" type="presParOf" srcId="{A7B6F3F4-FD97-4A96-BC23-CA42E976D3D3}" destId="{A3808B60-3B6E-4D0F-AD8C-72D68DF33012}" srcOrd="1" destOrd="0" presId="urn:microsoft.com/office/officeart/2016/7/layout/HorizontalActionList"/>
    <dgm:cxn modelId="{902B4396-DF9D-4FB0-8446-63DCCA4DC1C6}" type="presParOf" srcId="{46E256BA-FA65-435D-8FBD-1405EC79E216}" destId="{A7E65FE4-321B-423B-A2DC-8E697B0B4E68}" srcOrd="3" destOrd="0" presId="urn:microsoft.com/office/officeart/2016/7/layout/HorizontalActionList"/>
    <dgm:cxn modelId="{1701A05C-0A68-40A8-9E7D-EE865812D62B}" type="presParOf" srcId="{46E256BA-FA65-435D-8FBD-1405EC79E216}" destId="{D751829E-C435-4C52-BCB5-FB7CA6BF873B}" srcOrd="4" destOrd="0" presId="urn:microsoft.com/office/officeart/2016/7/layout/HorizontalActionList"/>
    <dgm:cxn modelId="{59CC0814-8A10-4600-9692-6D64C0DF2DD1}" type="presParOf" srcId="{D751829E-C435-4C52-BCB5-FB7CA6BF873B}" destId="{2468C1D6-912D-416D-9427-0C6221802A76}" srcOrd="0" destOrd="0" presId="urn:microsoft.com/office/officeart/2016/7/layout/HorizontalActionList"/>
    <dgm:cxn modelId="{23528EB7-AAAB-4511-8036-FE63397D4D8A}" type="presParOf" srcId="{D751829E-C435-4C52-BCB5-FB7CA6BF873B}" destId="{36618AB7-31E5-4E09-932D-0356FDE3CB98}" srcOrd="1" destOrd="0" presId="urn:microsoft.com/office/officeart/2016/7/layout/HorizontalActionList"/>
    <dgm:cxn modelId="{D2DA6E32-5640-40D2-B487-EB91D706C9CA}" type="presParOf" srcId="{46E256BA-FA65-435D-8FBD-1405EC79E216}" destId="{E4CC42B6-E83B-454A-995A-3B68230F8737}" srcOrd="5" destOrd="0" presId="urn:microsoft.com/office/officeart/2016/7/layout/HorizontalActionList"/>
    <dgm:cxn modelId="{BE022BD3-77D9-4B77-B98E-2C1D660139F8}" type="presParOf" srcId="{46E256BA-FA65-435D-8FBD-1405EC79E216}" destId="{258D94D8-20FD-478A-9BBC-BEA9EB7AA9A5}" srcOrd="6" destOrd="0" presId="urn:microsoft.com/office/officeart/2016/7/layout/HorizontalActionList"/>
    <dgm:cxn modelId="{9521DCA5-355F-4CDF-9E67-9D7A34D136AA}" type="presParOf" srcId="{258D94D8-20FD-478A-9BBC-BEA9EB7AA9A5}" destId="{D6795664-0A74-4CA5-BBF2-FCAE57BBB525}" srcOrd="0" destOrd="0" presId="urn:microsoft.com/office/officeart/2016/7/layout/HorizontalActionList"/>
    <dgm:cxn modelId="{F7E2507C-1585-4260-9BC6-4C95059B71C5}" type="presParOf" srcId="{258D94D8-20FD-478A-9BBC-BEA9EB7AA9A5}" destId="{E87DB73F-7244-4087-A19C-CF9D6F1E1658}" srcOrd="1" destOrd="0" presId="urn:microsoft.com/office/officeart/2016/7/layout/HorizontalActionList"/>
    <dgm:cxn modelId="{3A25B0D9-D4E6-4C4D-AF5B-7F2781D68085}" type="presParOf" srcId="{46E256BA-FA65-435D-8FBD-1405EC79E216}" destId="{14229130-A6F0-4B74-9E01-8F1CB8ED919F}" srcOrd="7" destOrd="0" presId="urn:microsoft.com/office/officeart/2016/7/layout/HorizontalActionList"/>
    <dgm:cxn modelId="{84ACF599-EB0E-4E23-B41E-18366FAF09C9}" type="presParOf" srcId="{46E256BA-FA65-435D-8FBD-1405EC79E216}" destId="{495443F2-AEB2-48D9-A2F8-08EDAF179B74}" srcOrd="8" destOrd="0" presId="urn:microsoft.com/office/officeart/2016/7/layout/HorizontalActionList"/>
    <dgm:cxn modelId="{6A956ABF-6EF9-46A4-B715-E2DBD9EFABFC}" type="presParOf" srcId="{495443F2-AEB2-48D9-A2F8-08EDAF179B74}" destId="{39DCE077-274B-4652-A83D-2F18DDA5F698}" srcOrd="0" destOrd="0" presId="urn:microsoft.com/office/officeart/2016/7/layout/HorizontalActionList"/>
    <dgm:cxn modelId="{9399CEFD-DDF3-4E42-98ED-8D1F376FB3DA}" type="presParOf" srcId="{495443F2-AEB2-48D9-A2F8-08EDAF179B74}" destId="{1B838EA0-A58C-418B-BB06-7D4F70D0DA52}" srcOrd="1" destOrd="0" presId="urn:microsoft.com/office/officeart/2016/7/layout/HorizontalAction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DFCC1D7-2815-4F8D-B690-224E43A8775B}" type="doc">
      <dgm:prSet loTypeId="urn:microsoft.com/office/officeart/2005/8/layout/venn1" loCatId="relationship" qsTypeId="urn:microsoft.com/office/officeart/2005/8/quickstyle/simple1" qsCatId="simple" csTypeId="urn:microsoft.com/office/officeart/2005/8/colors/accent1_2" csCatId="accent1"/>
      <dgm:spPr/>
      <dgm:t>
        <a:bodyPr/>
        <a:lstStyle/>
        <a:p>
          <a:endParaRPr lang="en-US"/>
        </a:p>
      </dgm:t>
    </dgm:pt>
    <dgm:pt modelId="{B7973DC4-4645-4293-910A-C40F9C1DB9C6}">
      <dgm:prSet/>
      <dgm:spPr/>
      <dgm:t>
        <a:bodyPr/>
        <a:lstStyle/>
        <a:p>
          <a:r>
            <a:rPr lang="en-US" b="1"/>
            <a:t>Strengths</a:t>
          </a:r>
          <a:r>
            <a:rPr lang="en-US"/>
            <a:t>: Provides 24/7 care, supervision, and personal support.</a:t>
          </a:r>
        </a:p>
      </dgm:t>
    </dgm:pt>
    <dgm:pt modelId="{DA93F148-3E9A-47D5-B215-584CED69B965}" type="parTrans" cxnId="{9E2D6031-03F7-43AF-B7B8-7DFF7DDEFDE1}">
      <dgm:prSet/>
      <dgm:spPr/>
      <dgm:t>
        <a:bodyPr/>
        <a:lstStyle/>
        <a:p>
          <a:endParaRPr lang="en-US"/>
        </a:p>
      </dgm:t>
    </dgm:pt>
    <dgm:pt modelId="{71A01007-C445-4EE2-8A1A-882117964F08}" type="sibTrans" cxnId="{9E2D6031-03F7-43AF-B7B8-7DFF7DDEFDE1}">
      <dgm:prSet/>
      <dgm:spPr/>
      <dgm:t>
        <a:bodyPr/>
        <a:lstStyle/>
        <a:p>
          <a:endParaRPr lang="en-US"/>
        </a:p>
      </dgm:t>
    </dgm:pt>
    <dgm:pt modelId="{40D08B0F-0835-4611-9253-95D45B27EFD6}">
      <dgm:prSet/>
      <dgm:spPr/>
      <dgm:t>
        <a:bodyPr/>
        <a:lstStyle/>
        <a:p>
          <a:r>
            <a:rPr lang="en-US" b="1"/>
            <a:t>Quality of Life</a:t>
          </a:r>
          <a:r>
            <a:rPr lang="en-US"/>
            <a:t>: Focus on individual needs, autonomy, and comfort.</a:t>
          </a:r>
        </a:p>
      </dgm:t>
    </dgm:pt>
    <dgm:pt modelId="{94C4F307-EC0C-4931-A493-CD22AF14809A}" type="parTrans" cxnId="{9DEC6370-09C1-497A-9C77-E7858273398D}">
      <dgm:prSet/>
      <dgm:spPr/>
      <dgm:t>
        <a:bodyPr/>
        <a:lstStyle/>
        <a:p>
          <a:endParaRPr lang="en-US"/>
        </a:p>
      </dgm:t>
    </dgm:pt>
    <dgm:pt modelId="{8E7BF7DC-077E-4CEB-9689-C2F7060596DD}" type="sibTrans" cxnId="{9DEC6370-09C1-497A-9C77-E7858273398D}">
      <dgm:prSet/>
      <dgm:spPr/>
      <dgm:t>
        <a:bodyPr/>
        <a:lstStyle/>
        <a:p>
          <a:endParaRPr lang="en-US"/>
        </a:p>
      </dgm:t>
    </dgm:pt>
    <dgm:pt modelId="{9134D214-A9B9-461E-B59E-B16BAB145624}">
      <dgm:prSet/>
      <dgm:spPr/>
      <dgm:t>
        <a:bodyPr/>
        <a:lstStyle/>
        <a:p>
          <a:r>
            <a:rPr lang="en-US" b="1" dirty="0"/>
            <a:t>Accessibility</a:t>
          </a:r>
          <a:r>
            <a:rPr lang="en-US" dirty="0"/>
            <a:t>: How affordable and available residential care is in the UK (Allen et al., 2022).</a:t>
          </a:r>
        </a:p>
      </dgm:t>
    </dgm:pt>
    <dgm:pt modelId="{5B528BCE-3267-4A05-91A6-AA2D8F85B2D5}" type="parTrans" cxnId="{6476649A-AE86-49F1-A31C-C639BE708D0E}">
      <dgm:prSet/>
      <dgm:spPr/>
      <dgm:t>
        <a:bodyPr/>
        <a:lstStyle/>
        <a:p>
          <a:endParaRPr lang="en-US"/>
        </a:p>
      </dgm:t>
    </dgm:pt>
    <dgm:pt modelId="{CCDE4160-AE06-4A8E-B799-A54FF04FE6C8}" type="sibTrans" cxnId="{6476649A-AE86-49F1-A31C-C639BE708D0E}">
      <dgm:prSet/>
      <dgm:spPr/>
      <dgm:t>
        <a:bodyPr/>
        <a:lstStyle/>
        <a:p>
          <a:endParaRPr lang="en-US"/>
        </a:p>
      </dgm:t>
    </dgm:pt>
    <dgm:pt modelId="{C097FCAE-82B5-4BCF-8253-994349EA2C83}">
      <dgm:prSet/>
      <dgm:spPr/>
      <dgm:t>
        <a:bodyPr/>
        <a:lstStyle/>
        <a:p>
          <a:r>
            <a:rPr lang="en-US" b="1"/>
            <a:t>Limitations</a:t>
          </a:r>
          <a:r>
            <a:rPr lang="en-US"/>
            <a:t>: Cost, overcrowding, and lack of personalized care.</a:t>
          </a:r>
        </a:p>
      </dgm:t>
    </dgm:pt>
    <dgm:pt modelId="{3177EE0C-8733-45AE-A456-FA0222F5D555}" type="parTrans" cxnId="{D2C873E9-93AE-4086-9B06-D1B679E60A92}">
      <dgm:prSet/>
      <dgm:spPr/>
      <dgm:t>
        <a:bodyPr/>
        <a:lstStyle/>
        <a:p>
          <a:endParaRPr lang="en-US"/>
        </a:p>
      </dgm:t>
    </dgm:pt>
    <dgm:pt modelId="{A4B43941-2202-490C-B845-9E574F341375}" type="sibTrans" cxnId="{D2C873E9-93AE-4086-9B06-D1B679E60A92}">
      <dgm:prSet/>
      <dgm:spPr/>
      <dgm:t>
        <a:bodyPr/>
        <a:lstStyle/>
        <a:p>
          <a:endParaRPr lang="en-US"/>
        </a:p>
      </dgm:t>
    </dgm:pt>
    <dgm:pt modelId="{DB781F34-2338-44FA-BBF6-2089532131B0}">
      <dgm:prSet/>
      <dgm:spPr/>
      <dgm:t>
        <a:bodyPr/>
        <a:lstStyle/>
        <a:p>
          <a:r>
            <a:rPr lang="en-US" b="1"/>
            <a:t>User Experience</a:t>
          </a:r>
          <a:r>
            <a:rPr lang="en-US"/>
            <a:t>: Feedback from elderly residents and their families.</a:t>
          </a:r>
        </a:p>
      </dgm:t>
    </dgm:pt>
    <dgm:pt modelId="{BCB29A23-B4C9-49F6-9D82-89DF997E9F44}" type="parTrans" cxnId="{38EC246B-03D1-43E9-9BD9-84F4A7084E98}">
      <dgm:prSet/>
      <dgm:spPr/>
      <dgm:t>
        <a:bodyPr/>
        <a:lstStyle/>
        <a:p>
          <a:endParaRPr lang="en-US"/>
        </a:p>
      </dgm:t>
    </dgm:pt>
    <dgm:pt modelId="{01ADB64D-70B3-4AA8-9238-FC4F0B59E4C1}" type="sibTrans" cxnId="{38EC246B-03D1-43E9-9BD9-84F4A7084E98}">
      <dgm:prSet/>
      <dgm:spPr/>
      <dgm:t>
        <a:bodyPr/>
        <a:lstStyle/>
        <a:p>
          <a:endParaRPr lang="en-US"/>
        </a:p>
      </dgm:t>
    </dgm:pt>
    <dgm:pt modelId="{A6318709-FB8C-4C84-B9B1-C9478C61D010}" type="pres">
      <dgm:prSet presAssocID="{BDFCC1D7-2815-4F8D-B690-224E43A8775B}" presName="compositeShape" presStyleCnt="0">
        <dgm:presLayoutVars>
          <dgm:chMax val="7"/>
          <dgm:dir/>
          <dgm:resizeHandles val="exact"/>
        </dgm:presLayoutVars>
      </dgm:prSet>
      <dgm:spPr/>
    </dgm:pt>
    <dgm:pt modelId="{9A9D7991-CB4B-4917-8FF9-3B7DBD2CF081}" type="pres">
      <dgm:prSet presAssocID="{B7973DC4-4645-4293-910A-C40F9C1DB9C6}" presName="circ1" presStyleLbl="vennNode1" presStyleIdx="0" presStyleCnt="5"/>
      <dgm:spPr/>
    </dgm:pt>
    <dgm:pt modelId="{B4DB8D93-6E5C-4049-8B78-45A0A60B1D8F}" type="pres">
      <dgm:prSet presAssocID="{B7973DC4-4645-4293-910A-C40F9C1DB9C6}" presName="circ1Tx" presStyleLbl="revTx" presStyleIdx="0" presStyleCnt="0">
        <dgm:presLayoutVars>
          <dgm:chMax val="0"/>
          <dgm:chPref val="0"/>
          <dgm:bulletEnabled val="1"/>
        </dgm:presLayoutVars>
      </dgm:prSet>
      <dgm:spPr/>
    </dgm:pt>
    <dgm:pt modelId="{5FB67841-1CF2-4F81-BD6D-30ADB617BEA8}" type="pres">
      <dgm:prSet presAssocID="{40D08B0F-0835-4611-9253-95D45B27EFD6}" presName="circ2" presStyleLbl="vennNode1" presStyleIdx="1" presStyleCnt="5"/>
      <dgm:spPr/>
    </dgm:pt>
    <dgm:pt modelId="{64C643F3-A455-4EC6-97F7-741A91E85609}" type="pres">
      <dgm:prSet presAssocID="{40D08B0F-0835-4611-9253-95D45B27EFD6}" presName="circ2Tx" presStyleLbl="revTx" presStyleIdx="0" presStyleCnt="0">
        <dgm:presLayoutVars>
          <dgm:chMax val="0"/>
          <dgm:chPref val="0"/>
          <dgm:bulletEnabled val="1"/>
        </dgm:presLayoutVars>
      </dgm:prSet>
      <dgm:spPr/>
    </dgm:pt>
    <dgm:pt modelId="{FE8E3C2F-0EEA-4FEE-A569-398D13748AE3}" type="pres">
      <dgm:prSet presAssocID="{9134D214-A9B9-461E-B59E-B16BAB145624}" presName="circ3" presStyleLbl="vennNode1" presStyleIdx="2" presStyleCnt="5"/>
      <dgm:spPr/>
    </dgm:pt>
    <dgm:pt modelId="{C1609D23-047A-44BB-A591-85F869780B96}" type="pres">
      <dgm:prSet presAssocID="{9134D214-A9B9-461E-B59E-B16BAB145624}" presName="circ3Tx" presStyleLbl="revTx" presStyleIdx="0" presStyleCnt="0">
        <dgm:presLayoutVars>
          <dgm:chMax val="0"/>
          <dgm:chPref val="0"/>
          <dgm:bulletEnabled val="1"/>
        </dgm:presLayoutVars>
      </dgm:prSet>
      <dgm:spPr/>
    </dgm:pt>
    <dgm:pt modelId="{FC64D7C8-C53F-472C-9626-0D4D1D1B23EC}" type="pres">
      <dgm:prSet presAssocID="{C097FCAE-82B5-4BCF-8253-994349EA2C83}" presName="circ4" presStyleLbl="vennNode1" presStyleIdx="3" presStyleCnt="5"/>
      <dgm:spPr/>
    </dgm:pt>
    <dgm:pt modelId="{2F5F829A-8990-4B7D-A52F-2E033ED5D425}" type="pres">
      <dgm:prSet presAssocID="{C097FCAE-82B5-4BCF-8253-994349EA2C83}" presName="circ4Tx" presStyleLbl="revTx" presStyleIdx="0" presStyleCnt="0">
        <dgm:presLayoutVars>
          <dgm:chMax val="0"/>
          <dgm:chPref val="0"/>
          <dgm:bulletEnabled val="1"/>
        </dgm:presLayoutVars>
      </dgm:prSet>
      <dgm:spPr/>
    </dgm:pt>
    <dgm:pt modelId="{2672603E-E285-42D4-80CC-9F53A2C0F9DB}" type="pres">
      <dgm:prSet presAssocID="{DB781F34-2338-44FA-BBF6-2089532131B0}" presName="circ5" presStyleLbl="vennNode1" presStyleIdx="4" presStyleCnt="5"/>
      <dgm:spPr/>
    </dgm:pt>
    <dgm:pt modelId="{DB99E231-54E9-4CBD-80AA-F1FB5E4ED207}" type="pres">
      <dgm:prSet presAssocID="{DB781F34-2338-44FA-BBF6-2089532131B0}" presName="circ5Tx" presStyleLbl="revTx" presStyleIdx="0" presStyleCnt="0">
        <dgm:presLayoutVars>
          <dgm:chMax val="0"/>
          <dgm:chPref val="0"/>
          <dgm:bulletEnabled val="1"/>
        </dgm:presLayoutVars>
      </dgm:prSet>
      <dgm:spPr/>
    </dgm:pt>
  </dgm:ptLst>
  <dgm:cxnLst>
    <dgm:cxn modelId="{9E2D6031-03F7-43AF-B7B8-7DFF7DDEFDE1}" srcId="{BDFCC1D7-2815-4F8D-B690-224E43A8775B}" destId="{B7973DC4-4645-4293-910A-C40F9C1DB9C6}" srcOrd="0" destOrd="0" parTransId="{DA93F148-3E9A-47D5-B215-584CED69B965}" sibTransId="{71A01007-C445-4EE2-8A1A-882117964F08}"/>
    <dgm:cxn modelId="{3213F345-2AEB-4684-ACCE-6F89344FCE02}" type="presOf" srcId="{9134D214-A9B9-461E-B59E-B16BAB145624}" destId="{C1609D23-047A-44BB-A591-85F869780B96}" srcOrd="0" destOrd="0" presId="urn:microsoft.com/office/officeart/2005/8/layout/venn1"/>
    <dgm:cxn modelId="{3EB83D49-681D-48CE-A859-DBDB0B9198CB}" type="presOf" srcId="{BDFCC1D7-2815-4F8D-B690-224E43A8775B}" destId="{A6318709-FB8C-4C84-B9B1-C9478C61D010}" srcOrd="0" destOrd="0" presId="urn:microsoft.com/office/officeart/2005/8/layout/venn1"/>
    <dgm:cxn modelId="{F3B39A69-BA7B-412C-9230-EE3ABF3F568C}" type="presOf" srcId="{DB781F34-2338-44FA-BBF6-2089532131B0}" destId="{DB99E231-54E9-4CBD-80AA-F1FB5E4ED207}" srcOrd="0" destOrd="0" presId="urn:microsoft.com/office/officeart/2005/8/layout/venn1"/>
    <dgm:cxn modelId="{38EC246B-03D1-43E9-9BD9-84F4A7084E98}" srcId="{BDFCC1D7-2815-4F8D-B690-224E43A8775B}" destId="{DB781F34-2338-44FA-BBF6-2089532131B0}" srcOrd="4" destOrd="0" parTransId="{BCB29A23-B4C9-49F6-9D82-89DF997E9F44}" sibTransId="{01ADB64D-70B3-4AA8-9238-FC4F0B59E4C1}"/>
    <dgm:cxn modelId="{9DEC6370-09C1-497A-9C77-E7858273398D}" srcId="{BDFCC1D7-2815-4F8D-B690-224E43A8775B}" destId="{40D08B0F-0835-4611-9253-95D45B27EFD6}" srcOrd="1" destOrd="0" parTransId="{94C4F307-EC0C-4931-A493-CD22AF14809A}" sibTransId="{8E7BF7DC-077E-4CEB-9689-C2F7060596DD}"/>
    <dgm:cxn modelId="{EC6A628B-3D0B-4F34-A129-4825E4061530}" type="presOf" srcId="{40D08B0F-0835-4611-9253-95D45B27EFD6}" destId="{64C643F3-A455-4EC6-97F7-741A91E85609}" srcOrd="0" destOrd="0" presId="urn:microsoft.com/office/officeart/2005/8/layout/venn1"/>
    <dgm:cxn modelId="{6476649A-AE86-49F1-A31C-C639BE708D0E}" srcId="{BDFCC1D7-2815-4F8D-B690-224E43A8775B}" destId="{9134D214-A9B9-461E-B59E-B16BAB145624}" srcOrd="2" destOrd="0" parTransId="{5B528BCE-3267-4A05-91A6-AA2D8F85B2D5}" sibTransId="{CCDE4160-AE06-4A8E-B799-A54FF04FE6C8}"/>
    <dgm:cxn modelId="{A9ECFCA2-0E7B-45A4-8D0B-E7551AE1D85C}" type="presOf" srcId="{B7973DC4-4645-4293-910A-C40F9C1DB9C6}" destId="{B4DB8D93-6E5C-4049-8B78-45A0A60B1D8F}" srcOrd="0" destOrd="0" presId="urn:microsoft.com/office/officeart/2005/8/layout/venn1"/>
    <dgm:cxn modelId="{D2C873E9-93AE-4086-9B06-D1B679E60A92}" srcId="{BDFCC1D7-2815-4F8D-B690-224E43A8775B}" destId="{C097FCAE-82B5-4BCF-8253-994349EA2C83}" srcOrd="3" destOrd="0" parTransId="{3177EE0C-8733-45AE-A456-FA0222F5D555}" sibTransId="{A4B43941-2202-490C-B845-9E574F341375}"/>
    <dgm:cxn modelId="{B5B03CFB-39B7-4E48-9A50-2F8DAE537E50}" type="presOf" srcId="{C097FCAE-82B5-4BCF-8253-994349EA2C83}" destId="{2F5F829A-8990-4B7D-A52F-2E033ED5D425}" srcOrd="0" destOrd="0" presId="urn:microsoft.com/office/officeart/2005/8/layout/venn1"/>
    <dgm:cxn modelId="{96612C8E-23C1-47B3-8259-3FF3117843B4}" type="presParOf" srcId="{A6318709-FB8C-4C84-B9B1-C9478C61D010}" destId="{9A9D7991-CB4B-4917-8FF9-3B7DBD2CF081}" srcOrd="0" destOrd="0" presId="urn:microsoft.com/office/officeart/2005/8/layout/venn1"/>
    <dgm:cxn modelId="{EEC5D2E9-059F-4D48-990A-7B4C86882786}" type="presParOf" srcId="{A6318709-FB8C-4C84-B9B1-C9478C61D010}" destId="{B4DB8D93-6E5C-4049-8B78-45A0A60B1D8F}" srcOrd="1" destOrd="0" presId="urn:microsoft.com/office/officeart/2005/8/layout/venn1"/>
    <dgm:cxn modelId="{C8CBE209-63D0-4E40-8D91-ABDC6B4D78D2}" type="presParOf" srcId="{A6318709-FB8C-4C84-B9B1-C9478C61D010}" destId="{5FB67841-1CF2-4F81-BD6D-30ADB617BEA8}" srcOrd="2" destOrd="0" presId="urn:microsoft.com/office/officeart/2005/8/layout/venn1"/>
    <dgm:cxn modelId="{464CB199-8F74-4D25-A96E-74C7837DBC20}" type="presParOf" srcId="{A6318709-FB8C-4C84-B9B1-C9478C61D010}" destId="{64C643F3-A455-4EC6-97F7-741A91E85609}" srcOrd="3" destOrd="0" presId="urn:microsoft.com/office/officeart/2005/8/layout/venn1"/>
    <dgm:cxn modelId="{0AAF02DD-C433-40D1-8029-B2903D66A4DB}" type="presParOf" srcId="{A6318709-FB8C-4C84-B9B1-C9478C61D010}" destId="{FE8E3C2F-0EEA-4FEE-A569-398D13748AE3}" srcOrd="4" destOrd="0" presId="urn:microsoft.com/office/officeart/2005/8/layout/venn1"/>
    <dgm:cxn modelId="{5AA2D0D1-81AB-4E31-9EDD-6C5B3C080584}" type="presParOf" srcId="{A6318709-FB8C-4C84-B9B1-C9478C61D010}" destId="{C1609D23-047A-44BB-A591-85F869780B96}" srcOrd="5" destOrd="0" presId="urn:microsoft.com/office/officeart/2005/8/layout/venn1"/>
    <dgm:cxn modelId="{962A5971-680B-4C8E-80BA-8ED1787190D6}" type="presParOf" srcId="{A6318709-FB8C-4C84-B9B1-C9478C61D010}" destId="{FC64D7C8-C53F-472C-9626-0D4D1D1B23EC}" srcOrd="6" destOrd="0" presId="urn:microsoft.com/office/officeart/2005/8/layout/venn1"/>
    <dgm:cxn modelId="{0FBED1EE-FEDC-4764-8662-6FD99B422762}" type="presParOf" srcId="{A6318709-FB8C-4C84-B9B1-C9478C61D010}" destId="{2F5F829A-8990-4B7D-A52F-2E033ED5D425}" srcOrd="7" destOrd="0" presId="urn:microsoft.com/office/officeart/2005/8/layout/venn1"/>
    <dgm:cxn modelId="{80ECE2DB-5AD2-4F38-9696-FDFE9D607524}" type="presParOf" srcId="{A6318709-FB8C-4C84-B9B1-C9478C61D010}" destId="{2672603E-E285-42D4-80CC-9F53A2C0F9DB}" srcOrd="8" destOrd="0" presId="urn:microsoft.com/office/officeart/2005/8/layout/venn1"/>
    <dgm:cxn modelId="{8641B6D7-CEC1-4442-AC18-C3A13469EBC1}" type="presParOf" srcId="{A6318709-FB8C-4C84-B9B1-C9478C61D010}" destId="{DB99E231-54E9-4CBD-80AA-F1FB5E4ED207}" srcOrd="9" destOrd="0" presId="urn:microsoft.com/office/officeart/2005/8/layout/venn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C941123-8D89-4C9A-BF39-50ED9A55752D}" type="doc">
      <dgm:prSet loTypeId="urn:microsoft.com/office/officeart/2008/layout/LinedList" loCatId="list" qsTypeId="urn:microsoft.com/office/officeart/2005/8/quickstyle/simple5" qsCatId="simple" csTypeId="urn:microsoft.com/office/officeart/2005/8/colors/accent1_3" csCatId="accent1"/>
      <dgm:spPr/>
      <dgm:t>
        <a:bodyPr/>
        <a:lstStyle/>
        <a:p>
          <a:endParaRPr lang="en-US"/>
        </a:p>
      </dgm:t>
    </dgm:pt>
    <dgm:pt modelId="{E4C95D2D-CC02-4599-B2CD-1919905411E1}">
      <dgm:prSet/>
      <dgm:spPr/>
      <dgm:t>
        <a:bodyPr/>
        <a:lstStyle/>
        <a:p>
          <a:r>
            <a:rPr lang="en-US" b="1"/>
            <a:t>Day Centers</a:t>
          </a:r>
          <a:r>
            <a:rPr lang="en-US"/>
            <a:t>: Provide social activities, meals, and care during the day (Avraham et al., 2025).</a:t>
          </a:r>
        </a:p>
      </dgm:t>
    </dgm:pt>
    <dgm:pt modelId="{CE3D9311-8979-4809-B8BB-46B0D6D97C1A}" type="parTrans" cxnId="{1AEA5BFB-8C13-487D-8686-CA00266CA25C}">
      <dgm:prSet/>
      <dgm:spPr/>
      <dgm:t>
        <a:bodyPr/>
        <a:lstStyle/>
        <a:p>
          <a:endParaRPr lang="en-US"/>
        </a:p>
      </dgm:t>
    </dgm:pt>
    <dgm:pt modelId="{0D40CD6B-E750-4E40-9161-930B0CF4C3AC}" type="sibTrans" cxnId="{1AEA5BFB-8C13-487D-8686-CA00266CA25C}">
      <dgm:prSet/>
      <dgm:spPr/>
      <dgm:t>
        <a:bodyPr/>
        <a:lstStyle/>
        <a:p>
          <a:endParaRPr lang="en-US"/>
        </a:p>
      </dgm:t>
    </dgm:pt>
    <dgm:pt modelId="{D6B0CA62-654B-46CF-91F5-081306EA6BAF}">
      <dgm:prSet/>
      <dgm:spPr/>
      <dgm:t>
        <a:bodyPr/>
        <a:lstStyle/>
        <a:p>
          <a:r>
            <a:rPr lang="en-US" b="1" dirty="0"/>
            <a:t>Hospice Care</a:t>
          </a:r>
          <a:r>
            <a:rPr lang="en-US" dirty="0"/>
            <a:t>: Focus on palliative care, dignity, and pain management.</a:t>
          </a:r>
        </a:p>
      </dgm:t>
    </dgm:pt>
    <dgm:pt modelId="{777526BD-0032-40A7-BFA0-20DB7F6D42DC}" type="parTrans" cxnId="{8F6800F6-ADB8-4AB0-B323-4A290F81C141}">
      <dgm:prSet/>
      <dgm:spPr/>
      <dgm:t>
        <a:bodyPr/>
        <a:lstStyle/>
        <a:p>
          <a:endParaRPr lang="en-US"/>
        </a:p>
      </dgm:t>
    </dgm:pt>
    <dgm:pt modelId="{78A86713-E7DE-4922-9B45-9A6619D44AF9}" type="sibTrans" cxnId="{8F6800F6-ADB8-4AB0-B323-4A290F81C141}">
      <dgm:prSet/>
      <dgm:spPr/>
      <dgm:t>
        <a:bodyPr/>
        <a:lstStyle/>
        <a:p>
          <a:endParaRPr lang="en-US"/>
        </a:p>
      </dgm:t>
    </dgm:pt>
    <dgm:pt modelId="{E7BE3665-1B70-4308-A6CD-450A73CC37B2}">
      <dgm:prSet/>
      <dgm:spPr/>
      <dgm:t>
        <a:bodyPr/>
        <a:lstStyle/>
        <a:p>
          <a:r>
            <a:rPr lang="en-US" b="1"/>
            <a:t>Benefits</a:t>
          </a:r>
          <a:r>
            <a:rPr lang="en-US"/>
            <a:t>: Socialization, reduction in isolation, medical support.</a:t>
          </a:r>
        </a:p>
      </dgm:t>
    </dgm:pt>
    <dgm:pt modelId="{AB3E4BE6-6E8B-4DD0-A0CF-F1E323E79D2D}" type="parTrans" cxnId="{4A166058-6BCB-4E89-8142-3E5B3368E6DF}">
      <dgm:prSet/>
      <dgm:spPr/>
      <dgm:t>
        <a:bodyPr/>
        <a:lstStyle/>
        <a:p>
          <a:endParaRPr lang="en-US"/>
        </a:p>
      </dgm:t>
    </dgm:pt>
    <dgm:pt modelId="{787F83A2-0CB3-4E31-A955-8E7071F98B16}" type="sibTrans" cxnId="{4A166058-6BCB-4E89-8142-3E5B3368E6DF}">
      <dgm:prSet/>
      <dgm:spPr/>
      <dgm:t>
        <a:bodyPr/>
        <a:lstStyle/>
        <a:p>
          <a:endParaRPr lang="en-US"/>
        </a:p>
      </dgm:t>
    </dgm:pt>
    <dgm:pt modelId="{F358DD5D-48E1-4DAF-BEE3-D8D49A86936E}">
      <dgm:prSet/>
      <dgm:spPr/>
      <dgm:t>
        <a:bodyPr/>
        <a:lstStyle/>
        <a:p>
          <a:r>
            <a:rPr lang="en-US" b="1" dirty="0"/>
            <a:t>Challenges</a:t>
          </a:r>
          <a:r>
            <a:rPr lang="en-US" dirty="0"/>
            <a:t>: Limited resources, waiting lists, and accessibility.</a:t>
          </a:r>
        </a:p>
      </dgm:t>
    </dgm:pt>
    <dgm:pt modelId="{759DEC8D-100F-4826-BC42-87EB52E07817}" type="parTrans" cxnId="{E23B0D97-2D88-4516-82CC-5B76A620A3A0}">
      <dgm:prSet/>
      <dgm:spPr/>
      <dgm:t>
        <a:bodyPr/>
        <a:lstStyle/>
        <a:p>
          <a:endParaRPr lang="en-US"/>
        </a:p>
      </dgm:t>
    </dgm:pt>
    <dgm:pt modelId="{27736409-DBFF-45B4-8D09-A0C40C95BBE0}" type="sibTrans" cxnId="{E23B0D97-2D88-4516-82CC-5B76A620A3A0}">
      <dgm:prSet/>
      <dgm:spPr/>
      <dgm:t>
        <a:bodyPr/>
        <a:lstStyle/>
        <a:p>
          <a:endParaRPr lang="en-US"/>
        </a:p>
      </dgm:t>
    </dgm:pt>
    <dgm:pt modelId="{CF09D8D5-4A6D-4E49-9FA5-64211CC5893C}">
      <dgm:prSet/>
      <dgm:spPr/>
      <dgm:t>
        <a:bodyPr/>
        <a:lstStyle/>
        <a:p>
          <a:r>
            <a:rPr lang="en-US" b="1"/>
            <a:t>Effectiveness</a:t>
          </a:r>
          <a:r>
            <a:rPr lang="en-US"/>
            <a:t>: How these settings contribute to quality of life for older people.</a:t>
          </a:r>
        </a:p>
      </dgm:t>
    </dgm:pt>
    <dgm:pt modelId="{4D206A8C-DF30-47F6-A326-8F3A564F4213}" type="parTrans" cxnId="{966FC6CE-CBEF-4EA2-8FE2-F0E6BD1D35A9}">
      <dgm:prSet/>
      <dgm:spPr/>
      <dgm:t>
        <a:bodyPr/>
        <a:lstStyle/>
        <a:p>
          <a:endParaRPr lang="en-US"/>
        </a:p>
      </dgm:t>
    </dgm:pt>
    <dgm:pt modelId="{5C6B66A5-FCAC-497F-B2F5-49E058F145E3}" type="sibTrans" cxnId="{966FC6CE-CBEF-4EA2-8FE2-F0E6BD1D35A9}">
      <dgm:prSet/>
      <dgm:spPr/>
      <dgm:t>
        <a:bodyPr/>
        <a:lstStyle/>
        <a:p>
          <a:endParaRPr lang="en-US"/>
        </a:p>
      </dgm:t>
    </dgm:pt>
    <dgm:pt modelId="{C51A2FBB-BF33-4896-ADB1-C2C6B8C4C1BE}" type="pres">
      <dgm:prSet presAssocID="{FC941123-8D89-4C9A-BF39-50ED9A55752D}" presName="vert0" presStyleCnt="0">
        <dgm:presLayoutVars>
          <dgm:dir/>
          <dgm:animOne val="branch"/>
          <dgm:animLvl val="lvl"/>
        </dgm:presLayoutVars>
      </dgm:prSet>
      <dgm:spPr/>
    </dgm:pt>
    <dgm:pt modelId="{13CA0D43-21AC-44FF-8F46-BB311401D40A}" type="pres">
      <dgm:prSet presAssocID="{E4C95D2D-CC02-4599-B2CD-1919905411E1}" presName="thickLine" presStyleLbl="alignNode1" presStyleIdx="0" presStyleCnt="5"/>
      <dgm:spPr/>
    </dgm:pt>
    <dgm:pt modelId="{8D44A2A4-530C-40DA-8B59-60504B2AF465}" type="pres">
      <dgm:prSet presAssocID="{E4C95D2D-CC02-4599-B2CD-1919905411E1}" presName="horz1" presStyleCnt="0"/>
      <dgm:spPr/>
    </dgm:pt>
    <dgm:pt modelId="{CEE5EAB9-31F4-4F1E-9F0F-02C5CCF32529}" type="pres">
      <dgm:prSet presAssocID="{E4C95D2D-CC02-4599-B2CD-1919905411E1}" presName="tx1" presStyleLbl="revTx" presStyleIdx="0" presStyleCnt="5"/>
      <dgm:spPr/>
    </dgm:pt>
    <dgm:pt modelId="{49C16A7C-D187-444A-8905-AD110CDB47B5}" type="pres">
      <dgm:prSet presAssocID="{E4C95D2D-CC02-4599-B2CD-1919905411E1}" presName="vert1" presStyleCnt="0"/>
      <dgm:spPr/>
    </dgm:pt>
    <dgm:pt modelId="{FE0646D3-42DB-4C84-9AD8-815A372A96D3}" type="pres">
      <dgm:prSet presAssocID="{D6B0CA62-654B-46CF-91F5-081306EA6BAF}" presName="thickLine" presStyleLbl="alignNode1" presStyleIdx="1" presStyleCnt="5"/>
      <dgm:spPr/>
    </dgm:pt>
    <dgm:pt modelId="{DE28FD90-546C-409D-95A8-0C24AF1A9670}" type="pres">
      <dgm:prSet presAssocID="{D6B0CA62-654B-46CF-91F5-081306EA6BAF}" presName="horz1" presStyleCnt="0"/>
      <dgm:spPr/>
    </dgm:pt>
    <dgm:pt modelId="{D4C5DEB9-63D1-4FF3-ABC3-4036057C9D32}" type="pres">
      <dgm:prSet presAssocID="{D6B0CA62-654B-46CF-91F5-081306EA6BAF}" presName="tx1" presStyleLbl="revTx" presStyleIdx="1" presStyleCnt="5"/>
      <dgm:spPr/>
    </dgm:pt>
    <dgm:pt modelId="{9F7DD43D-344B-4844-A714-2C873C93CDEE}" type="pres">
      <dgm:prSet presAssocID="{D6B0CA62-654B-46CF-91F5-081306EA6BAF}" presName="vert1" presStyleCnt="0"/>
      <dgm:spPr/>
    </dgm:pt>
    <dgm:pt modelId="{1BBC1E82-C1B0-401F-BDCD-B84DFEB970ED}" type="pres">
      <dgm:prSet presAssocID="{E7BE3665-1B70-4308-A6CD-450A73CC37B2}" presName="thickLine" presStyleLbl="alignNode1" presStyleIdx="2" presStyleCnt="5"/>
      <dgm:spPr/>
    </dgm:pt>
    <dgm:pt modelId="{66C5B7CF-4DD9-4C30-B30D-F5793EAFC4D0}" type="pres">
      <dgm:prSet presAssocID="{E7BE3665-1B70-4308-A6CD-450A73CC37B2}" presName="horz1" presStyleCnt="0"/>
      <dgm:spPr/>
    </dgm:pt>
    <dgm:pt modelId="{E17EB915-9F1B-4A5C-83FB-06A55469EB8F}" type="pres">
      <dgm:prSet presAssocID="{E7BE3665-1B70-4308-A6CD-450A73CC37B2}" presName="tx1" presStyleLbl="revTx" presStyleIdx="2" presStyleCnt="5"/>
      <dgm:spPr/>
    </dgm:pt>
    <dgm:pt modelId="{BA4FA505-3EB5-4713-9A41-9EF7176068C6}" type="pres">
      <dgm:prSet presAssocID="{E7BE3665-1B70-4308-A6CD-450A73CC37B2}" presName="vert1" presStyleCnt="0"/>
      <dgm:spPr/>
    </dgm:pt>
    <dgm:pt modelId="{279305AC-FD15-4242-8266-8B9E82F1097E}" type="pres">
      <dgm:prSet presAssocID="{F358DD5D-48E1-4DAF-BEE3-D8D49A86936E}" presName="thickLine" presStyleLbl="alignNode1" presStyleIdx="3" presStyleCnt="5"/>
      <dgm:spPr/>
    </dgm:pt>
    <dgm:pt modelId="{BCD6315F-FF57-421F-8F32-82A08D09947D}" type="pres">
      <dgm:prSet presAssocID="{F358DD5D-48E1-4DAF-BEE3-D8D49A86936E}" presName="horz1" presStyleCnt="0"/>
      <dgm:spPr/>
    </dgm:pt>
    <dgm:pt modelId="{7D7F5C93-1850-4583-8AC2-25D43C8342E5}" type="pres">
      <dgm:prSet presAssocID="{F358DD5D-48E1-4DAF-BEE3-D8D49A86936E}" presName="tx1" presStyleLbl="revTx" presStyleIdx="3" presStyleCnt="5"/>
      <dgm:spPr/>
    </dgm:pt>
    <dgm:pt modelId="{8905DEB7-5E56-48F4-AE38-FC423FDF6D21}" type="pres">
      <dgm:prSet presAssocID="{F358DD5D-48E1-4DAF-BEE3-D8D49A86936E}" presName="vert1" presStyleCnt="0"/>
      <dgm:spPr/>
    </dgm:pt>
    <dgm:pt modelId="{6FF29F70-4420-480A-B558-84201A865CF7}" type="pres">
      <dgm:prSet presAssocID="{CF09D8D5-4A6D-4E49-9FA5-64211CC5893C}" presName="thickLine" presStyleLbl="alignNode1" presStyleIdx="4" presStyleCnt="5"/>
      <dgm:spPr/>
    </dgm:pt>
    <dgm:pt modelId="{174F8FA9-0909-467A-84DA-2E2DC8B49FCE}" type="pres">
      <dgm:prSet presAssocID="{CF09D8D5-4A6D-4E49-9FA5-64211CC5893C}" presName="horz1" presStyleCnt="0"/>
      <dgm:spPr/>
    </dgm:pt>
    <dgm:pt modelId="{678A90DE-E242-4B75-96B3-8A2484002905}" type="pres">
      <dgm:prSet presAssocID="{CF09D8D5-4A6D-4E49-9FA5-64211CC5893C}" presName="tx1" presStyleLbl="revTx" presStyleIdx="4" presStyleCnt="5"/>
      <dgm:spPr/>
    </dgm:pt>
    <dgm:pt modelId="{12EF8D87-B9FA-49D8-83DC-C3A171F8054A}" type="pres">
      <dgm:prSet presAssocID="{CF09D8D5-4A6D-4E49-9FA5-64211CC5893C}" presName="vert1" presStyleCnt="0"/>
      <dgm:spPr/>
    </dgm:pt>
  </dgm:ptLst>
  <dgm:cxnLst>
    <dgm:cxn modelId="{3C9FF43A-34AA-40A1-83E2-D52FB47ED817}" type="presOf" srcId="{E7BE3665-1B70-4308-A6CD-450A73CC37B2}" destId="{E17EB915-9F1B-4A5C-83FB-06A55469EB8F}" srcOrd="0" destOrd="0" presId="urn:microsoft.com/office/officeart/2008/layout/LinedList"/>
    <dgm:cxn modelId="{4A166058-6BCB-4E89-8142-3E5B3368E6DF}" srcId="{FC941123-8D89-4C9A-BF39-50ED9A55752D}" destId="{E7BE3665-1B70-4308-A6CD-450A73CC37B2}" srcOrd="2" destOrd="0" parTransId="{AB3E4BE6-6E8B-4DD0-A0CF-F1E323E79D2D}" sibTransId="{787F83A2-0CB3-4E31-A955-8E7071F98B16}"/>
    <dgm:cxn modelId="{02850560-6A11-4E79-AAD3-A6CFE0714906}" type="presOf" srcId="{CF09D8D5-4A6D-4E49-9FA5-64211CC5893C}" destId="{678A90DE-E242-4B75-96B3-8A2484002905}" srcOrd="0" destOrd="0" presId="urn:microsoft.com/office/officeart/2008/layout/LinedList"/>
    <dgm:cxn modelId="{58484D76-6A30-465B-A676-08204B9FDAF3}" type="presOf" srcId="{D6B0CA62-654B-46CF-91F5-081306EA6BAF}" destId="{D4C5DEB9-63D1-4FF3-ABC3-4036057C9D32}" srcOrd="0" destOrd="0" presId="urn:microsoft.com/office/officeart/2008/layout/LinedList"/>
    <dgm:cxn modelId="{351DEB94-78A6-47FF-A5E5-CE51CFA3E3B1}" type="presOf" srcId="{FC941123-8D89-4C9A-BF39-50ED9A55752D}" destId="{C51A2FBB-BF33-4896-ADB1-C2C6B8C4C1BE}" srcOrd="0" destOrd="0" presId="urn:microsoft.com/office/officeart/2008/layout/LinedList"/>
    <dgm:cxn modelId="{E23B0D97-2D88-4516-82CC-5B76A620A3A0}" srcId="{FC941123-8D89-4C9A-BF39-50ED9A55752D}" destId="{F358DD5D-48E1-4DAF-BEE3-D8D49A86936E}" srcOrd="3" destOrd="0" parTransId="{759DEC8D-100F-4826-BC42-87EB52E07817}" sibTransId="{27736409-DBFF-45B4-8D09-A0C40C95BBE0}"/>
    <dgm:cxn modelId="{96439EA4-32D5-4C58-AB0C-665FF5121530}" type="presOf" srcId="{F358DD5D-48E1-4DAF-BEE3-D8D49A86936E}" destId="{7D7F5C93-1850-4583-8AC2-25D43C8342E5}" srcOrd="0" destOrd="0" presId="urn:microsoft.com/office/officeart/2008/layout/LinedList"/>
    <dgm:cxn modelId="{9BC658BE-3F12-438B-8CAD-490944AA6F65}" type="presOf" srcId="{E4C95D2D-CC02-4599-B2CD-1919905411E1}" destId="{CEE5EAB9-31F4-4F1E-9F0F-02C5CCF32529}" srcOrd="0" destOrd="0" presId="urn:microsoft.com/office/officeart/2008/layout/LinedList"/>
    <dgm:cxn modelId="{966FC6CE-CBEF-4EA2-8FE2-F0E6BD1D35A9}" srcId="{FC941123-8D89-4C9A-BF39-50ED9A55752D}" destId="{CF09D8D5-4A6D-4E49-9FA5-64211CC5893C}" srcOrd="4" destOrd="0" parTransId="{4D206A8C-DF30-47F6-A326-8F3A564F4213}" sibTransId="{5C6B66A5-FCAC-497F-B2F5-49E058F145E3}"/>
    <dgm:cxn modelId="{8F6800F6-ADB8-4AB0-B323-4A290F81C141}" srcId="{FC941123-8D89-4C9A-BF39-50ED9A55752D}" destId="{D6B0CA62-654B-46CF-91F5-081306EA6BAF}" srcOrd="1" destOrd="0" parTransId="{777526BD-0032-40A7-BFA0-20DB7F6D42DC}" sibTransId="{78A86713-E7DE-4922-9B45-9A6619D44AF9}"/>
    <dgm:cxn modelId="{1AEA5BFB-8C13-487D-8686-CA00266CA25C}" srcId="{FC941123-8D89-4C9A-BF39-50ED9A55752D}" destId="{E4C95D2D-CC02-4599-B2CD-1919905411E1}" srcOrd="0" destOrd="0" parTransId="{CE3D9311-8979-4809-B8BB-46B0D6D97C1A}" sibTransId="{0D40CD6B-E750-4E40-9161-930B0CF4C3AC}"/>
    <dgm:cxn modelId="{5A680646-C9AE-4BB3-A087-7AD36DE9A587}" type="presParOf" srcId="{C51A2FBB-BF33-4896-ADB1-C2C6B8C4C1BE}" destId="{13CA0D43-21AC-44FF-8F46-BB311401D40A}" srcOrd="0" destOrd="0" presId="urn:microsoft.com/office/officeart/2008/layout/LinedList"/>
    <dgm:cxn modelId="{D0273DFD-BC60-4E1F-9F36-D920A1D11180}" type="presParOf" srcId="{C51A2FBB-BF33-4896-ADB1-C2C6B8C4C1BE}" destId="{8D44A2A4-530C-40DA-8B59-60504B2AF465}" srcOrd="1" destOrd="0" presId="urn:microsoft.com/office/officeart/2008/layout/LinedList"/>
    <dgm:cxn modelId="{B462AA22-404A-4C0F-B8DA-EC188C0BE5AD}" type="presParOf" srcId="{8D44A2A4-530C-40DA-8B59-60504B2AF465}" destId="{CEE5EAB9-31F4-4F1E-9F0F-02C5CCF32529}" srcOrd="0" destOrd="0" presId="urn:microsoft.com/office/officeart/2008/layout/LinedList"/>
    <dgm:cxn modelId="{412BB980-92ED-4EBA-8E5E-919381B88A7C}" type="presParOf" srcId="{8D44A2A4-530C-40DA-8B59-60504B2AF465}" destId="{49C16A7C-D187-444A-8905-AD110CDB47B5}" srcOrd="1" destOrd="0" presId="urn:microsoft.com/office/officeart/2008/layout/LinedList"/>
    <dgm:cxn modelId="{B955057B-B653-45A7-805C-12382F08FC06}" type="presParOf" srcId="{C51A2FBB-BF33-4896-ADB1-C2C6B8C4C1BE}" destId="{FE0646D3-42DB-4C84-9AD8-815A372A96D3}" srcOrd="2" destOrd="0" presId="urn:microsoft.com/office/officeart/2008/layout/LinedList"/>
    <dgm:cxn modelId="{6ED18CD6-D1B6-4C35-AB33-B233FC68E3D5}" type="presParOf" srcId="{C51A2FBB-BF33-4896-ADB1-C2C6B8C4C1BE}" destId="{DE28FD90-546C-409D-95A8-0C24AF1A9670}" srcOrd="3" destOrd="0" presId="urn:microsoft.com/office/officeart/2008/layout/LinedList"/>
    <dgm:cxn modelId="{01FE5930-E1A5-4AE2-B9AF-E854687A0504}" type="presParOf" srcId="{DE28FD90-546C-409D-95A8-0C24AF1A9670}" destId="{D4C5DEB9-63D1-4FF3-ABC3-4036057C9D32}" srcOrd="0" destOrd="0" presId="urn:microsoft.com/office/officeart/2008/layout/LinedList"/>
    <dgm:cxn modelId="{A65EF55F-2983-463A-B71C-09E1DF75AE00}" type="presParOf" srcId="{DE28FD90-546C-409D-95A8-0C24AF1A9670}" destId="{9F7DD43D-344B-4844-A714-2C873C93CDEE}" srcOrd="1" destOrd="0" presId="urn:microsoft.com/office/officeart/2008/layout/LinedList"/>
    <dgm:cxn modelId="{970BE21B-1462-4B3E-AC85-5396861D89F2}" type="presParOf" srcId="{C51A2FBB-BF33-4896-ADB1-C2C6B8C4C1BE}" destId="{1BBC1E82-C1B0-401F-BDCD-B84DFEB970ED}" srcOrd="4" destOrd="0" presId="urn:microsoft.com/office/officeart/2008/layout/LinedList"/>
    <dgm:cxn modelId="{D8C08987-4DFB-4138-B868-E5C8E2A156DD}" type="presParOf" srcId="{C51A2FBB-BF33-4896-ADB1-C2C6B8C4C1BE}" destId="{66C5B7CF-4DD9-4C30-B30D-F5793EAFC4D0}" srcOrd="5" destOrd="0" presId="urn:microsoft.com/office/officeart/2008/layout/LinedList"/>
    <dgm:cxn modelId="{7CDA9F6B-D60A-4337-B581-42A6F542EB41}" type="presParOf" srcId="{66C5B7CF-4DD9-4C30-B30D-F5793EAFC4D0}" destId="{E17EB915-9F1B-4A5C-83FB-06A55469EB8F}" srcOrd="0" destOrd="0" presId="urn:microsoft.com/office/officeart/2008/layout/LinedList"/>
    <dgm:cxn modelId="{ACAC9590-5F3E-4718-92B4-1465083B9CB1}" type="presParOf" srcId="{66C5B7CF-4DD9-4C30-B30D-F5793EAFC4D0}" destId="{BA4FA505-3EB5-4713-9A41-9EF7176068C6}" srcOrd="1" destOrd="0" presId="urn:microsoft.com/office/officeart/2008/layout/LinedList"/>
    <dgm:cxn modelId="{426C0AF1-48D8-4F10-A28A-27C47B4004ED}" type="presParOf" srcId="{C51A2FBB-BF33-4896-ADB1-C2C6B8C4C1BE}" destId="{279305AC-FD15-4242-8266-8B9E82F1097E}" srcOrd="6" destOrd="0" presId="urn:microsoft.com/office/officeart/2008/layout/LinedList"/>
    <dgm:cxn modelId="{C1EE2F30-2331-4F50-8D0F-82BF0E526050}" type="presParOf" srcId="{C51A2FBB-BF33-4896-ADB1-C2C6B8C4C1BE}" destId="{BCD6315F-FF57-421F-8F32-82A08D09947D}" srcOrd="7" destOrd="0" presId="urn:microsoft.com/office/officeart/2008/layout/LinedList"/>
    <dgm:cxn modelId="{67A27096-47B8-4D57-8326-475F0A69E879}" type="presParOf" srcId="{BCD6315F-FF57-421F-8F32-82A08D09947D}" destId="{7D7F5C93-1850-4583-8AC2-25D43C8342E5}" srcOrd="0" destOrd="0" presId="urn:microsoft.com/office/officeart/2008/layout/LinedList"/>
    <dgm:cxn modelId="{5EECC239-BEA0-496B-848D-29BF29B865A5}" type="presParOf" srcId="{BCD6315F-FF57-421F-8F32-82A08D09947D}" destId="{8905DEB7-5E56-48F4-AE38-FC423FDF6D21}" srcOrd="1" destOrd="0" presId="urn:microsoft.com/office/officeart/2008/layout/LinedList"/>
    <dgm:cxn modelId="{16273E91-C435-4B25-BD49-CA4B816A763A}" type="presParOf" srcId="{C51A2FBB-BF33-4896-ADB1-C2C6B8C4C1BE}" destId="{6FF29F70-4420-480A-B558-84201A865CF7}" srcOrd="8" destOrd="0" presId="urn:microsoft.com/office/officeart/2008/layout/LinedList"/>
    <dgm:cxn modelId="{F8B709CD-EE34-4E5C-849C-D34326B49F28}" type="presParOf" srcId="{C51A2FBB-BF33-4896-ADB1-C2C6B8C4C1BE}" destId="{174F8FA9-0909-467A-84DA-2E2DC8B49FCE}" srcOrd="9" destOrd="0" presId="urn:microsoft.com/office/officeart/2008/layout/LinedList"/>
    <dgm:cxn modelId="{1B7A6A6C-C9B1-4724-BC3B-BBDD1B1974F5}" type="presParOf" srcId="{174F8FA9-0909-467A-84DA-2E2DC8B49FCE}" destId="{678A90DE-E242-4B75-96B3-8A2484002905}" srcOrd="0" destOrd="0" presId="urn:microsoft.com/office/officeart/2008/layout/LinedList"/>
    <dgm:cxn modelId="{B15DC09F-E55E-4DA4-877E-E392E4261FCD}" type="presParOf" srcId="{174F8FA9-0909-467A-84DA-2E2DC8B49FCE}" destId="{12EF8D87-B9FA-49D8-83DC-C3A171F8054A}"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5CBC8BE-BFA9-4052-A41D-99B71D1576D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BA1DF50-1957-434F-A055-8B3D8C00A504}">
      <dgm:prSet/>
      <dgm:spPr/>
      <dgm:t>
        <a:bodyPr/>
        <a:lstStyle/>
        <a:p>
          <a:r>
            <a:rPr lang="en-US" b="1"/>
            <a:t>Telehealth</a:t>
          </a:r>
          <a:r>
            <a:rPr lang="en-US"/>
            <a:t>: Remote medical consultations and health monitoring (Mathew et al., 2023).</a:t>
          </a:r>
        </a:p>
      </dgm:t>
    </dgm:pt>
    <dgm:pt modelId="{C32B8E9C-7E93-4E6A-BD9F-64D59F239B25}" type="parTrans" cxnId="{14C6AD84-6231-40B9-906F-60A3F84F7CFE}">
      <dgm:prSet/>
      <dgm:spPr/>
      <dgm:t>
        <a:bodyPr/>
        <a:lstStyle/>
        <a:p>
          <a:endParaRPr lang="en-US"/>
        </a:p>
      </dgm:t>
    </dgm:pt>
    <dgm:pt modelId="{3F904D75-90DA-4E4C-ABBE-CD794F2A0E5E}" type="sibTrans" cxnId="{14C6AD84-6231-40B9-906F-60A3F84F7CFE}">
      <dgm:prSet/>
      <dgm:spPr/>
      <dgm:t>
        <a:bodyPr/>
        <a:lstStyle/>
        <a:p>
          <a:endParaRPr lang="en-US"/>
        </a:p>
      </dgm:t>
    </dgm:pt>
    <dgm:pt modelId="{EE408423-A068-4AE0-BF56-27034AA3C5FE}">
      <dgm:prSet/>
      <dgm:spPr/>
      <dgm:t>
        <a:bodyPr/>
        <a:lstStyle/>
        <a:p>
          <a:r>
            <a:rPr lang="en-US" b="1"/>
            <a:t>Smart Homes</a:t>
          </a:r>
          <a:r>
            <a:rPr lang="en-US"/>
            <a:t>: Automation for elderly safety and independence (Vrančić, Zadravec and Orehovački, 2024).</a:t>
          </a:r>
        </a:p>
      </dgm:t>
    </dgm:pt>
    <dgm:pt modelId="{78362792-8F14-4E43-9DCA-7C6577C8C6E7}" type="parTrans" cxnId="{5BEA3BE2-EB97-4F3A-92D8-250AA4BE6127}">
      <dgm:prSet/>
      <dgm:spPr/>
      <dgm:t>
        <a:bodyPr/>
        <a:lstStyle/>
        <a:p>
          <a:endParaRPr lang="en-US"/>
        </a:p>
      </dgm:t>
    </dgm:pt>
    <dgm:pt modelId="{1C1FCA74-DEF9-46A9-B473-8BA16B452ACA}" type="sibTrans" cxnId="{5BEA3BE2-EB97-4F3A-92D8-250AA4BE6127}">
      <dgm:prSet/>
      <dgm:spPr/>
      <dgm:t>
        <a:bodyPr/>
        <a:lstStyle/>
        <a:p>
          <a:endParaRPr lang="en-US"/>
        </a:p>
      </dgm:t>
    </dgm:pt>
    <dgm:pt modelId="{BB38D032-4D39-40E9-ACC9-C375E48C412E}">
      <dgm:prSet/>
      <dgm:spPr/>
      <dgm:t>
        <a:bodyPr/>
        <a:lstStyle/>
        <a:p>
          <a:r>
            <a:rPr lang="en-US" b="1"/>
            <a:t>Dementia Tech</a:t>
          </a:r>
          <a:r>
            <a:rPr lang="en-US"/>
            <a:t>: Devices designed to help those with dementia (e.g., memory aids).</a:t>
          </a:r>
        </a:p>
      </dgm:t>
    </dgm:pt>
    <dgm:pt modelId="{F75E178F-8771-4E60-B5C0-88FBEC42AE33}" type="parTrans" cxnId="{389FFFD1-910B-4CA3-9811-EF85560C3972}">
      <dgm:prSet/>
      <dgm:spPr/>
      <dgm:t>
        <a:bodyPr/>
        <a:lstStyle/>
        <a:p>
          <a:endParaRPr lang="en-US"/>
        </a:p>
      </dgm:t>
    </dgm:pt>
    <dgm:pt modelId="{4BE7F2A7-FE63-4770-BB12-34B05613B508}" type="sibTrans" cxnId="{389FFFD1-910B-4CA3-9811-EF85560C3972}">
      <dgm:prSet/>
      <dgm:spPr/>
      <dgm:t>
        <a:bodyPr/>
        <a:lstStyle/>
        <a:p>
          <a:endParaRPr lang="en-US"/>
        </a:p>
      </dgm:t>
    </dgm:pt>
    <dgm:pt modelId="{53B5359B-8219-4580-8D96-75773F448E66}">
      <dgm:prSet/>
      <dgm:spPr/>
      <dgm:t>
        <a:bodyPr/>
        <a:lstStyle/>
        <a:p>
          <a:r>
            <a:rPr lang="en-US" b="1"/>
            <a:t>Robotics</a:t>
          </a:r>
          <a:r>
            <a:rPr lang="en-US"/>
            <a:t>: Use of robots in caregiving (e.g., robotic assistants for daily tasks) (Shaik et al., 2024).</a:t>
          </a:r>
        </a:p>
      </dgm:t>
    </dgm:pt>
    <dgm:pt modelId="{B24E5ED9-7724-45C5-B687-298AFE0C28D8}" type="parTrans" cxnId="{FD5E2EEC-72E8-458D-A0AB-F4C500FC3CC9}">
      <dgm:prSet/>
      <dgm:spPr/>
      <dgm:t>
        <a:bodyPr/>
        <a:lstStyle/>
        <a:p>
          <a:endParaRPr lang="en-US"/>
        </a:p>
      </dgm:t>
    </dgm:pt>
    <dgm:pt modelId="{EE9DC313-2252-4482-BADB-8F6A345D3BCC}" type="sibTrans" cxnId="{FD5E2EEC-72E8-458D-A0AB-F4C500FC3CC9}">
      <dgm:prSet/>
      <dgm:spPr/>
      <dgm:t>
        <a:bodyPr/>
        <a:lstStyle/>
        <a:p>
          <a:endParaRPr lang="en-US"/>
        </a:p>
      </dgm:t>
    </dgm:pt>
    <dgm:pt modelId="{7EECE1A6-C36F-43D2-895D-C8FBC432D136}">
      <dgm:prSet/>
      <dgm:spPr/>
      <dgm:t>
        <a:bodyPr/>
        <a:lstStyle/>
        <a:p>
          <a:r>
            <a:rPr lang="en-US" b="1" dirty="0"/>
            <a:t>Challenges</a:t>
          </a:r>
          <a:r>
            <a:rPr lang="en-US" dirty="0"/>
            <a:t>: Cost, digital exclusion, and privacy concerns.</a:t>
          </a:r>
        </a:p>
      </dgm:t>
    </dgm:pt>
    <dgm:pt modelId="{D4433FE8-865E-487E-8E7B-F7B4B443B6F2}" type="parTrans" cxnId="{800B1C13-9E8C-4DE6-BC99-7DC119963DDF}">
      <dgm:prSet/>
      <dgm:spPr/>
      <dgm:t>
        <a:bodyPr/>
        <a:lstStyle/>
        <a:p>
          <a:endParaRPr lang="en-US"/>
        </a:p>
      </dgm:t>
    </dgm:pt>
    <dgm:pt modelId="{D089DF76-1B64-48A6-AEB6-E3B2C432E17E}" type="sibTrans" cxnId="{800B1C13-9E8C-4DE6-BC99-7DC119963DDF}">
      <dgm:prSet/>
      <dgm:spPr/>
      <dgm:t>
        <a:bodyPr/>
        <a:lstStyle/>
        <a:p>
          <a:endParaRPr lang="en-US"/>
        </a:p>
      </dgm:t>
    </dgm:pt>
    <dgm:pt modelId="{9DD6AD18-6A21-4988-A5B9-7FEEE83679A1}" type="pres">
      <dgm:prSet presAssocID="{75CBC8BE-BFA9-4052-A41D-99B71D1576DA}" presName="vert0" presStyleCnt="0">
        <dgm:presLayoutVars>
          <dgm:dir/>
          <dgm:animOne val="branch"/>
          <dgm:animLvl val="lvl"/>
        </dgm:presLayoutVars>
      </dgm:prSet>
      <dgm:spPr/>
    </dgm:pt>
    <dgm:pt modelId="{7EC125AB-0CFB-4DF9-956B-A6FAE2CEFFFC}" type="pres">
      <dgm:prSet presAssocID="{3BA1DF50-1957-434F-A055-8B3D8C00A504}" presName="thickLine" presStyleLbl="alignNode1" presStyleIdx="0" presStyleCnt="5"/>
      <dgm:spPr/>
    </dgm:pt>
    <dgm:pt modelId="{EBC34BBA-8533-4A5A-B5A0-327F7829DC39}" type="pres">
      <dgm:prSet presAssocID="{3BA1DF50-1957-434F-A055-8B3D8C00A504}" presName="horz1" presStyleCnt="0"/>
      <dgm:spPr/>
    </dgm:pt>
    <dgm:pt modelId="{5E2BD779-8D8F-4C4C-9A11-D0D8F7682300}" type="pres">
      <dgm:prSet presAssocID="{3BA1DF50-1957-434F-A055-8B3D8C00A504}" presName="tx1" presStyleLbl="revTx" presStyleIdx="0" presStyleCnt="5"/>
      <dgm:spPr/>
    </dgm:pt>
    <dgm:pt modelId="{CA3237E2-D4A3-4F17-8743-446C055AE5DE}" type="pres">
      <dgm:prSet presAssocID="{3BA1DF50-1957-434F-A055-8B3D8C00A504}" presName="vert1" presStyleCnt="0"/>
      <dgm:spPr/>
    </dgm:pt>
    <dgm:pt modelId="{A988B73B-DE03-4656-86F5-105743317888}" type="pres">
      <dgm:prSet presAssocID="{EE408423-A068-4AE0-BF56-27034AA3C5FE}" presName="thickLine" presStyleLbl="alignNode1" presStyleIdx="1" presStyleCnt="5"/>
      <dgm:spPr/>
    </dgm:pt>
    <dgm:pt modelId="{FBAB3E7B-DE73-474D-B7F9-6CA023FA1C3F}" type="pres">
      <dgm:prSet presAssocID="{EE408423-A068-4AE0-BF56-27034AA3C5FE}" presName="horz1" presStyleCnt="0"/>
      <dgm:spPr/>
    </dgm:pt>
    <dgm:pt modelId="{09DFE0B1-C6E1-4459-98D0-140894F34AF0}" type="pres">
      <dgm:prSet presAssocID="{EE408423-A068-4AE0-BF56-27034AA3C5FE}" presName="tx1" presStyleLbl="revTx" presStyleIdx="1" presStyleCnt="5"/>
      <dgm:spPr/>
    </dgm:pt>
    <dgm:pt modelId="{11711D6A-A1A0-4581-9858-31E561CFE6E3}" type="pres">
      <dgm:prSet presAssocID="{EE408423-A068-4AE0-BF56-27034AA3C5FE}" presName="vert1" presStyleCnt="0"/>
      <dgm:spPr/>
    </dgm:pt>
    <dgm:pt modelId="{B69A72B7-E1E1-499A-BADE-A413A53B8D54}" type="pres">
      <dgm:prSet presAssocID="{BB38D032-4D39-40E9-ACC9-C375E48C412E}" presName="thickLine" presStyleLbl="alignNode1" presStyleIdx="2" presStyleCnt="5"/>
      <dgm:spPr/>
    </dgm:pt>
    <dgm:pt modelId="{D47CD60A-A1FB-44EE-A188-7EFA2DBFA766}" type="pres">
      <dgm:prSet presAssocID="{BB38D032-4D39-40E9-ACC9-C375E48C412E}" presName="horz1" presStyleCnt="0"/>
      <dgm:spPr/>
    </dgm:pt>
    <dgm:pt modelId="{1EB48CE5-2FE0-45A2-B45F-F04458364079}" type="pres">
      <dgm:prSet presAssocID="{BB38D032-4D39-40E9-ACC9-C375E48C412E}" presName="tx1" presStyleLbl="revTx" presStyleIdx="2" presStyleCnt="5"/>
      <dgm:spPr/>
    </dgm:pt>
    <dgm:pt modelId="{4A77E957-5863-407C-B336-931798B34760}" type="pres">
      <dgm:prSet presAssocID="{BB38D032-4D39-40E9-ACC9-C375E48C412E}" presName="vert1" presStyleCnt="0"/>
      <dgm:spPr/>
    </dgm:pt>
    <dgm:pt modelId="{F3A74208-0FCB-4FF1-BDDF-0708EDC76C34}" type="pres">
      <dgm:prSet presAssocID="{53B5359B-8219-4580-8D96-75773F448E66}" presName="thickLine" presStyleLbl="alignNode1" presStyleIdx="3" presStyleCnt="5"/>
      <dgm:spPr/>
    </dgm:pt>
    <dgm:pt modelId="{352FAD7A-06A9-4F58-809F-A032302D08C1}" type="pres">
      <dgm:prSet presAssocID="{53B5359B-8219-4580-8D96-75773F448E66}" presName="horz1" presStyleCnt="0"/>
      <dgm:spPr/>
    </dgm:pt>
    <dgm:pt modelId="{3D2B2BFB-A63D-4DBC-B652-9B0E61C7CF35}" type="pres">
      <dgm:prSet presAssocID="{53B5359B-8219-4580-8D96-75773F448E66}" presName="tx1" presStyleLbl="revTx" presStyleIdx="3" presStyleCnt="5"/>
      <dgm:spPr/>
    </dgm:pt>
    <dgm:pt modelId="{C5D7B13D-D7E9-4B04-8153-4A89E3928CE0}" type="pres">
      <dgm:prSet presAssocID="{53B5359B-8219-4580-8D96-75773F448E66}" presName="vert1" presStyleCnt="0"/>
      <dgm:spPr/>
    </dgm:pt>
    <dgm:pt modelId="{A6B7F3AD-5CB6-4C39-9979-2B8A591D52A0}" type="pres">
      <dgm:prSet presAssocID="{7EECE1A6-C36F-43D2-895D-C8FBC432D136}" presName="thickLine" presStyleLbl="alignNode1" presStyleIdx="4" presStyleCnt="5"/>
      <dgm:spPr/>
    </dgm:pt>
    <dgm:pt modelId="{62F046AE-25E4-43F4-99AB-DF3847DE30C6}" type="pres">
      <dgm:prSet presAssocID="{7EECE1A6-C36F-43D2-895D-C8FBC432D136}" presName="horz1" presStyleCnt="0"/>
      <dgm:spPr/>
    </dgm:pt>
    <dgm:pt modelId="{F3018F5E-B4CD-43D7-BB0B-4A960AAABBB3}" type="pres">
      <dgm:prSet presAssocID="{7EECE1A6-C36F-43D2-895D-C8FBC432D136}" presName="tx1" presStyleLbl="revTx" presStyleIdx="4" presStyleCnt="5"/>
      <dgm:spPr/>
    </dgm:pt>
    <dgm:pt modelId="{DAFD4820-B7F5-4C27-BB2C-E60698177C00}" type="pres">
      <dgm:prSet presAssocID="{7EECE1A6-C36F-43D2-895D-C8FBC432D136}" presName="vert1" presStyleCnt="0"/>
      <dgm:spPr/>
    </dgm:pt>
  </dgm:ptLst>
  <dgm:cxnLst>
    <dgm:cxn modelId="{800B1C13-9E8C-4DE6-BC99-7DC119963DDF}" srcId="{75CBC8BE-BFA9-4052-A41D-99B71D1576DA}" destId="{7EECE1A6-C36F-43D2-895D-C8FBC432D136}" srcOrd="4" destOrd="0" parTransId="{D4433FE8-865E-487E-8E7B-F7B4B443B6F2}" sibTransId="{D089DF76-1B64-48A6-AEB6-E3B2C432E17E}"/>
    <dgm:cxn modelId="{D5A0B339-386F-4F27-8816-4A0DA83927AD}" type="presOf" srcId="{75CBC8BE-BFA9-4052-A41D-99B71D1576DA}" destId="{9DD6AD18-6A21-4988-A5B9-7FEEE83679A1}" srcOrd="0" destOrd="0" presId="urn:microsoft.com/office/officeart/2008/layout/LinedList"/>
    <dgm:cxn modelId="{6BB40E42-46CB-4FDD-A66B-AE1D8D9C94DE}" type="presOf" srcId="{EE408423-A068-4AE0-BF56-27034AA3C5FE}" destId="{09DFE0B1-C6E1-4459-98D0-140894F34AF0}" srcOrd="0" destOrd="0" presId="urn:microsoft.com/office/officeart/2008/layout/LinedList"/>
    <dgm:cxn modelId="{B7EABF7D-BAE5-460B-B8A5-3ED1FF05A962}" type="presOf" srcId="{7EECE1A6-C36F-43D2-895D-C8FBC432D136}" destId="{F3018F5E-B4CD-43D7-BB0B-4A960AAABBB3}" srcOrd="0" destOrd="0" presId="urn:microsoft.com/office/officeart/2008/layout/LinedList"/>
    <dgm:cxn modelId="{14C6AD84-6231-40B9-906F-60A3F84F7CFE}" srcId="{75CBC8BE-BFA9-4052-A41D-99B71D1576DA}" destId="{3BA1DF50-1957-434F-A055-8B3D8C00A504}" srcOrd="0" destOrd="0" parTransId="{C32B8E9C-7E93-4E6A-BD9F-64D59F239B25}" sibTransId="{3F904D75-90DA-4E4C-ABBE-CD794F2A0E5E}"/>
    <dgm:cxn modelId="{74363E8C-ECB0-4A44-B4A7-D7C2D61AAE23}" type="presOf" srcId="{3BA1DF50-1957-434F-A055-8B3D8C00A504}" destId="{5E2BD779-8D8F-4C4C-9A11-D0D8F7682300}" srcOrd="0" destOrd="0" presId="urn:microsoft.com/office/officeart/2008/layout/LinedList"/>
    <dgm:cxn modelId="{06D0C69C-A537-46C3-94B6-FE172AC6DE52}" type="presOf" srcId="{BB38D032-4D39-40E9-ACC9-C375E48C412E}" destId="{1EB48CE5-2FE0-45A2-B45F-F04458364079}" srcOrd="0" destOrd="0" presId="urn:microsoft.com/office/officeart/2008/layout/LinedList"/>
    <dgm:cxn modelId="{AA8D16C5-3273-4345-AFAD-C981CC5D567A}" type="presOf" srcId="{53B5359B-8219-4580-8D96-75773F448E66}" destId="{3D2B2BFB-A63D-4DBC-B652-9B0E61C7CF35}" srcOrd="0" destOrd="0" presId="urn:microsoft.com/office/officeart/2008/layout/LinedList"/>
    <dgm:cxn modelId="{389FFFD1-910B-4CA3-9811-EF85560C3972}" srcId="{75CBC8BE-BFA9-4052-A41D-99B71D1576DA}" destId="{BB38D032-4D39-40E9-ACC9-C375E48C412E}" srcOrd="2" destOrd="0" parTransId="{F75E178F-8771-4E60-B5C0-88FBEC42AE33}" sibTransId="{4BE7F2A7-FE63-4770-BB12-34B05613B508}"/>
    <dgm:cxn modelId="{5BEA3BE2-EB97-4F3A-92D8-250AA4BE6127}" srcId="{75CBC8BE-BFA9-4052-A41D-99B71D1576DA}" destId="{EE408423-A068-4AE0-BF56-27034AA3C5FE}" srcOrd="1" destOrd="0" parTransId="{78362792-8F14-4E43-9DCA-7C6577C8C6E7}" sibTransId="{1C1FCA74-DEF9-46A9-B473-8BA16B452ACA}"/>
    <dgm:cxn modelId="{FD5E2EEC-72E8-458D-A0AB-F4C500FC3CC9}" srcId="{75CBC8BE-BFA9-4052-A41D-99B71D1576DA}" destId="{53B5359B-8219-4580-8D96-75773F448E66}" srcOrd="3" destOrd="0" parTransId="{B24E5ED9-7724-45C5-B687-298AFE0C28D8}" sibTransId="{EE9DC313-2252-4482-BADB-8F6A345D3BCC}"/>
    <dgm:cxn modelId="{06CEFC2B-C5A7-4CCC-B9BB-3B8E7C8CF53C}" type="presParOf" srcId="{9DD6AD18-6A21-4988-A5B9-7FEEE83679A1}" destId="{7EC125AB-0CFB-4DF9-956B-A6FAE2CEFFFC}" srcOrd="0" destOrd="0" presId="urn:microsoft.com/office/officeart/2008/layout/LinedList"/>
    <dgm:cxn modelId="{ACC667EE-112C-402C-B565-4B2AF868C3E5}" type="presParOf" srcId="{9DD6AD18-6A21-4988-A5B9-7FEEE83679A1}" destId="{EBC34BBA-8533-4A5A-B5A0-327F7829DC39}" srcOrd="1" destOrd="0" presId="urn:microsoft.com/office/officeart/2008/layout/LinedList"/>
    <dgm:cxn modelId="{E2516282-672A-425A-B796-340BC087545B}" type="presParOf" srcId="{EBC34BBA-8533-4A5A-B5A0-327F7829DC39}" destId="{5E2BD779-8D8F-4C4C-9A11-D0D8F7682300}" srcOrd="0" destOrd="0" presId="urn:microsoft.com/office/officeart/2008/layout/LinedList"/>
    <dgm:cxn modelId="{7BF85A3D-EAC5-48AE-A080-F04F7F784566}" type="presParOf" srcId="{EBC34BBA-8533-4A5A-B5A0-327F7829DC39}" destId="{CA3237E2-D4A3-4F17-8743-446C055AE5DE}" srcOrd="1" destOrd="0" presId="urn:microsoft.com/office/officeart/2008/layout/LinedList"/>
    <dgm:cxn modelId="{92B369C9-FA1B-4F52-B194-DB97E58340C3}" type="presParOf" srcId="{9DD6AD18-6A21-4988-A5B9-7FEEE83679A1}" destId="{A988B73B-DE03-4656-86F5-105743317888}" srcOrd="2" destOrd="0" presId="urn:microsoft.com/office/officeart/2008/layout/LinedList"/>
    <dgm:cxn modelId="{5A895B46-EB7F-443C-BF33-27ED85FACC1D}" type="presParOf" srcId="{9DD6AD18-6A21-4988-A5B9-7FEEE83679A1}" destId="{FBAB3E7B-DE73-474D-B7F9-6CA023FA1C3F}" srcOrd="3" destOrd="0" presId="urn:microsoft.com/office/officeart/2008/layout/LinedList"/>
    <dgm:cxn modelId="{2C45F325-0F5B-46F6-8A37-6D557E9887AC}" type="presParOf" srcId="{FBAB3E7B-DE73-474D-B7F9-6CA023FA1C3F}" destId="{09DFE0B1-C6E1-4459-98D0-140894F34AF0}" srcOrd="0" destOrd="0" presId="urn:microsoft.com/office/officeart/2008/layout/LinedList"/>
    <dgm:cxn modelId="{21FDDEFE-C096-4AC4-A602-A2F370A7EF0E}" type="presParOf" srcId="{FBAB3E7B-DE73-474D-B7F9-6CA023FA1C3F}" destId="{11711D6A-A1A0-4581-9858-31E561CFE6E3}" srcOrd="1" destOrd="0" presId="urn:microsoft.com/office/officeart/2008/layout/LinedList"/>
    <dgm:cxn modelId="{53428A64-9FD5-4CE6-A79C-6C5FEBD623B2}" type="presParOf" srcId="{9DD6AD18-6A21-4988-A5B9-7FEEE83679A1}" destId="{B69A72B7-E1E1-499A-BADE-A413A53B8D54}" srcOrd="4" destOrd="0" presId="urn:microsoft.com/office/officeart/2008/layout/LinedList"/>
    <dgm:cxn modelId="{3D1C18EB-AB45-44EF-A0BE-5AA575674E55}" type="presParOf" srcId="{9DD6AD18-6A21-4988-A5B9-7FEEE83679A1}" destId="{D47CD60A-A1FB-44EE-A188-7EFA2DBFA766}" srcOrd="5" destOrd="0" presId="urn:microsoft.com/office/officeart/2008/layout/LinedList"/>
    <dgm:cxn modelId="{BDE27A18-8EEE-40D2-AC42-FB658F3A8503}" type="presParOf" srcId="{D47CD60A-A1FB-44EE-A188-7EFA2DBFA766}" destId="{1EB48CE5-2FE0-45A2-B45F-F04458364079}" srcOrd="0" destOrd="0" presId="urn:microsoft.com/office/officeart/2008/layout/LinedList"/>
    <dgm:cxn modelId="{B25E09FA-0E91-4850-BC39-322BD4016F35}" type="presParOf" srcId="{D47CD60A-A1FB-44EE-A188-7EFA2DBFA766}" destId="{4A77E957-5863-407C-B336-931798B34760}" srcOrd="1" destOrd="0" presId="urn:microsoft.com/office/officeart/2008/layout/LinedList"/>
    <dgm:cxn modelId="{B84490E6-E2BE-4A7F-AD4B-22239C4CF3CC}" type="presParOf" srcId="{9DD6AD18-6A21-4988-A5B9-7FEEE83679A1}" destId="{F3A74208-0FCB-4FF1-BDDF-0708EDC76C34}" srcOrd="6" destOrd="0" presId="urn:microsoft.com/office/officeart/2008/layout/LinedList"/>
    <dgm:cxn modelId="{AC0023C3-91E4-47B4-8002-301B5FEFB989}" type="presParOf" srcId="{9DD6AD18-6A21-4988-A5B9-7FEEE83679A1}" destId="{352FAD7A-06A9-4F58-809F-A032302D08C1}" srcOrd="7" destOrd="0" presId="urn:microsoft.com/office/officeart/2008/layout/LinedList"/>
    <dgm:cxn modelId="{8A97D171-68D9-4C3B-B811-047FFC305B65}" type="presParOf" srcId="{352FAD7A-06A9-4F58-809F-A032302D08C1}" destId="{3D2B2BFB-A63D-4DBC-B652-9B0E61C7CF35}" srcOrd="0" destOrd="0" presId="urn:microsoft.com/office/officeart/2008/layout/LinedList"/>
    <dgm:cxn modelId="{4F1450F9-A681-4FC2-ADA8-BA2D24987644}" type="presParOf" srcId="{352FAD7A-06A9-4F58-809F-A032302D08C1}" destId="{C5D7B13D-D7E9-4B04-8153-4A89E3928CE0}" srcOrd="1" destOrd="0" presId="urn:microsoft.com/office/officeart/2008/layout/LinedList"/>
    <dgm:cxn modelId="{67C3658C-E7A9-4D11-A5E5-431689508F24}" type="presParOf" srcId="{9DD6AD18-6A21-4988-A5B9-7FEEE83679A1}" destId="{A6B7F3AD-5CB6-4C39-9979-2B8A591D52A0}" srcOrd="8" destOrd="0" presId="urn:microsoft.com/office/officeart/2008/layout/LinedList"/>
    <dgm:cxn modelId="{741663DF-2441-4E2D-88CF-A45F38E929D9}" type="presParOf" srcId="{9DD6AD18-6A21-4988-A5B9-7FEEE83679A1}" destId="{62F046AE-25E4-43F4-99AB-DF3847DE30C6}" srcOrd="9" destOrd="0" presId="urn:microsoft.com/office/officeart/2008/layout/LinedList"/>
    <dgm:cxn modelId="{BC3AE916-FB52-4C88-A0E8-6CE522A00F29}" type="presParOf" srcId="{62F046AE-25E4-43F4-99AB-DF3847DE30C6}" destId="{F3018F5E-B4CD-43D7-BB0B-4A960AAABBB3}" srcOrd="0" destOrd="0" presId="urn:microsoft.com/office/officeart/2008/layout/LinedList"/>
    <dgm:cxn modelId="{78640051-F68C-4655-8DA0-40D4A5E61241}" type="presParOf" srcId="{62F046AE-25E4-43F4-99AB-DF3847DE30C6}" destId="{DAFD4820-B7F5-4C27-BB2C-E60698177C0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4C5DA59-41A9-4034-8445-30D72436B670}"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24E55F6E-9B3E-41E3-8CFE-18450A98306B}">
      <dgm:prSet/>
      <dgm:spPr/>
      <dgm:t>
        <a:bodyPr/>
        <a:lstStyle/>
        <a:p>
          <a:r>
            <a:rPr lang="en-US" b="1"/>
            <a:t>Concept</a:t>
          </a:r>
          <a:r>
            <a:rPr lang="en-US"/>
            <a:t>: A self-sufficient community designed for people with dementia.</a:t>
          </a:r>
        </a:p>
      </dgm:t>
    </dgm:pt>
    <dgm:pt modelId="{140EE6C1-4525-4D9B-A5BD-1CE50D982081}" type="parTrans" cxnId="{AA470DF9-9720-4384-AE9F-55B4D07356EB}">
      <dgm:prSet/>
      <dgm:spPr/>
      <dgm:t>
        <a:bodyPr/>
        <a:lstStyle/>
        <a:p>
          <a:endParaRPr lang="en-US"/>
        </a:p>
      </dgm:t>
    </dgm:pt>
    <dgm:pt modelId="{1CBD40B3-21B0-4DB0-B55E-2873B857C8CC}" type="sibTrans" cxnId="{AA470DF9-9720-4384-AE9F-55B4D07356EB}">
      <dgm:prSet/>
      <dgm:spPr/>
      <dgm:t>
        <a:bodyPr/>
        <a:lstStyle/>
        <a:p>
          <a:endParaRPr lang="en-US"/>
        </a:p>
      </dgm:t>
    </dgm:pt>
    <dgm:pt modelId="{33BCFDCC-B52D-436A-9667-C2E9CADDD96F}">
      <dgm:prSet/>
      <dgm:spPr/>
      <dgm:t>
        <a:bodyPr/>
        <a:lstStyle/>
        <a:p>
          <a:r>
            <a:rPr lang="en-US" b="1"/>
            <a:t>Theories Applied</a:t>
          </a:r>
          <a:r>
            <a:rPr lang="en-US"/>
            <a:t>: Integration of the Activity and Continuity theories in care.</a:t>
          </a:r>
        </a:p>
      </dgm:t>
    </dgm:pt>
    <dgm:pt modelId="{A8F5F369-A0B3-4057-84CD-DF9E5BC1963A}" type="parTrans" cxnId="{BC74FCE9-447B-48CB-8FF6-DB5E88B87F14}">
      <dgm:prSet/>
      <dgm:spPr/>
      <dgm:t>
        <a:bodyPr/>
        <a:lstStyle/>
        <a:p>
          <a:endParaRPr lang="en-US"/>
        </a:p>
      </dgm:t>
    </dgm:pt>
    <dgm:pt modelId="{57A2D4C6-0E2E-48BF-BDA3-CEE6F3B87ADC}" type="sibTrans" cxnId="{BC74FCE9-447B-48CB-8FF6-DB5E88B87F14}">
      <dgm:prSet/>
      <dgm:spPr/>
      <dgm:t>
        <a:bodyPr/>
        <a:lstStyle/>
        <a:p>
          <a:endParaRPr lang="en-US"/>
        </a:p>
      </dgm:t>
    </dgm:pt>
    <dgm:pt modelId="{7A6191B8-0BA0-442D-BABB-34455DB60A09}">
      <dgm:prSet/>
      <dgm:spPr/>
      <dgm:t>
        <a:bodyPr/>
        <a:lstStyle/>
        <a:p>
          <a:r>
            <a:rPr lang="en-US" b="1"/>
            <a:t>Environment</a:t>
          </a:r>
          <a:r>
            <a:rPr lang="en-US"/>
            <a:t>: Safe, structured, and supportive living spaces.</a:t>
          </a:r>
        </a:p>
      </dgm:t>
    </dgm:pt>
    <dgm:pt modelId="{E0ECF711-61A3-48A9-84BD-955F54494665}" type="parTrans" cxnId="{3EAE4905-0FEE-4F55-82BF-92D71A6EEDE5}">
      <dgm:prSet/>
      <dgm:spPr/>
      <dgm:t>
        <a:bodyPr/>
        <a:lstStyle/>
        <a:p>
          <a:endParaRPr lang="en-US"/>
        </a:p>
      </dgm:t>
    </dgm:pt>
    <dgm:pt modelId="{55AAF420-8441-4756-8DBA-B5EF69EAA82E}" type="sibTrans" cxnId="{3EAE4905-0FEE-4F55-82BF-92D71A6EEDE5}">
      <dgm:prSet/>
      <dgm:spPr/>
      <dgm:t>
        <a:bodyPr/>
        <a:lstStyle/>
        <a:p>
          <a:endParaRPr lang="en-US"/>
        </a:p>
      </dgm:t>
    </dgm:pt>
    <dgm:pt modelId="{25A2AD49-CF5F-4118-9CA9-BFECB6F97037}">
      <dgm:prSet/>
      <dgm:spPr/>
      <dgm:t>
        <a:bodyPr/>
        <a:lstStyle/>
        <a:p>
          <a:r>
            <a:rPr lang="en-US" b="1"/>
            <a:t>Outcomes</a:t>
          </a:r>
          <a:r>
            <a:rPr lang="en-US"/>
            <a:t>: Improved quality of life for residents, independence.</a:t>
          </a:r>
        </a:p>
      </dgm:t>
    </dgm:pt>
    <dgm:pt modelId="{F9C301D0-3864-46C2-B9E7-DE631A01F6EF}" type="parTrans" cxnId="{BBEEC400-06CE-4083-A91D-7D73F1DCA086}">
      <dgm:prSet/>
      <dgm:spPr/>
      <dgm:t>
        <a:bodyPr/>
        <a:lstStyle/>
        <a:p>
          <a:endParaRPr lang="en-US"/>
        </a:p>
      </dgm:t>
    </dgm:pt>
    <dgm:pt modelId="{DB8226D4-1DC4-4B30-A97A-9039E77B7A7A}" type="sibTrans" cxnId="{BBEEC400-06CE-4083-A91D-7D73F1DCA086}">
      <dgm:prSet/>
      <dgm:spPr/>
      <dgm:t>
        <a:bodyPr/>
        <a:lstStyle/>
        <a:p>
          <a:endParaRPr lang="en-US"/>
        </a:p>
      </dgm:t>
    </dgm:pt>
    <dgm:pt modelId="{BA8B3F9E-98EF-45FF-B517-DE2D93A3DF26}">
      <dgm:prSet/>
      <dgm:spPr/>
      <dgm:t>
        <a:bodyPr/>
        <a:lstStyle/>
        <a:p>
          <a:r>
            <a:rPr lang="en-US" b="1"/>
            <a:t>Lessons for the UK</a:t>
          </a:r>
          <a:r>
            <a:rPr lang="en-US"/>
            <a:t>: Feasibility of similar models in the UK.</a:t>
          </a:r>
        </a:p>
      </dgm:t>
    </dgm:pt>
    <dgm:pt modelId="{4717FF13-DA22-4050-B29F-31B9C367B68B}" type="parTrans" cxnId="{7BEE05F9-9DF9-4FFA-8923-C92A82F18176}">
      <dgm:prSet/>
      <dgm:spPr/>
      <dgm:t>
        <a:bodyPr/>
        <a:lstStyle/>
        <a:p>
          <a:endParaRPr lang="en-US"/>
        </a:p>
      </dgm:t>
    </dgm:pt>
    <dgm:pt modelId="{C5669B3B-06CD-46CD-9D38-F6C5E1B3834D}" type="sibTrans" cxnId="{7BEE05F9-9DF9-4FFA-8923-C92A82F18176}">
      <dgm:prSet/>
      <dgm:spPr/>
      <dgm:t>
        <a:bodyPr/>
        <a:lstStyle/>
        <a:p>
          <a:endParaRPr lang="en-US"/>
        </a:p>
      </dgm:t>
    </dgm:pt>
    <dgm:pt modelId="{EE6D39CC-1C30-419B-AE8B-41AD4B849ACE}" type="pres">
      <dgm:prSet presAssocID="{64C5DA59-41A9-4034-8445-30D72436B670}" presName="linear" presStyleCnt="0">
        <dgm:presLayoutVars>
          <dgm:dir/>
          <dgm:animLvl val="lvl"/>
          <dgm:resizeHandles val="exact"/>
        </dgm:presLayoutVars>
      </dgm:prSet>
      <dgm:spPr/>
    </dgm:pt>
    <dgm:pt modelId="{D22F755E-1CDF-4BDF-9626-FDE996FA17BF}" type="pres">
      <dgm:prSet presAssocID="{24E55F6E-9B3E-41E3-8CFE-18450A98306B}" presName="parentLin" presStyleCnt="0"/>
      <dgm:spPr/>
    </dgm:pt>
    <dgm:pt modelId="{E573F4EA-BF77-4BA7-82A4-A2FDD85CF402}" type="pres">
      <dgm:prSet presAssocID="{24E55F6E-9B3E-41E3-8CFE-18450A98306B}" presName="parentLeftMargin" presStyleLbl="node1" presStyleIdx="0" presStyleCnt="5"/>
      <dgm:spPr/>
    </dgm:pt>
    <dgm:pt modelId="{32FB1E37-353E-428B-BC24-B00B32FE6A73}" type="pres">
      <dgm:prSet presAssocID="{24E55F6E-9B3E-41E3-8CFE-18450A98306B}" presName="parentText" presStyleLbl="node1" presStyleIdx="0" presStyleCnt="5">
        <dgm:presLayoutVars>
          <dgm:chMax val="0"/>
          <dgm:bulletEnabled val="1"/>
        </dgm:presLayoutVars>
      </dgm:prSet>
      <dgm:spPr/>
    </dgm:pt>
    <dgm:pt modelId="{7D1601E5-0A88-42A3-9DC5-195F0DED53CE}" type="pres">
      <dgm:prSet presAssocID="{24E55F6E-9B3E-41E3-8CFE-18450A98306B}" presName="negativeSpace" presStyleCnt="0"/>
      <dgm:spPr/>
    </dgm:pt>
    <dgm:pt modelId="{2FB17C2B-92D3-480B-BB87-AA758B94BDB9}" type="pres">
      <dgm:prSet presAssocID="{24E55F6E-9B3E-41E3-8CFE-18450A98306B}" presName="childText" presStyleLbl="conFgAcc1" presStyleIdx="0" presStyleCnt="5">
        <dgm:presLayoutVars>
          <dgm:bulletEnabled val="1"/>
        </dgm:presLayoutVars>
      </dgm:prSet>
      <dgm:spPr/>
    </dgm:pt>
    <dgm:pt modelId="{A8FC03AB-6D01-4088-B0DC-FB7FE9985922}" type="pres">
      <dgm:prSet presAssocID="{1CBD40B3-21B0-4DB0-B55E-2873B857C8CC}" presName="spaceBetweenRectangles" presStyleCnt="0"/>
      <dgm:spPr/>
    </dgm:pt>
    <dgm:pt modelId="{00E9C3C1-998D-4E1F-8EA2-2F9BB877ED84}" type="pres">
      <dgm:prSet presAssocID="{33BCFDCC-B52D-436A-9667-C2E9CADDD96F}" presName="parentLin" presStyleCnt="0"/>
      <dgm:spPr/>
    </dgm:pt>
    <dgm:pt modelId="{0ACCC57A-F426-4FC7-B32B-CB62E8E9F560}" type="pres">
      <dgm:prSet presAssocID="{33BCFDCC-B52D-436A-9667-C2E9CADDD96F}" presName="parentLeftMargin" presStyleLbl="node1" presStyleIdx="0" presStyleCnt="5"/>
      <dgm:spPr/>
    </dgm:pt>
    <dgm:pt modelId="{184613C2-1BF8-45F2-9A2A-9D808566EAA9}" type="pres">
      <dgm:prSet presAssocID="{33BCFDCC-B52D-436A-9667-C2E9CADDD96F}" presName="parentText" presStyleLbl="node1" presStyleIdx="1" presStyleCnt="5">
        <dgm:presLayoutVars>
          <dgm:chMax val="0"/>
          <dgm:bulletEnabled val="1"/>
        </dgm:presLayoutVars>
      </dgm:prSet>
      <dgm:spPr/>
    </dgm:pt>
    <dgm:pt modelId="{FEC5DC83-6655-4C26-AE75-03F38E1771A4}" type="pres">
      <dgm:prSet presAssocID="{33BCFDCC-B52D-436A-9667-C2E9CADDD96F}" presName="negativeSpace" presStyleCnt="0"/>
      <dgm:spPr/>
    </dgm:pt>
    <dgm:pt modelId="{CC12F8BF-68F0-4552-89D2-79858237510A}" type="pres">
      <dgm:prSet presAssocID="{33BCFDCC-B52D-436A-9667-C2E9CADDD96F}" presName="childText" presStyleLbl="conFgAcc1" presStyleIdx="1" presStyleCnt="5">
        <dgm:presLayoutVars>
          <dgm:bulletEnabled val="1"/>
        </dgm:presLayoutVars>
      </dgm:prSet>
      <dgm:spPr/>
    </dgm:pt>
    <dgm:pt modelId="{0D6AF311-125D-463F-B056-8335A7A2EB71}" type="pres">
      <dgm:prSet presAssocID="{57A2D4C6-0E2E-48BF-BDA3-CEE6F3B87ADC}" presName="spaceBetweenRectangles" presStyleCnt="0"/>
      <dgm:spPr/>
    </dgm:pt>
    <dgm:pt modelId="{B024390D-4404-4D1D-A1F5-3202ECCA346A}" type="pres">
      <dgm:prSet presAssocID="{7A6191B8-0BA0-442D-BABB-34455DB60A09}" presName="parentLin" presStyleCnt="0"/>
      <dgm:spPr/>
    </dgm:pt>
    <dgm:pt modelId="{4DD82EA0-D4BD-4981-BF6D-52AD27437091}" type="pres">
      <dgm:prSet presAssocID="{7A6191B8-0BA0-442D-BABB-34455DB60A09}" presName="parentLeftMargin" presStyleLbl="node1" presStyleIdx="1" presStyleCnt="5"/>
      <dgm:spPr/>
    </dgm:pt>
    <dgm:pt modelId="{5916A6F4-834C-4B02-8299-83953CBB8E63}" type="pres">
      <dgm:prSet presAssocID="{7A6191B8-0BA0-442D-BABB-34455DB60A09}" presName="parentText" presStyleLbl="node1" presStyleIdx="2" presStyleCnt="5">
        <dgm:presLayoutVars>
          <dgm:chMax val="0"/>
          <dgm:bulletEnabled val="1"/>
        </dgm:presLayoutVars>
      </dgm:prSet>
      <dgm:spPr/>
    </dgm:pt>
    <dgm:pt modelId="{A7583659-D072-4F56-8659-448E9D6FE886}" type="pres">
      <dgm:prSet presAssocID="{7A6191B8-0BA0-442D-BABB-34455DB60A09}" presName="negativeSpace" presStyleCnt="0"/>
      <dgm:spPr/>
    </dgm:pt>
    <dgm:pt modelId="{966BA1B9-18C2-4A1C-A561-4BADEDDCE06D}" type="pres">
      <dgm:prSet presAssocID="{7A6191B8-0BA0-442D-BABB-34455DB60A09}" presName="childText" presStyleLbl="conFgAcc1" presStyleIdx="2" presStyleCnt="5">
        <dgm:presLayoutVars>
          <dgm:bulletEnabled val="1"/>
        </dgm:presLayoutVars>
      </dgm:prSet>
      <dgm:spPr/>
    </dgm:pt>
    <dgm:pt modelId="{8F7E2597-5089-4E35-9FE3-0431857B8694}" type="pres">
      <dgm:prSet presAssocID="{55AAF420-8441-4756-8DBA-B5EF69EAA82E}" presName="spaceBetweenRectangles" presStyleCnt="0"/>
      <dgm:spPr/>
    </dgm:pt>
    <dgm:pt modelId="{E912A2EC-2D55-4AB7-99B8-F0F6358016DC}" type="pres">
      <dgm:prSet presAssocID="{25A2AD49-CF5F-4118-9CA9-BFECB6F97037}" presName="parentLin" presStyleCnt="0"/>
      <dgm:spPr/>
    </dgm:pt>
    <dgm:pt modelId="{9AA8861B-B9DB-42C5-AE7A-030C4E546948}" type="pres">
      <dgm:prSet presAssocID="{25A2AD49-CF5F-4118-9CA9-BFECB6F97037}" presName="parentLeftMargin" presStyleLbl="node1" presStyleIdx="2" presStyleCnt="5"/>
      <dgm:spPr/>
    </dgm:pt>
    <dgm:pt modelId="{F8806A1D-0432-44DD-8CC0-174777566BE0}" type="pres">
      <dgm:prSet presAssocID="{25A2AD49-CF5F-4118-9CA9-BFECB6F97037}" presName="parentText" presStyleLbl="node1" presStyleIdx="3" presStyleCnt="5">
        <dgm:presLayoutVars>
          <dgm:chMax val="0"/>
          <dgm:bulletEnabled val="1"/>
        </dgm:presLayoutVars>
      </dgm:prSet>
      <dgm:spPr/>
    </dgm:pt>
    <dgm:pt modelId="{B6754F1D-CE81-4BF9-AB9E-1016B581B476}" type="pres">
      <dgm:prSet presAssocID="{25A2AD49-CF5F-4118-9CA9-BFECB6F97037}" presName="negativeSpace" presStyleCnt="0"/>
      <dgm:spPr/>
    </dgm:pt>
    <dgm:pt modelId="{9046EFE8-BADC-48FB-A977-491CA8FC20AA}" type="pres">
      <dgm:prSet presAssocID="{25A2AD49-CF5F-4118-9CA9-BFECB6F97037}" presName="childText" presStyleLbl="conFgAcc1" presStyleIdx="3" presStyleCnt="5">
        <dgm:presLayoutVars>
          <dgm:bulletEnabled val="1"/>
        </dgm:presLayoutVars>
      </dgm:prSet>
      <dgm:spPr/>
    </dgm:pt>
    <dgm:pt modelId="{A604F4E4-A6B2-4220-8E04-28C9C302A1FB}" type="pres">
      <dgm:prSet presAssocID="{DB8226D4-1DC4-4B30-A97A-9039E77B7A7A}" presName="spaceBetweenRectangles" presStyleCnt="0"/>
      <dgm:spPr/>
    </dgm:pt>
    <dgm:pt modelId="{34280A9C-91E7-43CA-BD6B-DBD72AA18967}" type="pres">
      <dgm:prSet presAssocID="{BA8B3F9E-98EF-45FF-B517-DE2D93A3DF26}" presName="parentLin" presStyleCnt="0"/>
      <dgm:spPr/>
    </dgm:pt>
    <dgm:pt modelId="{CDE34999-8D42-4C36-82B7-6CD86A64B610}" type="pres">
      <dgm:prSet presAssocID="{BA8B3F9E-98EF-45FF-B517-DE2D93A3DF26}" presName="parentLeftMargin" presStyleLbl="node1" presStyleIdx="3" presStyleCnt="5"/>
      <dgm:spPr/>
    </dgm:pt>
    <dgm:pt modelId="{367A9544-0D2D-4FAD-BCCC-A3C3D1991823}" type="pres">
      <dgm:prSet presAssocID="{BA8B3F9E-98EF-45FF-B517-DE2D93A3DF26}" presName="parentText" presStyleLbl="node1" presStyleIdx="4" presStyleCnt="5">
        <dgm:presLayoutVars>
          <dgm:chMax val="0"/>
          <dgm:bulletEnabled val="1"/>
        </dgm:presLayoutVars>
      </dgm:prSet>
      <dgm:spPr/>
    </dgm:pt>
    <dgm:pt modelId="{913392DA-2F1E-4D01-87EF-C82D6460DF22}" type="pres">
      <dgm:prSet presAssocID="{BA8B3F9E-98EF-45FF-B517-DE2D93A3DF26}" presName="negativeSpace" presStyleCnt="0"/>
      <dgm:spPr/>
    </dgm:pt>
    <dgm:pt modelId="{F8E8C8F5-A82B-4F6F-B981-AB57AA48E6A4}" type="pres">
      <dgm:prSet presAssocID="{BA8B3F9E-98EF-45FF-B517-DE2D93A3DF26}" presName="childText" presStyleLbl="conFgAcc1" presStyleIdx="4" presStyleCnt="5">
        <dgm:presLayoutVars>
          <dgm:bulletEnabled val="1"/>
        </dgm:presLayoutVars>
      </dgm:prSet>
      <dgm:spPr/>
    </dgm:pt>
  </dgm:ptLst>
  <dgm:cxnLst>
    <dgm:cxn modelId="{BBEEC400-06CE-4083-A91D-7D73F1DCA086}" srcId="{64C5DA59-41A9-4034-8445-30D72436B670}" destId="{25A2AD49-CF5F-4118-9CA9-BFECB6F97037}" srcOrd="3" destOrd="0" parTransId="{F9C301D0-3864-46C2-B9E7-DE631A01F6EF}" sibTransId="{DB8226D4-1DC4-4B30-A97A-9039E77B7A7A}"/>
    <dgm:cxn modelId="{3EAE4905-0FEE-4F55-82BF-92D71A6EEDE5}" srcId="{64C5DA59-41A9-4034-8445-30D72436B670}" destId="{7A6191B8-0BA0-442D-BABB-34455DB60A09}" srcOrd="2" destOrd="0" parTransId="{E0ECF711-61A3-48A9-84BD-955F54494665}" sibTransId="{55AAF420-8441-4756-8DBA-B5EF69EAA82E}"/>
    <dgm:cxn modelId="{8B44BF12-409C-4904-AF9E-48D17CF3345C}" type="presOf" srcId="{BA8B3F9E-98EF-45FF-B517-DE2D93A3DF26}" destId="{CDE34999-8D42-4C36-82B7-6CD86A64B610}" srcOrd="0" destOrd="0" presId="urn:microsoft.com/office/officeart/2005/8/layout/list1"/>
    <dgm:cxn modelId="{634D221C-B5F4-46D8-AEB1-A2A563AA6201}" type="presOf" srcId="{24E55F6E-9B3E-41E3-8CFE-18450A98306B}" destId="{32FB1E37-353E-428B-BC24-B00B32FE6A73}" srcOrd="1" destOrd="0" presId="urn:microsoft.com/office/officeart/2005/8/layout/list1"/>
    <dgm:cxn modelId="{9A4E3022-FBF8-4464-9D7F-48F34EEE02E8}" type="presOf" srcId="{25A2AD49-CF5F-4118-9CA9-BFECB6F97037}" destId="{F8806A1D-0432-44DD-8CC0-174777566BE0}" srcOrd="1" destOrd="0" presId="urn:microsoft.com/office/officeart/2005/8/layout/list1"/>
    <dgm:cxn modelId="{F2EF5052-D3A0-4518-AB9E-36C3947D0856}" type="presOf" srcId="{7A6191B8-0BA0-442D-BABB-34455DB60A09}" destId="{5916A6F4-834C-4B02-8299-83953CBB8E63}" srcOrd="1" destOrd="0" presId="urn:microsoft.com/office/officeart/2005/8/layout/list1"/>
    <dgm:cxn modelId="{07F8FB5A-92F1-4037-9E88-96BD24F451AA}" type="presOf" srcId="{BA8B3F9E-98EF-45FF-B517-DE2D93A3DF26}" destId="{367A9544-0D2D-4FAD-BCCC-A3C3D1991823}" srcOrd="1" destOrd="0" presId="urn:microsoft.com/office/officeart/2005/8/layout/list1"/>
    <dgm:cxn modelId="{6352377F-BE0E-4260-90E9-CBA467BA5170}" type="presOf" srcId="{33BCFDCC-B52D-436A-9667-C2E9CADDD96F}" destId="{184613C2-1BF8-45F2-9A2A-9D808566EAA9}" srcOrd="1" destOrd="0" presId="urn:microsoft.com/office/officeart/2005/8/layout/list1"/>
    <dgm:cxn modelId="{99ABD0A1-208B-4E90-BBF9-B534284AE9E8}" type="presOf" srcId="{7A6191B8-0BA0-442D-BABB-34455DB60A09}" destId="{4DD82EA0-D4BD-4981-BF6D-52AD27437091}" srcOrd="0" destOrd="0" presId="urn:microsoft.com/office/officeart/2005/8/layout/list1"/>
    <dgm:cxn modelId="{5EC56DAE-383A-4E77-BB9D-7C7D360EA086}" type="presOf" srcId="{33BCFDCC-B52D-436A-9667-C2E9CADDD96F}" destId="{0ACCC57A-F426-4FC7-B32B-CB62E8E9F560}" srcOrd="0" destOrd="0" presId="urn:microsoft.com/office/officeart/2005/8/layout/list1"/>
    <dgm:cxn modelId="{99CB08C6-CDC2-4C5E-AED0-477BF05EC565}" type="presOf" srcId="{64C5DA59-41A9-4034-8445-30D72436B670}" destId="{EE6D39CC-1C30-419B-AE8B-41AD4B849ACE}" srcOrd="0" destOrd="0" presId="urn:microsoft.com/office/officeart/2005/8/layout/list1"/>
    <dgm:cxn modelId="{BE6011E3-CF86-4F09-A3A2-DA88719A483C}" type="presOf" srcId="{24E55F6E-9B3E-41E3-8CFE-18450A98306B}" destId="{E573F4EA-BF77-4BA7-82A4-A2FDD85CF402}" srcOrd="0" destOrd="0" presId="urn:microsoft.com/office/officeart/2005/8/layout/list1"/>
    <dgm:cxn modelId="{BC74FCE9-447B-48CB-8FF6-DB5E88B87F14}" srcId="{64C5DA59-41A9-4034-8445-30D72436B670}" destId="{33BCFDCC-B52D-436A-9667-C2E9CADDD96F}" srcOrd="1" destOrd="0" parTransId="{A8F5F369-A0B3-4057-84CD-DF9E5BC1963A}" sibTransId="{57A2D4C6-0E2E-48BF-BDA3-CEE6F3B87ADC}"/>
    <dgm:cxn modelId="{4CB8CCEF-2425-4342-9172-6A953D6ACA2F}" type="presOf" srcId="{25A2AD49-CF5F-4118-9CA9-BFECB6F97037}" destId="{9AA8861B-B9DB-42C5-AE7A-030C4E546948}" srcOrd="0" destOrd="0" presId="urn:microsoft.com/office/officeart/2005/8/layout/list1"/>
    <dgm:cxn modelId="{7BEE05F9-9DF9-4FFA-8923-C92A82F18176}" srcId="{64C5DA59-41A9-4034-8445-30D72436B670}" destId="{BA8B3F9E-98EF-45FF-B517-DE2D93A3DF26}" srcOrd="4" destOrd="0" parTransId="{4717FF13-DA22-4050-B29F-31B9C367B68B}" sibTransId="{C5669B3B-06CD-46CD-9D38-F6C5E1B3834D}"/>
    <dgm:cxn modelId="{AA470DF9-9720-4384-AE9F-55B4D07356EB}" srcId="{64C5DA59-41A9-4034-8445-30D72436B670}" destId="{24E55F6E-9B3E-41E3-8CFE-18450A98306B}" srcOrd="0" destOrd="0" parTransId="{140EE6C1-4525-4D9B-A5BD-1CE50D982081}" sibTransId="{1CBD40B3-21B0-4DB0-B55E-2873B857C8CC}"/>
    <dgm:cxn modelId="{C5020485-23E9-478A-AF3F-E7FD5B9977CA}" type="presParOf" srcId="{EE6D39CC-1C30-419B-AE8B-41AD4B849ACE}" destId="{D22F755E-1CDF-4BDF-9626-FDE996FA17BF}" srcOrd="0" destOrd="0" presId="urn:microsoft.com/office/officeart/2005/8/layout/list1"/>
    <dgm:cxn modelId="{C2AFA910-50EF-48A6-BA81-3F287F13E429}" type="presParOf" srcId="{D22F755E-1CDF-4BDF-9626-FDE996FA17BF}" destId="{E573F4EA-BF77-4BA7-82A4-A2FDD85CF402}" srcOrd="0" destOrd="0" presId="urn:microsoft.com/office/officeart/2005/8/layout/list1"/>
    <dgm:cxn modelId="{3D2723AE-4180-44B5-8690-19AFFD8957FC}" type="presParOf" srcId="{D22F755E-1CDF-4BDF-9626-FDE996FA17BF}" destId="{32FB1E37-353E-428B-BC24-B00B32FE6A73}" srcOrd="1" destOrd="0" presId="urn:microsoft.com/office/officeart/2005/8/layout/list1"/>
    <dgm:cxn modelId="{62A36CCE-1490-4F02-801A-4CDE73CB96C1}" type="presParOf" srcId="{EE6D39CC-1C30-419B-AE8B-41AD4B849ACE}" destId="{7D1601E5-0A88-42A3-9DC5-195F0DED53CE}" srcOrd="1" destOrd="0" presId="urn:microsoft.com/office/officeart/2005/8/layout/list1"/>
    <dgm:cxn modelId="{62474C42-54F7-45CE-83A3-0231174B911D}" type="presParOf" srcId="{EE6D39CC-1C30-419B-AE8B-41AD4B849ACE}" destId="{2FB17C2B-92D3-480B-BB87-AA758B94BDB9}" srcOrd="2" destOrd="0" presId="urn:microsoft.com/office/officeart/2005/8/layout/list1"/>
    <dgm:cxn modelId="{D3C72B1D-B883-45AE-BCC4-55EDC0355D66}" type="presParOf" srcId="{EE6D39CC-1C30-419B-AE8B-41AD4B849ACE}" destId="{A8FC03AB-6D01-4088-B0DC-FB7FE9985922}" srcOrd="3" destOrd="0" presId="urn:microsoft.com/office/officeart/2005/8/layout/list1"/>
    <dgm:cxn modelId="{353AD095-45A9-42A3-A103-5DCF77973F3A}" type="presParOf" srcId="{EE6D39CC-1C30-419B-AE8B-41AD4B849ACE}" destId="{00E9C3C1-998D-4E1F-8EA2-2F9BB877ED84}" srcOrd="4" destOrd="0" presId="urn:microsoft.com/office/officeart/2005/8/layout/list1"/>
    <dgm:cxn modelId="{18AD09E1-AF64-41BA-A0D6-438B3E3886FA}" type="presParOf" srcId="{00E9C3C1-998D-4E1F-8EA2-2F9BB877ED84}" destId="{0ACCC57A-F426-4FC7-B32B-CB62E8E9F560}" srcOrd="0" destOrd="0" presId="urn:microsoft.com/office/officeart/2005/8/layout/list1"/>
    <dgm:cxn modelId="{80A93AD1-571C-4878-A953-6DAE49F2E0E3}" type="presParOf" srcId="{00E9C3C1-998D-4E1F-8EA2-2F9BB877ED84}" destId="{184613C2-1BF8-45F2-9A2A-9D808566EAA9}" srcOrd="1" destOrd="0" presId="urn:microsoft.com/office/officeart/2005/8/layout/list1"/>
    <dgm:cxn modelId="{9B8DF3CD-3212-4244-A248-16FF19642786}" type="presParOf" srcId="{EE6D39CC-1C30-419B-AE8B-41AD4B849ACE}" destId="{FEC5DC83-6655-4C26-AE75-03F38E1771A4}" srcOrd="5" destOrd="0" presId="urn:microsoft.com/office/officeart/2005/8/layout/list1"/>
    <dgm:cxn modelId="{1ECCB804-D870-46E6-93F0-EA4CDA80E8B2}" type="presParOf" srcId="{EE6D39CC-1C30-419B-AE8B-41AD4B849ACE}" destId="{CC12F8BF-68F0-4552-89D2-79858237510A}" srcOrd="6" destOrd="0" presId="urn:microsoft.com/office/officeart/2005/8/layout/list1"/>
    <dgm:cxn modelId="{BF63652C-C05A-467F-ABB3-FEDE17BD8D66}" type="presParOf" srcId="{EE6D39CC-1C30-419B-AE8B-41AD4B849ACE}" destId="{0D6AF311-125D-463F-B056-8335A7A2EB71}" srcOrd="7" destOrd="0" presId="urn:microsoft.com/office/officeart/2005/8/layout/list1"/>
    <dgm:cxn modelId="{9E2A5104-4D18-4DB0-A8CC-55BD426C281F}" type="presParOf" srcId="{EE6D39CC-1C30-419B-AE8B-41AD4B849ACE}" destId="{B024390D-4404-4D1D-A1F5-3202ECCA346A}" srcOrd="8" destOrd="0" presId="urn:microsoft.com/office/officeart/2005/8/layout/list1"/>
    <dgm:cxn modelId="{128EF087-81EE-4166-8EF0-67FB3974ECB3}" type="presParOf" srcId="{B024390D-4404-4D1D-A1F5-3202ECCA346A}" destId="{4DD82EA0-D4BD-4981-BF6D-52AD27437091}" srcOrd="0" destOrd="0" presId="urn:microsoft.com/office/officeart/2005/8/layout/list1"/>
    <dgm:cxn modelId="{0C8E8B0D-82BC-4A34-AFB0-339AB998DF97}" type="presParOf" srcId="{B024390D-4404-4D1D-A1F5-3202ECCA346A}" destId="{5916A6F4-834C-4B02-8299-83953CBB8E63}" srcOrd="1" destOrd="0" presId="urn:microsoft.com/office/officeart/2005/8/layout/list1"/>
    <dgm:cxn modelId="{B4946080-BB5C-4DC9-969A-F78865B97C80}" type="presParOf" srcId="{EE6D39CC-1C30-419B-AE8B-41AD4B849ACE}" destId="{A7583659-D072-4F56-8659-448E9D6FE886}" srcOrd="9" destOrd="0" presId="urn:microsoft.com/office/officeart/2005/8/layout/list1"/>
    <dgm:cxn modelId="{A3DEAC6A-6A40-4AA6-B2D6-4FDEE9D6ED60}" type="presParOf" srcId="{EE6D39CC-1C30-419B-AE8B-41AD4B849ACE}" destId="{966BA1B9-18C2-4A1C-A561-4BADEDDCE06D}" srcOrd="10" destOrd="0" presId="urn:microsoft.com/office/officeart/2005/8/layout/list1"/>
    <dgm:cxn modelId="{F4DBF417-1691-4177-A152-D5B30057052F}" type="presParOf" srcId="{EE6D39CC-1C30-419B-AE8B-41AD4B849ACE}" destId="{8F7E2597-5089-4E35-9FE3-0431857B8694}" srcOrd="11" destOrd="0" presId="urn:microsoft.com/office/officeart/2005/8/layout/list1"/>
    <dgm:cxn modelId="{EA02DE42-E2EA-4952-A8A7-F1541D201A71}" type="presParOf" srcId="{EE6D39CC-1C30-419B-AE8B-41AD4B849ACE}" destId="{E912A2EC-2D55-4AB7-99B8-F0F6358016DC}" srcOrd="12" destOrd="0" presId="urn:microsoft.com/office/officeart/2005/8/layout/list1"/>
    <dgm:cxn modelId="{264D4638-79EE-456B-87C6-327C3847E098}" type="presParOf" srcId="{E912A2EC-2D55-4AB7-99B8-F0F6358016DC}" destId="{9AA8861B-B9DB-42C5-AE7A-030C4E546948}" srcOrd="0" destOrd="0" presId="urn:microsoft.com/office/officeart/2005/8/layout/list1"/>
    <dgm:cxn modelId="{A72082D8-409B-4B00-A7CA-762C0B7C3DDA}" type="presParOf" srcId="{E912A2EC-2D55-4AB7-99B8-F0F6358016DC}" destId="{F8806A1D-0432-44DD-8CC0-174777566BE0}" srcOrd="1" destOrd="0" presId="urn:microsoft.com/office/officeart/2005/8/layout/list1"/>
    <dgm:cxn modelId="{83B9EAF4-42E1-4E27-8460-670866A58802}" type="presParOf" srcId="{EE6D39CC-1C30-419B-AE8B-41AD4B849ACE}" destId="{B6754F1D-CE81-4BF9-AB9E-1016B581B476}" srcOrd="13" destOrd="0" presId="urn:microsoft.com/office/officeart/2005/8/layout/list1"/>
    <dgm:cxn modelId="{78F9DEB4-1E1B-4207-A2DB-316B2BD16B21}" type="presParOf" srcId="{EE6D39CC-1C30-419B-AE8B-41AD4B849ACE}" destId="{9046EFE8-BADC-48FB-A977-491CA8FC20AA}" srcOrd="14" destOrd="0" presId="urn:microsoft.com/office/officeart/2005/8/layout/list1"/>
    <dgm:cxn modelId="{29797C1B-2DB5-4BDB-A468-8ABA9D89AE42}" type="presParOf" srcId="{EE6D39CC-1C30-419B-AE8B-41AD4B849ACE}" destId="{A604F4E4-A6B2-4220-8E04-28C9C302A1FB}" srcOrd="15" destOrd="0" presId="urn:microsoft.com/office/officeart/2005/8/layout/list1"/>
    <dgm:cxn modelId="{A8D74D0D-DA16-4588-907B-C93272C2F0F5}" type="presParOf" srcId="{EE6D39CC-1C30-419B-AE8B-41AD4B849ACE}" destId="{34280A9C-91E7-43CA-BD6B-DBD72AA18967}" srcOrd="16" destOrd="0" presId="urn:microsoft.com/office/officeart/2005/8/layout/list1"/>
    <dgm:cxn modelId="{5566009C-7299-4555-AF1A-ADE37FC85E70}" type="presParOf" srcId="{34280A9C-91E7-43CA-BD6B-DBD72AA18967}" destId="{CDE34999-8D42-4C36-82B7-6CD86A64B610}" srcOrd="0" destOrd="0" presId="urn:microsoft.com/office/officeart/2005/8/layout/list1"/>
    <dgm:cxn modelId="{D29CBAC5-F7A0-4883-A6B0-D60058DDA0F4}" type="presParOf" srcId="{34280A9C-91E7-43CA-BD6B-DBD72AA18967}" destId="{367A9544-0D2D-4FAD-BCCC-A3C3D1991823}" srcOrd="1" destOrd="0" presId="urn:microsoft.com/office/officeart/2005/8/layout/list1"/>
    <dgm:cxn modelId="{DFAB716F-4419-473E-BFD8-0AE9516CEBD8}" type="presParOf" srcId="{EE6D39CC-1C30-419B-AE8B-41AD4B849ACE}" destId="{913392DA-2F1E-4D01-87EF-C82D6460DF22}" srcOrd="17" destOrd="0" presId="urn:microsoft.com/office/officeart/2005/8/layout/list1"/>
    <dgm:cxn modelId="{CC9C102B-1C2E-4899-A79F-ECB60F72D253}" type="presParOf" srcId="{EE6D39CC-1C30-419B-AE8B-41AD4B849ACE}" destId="{F8E8C8F5-A82B-4F6F-B981-AB57AA48E6A4}" srcOrd="18"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6226D78-5B8C-4EF7-A65A-66F418D21FC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DFB1796-B05D-42C0-92C5-57FC0CAACD3E}">
      <dgm:prSet/>
      <dgm:spPr/>
      <dgm:t>
        <a:bodyPr/>
        <a:lstStyle/>
        <a:p>
          <a:r>
            <a:rPr lang="en-US" b="1"/>
            <a:t>Overview</a:t>
          </a:r>
          <a:r>
            <a:rPr lang="en-US"/>
            <a:t>: Age UK’s community programs supporting older adults.</a:t>
          </a:r>
        </a:p>
      </dgm:t>
    </dgm:pt>
    <dgm:pt modelId="{FED6F9CC-D89B-439C-A0E3-0F477D1FB2D9}" type="parTrans" cxnId="{89E56340-7924-44BC-A8D8-B4A4698D7261}">
      <dgm:prSet/>
      <dgm:spPr/>
      <dgm:t>
        <a:bodyPr/>
        <a:lstStyle/>
        <a:p>
          <a:endParaRPr lang="en-US"/>
        </a:p>
      </dgm:t>
    </dgm:pt>
    <dgm:pt modelId="{69EDA7AF-FA42-45D3-85A3-A102F8AC0FD0}" type="sibTrans" cxnId="{89E56340-7924-44BC-A8D8-B4A4698D7261}">
      <dgm:prSet/>
      <dgm:spPr/>
      <dgm:t>
        <a:bodyPr/>
        <a:lstStyle/>
        <a:p>
          <a:endParaRPr lang="en-US"/>
        </a:p>
      </dgm:t>
    </dgm:pt>
    <dgm:pt modelId="{9FC8A97A-89DB-46CC-AC4D-C02B20060348}">
      <dgm:prSet/>
      <dgm:spPr/>
      <dgm:t>
        <a:bodyPr/>
        <a:lstStyle/>
        <a:p>
          <a:r>
            <a:rPr lang="en-US" b="1"/>
            <a:t>Focus</a:t>
          </a:r>
          <a:r>
            <a:rPr lang="en-US"/>
            <a:t>: Home support services, social programs, and advocacy.</a:t>
          </a:r>
        </a:p>
      </dgm:t>
    </dgm:pt>
    <dgm:pt modelId="{4924A3F1-A816-4B40-BA97-42E1E0DE4FC5}" type="parTrans" cxnId="{678D4371-3EB2-4281-BF28-C2447CC76C59}">
      <dgm:prSet/>
      <dgm:spPr/>
      <dgm:t>
        <a:bodyPr/>
        <a:lstStyle/>
        <a:p>
          <a:endParaRPr lang="en-US"/>
        </a:p>
      </dgm:t>
    </dgm:pt>
    <dgm:pt modelId="{5E08D72D-7674-40C2-94E5-1B934731F8E0}" type="sibTrans" cxnId="{678D4371-3EB2-4281-BF28-C2447CC76C59}">
      <dgm:prSet/>
      <dgm:spPr/>
      <dgm:t>
        <a:bodyPr/>
        <a:lstStyle/>
        <a:p>
          <a:endParaRPr lang="en-US"/>
        </a:p>
      </dgm:t>
    </dgm:pt>
    <dgm:pt modelId="{989566F7-D38D-4E65-8032-475D92A60119}">
      <dgm:prSet/>
      <dgm:spPr/>
      <dgm:t>
        <a:bodyPr/>
        <a:lstStyle/>
        <a:p>
          <a:r>
            <a:rPr lang="en-US" b="1"/>
            <a:t>Impact</a:t>
          </a:r>
          <a:r>
            <a:rPr lang="en-US"/>
            <a:t>: Improving social inclusion and access to care services.</a:t>
          </a:r>
        </a:p>
      </dgm:t>
    </dgm:pt>
    <dgm:pt modelId="{0BE325E1-235B-49BD-BA95-BD50D9B5C259}" type="parTrans" cxnId="{62912492-23EF-4F35-9B5E-C9381E9B8EB1}">
      <dgm:prSet/>
      <dgm:spPr/>
      <dgm:t>
        <a:bodyPr/>
        <a:lstStyle/>
        <a:p>
          <a:endParaRPr lang="en-US"/>
        </a:p>
      </dgm:t>
    </dgm:pt>
    <dgm:pt modelId="{14832756-EDBC-4ACD-A8DE-B8D619A98A9B}" type="sibTrans" cxnId="{62912492-23EF-4F35-9B5E-C9381E9B8EB1}">
      <dgm:prSet/>
      <dgm:spPr/>
      <dgm:t>
        <a:bodyPr/>
        <a:lstStyle/>
        <a:p>
          <a:endParaRPr lang="en-US"/>
        </a:p>
      </dgm:t>
    </dgm:pt>
    <dgm:pt modelId="{04AF0E57-DBC3-4516-9121-2C20E2E3F2F4}">
      <dgm:prSet/>
      <dgm:spPr/>
      <dgm:t>
        <a:bodyPr/>
        <a:lstStyle/>
        <a:p>
          <a:r>
            <a:rPr lang="en-US" b="1"/>
            <a:t>Theories Applied</a:t>
          </a:r>
          <a:r>
            <a:rPr lang="en-US"/>
            <a:t>: Link to Activity Theory by encouraging engagement.</a:t>
          </a:r>
        </a:p>
      </dgm:t>
    </dgm:pt>
    <dgm:pt modelId="{67E710E8-56EF-493B-92D3-191927EC696C}" type="parTrans" cxnId="{54CC6A20-A6C6-407A-92A2-E744C1512FB1}">
      <dgm:prSet/>
      <dgm:spPr/>
      <dgm:t>
        <a:bodyPr/>
        <a:lstStyle/>
        <a:p>
          <a:endParaRPr lang="en-US"/>
        </a:p>
      </dgm:t>
    </dgm:pt>
    <dgm:pt modelId="{392B406E-304D-4842-9E51-8623228175AB}" type="sibTrans" cxnId="{54CC6A20-A6C6-407A-92A2-E744C1512FB1}">
      <dgm:prSet/>
      <dgm:spPr/>
      <dgm:t>
        <a:bodyPr/>
        <a:lstStyle/>
        <a:p>
          <a:endParaRPr lang="en-US"/>
        </a:p>
      </dgm:t>
    </dgm:pt>
    <dgm:pt modelId="{849F7601-3F45-4455-A7CD-C3E948782FF4}">
      <dgm:prSet/>
      <dgm:spPr/>
      <dgm:t>
        <a:bodyPr/>
        <a:lstStyle/>
        <a:p>
          <a:r>
            <a:rPr lang="en-US" b="1"/>
            <a:t>Challenges</a:t>
          </a:r>
          <a:r>
            <a:rPr lang="en-US"/>
            <a:t>: Funding issues and gaps in outreach to isolated individuals.</a:t>
          </a:r>
        </a:p>
      </dgm:t>
    </dgm:pt>
    <dgm:pt modelId="{046F3A96-6DBF-46F2-93ED-60DE368F2D40}" type="parTrans" cxnId="{2D5B2BDF-7A48-4C7D-AEA6-56154427238C}">
      <dgm:prSet/>
      <dgm:spPr/>
      <dgm:t>
        <a:bodyPr/>
        <a:lstStyle/>
        <a:p>
          <a:endParaRPr lang="en-US"/>
        </a:p>
      </dgm:t>
    </dgm:pt>
    <dgm:pt modelId="{8163BFA9-1AC8-4E7F-BAA5-62EA25198B60}" type="sibTrans" cxnId="{2D5B2BDF-7A48-4C7D-AEA6-56154427238C}">
      <dgm:prSet/>
      <dgm:spPr/>
      <dgm:t>
        <a:bodyPr/>
        <a:lstStyle/>
        <a:p>
          <a:endParaRPr lang="en-US"/>
        </a:p>
      </dgm:t>
    </dgm:pt>
    <dgm:pt modelId="{BD1AC99B-2A1D-4A61-A9EC-68A27CB810D0}" type="pres">
      <dgm:prSet presAssocID="{E6226D78-5B8C-4EF7-A65A-66F418D21FC0}" presName="vert0" presStyleCnt="0">
        <dgm:presLayoutVars>
          <dgm:dir/>
          <dgm:animOne val="branch"/>
          <dgm:animLvl val="lvl"/>
        </dgm:presLayoutVars>
      </dgm:prSet>
      <dgm:spPr/>
    </dgm:pt>
    <dgm:pt modelId="{68B8C4E6-2F8C-482B-BDCD-34F124938764}" type="pres">
      <dgm:prSet presAssocID="{FDFB1796-B05D-42C0-92C5-57FC0CAACD3E}" presName="thickLine" presStyleLbl="alignNode1" presStyleIdx="0" presStyleCnt="5"/>
      <dgm:spPr/>
    </dgm:pt>
    <dgm:pt modelId="{E2997F68-39EA-4C8E-9A00-3DE088480D4D}" type="pres">
      <dgm:prSet presAssocID="{FDFB1796-B05D-42C0-92C5-57FC0CAACD3E}" presName="horz1" presStyleCnt="0"/>
      <dgm:spPr/>
    </dgm:pt>
    <dgm:pt modelId="{997BBBCB-948A-472E-9A48-59C998C31BE8}" type="pres">
      <dgm:prSet presAssocID="{FDFB1796-B05D-42C0-92C5-57FC0CAACD3E}" presName="tx1" presStyleLbl="revTx" presStyleIdx="0" presStyleCnt="5"/>
      <dgm:spPr/>
    </dgm:pt>
    <dgm:pt modelId="{368EDEC9-1F12-4BF9-9CCC-543A64755182}" type="pres">
      <dgm:prSet presAssocID="{FDFB1796-B05D-42C0-92C5-57FC0CAACD3E}" presName="vert1" presStyleCnt="0"/>
      <dgm:spPr/>
    </dgm:pt>
    <dgm:pt modelId="{9DABDBFB-E349-4DB9-A690-9D2B72F2E10D}" type="pres">
      <dgm:prSet presAssocID="{9FC8A97A-89DB-46CC-AC4D-C02B20060348}" presName="thickLine" presStyleLbl="alignNode1" presStyleIdx="1" presStyleCnt="5"/>
      <dgm:spPr/>
    </dgm:pt>
    <dgm:pt modelId="{0CC250CC-154E-4646-8A95-57135C2392A0}" type="pres">
      <dgm:prSet presAssocID="{9FC8A97A-89DB-46CC-AC4D-C02B20060348}" presName="horz1" presStyleCnt="0"/>
      <dgm:spPr/>
    </dgm:pt>
    <dgm:pt modelId="{F7ACD618-A1F1-4BB9-A6E8-60BAC866D848}" type="pres">
      <dgm:prSet presAssocID="{9FC8A97A-89DB-46CC-AC4D-C02B20060348}" presName="tx1" presStyleLbl="revTx" presStyleIdx="1" presStyleCnt="5"/>
      <dgm:spPr/>
    </dgm:pt>
    <dgm:pt modelId="{B3E977DC-B337-4927-AE00-0616AD5FDD56}" type="pres">
      <dgm:prSet presAssocID="{9FC8A97A-89DB-46CC-AC4D-C02B20060348}" presName="vert1" presStyleCnt="0"/>
      <dgm:spPr/>
    </dgm:pt>
    <dgm:pt modelId="{A700B8B7-D286-4543-887C-38021EAB7186}" type="pres">
      <dgm:prSet presAssocID="{989566F7-D38D-4E65-8032-475D92A60119}" presName="thickLine" presStyleLbl="alignNode1" presStyleIdx="2" presStyleCnt="5"/>
      <dgm:spPr/>
    </dgm:pt>
    <dgm:pt modelId="{02C5B8E7-5004-4571-8825-AE59EBAFAD30}" type="pres">
      <dgm:prSet presAssocID="{989566F7-D38D-4E65-8032-475D92A60119}" presName="horz1" presStyleCnt="0"/>
      <dgm:spPr/>
    </dgm:pt>
    <dgm:pt modelId="{A547FA5A-2A27-4AAA-9E61-68F9DCC664AA}" type="pres">
      <dgm:prSet presAssocID="{989566F7-D38D-4E65-8032-475D92A60119}" presName="tx1" presStyleLbl="revTx" presStyleIdx="2" presStyleCnt="5"/>
      <dgm:spPr/>
    </dgm:pt>
    <dgm:pt modelId="{DA2DB1A8-5FAF-457B-A5C6-3D4464F7E473}" type="pres">
      <dgm:prSet presAssocID="{989566F7-D38D-4E65-8032-475D92A60119}" presName="vert1" presStyleCnt="0"/>
      <dgm:spPr/>
    </dgm:pt>
    <dgm:pt modelId="{D81447DF-1B4E-436B-B77F-54DF7DB7E932}" type="pres">
      <dgm:prSet presAssocID="{04AF0E57-DBC3-4516-9121-2C20E2E3F2F4}" presName="thickLine" presStyleLbl="alignNode1" presStyleIdx="3" presStyleCnt="5"/>
      <dgm:spPr/>
    </dgm:pt>
    <dgm:pt modelId="{7962E3EE-BD6E-4AA8-90FE-CAC8891092F0}" type="pres">
      <dgm:prSet presAssocID="{04AF0E57-DBC3-4516-9121-2C20E2E3F2F4}" presName="horz1" presStyleCnt="0"/>
      <dgm:spPr/>
    </dgm:pt>
    <dgm:pt modelId="{EBBF50F4-0ACC-4997-9F57-1A69C2D9B4ED}" type="pres">
      <dgm:prSet presAssocID="{04AF0E57-DBC3-4516-9121-2C20E2E3F2F4}" presName="tx1" presStyleLbl="revTx" presStyleIdx="3" presStyleCnt="5"/>
      <dgm:spPr/>
    </dgm:pt>
    <dgm:pt modelId="{8DD95FEA-0DF9-48D6-9B10-B824465ED3D6}" type="pres">
      <dgm:prSet presAssocID="{04AF0E57-DBC3-4516-9121-2C20E2E3F2F4}" presName="vert1" presStyleCnt="0"/>
      <dgm:spPr/>
    </dgm:pt>
    <dgm:pt modelId="{FC7DEEA8-43F0-415B-B4F6-7DABDA39A2C2}" type="pres">
      <dgm:prSet presAssocID="{849F7601-3F45-4455-A7CD-C3E948782FF4}" presName="thickLine" presStyleLbl="alignNode1" presStyleIdx="4" presStyleCnt="5"/>
      <dgm:spPr/>
    </dgm:pt>
    <dgm:pt modelId="{E0F98C64-C81E-439A-95C9-6E3D3602CB1F}" type="pres">
      <dgm:prSet presAssocID="{849F7601-3F45-4455-A7CD-C3E948782FF4}" presName="horz1" presStyleCnt="0"/>
      <dgm:spPr/>
    </dgm:pt>
    <dgm:pt modelId="{75EEE458-2942-47E8-B7AE-93F96BE3096F}" type="pres">
      <dgm:prSet presAssocID="{849F7601-3F45-4455-A7CD-C3E948782FF4}" presName="tx1" presStyleLbl="revTx" presStyleIdx="4" presStyleCnt="5"/>
      <dgm:spPr/>
    </dgm:pt>
    <dgm:pt modelId="{C71B3A63-DF69-43E0-9CC5-484CF7241502}" type="pres">
      <dgm:prSet presAssocID="{849F7601-3F45-4455-A7CD-C3E948782FF4}" presName="vert1" presStyleCnt="0"/>
      <dgm:spPr/>
    </dgm:pt>
  </dgm:ptLst>
  <dgm:cxnLst>
    <dgm:cxn modelId="{D5317311-AD88-45BB-AEAC-329F3E0B76F1}" type="presOf" srcId="{E6226D78-5B8C-4EF7-A65A-66F418D21FC0}" destId="{BD1AC99B-2A1D-4A61-A9EC-68A27CB810D0}" srcOrd="0" destOrd="0" presId="urn:microsoft.com/office/officeart/2008/layout/LinedList"/>
    <dgm:cxn modelId="{31375A16-9124-4F76-8C2A-A6B91F3CD692}" type="presOf" srcId="{989566F7-D38D-4E65-8032-475D92A60119}" destId="{A547FA5A-2A27-4AAA-9E61-68F9DCC664AA}" srcOrd="0" destOrd="0" presId="urn:microsoft.com/office/officeart/2008/layout/LinedList"/>
    <dgm:cxn modelId="{54CC6A20-A6C6-407A-92A2-E744C1512FB1}" srcId="{E6226D78-5B8C-4EF7-A65A-66F418D21FC0}" destId="{04AF0E57-DBC3-4516-9121-2C20E2E3F2F4}" srcOrd="3" destOrd="0" parTransId="{67E710E8-56EF-493B-92D3-191927EC696C}" sibTransId="{392B406E-304D-4842-9E51-8623228175AB}"/>
    <dgm:cxn modelId="{89E56340-7924-44BC-A8D8-B4A4698D7261}" srcId="{E6226D78-5B8C-4EF7-A65A-66F418D21FC0}" destId="{FDFB1796-B05D-42C0-92C5-57FC0CAACD3E}" srcOrd="0" destOrd="0" parTransId="{FED6F9CC-D89B-439C-A0E3-0F477D1FB2D9}" sibTransId="{69EDA7AF-FA42-45D3-85A3-A102F8AC0FD0}"/>
    <dgm:cxn modelId="{03ACE648-117D-4B89-A3F5-BDCF6A94894E}" type="presOf" srcId="{FDFB1796-B05D-42C0-92C5-57FC0CAACD3E}" destId="{997BBBCB-948A-472E-9A48-59C998C31BE8}" srcOrd="0" destOrd="0" presId="urn:microsoft.com/office/officeart/2008/layout/LinedList"/>
    <dgm:cxn modelId="{957ECA4A-B005-480D-8BA5-2AEE9214CFFA}" type="presOf" srcId="{04AF0E57-DBC3-4516-9121-2C20E2E3F2F4}" destId="{EBBF50F4-0ACC-4997-9F57-1A69C2D9B4ED}" srcOrd="0" destOrd="0" presId="urn:microsoft.com/office/officeart/2008/layout/LinedList"/>
    <dgm:cxn modelId="{678D4371-3EB2-4281-BF28-C2447CC76C59}" srcId="{E6226D78-5B8C-4EF7-A65A-66F418D21FC0}" destId="{9FC8A97A-89DB-46CC-AC4D-C02B20060348}" srcOrd="1" destOrd="0" parTransId="{4924A3F1-A816-4B40-BA97-42E1E0DE4FC5}" sibTransId="{5E08D72D-7674-40C2-94E5-1B934731F8E0}"/>
    <dgm:cxn modelId="{62912492-23EF-4F35-9B5E-C9381E9B8EB1}" srcId="{E6226D78-5B8C-4EF7-A65A-66F418D21FC0}" destId="{989566F7-D38D-4E65-8032-475D92A60119}" srcOrd="2" destOrd="0" parTransId="{0BE325E1-235B-49BD-BA95-BD50D9B5C259}" sibTransId="{14832756-EDBC-4ACD-A8DE-B8D619A98A9B}"/>
    <dgm:cxn modelId="{AE7EEDC5-CDA9-4230-B5F2-438B75D80033}" type="presOf" srcId="{9FC8A97A-89DB-46CC-AC4D-C02B20060348}" destId="{F7ACD618-A1F1-4BB9-A6E8-60BAC866D848}" srcOrd="0" destOrd="0" presId="urn:microsoft.com/office/officeart/2008/layout/LinedList"/>
    <dgm:cxn modelId="{2D5B2BDF-7A48-4C7D-AEA6-56154427238C}" srcId="{E6226D78-5B8C-4EF7-A65A-66F418D21FC0}" destId="{849F7601-3F45-4455-A7CD-C3E948782FF4}" srcOrd="4" destOrd="0" parTransId="{046F3A96-6DBF-46F2-93ED-60DE368F2D40}" sibTransId="{8163BFA9-1AC8-4E7F-BAA5-62EA25198B60}"/>
    <dgm:cxn modelId="{58184BF4-11CA-4035-AB41-928723F40BFD}" type="presOf" srcId="{849F7601-3F45-4455-A7CD-C3E948782FF4}" destId="{75EEE458-2942-47E8-B7AE-93F96BE3096F}" srcOrd="0" destOrd="0" presId="urn:microsoft.com/office/officeart/2008/layout/LinedList"/>
    <dgm:cxn modelId="{DB4BBE06-8704-4F44-8F25-92E6C88E6B2B}" type="presParOf" srcId="{BD1AC99B-2A1D-4A61-A9EC-68A27CB810D0}" destId="{68B8C4E6-2F8C-482B-BDCD-34F124938764}" srcOrd="0" destOrd="0" presId="urn:microsoft.com/office/officeart/2008/layout/LinedList"/>
    <dgm:cxn modelId="{6136D487-387C-47FE-88C5-3D14589CA130}" type="presParOf" srcId="{BD1AC99B-2A1D-4A61-A9EC-68A27CB810D0}" destId="{E2997F68-39EA-4C8E-9A00-3DE088480D4D}" srcOrd="1" destOrd="0" presId="urn:microsoft.com/office/officeart/2008/layout/LinedList"/>
    <dgm:cxn modelId="{1C85AACA-7044-4BDE-832E-36D3812CCF2F}" type="presParOf" srcId="{E2997F68-39EA-4C8E-9A00-3DE088480D4D}" destId="{997BBBCB-948A-472E-9A48-59C998C31BE8}" srcOrd="0" destOrd="0" presId="urn:microsoft.com/office/officeart/2008/layout/LinedList"/>
    <dgm:cxn modelId="{CC2B825B-9DEE-4F33-B160-0294C6495562}" type="presParOf" srcId="{E2997F68-39EA-4C8E-9A00-3DE088480D4D}" destId="{368EDEC9-1F12-4BF9-9CCC-543A64755182}" srcOrd="1" destOrd="0" presId="urn:microsoft.com/office/officeart/2008/layout/LinedList"/>
    <dgm:cxn modelId="{C2A3C766-E9DC-40C4-90B2-3583615FCAB5}" type="presParOf" srcId="{BD1AC99B-2A1D-4A61-A9EC-68A27CB810D0}" destId="{9DABDBFB-E349-4DB9-A690-9D2B72F2E10D}" srcOrd="2" destOrd="0" presId="urn:microsoft.com/office/officeart/2008/layout/LinedList"/>
    <dgm:cxn modelId="{1979CFD9-9AC2-4476-99C7-E3F70F57C514}" type="presParOf" srcId="{BD1AC99B-2A1D-4A61-A9EC-68A27CB810D0}" destId="{0CC250CC-154E-4646-8A95-57135C2392A0}" srcOrd="3" destOrd="0" presId="urn:microsoft.com/office/officeart/2008/layout/LinedList"/>
    <dgm:cxn modelId="{8FB31A15-867E-41E8-8A35-1D4E81E06193}" type="presParOf" srcId="{0CC250CC-154E-4646-8A95-57135C2392A0}" destId="{F7ACD618-A1F1-4BB9-A6E8-60BAC866D848}" srcOrd="0" destOrd="0" presId="urn:microsoft.com/office/officeart/2008/layout/LinedList"/>
    <dgm:cxn modelId="{FF03F46D-8F8F-404A-BD90-1D8C6CD874F3}" type="presParOf" srcId="{0CC250CC-154E-4646-8A95-57135C2392A0}" destId="{B3E977DC-B337-4927-AE00-0616AD5FDD56}" srcOrd="1" destOrd="0" presId="urn:microsoft.com/office/officeart/2008/layout/LinedList"/>
    <dgm:cxn modelId="{AA89E77D-6130-4CC7-B5DE-C4CFF2FF45B9}" type="presParOf" srcId="{BD1AC99B-2A1D-4A61-A9EC-68A27CB810D0}" destId="{A700B8B7-D286-4543-887C-38021EAB7186}" srcOrd="4" destOrd="0" presId="urn:microsoft.com/office/officeart/2008/layout/LinedList"/>
    <dgm:cxn modelId="{1057067E-3C1F-4CED-B4F2-6DBF05477BF5}" type="presParOf" srcId="{BD1AC99B-2A1D-4A61-A9EC-68A27CB810D0}" destId="{02C5B8E7-5004-4571-8825-AE59EBAFAD30}" srcOrd="5" destOrd="0" presId="urn:microsoft.com/office/officeart/2008/layout/LinedList"/>
    <dgm:cxn modelId="{CED235C4-166C-4A7F-A069-3A2F4D4BC241}" type="presParOf" srcId="{02C5B8E7-5004-4571-8825-AE59EBAFAD30}" destId="{A547FA5A-2A27-4AAA-9E61-68F9DCC664AA}" srcOrd="0" destOrd="0" presId="urn:microsoft.com/office/officeart/2008/layout/LinedList"/>
    <dgm:cxn modelId="{6A15CAE0-4167-4CD1-9D59-5CC858D55012}" type="presParOf" srcId="{02C5B8E7-5004-4571-8825-AE59EBAFAD30}" destId="{DA2DB1A8-5FAF-457B-A5C6-3D4464F7E473}" srcOrd="1" destOrd="0" presId="urn:microsoft.com/office/officeart/2008/layout/LinedList"/>
    <dgm:cxn modelId="{FBA58CAB-F592-4AB3-8E7F-163D3183293A}" type="presParOf" srcId="{BD1AC99B-2A1D-4A61-A9EC-68A27CB810D0}" destId="{D81447DF-1B4E-436B-B77F-54DF7DB7E932}" srcOrd="6" destOrd="0" presId="urn:microsoft.com/office/officeart/2008/layout/LinedList"/>
    <dgm:cxn modelId="{D7BC7153-975F-48A0-AF47-0690973E13AA}" type="presParOf" srcId="{BD1AC99B-2A1D-4A61-A9EC-68A27CB810D0}" destId="{7962E3EE-BD6E-4AA8-90FE-CAC8891092F0}" srcOrd="7" destOrd="0" presId="urn:microsoft.com/office/officeart/2008/layout/LinedList"/>
    <dgm:cxn modelId="{5DA5F442-E04E-4EAC-848B-9D37EB8092CB}" type="presParOf" srcId="{7962E3EE-BD6E-4AA8-90FE-CAC8891092F0}" destId="{EBBF50F4-0ACC-4997-9F57-1A69C2D9B4ED}" srcOrd="0" destOrd="0" presId="urn:microsoft.com/office/officeart/2008/layout/LinedList"/>
    <dgm:cxn modelId="{AAB1E3BB-2A2D-4FF8-AA81-8A7D3FC51E02}" type="presParOf" srcId="{7962E3EE-BD6E-4AA8-90FE-CAC8891092F0}" destId="{8DD95FEA-0DF9-48D6-9B10-B824465ED3D6}" srcOrd="1" destOrd="0" presId="urn:microsoft.com/office/officeart/2008/layout/LinedList"/>
    <dgm:cxn modelId="{3E035C81-DB1A-48D5-A7BF-9926724CA09F}" type="presParOf" srcId="{BD1AC99B-2A1D-4A61-A9EC-68A27CB810D0}" destId="{FC7DEEA8-43F0-415B-B4F6-7DABDA39A2C2}" srcOrd="8" destOrd="0" presId="urn:microsoft.com/office/officeart/2008/layout/LinedList"/>
    <dgm:cxn modelId="{C16AA902-B88D-41F2-A530-0839EFEFB9D1}" type="presParOf" srcId="{BD1AC99B-2A1D-4A61-A9EC-68A27CB810D0}" destId="{E0F98C64-C81E-439A-95C9-6E3D3602CB1F}" srcOrd="9" destOrd="0" presId="urn:microsoft.com/office/officeart/2008/layout/LinedList"/>
    <dgm:cxn modelId="{BD09AB59-6956-458E-B03E-E9354D3E57C9}" type="presParOf" srcId="{E0F98C64-C81E-439A-95C9-6E3D3602CB1F}" destId="{75EEE458-2942-47E8-B7AE-93F96BE3096F}" srcOrd="0" destOrd="0" presId="urn:microsoft.com/office/officeart/2008/layout/LinedList"/>
    <dgm:cxn modelId="{B550A475-4AA4-42AE-8CFC-35B74067D733}" type="presParOf" srcId="{E0F98C64-C81E-439A-95C9-6E3D3602CB1F}" destId="{C71B3A63-DF69-43E0-9CC5-484CF7241502}"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30DABE8-8CF5-4445-9491-B55CA1845B99}" type="doc">
      <dgm:prSet loTypeId="urn:microsoft.com/office/officeart/2005/8/layout/architecture" loCatId="hierarchy" qsTypeId="urn:microsoft.com/office/officeart/2005/8/quickstyle/simple1" qsCatId="simple" csTypeId="urn:microsoft.com/office/officeart/2005/8/colors/accent5_5" csCatId="accent5"/>
      <dgm:spPr/>
      <dgm:t>
        <a:bodyPr/>
        <a:lstStyle/>
        <a:p>
          <a:endParaRPr lang="en-US"/>
        </a:p>
      </dgm:t>
    </dgm:pt>
    <dgm:pt modelId="{8FC27CC5-D156-4F58-84FA-46EAEE4015D7}">
      <dgm:prSet/>
      <dgm:spPr/>
      <dgm:t>
        <a:bodyPr/>
        <a:lstStyle/>
        <a:p>
          <a:r>
            <a:rPr lang="en-US" b="1"/>
            <a:t>Policy Reforms</a:t>
          </a:r>
          <a:r>
            <a:rPr lang="en-US"/>
            <a:t>: Expand and improve funding for elder care services.</a:t>
          </a:r>
        </a:p>
      </dgm:t>
    </dgm:pt>
    <dgm:pt modelId="{B6389053-E279-4628-901F-B2ECA6AE7189}" type="parTrans" cxnId="{24E18B92-1760-4A2D-8E82-3EB39B25D84E}">
      <dgm:prSet/>
      <dgm:spPr/>
      <dgm:t>
        <a:bodyPr/>
        <a:lstStyle/>
        <a:p>
          <a:endParaRPr lang="en-US"/>
        </a:p>
      </dgm:t>
    </dgm:pt>
    <dgm:pt modelId="{8DC480F8-0A5E-4D90-BC48-E9ED15E0E901}" type="sibTrans" cxnId="{24E18B92-1760-4A2D-8E82-3EB39B25D84E}">
      <dgm:prSet/>
      <dgm:spPr/>
      <dgm:t>
        <a:bodyPr/>
        <a:lstStyle/>
        <a:p>
          <a:endParaRPr lang="en-US"/>
        </a:p>
      </dgm:t>
    </dgm:pt>
    <dgm:pt modelId="{282F63EF-D186-417C-967A-EBDDEBF2FEF3}">
      <dgm:prSet/>
      <dgm:spPr/>
      <dgm:t>
        <a:bodyPr/>
        <a:lstStyle/>
        <a:p>
          <a:r>
            <a:rPr lang="en-US" b="1"/>
            <a:t>Training Programs</a:t>
          </a:r>
          <a:r>
            <a:rPr lang="en-US"/>
            <a:t>: Enhanced training for caregivers and healthcare professionals.</a:t>
          </a:r>
        </a:p>
      </dgm:t>
    </dgm:pt>
    <dgm:pt modelId="{000EBD54-1C74-4E85-926F-0215D7CA205F}" type="parTrans" cxnId="{41FD5955-DD94-4B26-AA4E-1953726B6F44}">
      <dgm:prSet/>
      <dgm:spPr/>
      <dgm:t>
        <a:bodyPr/>
        <a:lstStyle/>
        <a:p>
          <a:endParaRPr lang="en-US"/>
        </a:p>
      </dgm:t>
    </dgm:pt>
    <dgm:pt modelId="{161CB6C4-8950-4DD3-950E-AC1F7205C6C6}" type="sibTrans" cxnId="{41FD5955-DD94-4B26-AA4E-1953726B6F44}">
      <dgm:prSet/>
      <dgm:spPr/>
      <dgm:t>
        <a:bodyPr/>
        <a:lstStyle/>
        <a:p>
          <a:endParaRPr lang="en-US"/>
        </a:p>
      </dgm:t>
    </dgm:pt>
    <dgm:pt modelId="{F62294A7-06C3-4C28-83A4-1929A4631EDA}">
      <dgm:prSet/>
      <dgm:spPr/>
      <dgm:t>
        <a:bodyPr/>
        <a:lstStyle/>
        <a:p>
          <a:r>
            <a:rPr lang="en-US" b="1"/>
            <a:t>Service Expansion</a:t>
          </a:r>
          <a:r>
            <a:rPr lang="en-US"/>
            <a:t>: Increase availability of home care and day center services.</a:t>
          </a:r>
        </a:p>
      </dgm:t>
    </dgm:pt>
    <dgm:pt modelId="{973AD39E-04C9-4BDF-AF74-1EC9837BEB4E}" type="parTrans" cxnId="{892EBA7F-E08D-4241-A561-8B0BF67701CA}">
      <dgm:prSet/>
      <dgm:spPr/>
      <dgm:t>
        <a:bodyPr/>
        <a:lstStyle/>
        <a:p>
          <a:endParaRPr lang="en-US"/>
        </a:p>
      </dgm:t>
    </dgm:pt>
    <dgm:pt modelId="{B9AE4204-C83F-4A93-889D-EA9C12BECAB0}" type="sibTrans" cxnId="{892EBA7F-E08D-4241-A561-8B0BF67701CA}">
      <dgm:prSet/>
      <dgm:spPr/>
      <dgm:t>
        <a:bodyPr/>
        <a:lstStyle/>
        <a:p>
          <a:endParaRPr lang="en-US"/>
        </a:p>
      </dgm:t>
    </dgm:pt>
    <dgm:pt modelId="{612DA108-FD8B-41F9-A9C1-95B4BDD2DEED}">
      <dgm:prSet/>
      <dgm:spPr/>
      <dgm:t>
        <a:bodyPr/>
        <a:lstStyle/>
        <a:p>
          <a:r>
            <a:rPr lang="en-US" b="1"/>
            <a:t>Technology Integration</a:t>
          </a:r>
          <a:r>
            <a:rPr lang="en-US"/>
            <a:t>: Promote adoption of technology to support elderly independence.</a:t>
          </a:r>
        </a:p>
      </dgm:t>
    </dgm:pt>
    <dgm:pt modelId="{4F9EEA06-CEDA-403B-A6D3-31B81E265070}" type="parTrans" cxnId="{43CD4576-94DE-4BF9-8FA5-4EEF849569F8}">
      <dgm:prSet/>
      <dgm:spPr/>
      <dgm:t>
        <a:bodyPr/>
        <a:lstStyle/>
        <a:p>
          <a:endParaRPr lang="en-US"/>
        </a:p>
      </dgm:t>
    </dgm:pt>
    <dgm:pt modelId="{21AA495A-DA07-4522-A62E-240A641B5037}" type="sibTrans" cxnId="{43CD4576-94DE-4BF9-8FA5-4EEF849569F8}">
      <dgm:prSet/>
      <dgm:spPr/>
      <dgm:t>
        <a:bodyPr/>
        <a:lstStyle/>
        <a:p>
          <a:endParaRPr lang="en-US"/>
        </a:p>
      </dgm:t>
    </dgm:pt>
    <dgm:pt modelId="{08578EE6-B38E-4CC7-B41B-326573B92E43}">
      <dgm:prSet/>
      <dgm:spPr/>
      <dgm:t>
        <a:bodyPr/>
        <a:lstStyle/>
        <a:p>
          <a:r>
            <a:rPr lang="en-US" b="1"/>
            <a:t>Focus on Person-Centered Care</a:t>
          </a:r>
          <a:r>
            <a:rPr lang="en-US"/>
            <a:t>: More personalized care tailored to individual needs.</a:t>
          </a:r>
        </a:p>
      </dgm:t>
    </dgm:pt>
    <dgm:pt modelId="{A618BAA1-76E7-4698-A93D-819F416672E6}" type="parTrans" cxnId="{7348807A-CB7A-4C5F-89D7-139D4EC68092}">
      <dgm:prSet/>
      <dgm:spPr/>
      <dgm:t>
        <a:bodyPr/>
        <a:lstStyle/>
        <a:p>
          <a:endParaRPr lang="en-US"/>
        </a:p>
      </dgm:t>
    </dgm:pt>
    <dgm:pt modelId="{5B7AB387-9B35-4396-9CB1-D9BEB82DDC3A}" type="sibTrans" cxnId="{7348807A-CB7A-4C5F-89D7-139D4EC68092}">
      <dgm:prSet/>
      <dgm:spPr/>
      <dgm:t>
        <a:bodyPr/>
        <a:lstStyle/>
        <a:p>
          <a:endParaRPr lang="en-US"/>
        </a:p>
      </dgm:t>
    </dgm:pt>
    <dgm:pt modelId="{A03B1A54-379E-4462-91A0-D8B7F92D47F0}" type="pres">
      <dgm:prSet presAssocID="{230DABE8-8CF5-4445-9491-B55CA1845B99}" presName="Name0" presStyleCnt="0">
        <dgm:presLayoutVars>
          <dgm:chPref val="1"/>
          <dgm:dir/>
          <dgm:animOne val="branch"/>
          <dgm:animLvl val="lvl"/>
          <dgm:resizeHandles/>
        </dgm:presLayoutVars>
      </dgm:prSet>
      <dgm:spPr/>
    </dgm:pt>
    <dgm:pt modelId="{9C73A6A9-23EB-4F79-865D-2D113A41A0E1}" type="pres">
      <dgm:prSet presAssocID="{8FC27CC5-D156-4F58-84FA-46EAEE4015D7}" presName="vertOne" presStyleCnt="0"/>
      <dgm:spPr/>
    </dgm:pt>
    <dgm:pt modelId="{4068E9A6-4A7F-4A54-BC8B-E651B7AB5FE1}" type="pres">
      <dgm:prSet presAssocID="{8FC27CC5-D156-4F58-84FA-46EAEE4015D7}" presName="txOne" presStyleLbl="node0" presStyleIdx="0" presStyleCnt="5" custLinFactNeighborX="-12042" custLinFactNeighborY="-4376">
        <dgm:presLayoutVars>
          <dgm:chPref val="3"/>
        </dgm:presLayoutVars>
      </dgm:prSet>
      <dgm:spPr/>
    </dgm:pt>
    <dgm:pt modelId="{F3B47BAD-B02A-4C6D-B91E-DC52227EDE81}" type="pres">
      <dgm:prSet presAssocID="{8FC27CC5-D156-4F58-84FA-46EAEE4015D7}" presName="horzOne" presStyleCnt="0"/>
      <dgm:spPr/>
    </dgm:pt>
    <dgm:pt modelId="{ED80D2D1-E478-480B-A714-CA214E6ECA5E}" type="pres">
      <dgm:prSet presAssocID="{8DC480F8-0A5E-4D90-BC48-E9ED15E0E901}" presName="sibSpaceOne" presStyleCnt="0"/>
      <dgm:spPr/>
    </dgm:pt>
    <dgm:pt modelId="{791E36FF-54E2-40EA-8764-F0748623C1CE}" type="pres">
      <dgm:prSet presAssocID="{282F63EF-D186-417C-967A-EBDDEBF2FEF3}" presName="vertOne" presStyleCnt="0"/>
      <dgm:spPr/>
    </dgm:pt>
    <dgm:pt modelId="{21D0E253-47EC-4258-A09F-179A855784D3}" type="pres">
      <dgm:prSet presAssocID="{282F63EF-D186-417C-967A-EBDDEBF2FEF3}" presName="txOne" presStyleLbl="node0" presStyleIdx="1" presStyleCnt="5">
        <dgm:presLayoutVars>
          <dgm:chPref val="3"/>
        </dgm:presLayoutVars>
      </dgm:prSet>
      <dgm:spPr/>
    </dgm:pt>
    <dgm:pt modelId="{6BB3754D-30CF-4414-97D4-4A667A8A0EF9}" type="pres">
      <dgm:prSet presAssocID="{282F63EF-D186-417C-967A-EBDDEBF2FEF3}" presName="horzOne" presStyleCnt="0"/>
      <dgm:spPr/>
    </dgm:pt>
    <dgm:pt modelId="{B69FBD3E-43DF-4D41-BF06-0C66623715F5}" type="pres">
      <dgm:prSet presAssocID="{161CB6C4-8950-4DD3-950E-AC1F7205C6C6}" presName="sibSpaceOne" presStyleCnt="0"/>
      <dgm:spPr/>
    </dgm:pt>
    <dgm:pt modelId="{9673C2CB-299D-47F5-9387-6A92AEE7A965}" type="pres">
      <dgm:prSet presAssocID="{F62294A7-06C3-4C28-83A4-1929A4631EDA}" presName="vertOne" presStyleCnt="0"/>
      <dgm:spPr/>
    </dgm:pt>
    <dgm:pt modelId="{30B9BBC3-A6AA-41CB-BB23-D3C4B11E5B1E}" type="pres">
      <dgm:prSet presAssocID="{F62294A7-06C3-4C28-83A4-1929A4631EDA}" presName="txOne" presStyleLbl="node0" presStyleIdx="2" presStyleCnt="5">
        <dgm:presLayoutVars>
          <dgm:chPref val="3"/>
        </dgm:presLayoutVars>
      </dgm:prSet>
      <dgm:spPr/>
    </dgm:pt>
    <dgm:pt modelId="{3C1C328A-3A29-4CD5-96FF-18CDCA3240AF}" type="pres">
      <dgm:prSet presAssocID="{F62294A7-06C3-4C28-83A4-1929A4631EDA}" presName="horzOne" presStyleCnt="0"/>
      <dgm:spPr/>
    </dgm:pt>
    <dgm:pt modelId="{858FD585-9478-4C9B-B6A6-3016F5560C58}" type="pres">
      <dgm:prSet presAssocID="{B9AE4204-C83F-4A93-889D-EA9C12BECAB0}" presName="sibSpaceOne" presStyleCnt="0"/>
      <dgm:spPr/>
    </dgm:pt>
    <dgm:pt modelId="{3A881048-1E65-4E31-B2F9-7DDF711BB08F}" type="pres">
      <dgm:prSet presAssocID="{612DA108-FD8B-41F9-A9C1-95B4BDD2DEED}" presName="vertOne" presStyleCnt="0"/>
      <dgm:spPr/>
    </dgm:pt>
    <dgm:pt modelId="{3F7FD3E8-5DDE-412F-9D2A-5057914A74E9}" type="pres">
      <dgm:prSet presAssocID="{612DA108-FD8B-41F9-A9C1-95B4BDD2DEED}" presName="txOne" presStyleLbl="node0" presStyleIdx="3" presStyleCnt="5">
        <dgm:presLayoutVars>
          <dgm:chPref val="3"/>
        </dgm:presLayoutVars>
      </dgm:prSet>
      <dgm:spPr/>
    </dgm:pt>
    <dgm:pt modelId="{3B7C4D8E-F551-44F7-924F-CD9E410F4D1B}" type="pres">
      <dgm:prSet presAssocID="{612DA108-FD8B-41F9-A9C1-95B4BDD2DEED}" presName="horzOne" presStyleCnt="0"/>
      <dgm:spPr/>
    </dgm:pt>
    <dgm:pt modelId="{63BDF8F4-F571-418B-9C35-71DDB41FF489}" type="pres">
      <dgm:prSet presAssocID="{21AA495A-DA07-4522-A62E-240A641B5037}" presName="sibSpaceOne" presStyleCnt="0"/>
      <dgm:spPr/>
    </dgm:pt>
    <dgm:pt modelId="{89ED4492-BB3D-45F6-89D8-5D909AE0DFAB}" type="pres">
      <dgm:prSet presAssocID="{08578EE6-B38E-4CC7-B41B-326573B92E43}" presName="vertOne" presStyleCnt="0"/>
      <dgm:spPr/>
    </dgm:pt>
    <dgm:pt modelId="{B28E8421-CCA6-468E-B9BE-C2390A469DB3}" type="pres">
      <dgm:prSet presAssocID="{08578EE6-B38E-4CC7-B41B-326573B92E43}" presName="txOne" presStyleLbl="node0" presStyleIdx="4" presStyleCnt="5">
        <dgm:presLayoutVars>
          <dgm:chPref val="3"/>
        </dgm:presLayoutVars>
      </dgm:prSet>
      <dgm:spPr/>
    </dgm:pt>
    <dgm:pt modelId="{FE7D2867-26DA-4E61-BB3D-141EB2C27EBF}" type="pres">
      <dgm:prSet presAssocID="{08578EE6-B38E-4CC7-B41B-326573B92E43}" presName="horzOne" presStyleCnt="0"/>
      <dgm:spPr/>
    </dgm:pt>
  </dgm:ptLst>
  <dgm:cxnLst>
    <dgm:cxn modelId="{628D0E07-770F-4D65-A8B2-0FB7636D9B8E}" type="presOf" srcId="{F62294A7-06C3-4C28-83A4-1929A4631EDA}" destId="{30B9BBC3-A6AA-41CB-BB23-D3C4B11E5B1E}" srcOrd="0" destOrd="0" presId="urn:microsoft.com/office/officeart/2005/8/layout/architecture"/>
    <dgm:cxn modelId="{BF143C28-54E8-461F-9119-C4651254A87D}" type="presOf" srcId="{08578EE6-B38E-4CC7-B41B-326573B92E43}" destId="{B28E8421-CCA6-468E-B9BE-C2390A469DB3}" srcOrd="0" destOrd="0" presId="urn:microsoft.com/office/officeart/2005/8/layout/architecture"/>
    <dgm:cxn modelId="{41FD5955-DD94-4B26-AA4E-1953726B6F44}" srcId="{230DABE8-8CF5-4445-9491-B55CA1845B99}" destId="{282F63EF-D186-417C-967A-EBDDEBF2FEF3}" srcOrd="1" destOrd="0" parTransId="{000EBD54-1C74-4E85-926F-0215D7CA205F}" sibTransId="{161CB6C4-8950-4DD3-950E-AC1F7205C6C6}"/>
    <dgm:cxn modelId="{43CD4576-94DE-4BF9-8FA5-4EEF849569F8}" srcId="{230DABE8-8CF5-4445-9491-B55CA1845B99}" destId="{612DA108-FD8B-41F9-A9C1-95B4BDD2DEED}" srcOrd="3" destOrd="0" parTransId="{4F9EEA06-CEDA-403B-A6D3-31B81E265070}" sibTransId="{21AA495A-DA07-4522-A62E-240A641B5037}"/>
    <dgm:cxn modelId="{5BE67277-A5A1-4AD6-AAC6-FA91E030379A}" type="presOf" srcId="{282F63EF-D186-417C-967A-EBDDEBF2FEF3}" destId="{21D0E253-47EC-4258-A09F-179A855784D3}" srcOrd="0" destOrd="0" presId="urn:microsoft.com/office/officeart/2005/8/layout/architecture"/>
    <dgm:cxn modelId="{7348807A-CB7A-4C5F-89D7-139D4EC68092}" srcId="{230DABE8-8CF5-4445-9491-B55CA1845B99}" destId="{08578EE6-B38E-4CC7-B41B-326573B92E43}" srcOrd="4" destOrd="0" parTransId="{A618BAA1-76E7-4698-A93D-819F416672E6}" sibTransId="{5B7AB387-9B35-4396-9CB1-D9BEB82DDC3A}"/>
    <dgm:cxn modelId="{892EBA7F-E08D-4241-A561-8B0BF67701CA}" srcId="{230DABE8-8CF5-4445-9491-B55CA1845B99}" destId="{F62294A7-06C3-4C28-83A4-1929A4631EDA}" srcOrd="2" destOrd="0" parTransId="{973AD39E-04C9-4BDF-AF74-1EC9837BEB4E}" sibTransId="{B9AE4204-C83F-4A93-889D-EA9C12BECAB0}"/>
    <dgm:cxn modelId="{55656180-A90D-4D67-8E8A-0C570D5D79EF}" type="presOf" srcId="{8FC27CC5-D156-4F58-84FA-46EAEE4015D7}" destId="{4068E9A6-4A7F-4A54-BC8B-E651B7AB5FE1}" srcOrd="0" destOrd="0" presId="urn:microsoft.com/office/officeart/2005/8/layout/architecture"/>
    <dgm:cxn modelId="{6F30548D-8396-40D7-BF29-1D8E7704A4EF}" type="presOf" srcId="{612DA108-FD8B-41F9-A9C1-95B4BDD2DEED}" destId="{3F7FD3E8-5DDE-412F-9D2A-5057914A74E9}" srcOrd="0" destOrd="0" presId="urn:microsoft.com/office/officeart/2005/8/layout/architecture"/>
    <dgm:cxn modelId="{CF591190-0A2E-4CE0-A79A-AE0913456206}" type="presOf" srcId="{230DABE8-8CF5-4445-9491-B55CA1845B99}" destId="{A03B1A54-379E-4462-91A0-D8B7F92D47F0}" srcOrd="0" destOrd="0" presId="urn:microsoft.com/office/officeart/2005/8/layout/architecture"/>
    <dgm:cxn modelId="{24E18B92-1760-4A2D-8E82-3EB39B25D84E}" srcId="{230DABE8-8CF5-4445-9491-B55CA1845B99}" destId="{8FC27CC5-D156-4F58-84FA-46EAEE4015D7}" srcOrd="0" destOrd="0" parTransId="{B6389053-E279-4628-901F-B2ECA6AE7189}" sibTransId="{8DC480F8-0A5E-4D90-BC48-E9ED15E0E901}"/>
    <dgm:cxn modelId="{53B0001B-2CF0-4283-A1C9-F28968D24B41}" type="presParOf" srcId="{A03B1A54-379E-4462-91A0-D8B7F92D47F0}" destId="{9C73A6A9-23EB-4F79-865D-2D113A41A0E1}" srcOrd="0" destOrd="0" presId="urn:microsoft.com/office/officeart/2005/8/layout/architecture"/>
    <dgm:cxn modelId="{252D1686-0D44-4D47-85DF-213211B40E76}" type="presParOf" srcId="{9C73A6A9-23EB-4F79-865D-2D113A41A0E1}" destId="{4068E9A6-4A7F-4A54-BC8B-E651B7AB5FE1}" srcOrd="0" destOrd="0" presId="urn:microsoft.com/office/officeart/2005/8/layout/architecture"/>
    <dgm:cxn modelId="{7D56C4E6-0AF3-4035-9C6A-3C41B111F1B4}" type="presParOf" srcId="{9C73A6A9-23EB-4F79-865D-2D113A41A0E1}" destId="{F3B47BAD-B02A-4C6D-B91E-DC52227EDE81}" srcOrd="1" destOrd="0" presId="urn:microsoft.com/office/officeart/2005/8/layout/architecture"/>
    <dgm:cxn modelId="{54C5E165-FD8E-4441-868B-97F694BADC87}" type="presParOf" srcId="{A03B1A54-379E-4462-91A0-D8B7F92D47F0}" destId="{ED80D2D1-E478-480B-A714-CA214E6ECA5E}" srcOrd="1" destOrd="0" presId="urn:microsoft.com/office/officeart/2005/8/layout/architecture"/>
    <dgm:cxn modelId="{2561CE1C-6CA2-4832-8948-46C7EA9AAAAE}" type="presParOf" srcId="{A03B1A54-379E-4462-91A0-D8B7F92D47F0}" destId="{791E36FF-54E2-40EA-8764-F0748623C1CE}" srcOrd="2" destOrd="0" presId="urn:microsoft.com/office/officeart/2005/8/layout/architecture"/>
    <dgm:cxn modelId="{F2956130-5EF3-482D-9549-18F2552652AB}" type="presParOf" srcId="{791E36FF-54E2-40EA-8764-F0748623C1CE}" destId="{21D0E253-47EC-4258-A09F-179A855784D3}" srcOrd="0" destOrd="0" presId="urn:microsoft.com/office/officeart/2005/8/layout/architecture"/>
    <dgm:cxn modelId="{AFC3AA90-B10B-49D6-B1C4-0E03977900ED}" type="presParOf" srcId="{791E36FF-54E2-40EA-8764-F0748623C1CE}" destId="{6BB3754D-30CF-4414-97D4-4A667A8A0EF9}" srcOrd="1" destOrd="0" presId="urn:microsoft.com/office/officeart/2005/8/layout/architecture"/>
    <dgm:cxn modelId="{43C4E78A-550B-457D-A5AF-B12CDBEA4D71}" type="presParOf" srcId="{A03B1A54-379E-4462-91A0-D8B7F92D47F0}" destId="{B69FBD3E-43DF-4D41-BF06-0C66623715F5}" srcOrd="3" destOrd="0" presId="urn:microsoft.com/office/officeart/2005/8/layout/architecture"/>
    <dgm:cxn modelId="{29518BE5-9E7F-48F1-9BA1-FAB72E20D5A4}" type="presParOf" srcId="{A03B1A54-379E-4462-91A0-D8B7F92D47F0}" destId="{9673C2CB-299D-47F5-9387-6A92AEE7A965}" srcOrd="4" destOrd="0" presId="urn:microsoft.com/office/officeart/2005/8/layout/architecture"/>
    <dgm:cxn modelId="{CD5D6267-18FC-4CE0-BA57-060CFE0868D4}" type="presParOf" srcId="{9673C2CB-299D-47F5-9387-6A92AEE7A965}" destId="{30B9BBC3-A6AA-41CB-BB23-D3C4B11E5B1E}" srcOrd="0" destOrd="0" presId="urn:microsoft.com/office/officeart/2005/8/layout/architecture"/>
    <dgm:cxn modelId="{3F2C16A9-D2BD-479B-98C5-A2E5974EF2CA}" type="presParOf" srcId="{9673C2CB-299D-47F5-9387-6A92AEE7A965}" destId="{3C1C328A-3A29-4CD5-96FF-18CDCA3240AF}" srcOrd="1" destOrd="0" presId="urn:microsoft.com/office/officeart/2005/8/layout/architecture"/>
    <dgm:cxn modelId="{EAF9B6D7-5FF5-44A1-AB16-CC85DAC28267}" type="presParOf" srcId="{A03B1A54-379E-4462-91A0-D8B7F92D47F0}" destId="{858FD585-9478-4C9B-B6A6-3016F5560C58}" srcOrd="5" destOrd="0" presId="urn:microsoft.com/office/officeart/2005/8/layout/architecture"/>
    <dgm:cxn modelId="{262BC2B8-B4A6-421D-A48C-D15F749F20FC}" type="presParOf" srcId="{A03B1A54-379E-4462-91A0-D8B7F92D47F0}" destId="{3A881048-1E65-4E31-B2F9-7DDF711BB08F}" srcOrd="6" destOrd="0" presId="urn:microsoft.com/office/officeart/2005/8/layout/architecture"/>
    <dgm:cxn modelId="{211649E9-C1C1-4A72-A6A2-E09F24C6AED4}" type="presParOf" srcId="{3A881048-1E65-4E31-B2F9-7DDF711BB08F}" destId="{3F7FD3E8-5DDE-412F-9D2A-5057914A74E9}" srcOrd="0" destOrd="0" presId="urn:microsoft.com/office/officeart/2005/8/layout/architecture"/>
    <dgm:cxn modelId="{FC01344B-DFE5-492F-85C8-EB45125D8474}" type="presParOf" srcId="{3A881048-1E65-4E31-B2F9-7DDF711BB08F}" destId="{3B7C4D8E-F551-44F7-924F-CD9E410F4D1B}" srcOrd="1" destOrd="0" presId="urn:microsoft.com/office/officeart/2005/8/layout/architecture"/>
    <dgm:cxn modelId="{F82FD7B6-5785-424B-B693-8328903978D4}" type="presParOf" srcId="{A03B1A54-379E-4462-91A0-D8B7F92D47F0}" destId="{63BDF8F4-F571-418B-9C35-71DDB41FF489}" srcOrd="7" destOrd="0" presId="urn:microsoft.com/office/officeart/2005/8/layout/architecture"/>
    <dgm:cxn modelId="{E31FD41C-F7A5-4E5E-B91E-AC522A928DC0}" type="presParOf" srcId="{A03B1A54-379E-4462-91A0-D8B7F92D47F0}" destId="{89ED4492-BB3D-45F6-89D8-5D909AE0DFAB}" srcOrd="8" destOrd="0" presId="urn:microsoft.com/office/officeart/2005/8/layout/architecture"/>
    <dgm:cxn modelId="{F2432FE2-233A-460D-BD85-DA5EDB763A04}" type="presParOf" srcId="{89ED4492-BB3D-45F6-89D8-5D909AE0DFAB}" destId="{B28E8421-CCA6-468E-B9BE-C2390A469DB3}" srcOrd="0" destOrd="0" presId="urn:microsoft.com/office/officeart/2005/8/layout/architecture"/>
    <dgm:cxn modelId="{211ED62B-D3A8-44F2-8845-DA7A1971E3AD}" type="presParOf" srcId="{89ED4492-BB3D-45F6-89D8-5D909AE0DFAB}" destId="{FE7D2867-26DA-4E61-BB3D-141EB2C27EBF}" srcOrd="1" destOrd="0" presId="urn:microsoft.com/office/officeart/2005/8/layout/architecture"/>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DA605A9-E8DA-4D52-875A-459D5FCD554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412F075-0F47-4C02-8EB8-1A12E815376E}">
      <dgm:prSet/>
      <dgm:spPr/>
      <dgm:t>
        <a:bodyPr/>
        <a:lstStyle/>
        <a:p>
          <a:r>
            <a:rPr lang="en-US" b="1"/>
            <a:t>Funding</a:t>
          </a:r>
          <a:r>
            <a:rPr lang="en-US"/>
            <a:t>: Lack of government and private sector investment.</a:t>
          </a:r>
        </a:p>
      </dgm:t>
    </dgm:pt>
    <dgm:pt modelId="{61BBC74D-A1CE-4D34-805A-3F9988798C04}" type="parTrans" cxnId="{985BD776-2164-496F-8BCC-52DCF88D8902}">
      <dgm:prSet/>
      <dgm:spPr/>
      <dgm:t>
        <a:bodyPr/>
        <a:lstStyle/>
        <a:p>
          <a:endParaRPr lang="en-US"/>
        </a:p>
      </dgm:t>
    </dgm:pt>
    <dgm:pt modelId="{872338BC-891B-4F82-8089-8AC3A4C43DD1}" type="sibTrans" cxnId="{985BD776-2164-496F-8BCC-52DCF88D8902}">
      <dgm:prSet/>
      <dgm:spPr/>
      <dgm:t>
        <a:bodyPr/>
        <a:lstStyle/>
        <a:p>
          <a:endParaRPr lang="en-US"/>
        </a:p>
      </dgm:t>
    </dgm:pt>
    <dgm:pt modelId="{5C062233-D282-4E41-B053-FC674D35002D}">
      <dgm:prSet/>
      <dgm:spPr/>
      <dgm:t>
        <a:bodyPr/>
        <a:lstStyle/>
        <a:p>
          <a:r>
            <a:rPr lang="en-US" b="1"/>
            <a:t>Staffing</a:t>
          </a:r>
          <a:r>
            <a:rPr lang="en-US"/>
            <a:t>: Recruitment and retention issues within the care sector.</a:t>
          </a:r>
        </a:p>
      </dgm:t>
    </dgm:pt>
    <dgm:pt modelId="{F037481A-8739-4E85-8D33-D393A36B729F}" type="parTrans" cxnId="{C1681048-D918-4677-8CF7-163A4C6BBBF0}">
      <dgm:prSet/>
      <dgm:spPr/>
      <dgm:t>
        <a:bodyPr/>
        <a:lstStyle/>
        <a:p>
          <a:endParaRPr lang="en-US"/>
        </a:p>
      </dgm:t>
    </dgm:pt>
    <dgm:pt modelId="{B8D8BC23-D5CF-437C-8B70-E035BD273C7E}" type="sibTrans" cxnId="{C1681048-D918-4677-8CF7-163A4C6BBBF0}">
      <dgm:prSet/>
      <dgm:spPr/>
      <dgm:t>
        <a:bodyPr/>
        <a:lstStyle/>
        <a:p>
          <a:endParaRPr lang="en-US"/>
        </a:p>
      </dgm:t>
    </dgm:pt>
    <dgm:pt modelId="{1A6BA30A-62C4-478A-B38C-E737A5388C1E}">
      <dgm:prSet/>
      <dgm:spPr/>
      <dgm:t>
        <a:bodyPr/>
        <a:lstStyle/>
        <a:p>
          <a:r>
            <a:rPr lang="en-US" b="1"/>
            <a:t>Public Perception</a:t>
          </a:r>
          <a:r>
            <a:rPr lang="en-US"/>
            <a:t>: Resistance to change and innovation in care systems (Nowak, 2023).</a:t>
          </a:r>
        </a:p>
      </dgm:t>
    </dgm:pt>
    <dgm:pt modelId="{1E65F828-642F-42E7-AA41-CAED15F2F9B1}" type="parTrans" cxnId="{A2416B74-0768-456E-9B83-D1E8A876ABD3}">
      <dgm:prSet/>
      <dgm:spPr/>
      <dgm:t>
        <a:bodyPr/>
        <a:lstStyle/>
        <a:p>
          <a:endParaRPr lang="en-US"/>
        </a:p>
      </dgm:t>
    </dgm:pt>
    <dgm:pt modelId="{1100E47E-E68F-4E22-B184-57F736ED9E7F}" type="sibTrans" cxnId="{A2416B74-0768-456E-9B83-D1E8A876ABD3}">
      <dgm:prSet/>
      <dgm:spPr/>
      <dgm:t>
        <a:bodyPr/>
        <a:lstStyle/>
        <a:p>
          <a:endParaRPr lang="en-US"/>
        </a:p>
      </dgm:t>
    </dgm:pt>
    <dgm:pt modelId="{57C37259-372F-4C85-9032-809D4112D750}">
      <dgm:prSet/>
      <dgm:spPr/>
      <dgm:t>
        <a:bodyPr/>
        <a:lstStyle/>
        <a:p>
          <a:r>
            <a:rPr lang="en-US" b="1"/>
            <a:t>Digital Exclusion</a:t>
          </a:r>
          <a:r>
            <a:rPr lang="en-US"/>
            <a:t>: Elderly individuals’ access to technology may be limited.</a:t>
          </a:r>
        </a:p>
      </dgm:t>
    </dgm:pt>
    <dgm:pt modelId="{B7AED98F-5466-4EBF-8160-BD7399ED97B2}" type="parTrans" cxnId="{6A2FD56B-7906-483B-BCDE-53595A8F6917}">
      <dgm:prSet/>
      <dgm:spPr/>
      <dgm:t>
        <a:bodyPr/>
        <a:lstStyle/>
        <a:p>
          <a:endParaRPr lang="en-US"/>
        </a:p>
      </dgm:t>
    </dgm:pt>
    <dgm:pt modelId="{5024C889-BADC-4ECD-80AF-A914275AF1E5}" type="sibTrans" cxnId="{6A2FD56B-7906-483B-BCDE-53595A8F6917}">
      <dgm:prSet/>
      <dgm:spPr/>
      <dgm:t>
        <a:bodyPr/>
        <a:lstStyle/>
        <a:p>
          <a:endParaRPr lang="en-US"/>
        </a:p>
      </dgm:t>
    </dgm:pt>
    <dgm:pt modelId="{E4837252-5535-4DA2-9433-21979658B7CE}">
      <dgm:prSet/>
      <dgm:spPr/>
      <dgm:t>
        <a:bodyPr/>
        <a:lstStyle/>
        <a:p>
          <a:r>
            <a:rPr lang="en-US" b="1" dirty="0"/>
            <a:t>Policy Limitations</a:t>
          </a:r>
          <a:r>
            <a:rPr lang="en-US" dirty="0"/>
            <a:t>: Slow adoption of new policies due to bureaucracy.</a:t>
          </a:r>
        </a:p>
      </dgm:t>
    </dgm:pt>
    <dgm:pt modelId="{935953E5-9B29-4A9B-B745-3504425E9B39}" type="parTrans" cxnId="{3774F073-99BB-45CD-B745-3AA6BA673771}">
      <dgm:prSet/>
      <dgm:spPr/>
      <dgm:t>
        <a:bodyPr/>
        <a:lstStyle/>
        <a:p>
          <a:endParaRPr lang="en-US"/>
        </a:p>
      </dgm:t>
    </dgm:pt>
    <dgm:pt modelId="{E34F3444-262E-40CA-9A67-22036765DEA0}" type="sibTrans" cxnId="{3774F073-99BB-45CD-B745-3AA6BA673771}">
      <dgm:prSet/>
      <dgm:spPr/>
      <dgm:t>
        <a:bodyPr/>
        <a:lstStyle/>
        <a:p>
          <a:endParaRPr lang="en-US"/>
        </a:p>
      </dgm:t>
    </dgm:pt>
    <dgm:pt modelId="{FF93A676-9C98-4768-BDA4-A44FBEB1940D}" type="pres">
      <dgm:prSet presAssocID="{FDA605A9-E8DA-4D52-875A-459D5FCD5543}" presName="linear" presStyleCnt="0">
        <dgm:presLayoutVars>
          <dgm:animLvl val="lvl"/>
          <dgm:resizeHandles val="exact"/>
        </dgm:presLayoutVars>
      </dgm:prSet>
      <dgm:spPr/>
    </dgm:pt>
    <dgm:pt modelId="{9B1CD653-A1A5-4DD1-B4BB-435E16A668FB}" type="pres">
      <dgm:prSet presAssocID="{E412F075-0F47-4C02-8EB8-1A12E815376E}" presName="parentText" presStyleLbl="node1" presStyleIdx="0" presStyleCnt="5">
        <dgm:presLayoutVars>
          <dgm:chMax val="0"/>
          <dgm:bulletEnabled val="1"/>
        </dgm:presLayoutVars>
      </dgm:prSet>
      <dgm:spPr/>
    </dgm:pt>
    <dgm:pt modelId="{E686D05B-04B1-4D04-BDF3-6DD2973706A9}" type="pres">
      <dgm:prSet presAssocID="{872338BC-891B-4F82-8089-8AC3A4C43DD1}" presName="spacer" presStyleCnt="0"/>
      <dgm:spPr/>
    </dgm:pt>
    <dgm:pt modelId="{090D4065-2FB5-4083-A8CC-EC188E5A6FB9}" type="pres">
      <dgm:prSet presAssocID="{5C062233-D282-4E41-B053-FC674D35002D}" presName="parentText" presStyleLbl="node1" presStyleIdx="1" presStyleCnt="5">
        <dgm:presLayoutVars>
          <dgm:chMax val="0"/>
          <dgm:bulletEnabled val="1"/>
        </dgm:presLayoutVars>
      </dgm:prSet>
      <dgm:spPr/>
    </dgm:pt>
    <dgm:pt modelId="{D721C319-7EE9-4179-9EC2-8E8B1E97B46D}" type="pres">
      <dgm:prSet presAssocID="{B8D8BC23-D5CF-437C-8B70-E035BD273C7E}" presName="spacer" presStyleCnt="0"/>
      <dgm:spPr/>
    </dgm:pt>
    <dgm:pt modelId="{927752A7-E74C-413C-BB30-AA071E5D313F}" type="pres">
      <dgm:prSet presAssocID="{1A6BA30A-62C4-478A-B38C-E737A5388C1E}" presName="parentText" presStyleLbl="node1" presStyleIdx="2" presStyleCnt="5">
        <dgm:presLayoutVars>
          <dgm:chMax val="0"/>
          <dgm:bulletEnabled val="1"/>
        </dgm:presLayoutVars>
      </dgm:prSet>
      <dgm:spPr/>
    </dgm:pt>
    <dgm:pt modelId="{C380F174-39F5-4EB3-A6E4-1F59B5FAF015}" type="pres">
      <dgm:prSet presAssocID="{1100E47E-E68F-4E22-B184-57F736ED9E7F}" presName="spacer" presStyleCnt="0"/>
      <dgm:spPr/>
    </dgm:pt>
    <dgm:pt modelId="{8EE4B590-8601-4BAC-818D-DC4A8EDD01E1}" type="pres">
      <dgm:prSet presAssocID="{57C37259-372F-4C85-9032-809D4112D750}" presName="parentText" presStyleLbl="node1" presStyleIdx="3" presStyleCnt="5">
        <dgm:presLayoutVars>
          <dgm:chMax val="0"/>
          <dgm:bulletEnabled val="1"/>
        </dgm:presLayoutVars>
      </dgm:prSet>
      <dgm:spPr/>
    </dgm:pt>
    <dgm:pt modelId="{47D2BFF7-CAFC-4102-A2F1-1407E29477F5}" type="pres">
      <dgm:prSet presAssocID="{5024C889-BADC-4ECD-80AF-A914275AF1E5}" presName="spacer" presStyleCnt="0"/>
      <dgm:spPr/>
    </dgm:pt>
    <dgm:pt modelId="{D961E50C-DEA4-4100-B427-AB4E119D391B}" type="pres">
      <dgm:prSet presAssocID="{E4837252-5535-4DA2-9433-21979658B7CE}" presName="parentText" presStyleLbl="node1" presStyleIdx="4" presStyleCnt="5">
        <dgm:presLayoutVars>
          <dgm:chMax val="0"/>
          <dgm:bulletEnabled val="1"/>
        </dgm:presLayoutVars>
      </dgm:prSet>
      <dgm:spPr/>
    </dgm:pt>
  </dgm:ptLst>
  <dgm:cxnLst>
    <dgm:cxn modelId="{C2AEFD2B-D849-4CD5-A3BC-AB5F91C55E4C}" type="presOf" srcId="{FDA605A9-E8DA-4D52-875A-459D5FCD5543}" destId="{FF93A676-9C98-4768-BDA4-A44FBEB1940D}" srcOrd="0" destOrd="0" presId="urn:microsoft.com/office/officeart/2005/8/layout/vList2"/>
    <dgm:cxn modelId="{7A2E2F3C-81F0-4A2E-81E0-7F72CCBAF003}" type="presOf" srcId="{57C37259-372F-4C85-9032-809D4112D750}" destId="{8EE4B590-8601-4BAC-818D-DC4A8EDD01E1}" srcOrd="0" destOrd="0" presId="urn:microsoft.com/office/officeart/2005/8/layout/vList2"/>
    <dgm:cxn modelId="{C1681048-D918-4677-8CF7-163A4C6BBBF0}" srcId="{FDA605A9-E8DA-4D52-875A-459D5FCD5543}" destId="{5C062233-D282-4E41-B053-FC674D35002D}" srcOrd="1" destOrd="0" parTransId="{F037481A-8739-4E85-8D33-D393A36B729F}" sibTransId="{B8D8BC23-D5CF-437C-8B70-E035BD273C7E}"/>
    <dgm:cxn modelId="{B7A3F664-1B40-4AEC-BD92-851A2951D580}" type="presOf" srcId="{E412F075-0F47-4C02-8EB8-1A12E815376E}" destId="{9B1CD653-A1A5-4DD1-B4BB-435E16A668FB}" srcOrd="0" destOrd="0" presId="urn:microsoft.com/office/officeart/2005/8/layout/vList2"/>
    <dgm:cxn modelId="{6A2FD56B-7906-483B-BCDE-53595A8F6917}" srcId="{FDA605A9-E8DA-4D52-875A-459D5FCD5543}" destId="{57C37259-372F-4C85-9032-809D4112D750}" srcOrd="3" destOrd="0" parTransId="{B7AED98F-5466-4EBF-8160-BD7399ED97B2}" sibTransId="{5024C889-BADC-4ECD-80AF-A914275AF1E5}"/>
    <dgm:cxn modelId="{3774F073-99BB-45CD-B745-3AA6BA673771}" srcId="{FDA605A9-E8DA-4D52-875A-459D5FCD5543}" destId="{E4837252-5535-4DA2-9433-21979658B7CE}" srcOrd="4" destOrd="0" parTransId="{935953E5-9B29-4A9B-B745-3504425E9B39}" sibTransId="{E34F3444-262E-40CA-9A67-22036765DEA0}"/>
    <dgm:cxn modelId="{A2416B74-0768-456E-9B83-D1E8A876ABD3}" srcId="{FDA605A9-E8DA-4D52-875A-459D5FCD5543}" destId="{1A6BA30A-62C4-478A-B38C-E737A5388C1E}" srcOrd="2" destOrd="0" parTransId="{1E65F828-642F-42E7-AA41-CAED15F2F9B1}" sibTransId="{1100E47E-E68F-4E22-B184-57F736ED9E7F}"/>
    <dgm:cxn modelId="{985BD776-2164-496F-8BCC-52DCF88D8902}" srcId="{FDA605A9-E8DA-4D52-875A-459D5FCD5543}" destId="{E412F075-0F47-4C02-8EB8-1A12E815376E}" srcOrd="0" destOrd="0" parTransId="{61BBC74D-A1CE-4D34-805A-3F9988798C04}" sibTransId="{872338BC-891B-4F82-8089-8AC3A4C43DD1}"/>
    <dgm:cxn modelId="{15E0778F-A3F5-4245-B1F2-4967D7783A5B}" type="presOf" srcId="{5C062233-D282-4E41-B053-FC674D35002D}" destId="{090D4065-2FB5-4083-A8CC-EC188E5A6FB9}" srcOrd="0" destOrd="0" presId="urn:microsoft.com/office/officeart/2005/8/layout/vList2"/>
    <dgm:cxn modelId="{980E489E-78FC-4120-8FFC-C6921B385217}" type="presOf" srcId="{1A6BA30A-62C4-478A-B38C-E737A5388C1E}" destId="{927752A7-E74C-413C-BB30-AA071E5D313F}" srcOrd="0" destOrd="0" presId="urn:microsoft.com/office/officeart/2005/8/layout/vList2"/>
    <dgm:cxn modelId="{3B4054F0-4113-4BDB-A38D-2FB2C90BB39F}" type="presOf" srcId="{E4837252-5535-4DA2-9433-21979658B7CE}" destId="{D961E50C-DEA4-4100-B427-AB4E119D391B}" srcOrd="0" destOrd="0" presId="urn:microsoft.com/office/officeart/2005/8/layout/vList2"/>
    <dgm:cxn modelId="{C5C2C89F-C3E6-405B-885D-C0918D4A23F3}" type="presParOf" srcId="{FF93A676-9C98-4768-BDA4-A44FBEB1940D}" destId="{9B1CD653-A1A5-4DD1-B4BB-435E16A668FB}" srcOrd="0" destOrd="0" presId="urn:microsoft.com/office/officeart/2005/8/layout/vList2"/>
    <dgm:cxn modelId="{233D285D-E7CB-49B3-A14B-DA3CC987FE9B}" type="presParOf" srcId="{FF93A676-9C98-4768-BDA4-A44FBEB1940D}" destId="{E686D05B-04B1-4D04-BDF3-6DD2973706A9}" srcOrd="1" destOrd="0" presId="urn:microsoft.com/office/officeart/2005/8/layout/vList2"/>
    <dgm:cxn modelId="{9FA3066E-E2CC-455B-B0EA-A2CC08FE9766}" type="presParOf" srcId="{FF93A676-9C98-4768-BDA4-A44FBEB1940D}" destId="{090D4065-2FB5-4083-A8CC-EC188E5A6FB9}" srcOrd="2" destOrd="0" presId="urn:microsoft.com/office/officeart/2005/8/layout/vList2"/>
    <dgm:cxn modelId="{1B1DBD80-5773-4867-A81D-47C5345AF7D4}" type="presParOf" srcId="{FF93A676-9C98-4768-BDA4-A44FBEB1940D}" destId="{D721C319-7EE9-4179-9EC2-8E8B1E97B46D}" srcOrd="3" destOrd="0" presId="urn:microsoft.com/office/officeart/2005/8/layout/vList2"/>
    <dgm:cxn modelId="{A7C37BEE-475C-4ED5-8D88-8CC3657C8400}" type="presParOf" srcId="{FF93A676-9C98-4768-BDA4-A44FBEB1940D}" destId="{927752A7-E74C-413C-BB30-AA071E5D313F}" srcOrd="4" destOrd="0" presId="urn:microsoft.com/office/officeart/2005/8/layout/vList2"/>
    <dgm:cxn modelId="{28D49693-07A7-49ED-9C62-DE7C4A586F2C}" type="presParOf" srcId="{FF93A676-9C98-4768-BDA4-A44FBEB1940D}" destId="{C380F174-39F5-4EB3-A6E4-1F59B5FAF015}" srcOrd="5" destOrd="0" presId="urn:microsoft.com/office/officeart/2005/8/layout/vList2"/>
    <dgm:cxn modelId="{FD85F8ED-E84D-4A4A-90FA-58D32C337178}" type="presParOf" srcId="{FF93A676-9C98-4768-BDA4-A44FBEB1940D}" destId="{8EE4B590-8601-4BAC-818D-DC4A8EDD01E1}" srcOrd="6" destOrd="0" presId="urn:microsoft.com/office/officeart/2005/8/layout/vList2"/>
    <dgm:cxn modelId="{7D0575DE-8E4F-4ED9-B6E8-C2D497463CB9}" type="presParOf" srcId="{FF93A676-9C98-4768-BDA4-A44FBEB1940D}" destId="{47D2BFF7-CAFC-4102-A2F1-1407E29477F5}" srcOrd="7" destOrd="0" presId="urn:microsoft.com/office/officeart/2005/8/layout/vList2"/>
    <dgm:cxn modelId="{A196DA8D-97A4-4AD2-BBA8-0D858515819C}" type="presParOf" srcId="{FF93A676-9C98-4768-BDA4-A44FBEB1940D}" destId="{D961E50C-DEA4-4100-B427-AB4E119D391B}" srcOrd="8"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0F9C1D5B-570D-4653-911A-89343F4E4A6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6258655-802A-4006-938F-E70C152F95B5}">
      <dgm:prSet/>
      <dgm:spPr/>
      <dgm:t>
        <a:bodyPr/>
        <a:lstStyle/>
        <a:p>
          <a:r>
            <a:rPr lang="en-US" b="1"/>
            <a:t>Increasing Demand</a:t>
          </a:r>
          <a:r>
            <a:rPr lang="en-US"/>
            <a:t>: Growing elderly population increases demand for healthcare services (e.g., GP visits, hospital admissions).</a:t>
          </a:r>
        </a:p>
      </dgm:t>
    </dgm:pt>
    <dgm:pt modelId="{D7742E0F-36B1-47A2-81BD-10E9C7339CD2}" type="parTrans" cxnId="{F4139D95-3B4C-423F-AE80-4110FAFEE1C1}">
      <dgm:prSet/>
      <dgm:spPr/>
      <dgm:t>
        <a:bodyPr/>
        <a:lstStyle/>
        <a:p>
          <a:endParaRPr lang="en-US"/>
        </a:p>
      </dgm:t>
    </dgm:pt>
    <dgm:pt modelId="{479BAE05-84B1-4F3D-BE23-7BE113FA37A0}" type="sibTrans" cxnId="{F4139D95-3B4C-423F-AE80-4110FAFEE1C1}">
      <dgm:prSet/>
      <dgm:spPr/>
      <dgm:t>
        <a:bodyPr/>
        <a:lstStyle/>
        <a:p>
          <a:endParaRPr lang="en-US"/>
        </a:p>
      </dgm:t>
    </dgm:pt>
    <dgm:pt modelId="{83B0F53A-FB09-404F-8102-C9111240DFE1}">
      <dgm:prSet/>
      <dgm:spPr/>
      <dgm:t>
        <a:bodyPr/>
        <a:lstStyle/>
        <a:p>
          <a:r>
            <a:rPr lang="en-US" b="1"/>
            <a:t>Resource Allocation</a:t>
          </a:r>
          <a:r>
            <a:rPr lang="en-US"/>
            <a:t>: Strain on healthcare budgets and social services to meet the needs of older adults (Grange et al., 2024).</a:t>
          </a:r>
        </a:p>
      </dgm:t>
    </dgm:pt>
    <dgm:pt modelId="{D3C926BB-5267-4983-AEB8-B4F5F378F512}" type="parTrans" cxnId="{15167974-6D08-465F-9145-D0988816F345}">
      <dgm:prSet/>
      <dgm:spPr/>
      <dgm:t>
        <a:bodyPr/>
        <a:lstStyle/>
        <a:p>
          <a:endParaRPr lang="en-US"/>
        </a:p>
      </dgm:t>
    </dgm:pt>
    <dgm:pt modelId="{A4463290-CFE5-466E-939C-8F1EE01D0C8D}" type="sibTrans" cxnId="{15167974-6D08-465F-9145-D0988816F345}">
      <dgm:prSet/>
      <dgm:spPr/>
      <dgm:t>
        <a:bodyPr/>
        <a:lstStyle/>
        <a:p>
          <a:endParaRPr lang="en-US"/>
        </a:p>
      </dgm:t>
    </dgm:pt>
    <dgm:pt modelId="{F00A8704-7A06-48D1-8B27-E0C0CA8D2701}">
      <dgm:prSet/>
      <dgm:spPr/>
      <dgm:t>
        <a:bodyPr/>
        <a:lstStyle/>
        <a:p>
          <a:r>
            <a:rPr lang="en-US" b="1"/>
            <a:t>Workforce Challenges</a:t>
          </a:r>
          <a:r>
            <a:rPr lang="en-US"/>
            <a:t>: Need for more healthcare professionals to care for an ageing population.</a:t>
          </a:r>
        </a:p>
      </dgm:t>
    </dgm:pt>
    <dgm:pt modelId="{E5028E12-42BC-49D0-9058-CCEF410878BB}" type="parTrans" cxnId="{35CA437B-6E22-4081-A5AF-2878B396CF57}">
      <dgm:prSet/>
      <dgm:spPr/>
      <dgm:t>
        <a:bodyPr/>
        <a:lstStyle/>
        <a:p>
          <a:endParaRPr lang="en-US"/>
        </a:p>
      </dgm:t>
    </dgm:pt>
    <dgm:pt modelId="{97CDA82E-D34A-45EE-BC07-AFDF04468CE4}" type="sibTrans" cxnId="{35CA437B-6E22-4081-A5AF-2878B396CF57}">
      <dgm:prSet/>
      <dgm:spPr/>
      <dgm:t>
        <a:bodyPr/>
        <a:lstStyle/>
        <a:p>
          <a:endParaRPr lang="en-US"/>
        </a:p>
      </dgm:t>
    </dgm:pt>
    <dgm:pt modelId="{D48864E9-EA1A-4190-81F9-F03ABC67CA6F}">
      <dgm:prSet/>
      <dgm:spPr/>
      <dgm:t>
        <a:bodyPr/>
        <a:lstStyle/>
        <a:p>
          <a:r>
            <a:rPr lang="en-US" b="1"/>
            <a:t>Caregiver Burden</a:t>
          </a:r>
          <a:r>
            <a:rPr lang="en-US"/>
            <a:t>: Family and informal caregivers facing physical, emotional, and financial stress.</a:t>
          </a:r>
        </a:p>
      </dgm:t>
    </dgm:pt>
    <dgm:pt modelId="{1E4ACFFB-D940-4A6A-B587-B67882E93209}" type="parTrans" cxnId="{15DC4FBB-F6C0-47EE-8344-C656B5F0C184}">
      <dgm:prSet/>
      <dgm:spPr/>
      <dgm:t>
        <a:bodyPr/>
        <a:lstStyle/>
        <a:p>
          <a:endParaRPr lang="en-US"/>
        </a:p>
      </dgm:t>
    </dgm:pt>
    <dgm:pt modelId="{D890D01B-DE1C-4AB3-8BBD-BF3D283CA770}" type="sibTrans" cxnId="{15DC4FBB-F6C0-47EE-8344-C656B5F0C184}">
      <dgm:prSet/>
      <dgm:spPr/>
      <dgm:t>
        <a:bodyPr/>
        <a:lstStyle/>
        <a:p>
          <a:endParaRPr lang="en-US"/>
        </a:p>
      </dgm:t>
    </dgm:pt>
    <dgm:pt modelId="{30AA1593-CF69-4E76-8F26-D0D72E65DCEF}">
      <dgm:prSet/>
      <dgm:spPr/>
      <dgm:t>
        <a:bodyPr/>
        <a:lstStyle/>
        <a:p>
          <a:r>
            <a:rPr lang="en-US" b="1"/>
            <a:t>Long-Term Care Needs</a:t>
          </a:r>
          <a:r>
            <a:rPr lang="en-US"/>
            <a:t>: Rising demand for long-term care facilities and home care support.</a:t>
          </a:r>
        </a:p>
      </dgm:t>
    </dgm:pt>
    <dgm:pt modelId="{8C259464-AAEE-40FA-AF62-874A63B621E9}" type="parTrans" cxnId="{121C1175-20A1-4201-8064-BFBE637150B7}">
      <dgm:prSet/>
      <dgm:spPr/>
      <dgm:t>
        <a:bodyPr/>
        <a:lstStyle/>
        <a:p>
          <a:endParaRPr lang="en-US"/>
        </a:p>
      </dgm:t>
    </dgm:pt>
    <dgm:pt modelId="{A12C78F4-D47E-427B-8B04-ACED384AA598}" type="sibTrans" cxnId="{121C1175-20A1-4201-8064-BFBE637150B7}">
      <dgm:prSet/>
      <dgm:spPr/>
      <dgm:t>
        <a:bodyPr/>
        <a:lstStyle/>
        <a:p>
          <a:endParaRPr lang="en-US"/>
        </a:p>
      </dgm:t>
    </dgm:pt>
    <dgm:pt modelId="{9FFD67F2-C6A3-4B17-96EA-AF2CE54FD93B}" type="pres">
      <dgm:prSet presAssocID="{0F9C1D5B-570D-4653-911A-89343F4E4A64}" presName="vert0" presStyleCnt="0">
        <dgm:presLayoutVars>
          <dgm:dir/>
          <dgm:animOne val="branch"/>
          <dgm:animLvl val="lvl"/>
        </dgm:presLayoutVars>
      </dgm:prSet>
      <dgm:spPr/>
    </dgm:pt>
    <dgm:pt modelId="{4A3A0FD6-0D99-4719-946A-33E5AFFF6726}" type="pres">
      <dgm:prSet presAssocID="{76258655-802A-4006-938F-E70C152F95B5}" presName="thickLine" presStyleLbl="alignNode1" presStyleIdx="0" presStyleCnt="5"/>
      <dgm:spPr/>
    </dgm:pt>
    <dgm:pt modelId="{590ED41A-7378-4380-9B27-CD7722DCDEA1}" type="pres">
      <dgm:prSet presAssocID="{76258655-802A-4006-938F-E70C152F95B5}" presName="horz1" presStyleCnt="0"/>
      <dgm:spPr/>
    </dgm:pt>
    <dgm:pt modelId="{91285327-B0BF-42E1-9D31-22AF3392DE45}" type="pres">
      <dgm:prSet presAssocID="{76258655-802A-4006-938F-E70C152F95B5}" presName="tx1" presStyleLbl="revTx" presStyleIdx="0" presStyleCnt="5"/>
      <dgm:spPr/>
    </dgm:pt>
    <dgm:pt modelId="{FC653B90-EE32-4A39-ADC7-14D762BEF737}" type="pres">
      <dgm:prSet presAssocID="{76258655-802A-4006-938F-E70C152F95B5}" presName="vert1" presStyleCnt="0"/>
      <dgm:spPr/>
    </dgm:pt>
    <dgm:pt modelId="{4BCB3047-AEF0-4424-B554-32E305B4E007}" type="pres">
      <dgm:prSet presAssocID="{83B0F53A-FB09-404F-8102-C9111240DFE1}" presName="thickLine" presStyleLbl="alignNode1" presStyleIdx="1" presStyleCnt="5"/>
      <dgm:spPr/>
    </dgm:pt>
    <dgm:pt modelId="{CEAC69C9-0265-4C1F-9430-0DBB9BCC426D}" type="pres">
      <dgm:prSet presAssocID="{83B0F53A-FB09-404F-8102-C9111240DFE1}" presName="horz1" presStyleCnt="0"/>
      <dgm:spPr/>
    </dgm:pt>
    <dgm:pt modelId="{3D4A5794-F70F-4C12-96B4-1F7B23DF9BA4}" type="pres">
      <dgm:prSet presAssocID="{83B0F53A-FB09-404F-8102-C9111240DFE1}" presName="tx1" presStyleLbl="revTx" presStyleIdx="1" presStyleCnt="5"/>
      <dgm:spPr/>
    </dgm:pt>
    <dgm:pt modelId="{63D0AFC5-1373-47A4-AB1C-0165E9A713FF}" type="pres">
      <dgm:prSet presAssocID="{83B0F53A-FB09-404F-8102-C9111240DFE1}" presName="vert1" presStyleCnt="0"/>
      <dgm:spPr/>
    </dgm:pt>
    <dgm:pt modelId="{22450A1D-7ABB-452E-B311-9D33867F4435}" type="pres">
      <dgm:prSet presAssocID="{F00A8704-7A06-48D1-8B27-E0C0CA8D2701}" presName="thickLine" presStyleLbl="alignNode1" presStyleIdx="2" presStyleCnt="5"/>
      <dgm:spPr/>
    </dgm:pt>
    <dgm:pt modelId="{D57D5C17-68C6-41B9-8944-6B7278C15FBC}" type="pres">
      <dgm:prSet presAssocID="{F00A8704-7A06-48D1-8B27-E0C0CA8D2701}" presName="horz1" presStyleCnt="0"/>
      <dgm:spPr/>
    </dgm:pt>
    <dgm:pt modelId="{F7B08B0E-26D2-49C5-AC1F-E9EBE33466AB}" type="pres">
      <dgm:prSet presAssocID="{F00A8704-7A06-48D1-8B27-E0C0CA8D2701}" presName="tx1" presStyleLbl="revTx" presStyleIdx="2" presStyleCnt="5"/>
      <dgm:spPr/>
    </dgm:pt>
    <dgm:pt modelId="{EE504F05-4839-4659-B8E9-4E0EAD846120}" type="pres">
      <dgm:prSet presAssocID="{F00A8704-7A06-48D1-8B27-E0C0CA8D2701}" presName="vert1" presStyleCnt="0"/>
      <dgm:spPr/>
    </dgm:pt>
    <dgm:pt modelId="{E4308811-4E72-4544-B0B8-DE7F5EEE8AEE}" type="pres">
      <dgm:prSet presAssocID="{D48864E9-EA1A-4190-81F9-F03ABC67CA6F}" presName="thickLine" presStyleLbl="alignNode1" presStyleIdx="3" presStyleCnt="5"/>
      <dgm:spPr/>
    </dgm:pt>
    <dgm:pt modelId="{41D4683F-9395-4A60-87B1-B64791299DE8}" type="pres">
      <dgm:prSet presAssocID="{D48864E9-EA1A-4190-81F9-F03ABC67CA6F}" presName="horz1" presStyleCnt="0"/>
      <dgm:spPr/>
    </dgm:pt>
    <dgm:pt modelId="{ACD769DD-6827-4E20-AB58-337657782385}" type="pres">
      <dgm:prSet presAssocID="{D48864E9-EA1A-4190-81F9-F03ABC67CA6F}" presName="tx1" presStyleLbl="revTx" presStyleIdx="3" presStyleCnt="5"/>
      <dgm:spPr/>
    </dgm:pt>
    <dgm:pt modelId="{C8FCA870-159E-4EF5-B8DF-049873A52A0D}" type="pres">
      <dgm:prSet presAssocID="{D48864E9-EA1A-4190-81F9-F03ABC67CA6F}" presName="vert1" presStyleCnt="0"/>
      <dgm:spPr/>
    </dgm:pt>
    <dgm:pt modelId="{8E902A35-22C5-4549-9656-7E1E9C77C93D}" type="pres">
      <dgm:prSet presAssocID="{30AA1593-CF69-4E76-8F26-D0D72E65DCEF}" presName="thickLine" presStyleLbl="alignNode1" presStyleIdx="4" presStyleCnt="5"/>
      <dgm:spPr/>
    </dgm:pt>
    <dgm:pt modelId="{71FF2FFE-FE53-4A3E-BA7D-3E0438F309B5}" type="pres">
      <dgm:prSet presAssocID="{30AA1593-CF69-4E76-8F26-D0D72E65DCEF}" presName="horz1" presStyleCnt="0"/>
      <dgm:spPr/>
    </dgm:pt>
    <dgm:pt modelId="{952D1820-8B80-4FBE-8599-775C7B15625C}" type="pres">
      <dgm:prSet presAssocID="{30AA1593-CF69-4E76-8F26-D0D72E65DCEF}" presName="tx1" presStyleLbl="revTx" presStyleIdx="4" presStyleCnt="5"/>
      <dgm:spPr/>
    </dgm:pt>
    <dgm:pt modelId="{B38BE02C-0EB1-4601-96B0-AA89DDB41C02}" type="pres">
      <dgm:prSet presAssocID="{30AA1593-CF69-4E76-8F26-D0D72E65DCEF}" presName="vert1" presStyleCnt="0"/>
      <dgm:spPr/>
    </dgm:pt>
  </dgm:ptLst>
  <dgm:cxnLst>
    <dgm:cxn modelId="{1914F80A-6981-48A6-9D68-86404528382C}" type="presOf" srcId="{D48864E9-EA1A-4190-81F9-F03ABC67CA6F}" destId="{ACD769DD-6827-4E20-AB58-337657782385}" srcOrd="0" destOrd="0" presId="urn:microsoft.com/office/officeart/2008/layout/LinedList"/>
    <dgm:cxn modelId="{09FE954F-8DC8-4284-A43A-D68D95552E01}" type="presOf" srcId="{30AA1593-CF69-4E76-8F26-D0D72E65DCEF}" destId="{952D1820-8B80-4FBE-8599-775C7B15625C}" srcOrd="0" destOrd="0" presId="urn:microsoft.com/office/officeart/2008/layout/LinedList"/>
    <dgm:cxn modelId="{15167974-6D08-465F-9145-D0988816F345}" srcId="{0F9C1D5B-570D-4653-911A-89343F4E4A64}" destId="{83B0F53A-FB09-404F-8102-C9111240DFE1}" srcOrd="1" destOrd="0" parTransId="{D3C926BB-5267-4983-AEB8-B4F5F378F512}" sibTransId="{A4463290-CFE5-466E-939C-8F1EE01D0C8D}"/>
    <dgm:cxn modelId="{121C1175-20A1-4201-8064-BFBE637150B7}" srcId="{0F9C1D5B-570D-4653-911A-89343F4E4A64}" destId="{30AA1593-CF69-4E76-8F26-D0D72E65DCEF}" srcOrd="4" destOrd="0" parTransId="{8C259464-AAEE-40FA-AF62-874A63B621E9}" sibTransId="{A12C78F4-D47E-427B-8B04-ACED384AA598}"/>
    <dgm:cxn modelId="{35CA437B-6E22-4081-A5AF-2878B396CF57}" srcId="{0F9C1D5B-570D-4653-911A-89343F4E4A64}" destId="{F00A8704-7A06-48D1-8B27-E0C0CA8D2701}" srcOrd="2" destOrd="0" parTransId="{E5028E12-42BC-49D0-9058-CCEF410878BB}" sibTransId="{97CDA82E-D34A-45EE-BC07-AFDF04468CE4}"/>
    <dgm:cxn modelId="{2A58FC84-61B7-49BF-8BDD-A5B1FC4190B5}" type="presOf" srcId="{F00A8704-7A06-48D1-8B27-E0C0CA8D2701}" destId="{F7B08B0E-26D2-49C5-AC1F-E9EBE33466AB}" srcOrd="0" destOrd="0" presId="urn:microsoft.com/office/officeart/2008/layout/LinedList"/>
    <dgm:cxn modelId="{F4139D95-3B4C-423F-AE80-4110FAFEE1C1}" srcId="{0F9C1D5B-570D-4653-911A-89343F4E4A64}" destId="{76258655-802A-4006-938F-E70C152F95B5}" srcOrd="0" destOrd="0" parTransId="{D7742E0F-36B1-47A2-81BD-10E9C7339CD2}" sibTransId="{479BAE05-84B1-4F3D-BE23-7BE113FA37A0}"/>
    <dgm:cxn modelId="{15DC4FBB-F6C0-47EE-8344-C656B5F0C184}" srcId="{0F9C1D5B-570D-4653-911A-89343F4E4A64}" destId="{D48864E9-EA1A-4190-81F9-F03ABC67CA6F}" srcOrd="3" destOrd="0" parTransId="{1E4ACFFB-D940-4A6A-B587-B67882E93209}" sibTransId="{D890D01B-DE1C-4AB3-8BBD-BF3D283CA770}"/>
    <dgm:cxn modelId="{5F16A4C6-D62B-45F7-8A00-8323245ABB6B}" type="presOf" srcId="{83B0F53A-FB09-404F-8102-C9111240DFE1}" destId="{3D4A5794-F70F-4C12-96B4-1F7B23DF9BA4}" srcOrd="0" destOrd="0" presId="urn:microsoft.com/office/officeart/2008/layout/LinedList"/>
    <dgm:cxn modelId="{C89FEFC8-99B4-42E9-AF73-350A7C38DE2E}" type="presOf" srcId="{76258655-802A-4006-938F-E70C152F95B5}" destId="{91285327-B0BF-42E1-9D31-22AF3392DE45}" srcOrd="0" destOrd="0" presId="urn:microsoft.com/office/officeart/2008/layout/LinedList"/>
    <dgm:cxn modelId="{FA55D6D4-2B46-461E-8467-948B0B2EB1EE}" type="presOf" srcId="{0F9C1D5B-570D-4653-911A-89343F4E4A64}" destId="{9FFD67F2-C6A3-4B17-96EA-AF2CE54FD93B}" srcOrd="0" destOrd="0" presId="urn:microsoft.com/office/officeart/2008/layout/LinedList"/>
    <dgm:cxn modelId="{0D9B7799-8F08-4837-B8DE-58B02CD40787}" type="presParOf" srcId="{9FFD67F2-C6A3-4B17-96EA-AF2CE54FD93B}" destId="{4A3A0FD6-0D99-4719-946A-33E5AFFF6726}" srcOrd="0" destOrd="0" presId="urn:microsoft.com/office/officeart/2008/layout/LinedList"/>
    <dgm:cxn modelId="{9DC71037-08F9-4AFC-BFAE-DFA43E119BE7}" type="presParOf" srcId="{9FFD67F2-C6A3-4B17-96EA-AF2CE54FD93B}" destId="{590ED41A-7378-4380-9B27-CD7722DCDEA1}" srcOrd="1" destOrd="0" presId="urn:microsoft.com/office/officeart/2008/layout/LinedList"/>
    <dgm:cxn modelId="{BF079D51-A18D-40B9-BF01-7121066702B6}" type="presParOf" srcId="{590ED41A-7378-4380-9B27-CD7722DCDEA1}" destId="{91285327-B0BF-42E1-9D31-22AF3392DE45}" srcOrd="0" destOrd="0" presId="urn:microsoft.com/office/officeart/2008/layout/LinedList"/>
    <dgm:cxn modelId="{A61F08D0-DC12-4E5B-93E2-CF6FFB6DC892}" type="presParOf" srcId="{590ED41A-7378-4380-9B27-CD7722DCDEA1}" destId="{FC653B90-EE32-4A39-ADC7-14D762BEF737}" srcOrd="1" destOrd="0" presId="urn:microsoft.com/office/officeart/2008/layout/LinedList"/>
    <dgm:cxn modelId="{7EA3B05F-0A37-4AC8-A647-5CA919D8048A}" type="presParOf" srcId="{9FFD67F2-C6A3-4B17-96EA-AF2CE54FD93B}" destId="{4BCB3047-AEF0-4424-B554-32E305B4E007}" srcOrd="2" destOrd="0" presId="urn:microsoft.com/office/officeart/2008/layout/LinedList"/>
    <dgm:cxn modelId="{22EA8A0C-BD2C-42AC-98F9-A81741A0F1F8}" type="presParOf" srcId="{9FFD67F2-C6A3-4B17-96EA-AF2CE54FD93B}" destId="{CEAC69C9-0265-4C1F-9430-0DBB9BCC426D}" srcOrd="3" destOrd="0" presId="urn:microsoft.com/office/officeart/2008/layout/LinedList"/>
    <dgm:cxn modelId="{29365692-1420-48EE-A8A9-5AFB03675EEB}" type="presParOf" srcId="{CEAC69C9-0265-4C1F-9430-0DBB9BCC426D}" destId="{3D4A5794-F70F-4C12-96B4-1F7B23DF9BA4}" srcOrd="0" destOrd="0" presId="urn:microsoft.com/office/officeart/2008/layout/LinedList"/>
    <dgm:cxn modelId="{7E65E247-B7F3-41BA-8C69-B75BFAD541CF}" type="presParOf" srcId="{CEAC69C9-0265-4C1F-9430-0DBB9BCC426D}" destId="{63D0AFC5-1373-47A4-AB1C-0165E9A713FF}" srcOrd="1" destOrd="0" presId="urn:microsoft.com/office/officeart/2008/layout/LinedList"/>
    <dgm:cxn modelId="{FC4C80D6-9115-4F36-A02B-DE47DDF5D5D5}" type="presParOf" srcId="{9FFD67F2-C6A3-4B17-96EA-AF2CE54FD93B}" destId="{22450A1D-7ABB-452E-B311-9D33867F4435}" srcOrd="4" destOrd="0" presId="urn:microsoft.com/office/officeart/2008/layout/LinedList"/>
    <dgm:cxn modelId="{CC593441-51FC-4DCD-B1A8-A0A2553F780C}" type="presParOf" srcId="{9FFD67F2-C6A3-4B17-96EA-AF2CE54FD93B}" destId="{D57D5C17-68C6-41B9-8944-6B7278C15FBC}" srcOrd="5" destOrd="0" presId="urn:microsoft.com/office/officeart/2008/layout/LinedList"/>
    <dgm:cxn modelId="{B32A85EB-F747-47B8-BF33-136F34201B86}" type="presParOf" srcId="{D57D5C17-68C6-41B9-8944-6B7278C15FBC}" destId="{F7B08B0E-26D2-49C5-AC1F-E9EBE33466AB}" srcOrd="0" destOrd="0" presId="urn:microsoft.com/office/officeart/2008/layout/LinedList"/>
    <dgm:cxn modelId="{D7D35B76-FA7B-40F1-8256-61ADFC73CAB6}" type="presParOf" srcId="{D57D5C17-68C6-41B9-8944-6B7278C15FBC}" destId="{EE504F05-4839-4659-B8E9-4E0EAD846120}" srcOrd="1" destOrd="0" presId="urn:microsoft.com/office/officeart/2008/layout/LinedList"/>
    <dgm:cxn modelId="{8BB3A9E6-2781-494A-8126-A1FBBD794E43}" type="presParOf" srcId="{9FFD67F2-C6A3-4B17-96EA-AF2CE54FD93B}" destId="{E4308811-4E72-4544-B0B8-DE7F5EEE8AEE}" srcOrd="6" destOrd="0" presId="urn:microsoft.com/office/officeart/2008/layout/LinedList"/>
    <dgm:cxn modelId="{2BB87981-1FBE-403C-AC83-86AF2B78C0A1}" type="presParOf" srcId="{9FFD67F2-C6A3-4B17-96EA-AF2CE54FD93B}" destId="{41D4683F-9395-4A60-87B1-B64791299DE8}" srcOrd="7" destOrd="0" presId="urn:microsoft.com/office/officeart/2008/layout/LinedList"/>
    <dgm:cxn modelId="{9A60F1A2-2735-4CD5-882E-F8CE18328E4D}" type="presParOf" srcId="{41D4683F-9395-4A60-87B1-B64791299DE8}" destId="{ACD769DD-6827-4E20-AB58-337657782385}" srcOrd="0" destOrd="0" presId="urn:microsoft.com/office/officeart/2008/layout/LinedList"/>
    <dgm:cxn modelId="{620985D1-9B20-4E6F-A594-D10986923774}" type="presParOf" srcId="{41D4683F-9395-4A60-87B1-B64791299DE8}" destId="{C8FCA870-159E-4EF5-B8DF-049873A52A0D}" srcOrd="1" destOrd="0" presId="urn:microsoft.com/office/officeart/2008/layout/LinedList"/>
    <dgm:cxn modelId="{F35DD4EF-E7D5-47B1-B0BA-E71758ADEA7D}" type="presParOf" srcId="{9FFD67F2-C6A3-4B17-96EA-AF2CE54FD93B}" destId="{8E902A35-22C5-4549-9656-7E1E9C77C93D}" srcOrd="8" destOrd="0" presId="urn:microsoft.com/office/officeart/2008/layout/LinedList"/>
    <dgm:cxn modelId="{011D5586-F1AB-4B2F-BC0E-E6D7A77C8C89}" type="presParOf" srcId="{9FFD67F2-C6A3-4B17-96EA-AF2CE54FD93B}" destId="{71FF2FFE-FE53-4A3E-BA7D-3E0438F309B5}" srcOrd="9" destOrd="0" presId="urn:microsoft.com/office/officeart/2008/layout/LinedList"/>
    <dgm:cxn modelId="{4ABFC360-7944-482A-808C-D9914EAC88A0}" type="presParOf" srcId="{71FF2FFE-FE53-4A3E-BA7D-3E0438F309B5}" destId="{952D1820-8B80-4FBE-8599-775C7B15625C}" srcOrd="0" destOrd="0" presId="urn:microsoft.com/office/officeart/2008/layout/LinedList"/>
    <dgm:cxn modelId="{FE10C2FE-EFF4-4000-BE8A-2099987D9368}" type="presParOf" srcId="{71FF2FFE-FE53-4A3E-BA7D-3E0438F309B5}" destId="{B38BE02C-0EB1-4601-96B0-AA89DDB41C02}"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EA627B7-6A55-402E-90DA-CA40B2988FB2}" type="doc">
      <dgm:prSet loTypeId="urn:microsoft.com/office/officeart/2005/8/layout/venn1" loCatId="relationship" qsTypeId="urn:microsoft.com/office/officeart/2005/8/quickstyle/simple1" qsCatId="simple" csTypeId="urn:microsoft.com/office/officeart/2005/8/colors/accent1_2" csCatId="accent1"/>
      <dgm:spPr/>
      <dgm:t>
        <a:bodyPr/>
        <a:lstStyle/>
        <a:p>
          <a:endParaRPr lang="en-US"/>
        </a:p>
      </dgm:t>
    </dgm:pt>
    <dgm:pt modelId="{52356349-3C2A-4FBE-A24D-76D548186CA9}">
      <dgm:prSet/>
      <dgm:spPr/>
      <dgm:t>
        <a:bodyPr/>
        <a:lstStyle/>
        <a:p>
          <a:r>
            <a:rPr lang="en-US" b="1" dirty="0">
              <a:latin typeface="Arial" panose="020B0604020202020204" pitchFamily="34" charset="0"/>
              <a:cs typeface="Arial" panose="020B0604020202020204" pitchFamily="34" charset="0"/>
            </a:rPr>
            <a:t>Summary</a:t>
          </a:r>
          <a:r>
            <a:rPr lang="en-US" dirty="0">
              <a:latin typeface="Arial" panose="020B0604020202020204" pitchFamily="34" charset="0"/>
              <a:cs typeface="Arial" panose="020B0604020202020204" pitchFamily="34" charset="0"/>
            </a:rPr>
            <a:t>: Recap the importance of understanding elderly care needs.</a:t>
          </a:r>
        </a:p>
      </dgm:t>
    </dgm:pt>
    <dgm:pt modelId="{227439C5-D889-4478-B9C3-AF45EA8D2980}" type="parTrans" cxnId="{D8596365-5DC9-4B3E-B7EA-6F57523335A9}">
      <dgm:prSet/>
      <dgm:spPr/>
      <dgm:t>
        <a:bodyPr/>
        <a:lstStyle/>
        <a:p>
          <a:endParaRPr lang="en-US"/>
        </a:p>
      </dgm:t>
    </dgm:pt>
    <dgm:pt modelId="{0AAE05CA-F48E-47DE-B247-6B889F3AF867}" type="sibTrans" cxnId="{D8596365-5DC9-4B3E-B7EA-6F57523335A9}">
      <dgm:prSet/>
      <dgm:spPr/>
      <dgm:t>
        <a:bodyPr/>
        <a:lstStyle/>
        <a:p>
          <a:endParaRPr lang="en-US"/>
        </a:p>
      </dgm:t>
    </dgm:pt>
    <dgm:pt modelId="{68A9EC96-94EB-4ABC-A515-27DC48DA2E71}">
      <dgm:prSet/>
      <dgm:spPr/>
      <dgm:t>
        <a:bodyPr/>
        <a:lstStyle/>
        <a:p>
          <a:r>
            <a:rPr lang="en-US" b="1" dirty="0">
              <a:latin typeface="Arial" panose="020B0604020202020204" pitchFamily="34" charset="0"/>
              <a:cs typeface="Arial" panose="020B0604020202020204" pitchFamily="34" charset="0"/>
            </a:rPr>
            <a:t>Theory and Policy</a:t>
          </a:r>
          <a:r>
            <a:rPr lang="en-US" dirty="0">
              <a:latin typeface="Arial" panose="020B0604020202020204" pitchFamily="34" charset="0"/>
              <a:cs typeface="Arial" panose="020B0604020202020204" pitchFamily="34" charset="0"/>
            </a:rPr>
            <a:t>: The role of theory and policy in shaping elderly care.</a:t>
          </a:r>
        </a:p>
      </dgm:t>
    </dgm:pt>
    <dgm:pt modelId="{2A6BE68F-F5A4-412D-BC05-AD300AAE5667}" type="parTrans" cxnId="{D79ABC14-6DDF-4E8F-A8F1-67DAE2111697}">
      <dgm:prSet/>
      <dgm:spPr/>
      <dgm:t>
        <a:bodyPr/>
        <a:lstStyle/>
        <a:p>
          <a:endParaRPr lang="en-US"/>
        </a:p>
      </dgm:t>
    </dgm:pt>
    <dgm:pt modelId="{E13854C9-431B-40A2-8559-019B72F5CD27}" type="sibTrans" cxnId="{D79ABC14-6DDF-4E8F-A8F1-67DAE2111697}">
      <dgm:prSet/>
      <dgm:spPr/>
      <dgm:t>
        <a:bodyPr/>
        <a:lstStyle/>
        <a:p>
          <a:endParaRPr lang="en-US"/>
        </a:p>
      </dgm:t>
    </dgm:pt>
    <dgm:pt modelId="{5D80A240-07D0-4791-999A-92F76BEF20AE}">
      <dgm:prSet/>
      <dgm:spPr/>
      <dgm:t>
        <a:bodyPr/>
        <a:lstStyle/>
        <a:p>
          <a:r>
            <a:rPr lang="en-US" b="1" dirty="0">
              <a:latin typeface="Arial" panose="020B0604020202020204" pitchFamily="34" charset="0"/>
              <a:cs typeface="Arial" panose="020B0604020202020204" pitchFamily="34" charset="0"/>
            </a:rPr>
            <a:t>Technological Innovation</a:t>
          </a:r>
          <a:r>
            <a:rPr lang="en-US" dirty="0">
              <a:latin typeface="Arial" panose="020B0604020202020204" pitchFamily="34" charset="0"/>
              <a:cs typeface="Arial" panose="020B0604020202020204" pitchFamily="34" charset="0"/>
            </a:rPr>
            <a:t>: The potential for technology to improve elderly care.</a:t>
          </a:r>
        </a:p>
      </dgm:t>
    </dgm:pt>
    <dgm:pt modelId="{CFD01244-B419-46C5-A2E6-9C3FE64C3793}" type="parTrans" cxnId="{18DECFF2-36CC-44F1-B757-27B0B722A3F4}">
      <dgm:prSet/>
      <dgm:spPr/>
      <dgm:t>
        <a:bodyPr/>
        <a:lstStyle/>
        <a:p>
          <a:endParaRPr lang="en-US"/>
        </a:p>
      </dgm:t>
    </dgm:pt>
    <dgm:pt modelId="{02773646-384E-4649-809D-30F1415BAC54}" type="sibTrans" cxnId="{18DECFF2-36CC-44F1-B757-27B0B722A3F4}">
      <dgm:prSet/>
      <dgm:spPr/>
      <dgm:t>
        <a:bodyPr/>
        <a:lstStyle/>
        <a:p>
          <a:endParaRPr lang="en-US"/>
        </a:p>
      </dgm:t>
    </dgm:pt>
    <dgm:pt modelId="{A25DE307-977F-4778-AE75-17DE77CBB558}">
      <dgm:prSet/>
      <dgm:spPr/>
      <dgm:t>
        <a:bodyPr/>
        <a:lstStyle/>
        <a:p>
          <a:r>
            <a:rPr lang="en-US" b="1" dirty="0">
              <a:latin typeface="Arial" panose="020B0604020202020204" pitchFamily="34" charset="0"/>
              <a:cs typeface="Arial" panose="020B0604020202020204" pitchFamily="34" charset="0"/>
            </a:rPr>
            <a:t>Recommendations</a:t>
          </a:r>
          <a:r>
            <a:rPr lang="en-US" dirty="0">
              <a:latin typeface="Arial" panose="020B0604020202020204" pitchFamily="34" charset="0"/>
              <a:cs typeface="Arial" panose="020B0604020202020204" pitchFamily="34" charset="0"/>
            </a:rPr>
            <a:t>: The need for reform and better integration of services.</a:t>
          </a:r>
        </a:p>
      </dgm:t>
    </dgm:pt>
    <dgm:pt modelId="{4CFDAB6A-EF10-40BE-98FC-AADCC843B21D}" type="parTrans" cxnId="{5EE20C00-6F7B-4DF3-BABE-EB39A9EA0D6B}">
      <dgm:prSet/>
      <dgm:spPr/>
      <dgm:t>
        <a:bodyPr/>
        <a:lstStyle/>
        <a:p>
          <a:endParaRPr lang="en-US"/>
        </a:p>
      </dgm:t>
    </dgm:pt>
    <dgm:pt modelId="{7D80B018-7A63-4757-9158-BCAD570F3AB6}" type="sibTrans" cxnId="{5EE20C00-6F7B-4DF3-BABE-EB39A9EA0D6B}">
      <dgm:prSet/>
      <dgm:spPr/>
      <dgm:t>
        <a:bodyPr/>
        <a:lstStyle/>
        <a:p>
          <a:endParaRPr lang="en-US"/>
        </a:p>
      </dgm:t>
    </dgm:pt>
    <dgm:pt modelId="{7A4E8DE4-B455-4C48-A221-A50FAE06D601}">
      <dgm:prSet/>
      <dgm:spPr/>
      <dgm:t>
        <a:bodyPr/>
        <a:lstStyle/>
        <a:p>
          <a:r>
            <a:rPr lang="en-US" b="1" dirty="0">
              <a:latin typeface="Arial" panose="020B0604020202020204" pitchFamily="34" charset="0"/>
              <a:cs typeface="Arial" panose="020B0604020202020204" pitchFamily="34" charset="0"/>
            </a:rPr>
            <a:t>Final Thought</a:t>
          </a:r>
          <a:r>
            <a:rPr lang="en-US" dirty="0">
              <a:latin typeface="Arial" panose="020B0604020202020204" pitchFamily="34" charset="0"/>
              <a:cs typeface="Arial" panose="020B0604020202020204" pitchFamily="34" charset="0"/>
            </a:rPr>
            <a:t>: The integration of policy, theory, and technology is vital to improving outcomes for older people</a:t>
          </a:r>
          <a:r>
            <a:rPr lang="en-US" dirty="0"/>
            <a:t>.</a:t>
          </a:r>
        </a:p>
      </dgm:t>
    </dgm:pt>
    <dgm:pt modelId="{B8D96155-B8D4-4777-AB0C-165184071819}" type="parTrans" cxnId="{81EE18C7-5436-4973-81BE-76DF3E857209}">
      <dgm:prSet/>
      <dgm:spPr/>
      <dgm:t>
        <a:bodyPr/>
        <a:lstStyle/>
        <a:p>
          <a:endParaRPr lang="en-US"/>
        </a:p>
      </dgm:t>
    </dgm:pt>
    <dgm:pt modelId="{A6DA26F0-26DC-4058-961F-9E0064B351C8}" type="sibTrans" cxnId="{81EE18C7-5436-4973-81BE-76DF3E857209}">
      <dgm:prSet/>
      <dgm:spPr/>
      <dgm:t>
        <a:bodyPr/>
        <a:lstStyle/>
        <a:p>
          <a:endParaRPr lang="en-US"/>
        </a:p>
      </dgm:t>
    </dgm:pt>
    <dgm:pt modelId="{EBFD50E5-5B8D-4C15-B19F-79286B07C2C6}" type="pres">
      <dgm:prSet presAssocID="{1EA627B7-6A55-402E-90DA-CA40B2988FB2}" presName="compositeShape" presStyleCnt="0">
        <dgm:presLayoutVars>
          <dgm:chMax val="7"/>
          <dgm:dir/>
          <dgm:resizeHandles val="exact"/>
        </dgm:presLayoutVars>
      </dgm:prSet>
      <dgm:spPr/>
    </dgm:pt>
    <dgm:pt modelId="{C9A66F13-3B03-4413-A582-667EEF6CF90C}" type="pres">
      <dgm:prSet presAssocID="{52356349-3C2A-4FBE-A24D-76D548186CA9}" presName="circ1" presStyleLbl="vennNode1" presStyleIdx="0" presStyleCnt="5"/>
      <dgm:spPr/>
    </dgm:pt>
    <dgm:pt modelId="{EFB2FD05-699D-4AE9-988F-1E635DCDE217}" type="pres">
      <dgm:prSet presAssocID="{52356349-3C2A-4FBE-A24D-76D548186CA9}" presName="circ1Tx" presStyleLbl="revTx" presStyleIdx="0" presStyleCnt="0">
        <dgm:presLayoutVars>
          <dgm:chMax val="0"/>
          <dgm:chPref val="0"/>
          <dgm:bulletEnabled val="1"/>
        </dgm:presLayoutVars>
      </dgm:prSet>
      <dgm:spPr/>
    </dgm:pt>
    <dgm:pt modelId="{0DD56B0B-D9BA-4917-8F0A-A6148E62157C}" type="pres">
      <dgm:prSet presAssocID="{68A9EC96-94EB-4ABC-A515-27DC48DA2E71}" presName="circ2" presStyleLbl="vennNode1" presStyleIdx="1" presStyleCnt="5"/>
      <dgm:spPr/>
    </dgm:pt>
    <dgm:pt modelId="{6A005848-F4F1-4238-BE8A-9DF3C35CA064}" type="pres">
      <dgm:prSet presAssocID="{68A9EC96-94EB-4ABC-A515-27DC48DA2E71}" presName="circ2Tx" presStyleLbl="revTx" presStyleIdx="0" presStyleCnt="0">
        <dgm:presLayoutVars>
          <dgm:chMax val="0"/>
          <dgm:chPref val="0"/>
          <dgm:bulletEnabled val="1"/>
        </dgm:presLayoutVars>
      </dgm:prSet>
      <dgm:spPr/>
    </dgm:pt>
    <dgm:pt modelId="{9EB2FF6E-797E-4A14-987D-7982674768AE}" type="pres">
      <dgm:prSet presAssocID="{5D80A240-07D0-4791-999A-92F76BEF20AE}" presName="circ3" presStyleLbl="vennNode1" presStyleIdx="2" presStyleCnt="5"/>
      <dgm:spPr/>
    </dgm:pt>
    <dgm:pt modelId="{31B7AC56-F959-4954-AD9D-BF067052B205}" type="pres">
      <dgm:prSet presAssocID="{5D80A240-07D0-4791-999A-92F76BEF20AE}" presName="circ3Tx" presStyleLbl="revTx" presStyleIdx="0" presStyleCnt="0">
        <dgm:presLayoutVars>
          <dgm:chMax val="0"/>
          <dgm:chPref val="0"/>
          <dgm:bulletEnabled val="1"/>
        </dgm:presLayoutVars>
      </dgm:prSet>
      <dgm:spPr/>
    </dgm:pt>
    <dgm:pt modelId="{9E087B03-1534-4F7E-94C7-7E4750D7B801}" type="pres">
      <dgm:prSet presAssocID="{A25DE307-977F-4778-AE75-17DE77CBB558}" presName="circ4" presStyleLbl="vennNode1" presStyleIdx="3" presStyleCnt="5"/>
      <dgm:spPr/>
    </dgm:pt>
    <dgm:pt modelId="{A14DC9D1-323D-4F50-B790-5E591B8130A4}" type="pres">
      <dgm:prSet presAssocID="{A25DE307-977F-4778-AE75-17DE77CBB558}" presName="circ4Tx" presStyleLbl="revTx" presStyleIdx="0" presStyleCnt="0">
        <dgm:presLayoutVars>
          <dgm:chMax val="0"/>
          <dgm:chPref val="0"/>
          <dgm:bulletEnabled val="1"/>
        </dgm:presLayoutVars>
      </dgm:prSet>
      <dgm:spPr/>
    </dgm:pt>
    <dgm:pt modelId="{61FEB822-7CE8-4506-AA4B-8231E05173A8}" type="pres">
      <dgm:prSet presAssocID="{7A4E8DE4-B455-4C48-A221-A50FAE06D601}" presName="circ5" presStyleLbl="vennNode1" presStyleIdx="4" presStyleCnt="5"/>
      <dgm:spPr/>
    </dgm:pt>
    <dgm:pt modelId="{17FDF7ED-2C50-421C-A59B-C2DD8339E265}" type="pres">
      <dgm:prSet presAssocID="{7A4E8DE4-B455-4C48-A221-A50FAE06D601}" presName="circ5Tx" presStyleLbl="revTx" presStyleIdx="0" presStyleCnt="0">
        <dgm:presLayoutVars>
          <dgm:chMax val="0"/>
          <dgm:chPref val="0"/>
          <dgm:bulletEnabled val="1"/>
        </dgm:presLayoutVars>
      </dgm:prSet>
      <dgm:spPr/>
    </dgm:pt>
  </dgm:ptLst>
  <dgm:cxnLst>
    <dgm:cxn modelId="{5EE20C00-6F7B-4DF3-BABE-EB39A9EA0D6B}" srcId="{1EA627B7-6A55-402E-90DA-CA40B2988FB2}" destId="{A25DE307-977F-4778-AE75-17DE77CBB558}" srcOrd="3" destOrd="0" parTransId="{4CFDAB6A-EF10-40BE-98FC-AADCC843B21D}" sibTransId="{7D80B018-7A63-4757-9158-BCAD570F3AB6}"/>
    <dgm:cxn modelId="{119B1904-3487-47B8-AA38-11481A55435C}" type="presOf" srcId="{5D80A240-07D0-4791-999A-92F76BEF20AE}" destId="{31B7AC56-F959-4954-AD9D-BF067052B205}" srcOrd="0" destOrd="0" presId="urn:microsoft.com/office/officeart/2005/8/layout/venn1"/>
    <dgm:cxn modelId="{D79ABC14-6DDF-4E8F-A8F1-67DAE2111697}" srcId="{1EA627B7-6A55-402E-90DA-CA40B2988FB2}" destId="{68A9EC96-94EB-4ABC-A515-27DC48DA2E71}" srcOrd="1" destOrd="0" parTransId="{2A6BE68F-F5A4-412D-BC05-AD300AAE5667}" sibTransId="{E13854C9-431B-40A2-8559-019B72F5CD27}"/>
    <dgm:cxn modelId="{73255416-9A95-4E89-A20E-203F07E6B7AC}" type="presOf" srcId="{7A4E8DE4-B455-4C48-A221-A50FAE06D601}" destId="{17FDF7ED-2C50-421C-A59B-C2DD8339E265}" srcOrd="0" destOrd="0" presId="urn:microsoft.com/office/officeart/2005/8/layout/venn1"/>
    <dgm:cxn modelId="{292F1F19-71ED-4984-9913-60DA0AB6190A}" type="presOf" srcId="{68A9EC96-94EB-4ABC-A515-27DC48DA2E71}" destId="{6A005848-F4F1-4238-BE8A-9DF3C35CA064}" srcOrd="0" destOrd="0" presId="urn:microsoft.com/office/officeart/2005/8/layout/venn1"/>
    <dgm:cxn modelId="{236ACE2E-B445-4750-96A5-C6D6DCC8A4F8}" type="presOf" srcId="{1EA627B7-6A55-402E-90DA-CA40B2988FB2}" destId="{EBFD50E5-5B8D-4C15-B19F-79286B07C2C6}" srcOrd="0" destOrd="0" presId="urn:microsoft.com/office/officeart/2005/8/layout/venn1"/>
    <dgm:cxn modelId="{CA581B32-4974-4A63-AE37-5EF8096876B2}" type="presOf" srcId="{52356349-3C2A-4FBE-A24D-76D548186CA9}" destId="{EFB2FD05-699D-4AE9-988F-1E635DCDE217}" srcOrd="0" destOrd="0" presId="urn:microsoft.com/office/officeart/2005/8/layout/venn1"/>
    <dgm:cxn modelId="{D8596365-5DC9-4B3E-B7EA-6F57523335A9}" srcId="{1EA627B7-6A55-402E-90DA-CA40B2988FB2}" destId="{52356349-3C2A-4FBE-A24D-76D548186CA9}" srcOrd="0" destOrd="0" parTransId="{227439C5-D889-4478-B9C3-AF45EA8D2980}" sibTransId="{0AAE05CA-F48E-47DE-B247-6B889F3AF867}"/>
    <dgm:cxn modelId="{81EE18C7-5436-4973-81BE-76DF3E857209}" srcId="{1EA627B7-6A55-402E-90DA-CA40B2988FB2}" destId="{7A4E8DE4-B455-4C48-A221-A50FAE06D601}" srcOrd="4" destOrd="0" parTransId="{B8D96155-B8D4-4777-AB0C-165184071819}" sibTransId="{A6DA26F0-26DC-4058-961F-9E0064B351C8}"/>
    <dgm:cxn modelId="{6862F9E2-B974-43A2-BC3B-1A1350A486E2}" type="presOf" srcId="{A25DE307-977F-4778-AE75-17DE77CBB558}" destId="{A14DC9D1-323D-4F50-B790-5E591B8130A4}" srcOrd="0" destOrd="0" presId="urn:microsoft.com/office/officeart/2005/8/layout/venn1"/>
    <dgm:cxn modelId="{18DECFF2-36CC-44F1-B757-27B0B722A3F4}" srcId="{1EA627B7-6A55-402E-90DA-CA40B2988FB2}" destId="{5D80A240-07D0-4791-999A-92F76BEF20AE}" srcOrd="2" destOrd="0" parTransId="{CFD01244-B419-46C5-A2E6-9C3FE64C3793}" sibTransId="{02773646-384E-4649-809D-30F1415BAC54}"/>
    <dgm:cxn modelId="{BAF597BC-0286-4757-94D3-F3A41E4DFB5F}" type="presParOf" srcId="{EBFD50E5-5B8D-4C15-B19F-79286B07C2C6}" destId="{C9A66F13-3B03-4413-A582-667EEF6CF90C}" srcOrd="0" destOrd="0" presId="urn:microsoft.com/office/officeart/2005/8/layout/venn1"/>
    <dgm:cxn modelId="{D8852A98-DF07-47FB-9C33-1ACE60EE561A}" type="presParOf" srcId="{EBFD50E5-5B8D-4C15-B19F-79286B07C2C6}" destId="{EFB2FD05-699D-4AE9-988F-1E635DCDE217}" srcOrd="1" destOrd="0" presId="urn:microsoft.com/office/officeart/2005/8/layout/venn1"/>
    <dgm:cxn modelId="{8A0EF836-5A3B-4E6B-8C82-33A36C41D66D}" type="presParOf" srcId="{EBFD50E5-5B8D-4C15-B19F-79286B07C2C6}" destId="{0DD56B0B-D9BA-4917-8F0A-A6148E62157C}" srcOrd="2" destOrd="0" presId="urn:microsoft.com/office/officeart/2005/8/layout/venn1"/>
    <dgm:cxn modelId="{AB5D7AB5-67D6-44B0-9E9B-0B848054EFED}" type="presParOf" srcId="{EBFD50E5-5B8D-4C15-B19F-79286B07C2C6}" destId="{6A005848-F4F1-4238-BE8A-9DF3C35CA064}" srcOrd="3" destOrd="0" presId="urn:microsoft.com/office/officeart/2005/8/layout/venn1"/>
    <dgm:cxn modelId="{1A735906-6B56-49A6-94A8-D1750FE041E4}" type="presParOf" srcId="{EBFD50E5-5B8D-4C15-B19F-79286B07C2C6}" destId="{9EB2FF6E-797E-4A14-987D-7982674768AE}" srcOrd="4" destOrd="0" presId="urn:microsoft.com/office/officeart/2005/8/layout/venn1"/>
    <dgm:cxn modelId="{B42DAA3A-C932-4717-9D3B-F3B38AA26916}" type="presParOf" srcId="{EBFD50E5-5B8D-4C15-B19F-79286B07C2C6}" destId="{31B7AC56-F959-4954-AD9D-BF067052B205}" srcOrd="5" destOrd="0" presId="urn:microsoft.com/office/officeart/2005/8/layout/venn1"/>
    <dgm:cxn modelId="{2B8F232E-8C15-443B-9A69-6B4F5765CDFE}" type="presParOf" srcId="{EBFD50E5-5B8D-4C15-B19F-79286B07C2C6}" destId="{9E087B03-1534-4F7E-94C7-7E4750D7B801}" srcOrd="6" destOrd="0" presId="urn:microsoft.com/office/officeart/2005/8/layout/venn1"/>
    <dgm:cxn modelId="{32B69845-2681-4F54-8924-D968FD865C59}" type="presParOf" srcId="{EBFD50E5-5B8D-4C15-B19F-79286B07C2C6}" destId="{A14DC9D1-323D-4F50-B790-5E591B8130A4}" srcOrd="7" destOrd="0" presId="urn:microsoft.com/office/officeart/2005/8/layout/venn1"/>
    <dgm:cxn modelId="{1DEF760E-379D-4151-907A-B4D81E9E5AE4}" type="presParOf" srcId="{EBFD50E5-5B8D-4C15-B19F-79286B07C2C6}" destId="{61FEB822-7CE8-4506-AA4B-8231E05173A8}" srcOrd="8" destOrd="0" presId="urn:microsoft.com/office/officeart/2005/8/layout/venn1"/>
    <dgm:cxn modelId="{E2680941-3A3B-4466-860B-90C0BF62EB63}" type="presParOf" srcId="{EBFD50E5-5B8D-4C15-B19F-79286B07C2C6}" destId="{17FDF7ED-2C50-421C-A59B-C2DD8339E265}" srcOrd="9" destOrd="0" presId="urn:microsoft.com/office/officeart/2005/8/layout/venn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209DEE59-A0A6-467C-B051-615ED6F5864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AEB42C4-B3D2-4E59-A5FB-85440F90F46A}">
      <dgm:prSet custT="1"/>
      <dgm:spPr/>
      <dgm:t>
        <a:bodyPr/>
        <a:lstStyle/>
        <a:p>
          <a:r>
            <a:rPr lang="en-US" sz="1200"/>
            <a:t>Age UK (2024). </a:t>
          </a:r>
          <a:r>
            <a:rPr lang="en-US" sz="1200" i="1"/>
            <a:t>State of Health and Care of Older People in England 2024</a:t>
          </a:r>
          <a:r>
            <a:rPr lang="en-US" sz="1200"/>
            <a:t>. [online] Age UK. Available at: https://www.ageuk.org.uk/discover/2024/september/state-of-health-and-care-of-older-people-in-england-2024/.</a:t>
          </a:r>
        </a:p>
      </dgm:t>
    </dgm:pt>
    <dgm:pt modelId="{05C8C010-38F0-450B-8CE3-3C2BC477A3AF}" type="parTrans" cxnId="{1623E5C1-3D96-402A-B99D-6A31A7B50069}">
      <dgm:prSet/>
      <dgm:spPr/>
      <dgm:t>
        <a:bodyPr/>
        <a:lstStyle/>
        <a:p>
          <a:endParaRPr lang="en-US"/>
        </a:p>
      </dgm:t>
    </dgm:pt>
    <dgm:pt modelId="{03B49115-A09A-4928-AC46-31927D206DDF}" type="sibTrans" cxnId="{1623E5C1-3D96-402A-B99D-6A31A7B50069}">
      <dgm:prSet/>
      <dgm:spPr/>
      <dgm:t>
        <a:bodyPr/>
        <a:lstStyle/>
        <a:p>
          <a:endParaRPr lang="en-US"/>
        </a:p>
      </dgm:t>
    </dgm:pt>
    <dgm:pt modelId="{C84463DD-D090-407E-9F87-DB5A6CF8E3F3}">
      <dgm:prSet custT="1"/>
      <dgm:spPr/>
      <dgm:t>
        <a:bodyPr/>
        <a:lstStyle/>
        <a:p>
          <a:r>
            <a:rPr lang="en-US" sz="1200" dirty="0"/>
            <a:t>Age UK (2026), </a:t>
          </a:r>
          <a:r>
            <a:rPr lang="en-US" sz="1200" i="1" dirty="0"/>
            <a:t>Let’s change how we age</a:t>
          </a:r>
          <a:r>
            <a:rPr lang="en-US" sz="1200" dirty="0"/>
            <a:t>. Available at: </a:t>
          </a:r>
          <a:r>
            <a:rPr lang="en-US" sz="1200" u="sng" dirty="0">
              <a:hlinkClick xmlns:r="http://schemas.openxmlformats.org/officeDocument/2006/relationships" r:id="rId1"/>
            </a:rPr>
            <a:t>https://www.ageuk.org.uk/</a:t>
          </a:r>
          <a:r>
            <a:rPr lang="en-US" sz="1200" dirty="0"/>
            <a:t> </a:t>
          </a:r>
        </a:p>
      </dgm:t>
    </dgm:pt>
    <dgm:pt modelId="{E23B269C-A39C-42FC-8D69-5C21D7C0032A}" type="parTrans" cxnId="{861DBEC2-40BC-47D4-8744-C9BDF1718F4F}">
      <dgm:prSet/>
      <dgm:spPr/>
      <dgm:t>
        <a:bodyPr/>
        <a:lstStyle/>
        <a:p>
          <a:endParaRPr lang="en-US"/>
        </a:p>
      </dgm:t>
    </dgm:pt>
    <dgm:pt modelId="{F13875EC-2195-44D6-B378-000B80173D08}" type="sibTrans" cxnId="{861DBEC2-40BC-47D4-8744-C9BDF1718F4F}">
      <dgm:prSet/>
      <dgm:spPr/>
      <dgm:t>
        <a:bodyPr/>
        <a:lstStyle/>
        <a:p>
          <a:endParaRPr lang="en-US"/>
        </a:p>
      </dgm:t>
    </dgm:pt>
    <dgm:pt modelId="{4F28FBC0-AA0B-4386-AC22-476E2B9EB66C}">
      <dgm:prSet custT="1"/>
      <dgm:spPr/>
      <dgm:t>
        <a:bodyPr/>
        <a:lstStyle/>
        <a:p>
          <a:r>
            <a:rPr lang="en-US" sz="1200"/>
            <a:t>Allen, L., Williamson, S., Berry, E. and Alderwick, H. (2022). </a:t>
          </a:r>
          <a:r>
            <a:rPr lang="en-US" sz="1200" i="1"/>
            <a:t>The cost of caring: poverty and deprivation among residential care workers in the UK</a:t>
          </a:r>
          <a:r>
            <a:rPr lang="en-US" sz="1200"/>
            <a:t>. [online] Available at: https://www.health.org.uk/sites/default/files/pdf/2022-10/2022%20-%20The%20cost%20of%20caring.pdf.</a:t>
          </a:r>
        </a:p>
      </dgm:t>
    </dgm:pt>
    <dgm:pt modelId="{095A4CC4-AF0C-408D-889A-4A6424B2998B}" type="parTrans" cxnId="{E92DE4E9-2FFA-43E9-B8BE-BA524BE00ED3}">
      <dgm:prSet/>
      <dgm:spPr/>
      <dgm:t>
        <a:bodyPr/>
        <a:lstStyle/>
        <a:p>
          <a:endParaRPr lang="en-US"/>
        </a:p>
      </dgm:t>
    </dgm:pt>
    <dgm:pt modelId="{3AC79AF7-897A-438A-BB14-27C404132A72}" type="sibTrans" cxnId="{E92DE4E9-2FFA-43E9-B8BE-BA524BE00ED3}">
      <dgm:prSet/>
      <dgm:spPr/>
      <dgm:t>
        <a:bodyPr/>
        <a:lstStyle/>
        <a:p>
          <a:endParaRPr lang="en-US"/>
        </a:p>
      </dgm:t>
    </dgm:pt>
    <dgm:pt modelId="{50BB1E3C-1453-4042-810F-FD7A2E64D7DF}">
      <dgm:prSet custT="1"/>
      <dgm:spPr/>
      <dgm:t>
        <a:bodyPr/>
        <a:lstStyle/>
        <a:p>
          <a:r>
            <a:rPr lang="en-US" sz="1200"/>
            <a:t>Argenti, M., Fabio Cutroni, Domizia Mandolesi, Menghini, A.B., Percoco, M. and Sarno, F. (2025). Social Day Care Centre: A New Architectural Model to Improve Elderly’s Quality of Life. </a:t>
          </a:r>
          <a:r>
            <a:rPr lang="en-US" sz="1200" i="1"/>
            <a:t>SpringerBriefs in applied sciences and technology</a:t>
          </a:r>
          <a:r>
            <a:rPr lang="en-US" sz="1200"/>
            <a:t>, pp.141–158. https://doi.org/10.1007/978-3-031-95735-2_13.</a:t>
          </a:r>
        </a:p>
      </dgm:t>
    </dgm:pt>
    <dgm:pt modelId="{80ED06DC-B0D9-4DE4-BEEE-F219F837F57B}" type="parTrans" cxnId="{0D0FB9A6-7A21-4203-A54C-344D351E21DA}">
      <dgm:prSet/>
      <dgm:spPr/>
      <dgm:t>
        <a:bodyPr/>
        <a:lstStyle/>
        <a:p>
          <a:endParaRPr lang="en-US"/>
        </a:p>
      </dgm:t>
    </dgm:pt>
    <dgm:pt modelId="{C600B41E-A1E8-4BFE-89AE-38D5DCAF1199}" type="sibTrans" cxnId="{0D0FB9A6-7A21-4203-A54C-344D351E21DA}">
      <dgm:prSet/>
      <dgm:spPr/>
      <dgm:t>
        <a:bodyPr/>
        <a:lstStyle/>
        <a:p>
          <a:endParaRPr lang="en-US"/>
        </a:p>
      </dgm:t>
    </dgm:pt>
    <dgm:pt modelId="{C6EB7882-AB49-45B8-A166-AC34450A0E56}">
      <dgm:prSet custT="1"/>
      <dgm:spPr/>
      <dgm:t>
        <a:bodyPr/>
        <a:lstStyle/>
        <a:p>
          <a:r>
            <a:rPr lang="en-US" sz="1200"/>
            <a:t>Avraham, R., Lev, N., Deutsch, J.M., Davidovitch, N. and Shapira, S. (2025). Older Adults’ Experiences of Institutional Eating and Dining: A Qualitative Study on Mealtimes in Adult Day Centers. </a:t>
          </a:r>
          <a:r>
            <a:rPr lang="en-US" sz="1200" i="1"/>
            <a:t>Nutrients</a:t>
          </a:r>
          <a:r>
            <a:rPr lang="en-US" sz="1200"/>
            <a:t>, [online] 17(3), p.420. https://doi.org/10.3390/nu17030420.</a:t>
          </a:r>
        </a:p>
      </dgm:t>
    </dgm:pt>
    <dgm:pt modelId="{DF840425-613F-4561-8C90-2A6229897285}" type="parTrans" cxnId="{7CC82DC0-96BF-42FD-992E-7A7350EAB569}">
      <dgm:prSet/>
      <dgm:spPr/>
      <dgm:t>
        <a:bodyPr/>
        <a:lstStyle/>
        <a:p>
          <a:endParaRPr lang="en-US"/>
        </a:p>
      </dgm:t>
    </dgm:pt>
    <dgm:pt modelId="{B147E811-488D-4A9A-AA37-FF6C259B2392}" type="sibTrans" cxnId="{7CC82DC0-96BF-42FD-992E-7A7350EAB569}">
      <dgm:prSet/>
      <dgm:spPr/>
      <dgm:t>
        <a:bodyPr/>
        <a:lstStyle/>
        <a:p>
          <a:endParaRPr lang="en-US"/>
        </a:p>
      </dgm:t>
    </dgm:pt>
    <dgm:pt modelId="{60011CF6-B1FA-4590-AD31-2974BAC4FF12}">
      <dgm:prSet custT="1"/>
      <dgm:spPr/>
      <dgm:t>
        <a:bodyPr/>
        <a:lstStyle/>
        <a:p>
          <a:r>
            <a:rPr lang="en-US" sz="1200"/>
            <a:t>blue_admin (2024). </a:t>
          </a:r>
          <a:r>
            <a:rPr lang="en-US" sz="1200" i="1"/>
            <a:t>How technology Can Improve Health Care For Older People</a:t>
          </a:r>
          <a:r>
            <a:rPr lang="en-US" sz="1200"/>
            <a:t>. [online] OxleyCare. Available at: https://www.oxleycare.co.uk/technology-and-live-in-care-how-digital-tools-enhance-care-giving/.</a:t>
          </a:r>
        </a:p>
      </dgm:t>
    </dgm:pt>
    <dgm:pt modelId="{B7D186E6-75B1-4E6E-A74E-468D058E2A9E}" type="parTrans" cxnId="{E78A853B-D8AE-4754-AAD7-F94DF3F72557}">
      <dgm:prSet/>
      <dgm:spPr/>
      <dgm:t>
        <a:bodyPr/>
        <a:lstStyle/>
        <a:p>
          <a:endParaRPr lang="en-US"/>
        </a:p>
      </dgm:t>
    </dgm:pt>
    <dgm:pt modelId="{1902B316-3A86-4EED-92F8-0E70A991B671}" type="sibTrans" cxnId="{E78A853B-D8AE-4754-AAD7-F94DF3F72557}">
      <dgm:prSet/>
      <dgm:spPr/>
      <dgm:t>
        <a:bodyPr/>
        <a:lstStyle/>
        <a:p>
          <a:endParaRPr lang="en-US"/>
        </a:p>
      </dgm:t>
    </dgm:pt>
    <dgm:pt modelId="{CFCA7226-471B-4E6E-96D2-47332F68F5CF}">
      <dgm:prSet custT="1"/>
      <dgm:spPr/>
      <dgm:t>
        <a:bodyPr/>
        <a:lstStyle/>
        <a:p>
          <a:r>
            <a:rPr lang="en-US" sz="1200"/>
            <a:t>Bruss, K.V., Seth, P. and Zhao, G. (2024). Loneliness, Lack of Social and Emotional Support, and Mental Health Issues — United States, 2022. </a:t>
          </a:r>
          <a:r>
            <a:rPr lang="en-US" sz="1200" i="1"/>
            <a:t>MMWR. Morbidity and Mortality Weekly Report</a:t>
          </a:r>
          <a:r>
            <a:rPr lang="en-US" sz="1200"/>
            <a:t>, [online] 73(24). https://doi.org/10.15585/mmwr.mm7324a1.</a:t>
          </a:r>
        </a:p>
      </dgm:t>
    </dgm:pt>
    <dgm:pt modelId="{5C29EE26-6452-406F-A949-2591534C51FE}" type="parTrans" cxnId="{2DF5FAFC-71BC-4889-BF1F-E4D439218C7C}">
      <dgm:prSet/>
      <dgm:spPr/>
      <dgm:t>
        <a:bodyPr/>
        <a:lstStyle/>
        <a:p>
          <a:endParaRPr lang="en-US"/>
        </a:p>
      </dgm:t>
    </dgm:pt>
    <dgm:pt modelId="{C07ED91E-3804-4E21-9CC2-122F8A7C4DF0}" type="sibTrans" cxnId="{2DF5FAFC-71BC-4889-BF1F-E4D439218C7C}">
      <dgm:prSet/>
      <dgm:spPr/>
      <dgm:t>
        <a:bodyPr/>
        <a:lstStyle/>
        <a:p>
          <a:endParaRPr lang="en-US"/>
        </a:p>
      </dgm:t>
    </dgm:pt>
    <dgm:pt modelId="{8CB9D981-468A-4C6B-A1F6-C6DFEDF6046D}">
      <dgm:prSet custT="1"/>
      <dgm:spPr/>
      <dgm:t>
        <a:bodyPr/>
        <a:lstStyle/>
        <a:p>
          <a:r>
            <a:rPr lang="en-US" sz="1200"/>
            <a:t>Clayton, T.W. (2022). Demographic Changes in the Older Population. </a:t>
          </a:r>
          <a:r>
            <a:rPr lang="en-US" sz="1200" i="1"/>
            <a:t>BDJ Clinician’s Guides</a:t>
          </a:r>
          <a:r>
            <a:rPr lang="en-US" sz="1200"/>
            <a:t>, pp.1–21. https://doi.org/10.1007/978-3-031-10224-0_1.</a:t>
          </a:r>
        </a:p>
      </dgm:t>
    </dgm:pt>
    <dgm:pt modelId="{F713D3F9-D008-4CDE-A706-02A5DE346F18}" type="parTrans" cxnId="{64AC0CFF-4893-4DCC-BBE9-9460C8C90E20}">
      <dgm:prSet/>
      <dgm:spPr/>
      <dgm:t>
        <a:bodyPr/>
        <a:lstStyle/>
        <a:p>
          <a:endParaRPr lang="en-US"/>
        </a:p>
      </dgm:t>
    </dgm:pt>
    <dgm:pt modelId="{3AAEFD81-AE4A-457D-898E-02EEAB3705F4}" type="sibTrans" cxnId="{64AC0CFF-4893-4DCC-BBE9-9460C8C90E20}">
      <dgm:prSet/>
      <dgm:spPr/>
      <dgm:t>
        <a:bodyPr/>
        <a:lstStyle/>
        <a:p>
          <a:endParaRPr lang="en-US"/>
        </a:p>
      </dgm:t>
    </dgm:pt>
    <dgm:pt modelId="{5209A30B-FA12-42FA-8BF2-66D335DD18CA}">
      <dgm:prSet custT="1"/>
      <dgm:spPr/>
      <dgm:t>
        <a:bodyPr/>
        <a:lstStyle/>
        <a:p>
          <a:r>
            <a:rPr lang="en-US" sz="1200"/>
            <a:t>Department of Health &amp; Social Care (2025). </a:t>
          </a:r>
          <a:r>
            <a:rPr lang="en-US" sz="1200" i="1"/>
            <a:t>Care and Support Statutory Guidance</a:t>
          </a:r>
          <a:r>
            <a:rPr lang="en-US" sz="1200"/>
            <a:t>. [online] GOV.UK. Available at: https://www.gov.uk/government/publications/care-act-statutory-guidance/care-and-support-statutory-guidance.</a:t>
          </a:r>
        </a:p>
      </dgm:t>
    </dgm:pt>
    <dgm:pt modelId="{914F9059-2F15-4CFE-91FC-BBDDBC0FFA8E}" type="parTrans" cxnId="{AAAA64F7-96AF-47B1-8FFA-F8FF2C63810D}">
      <dgm:prSet/>
      <dgm:spPr/>
      <dgm:t>
        <a:bodyPr/>
        <a:lstStyle/>
        <a:p>
          <a:endParaRPr lang="en-US"/>
        </a:p>
      </dgm:t>
    </dgm:pt>
    <dgm:pt modelId="{ADBADE16-F12D-45DB-837C-9A9367C26F08}" type="sibTrans" cxnId="{AAAA64F7-96AF-47B1-8FFA-F8FF2C63810D}">
      <dgm:prSet/>
      <dgm:spPr/>
      <dgm:t>
        <a:bodyPr/>
        <a:lstStyle/>
        <a:p>
          <a:endParaRPr lang="en-US"/>
        </a:p>
      </dgm:t>
    </dgm:pt>
    <dgm:pt modelId="{44DAC9EA-B022-4A4C-AB44-B7D72DB6879B}">
      <dgm:prSet custT="1"/>
      <dgm:spPr/>
      <dgm:t>
        <a:bodyPr/>
        <a:lstStyle/>
        <a:p>
          <a:r>
            <a:rPr lang="en-US" sz="1200"/>
            <a:t>Facchinetti, G., Petrucci, G., Albanesi, B., De Marinis, M.G. and Piredda, M. (2023). Can Smart Home Technologies Help Older Adults Manage Their Chronic Condition? A Systematic Literature Review. </a:t>
          </a:r>
          <a:r>
            <a:rPr lang="en-US" sz="1200" i="1"/>
            <a:t>International Journal of Environmental Research and Public Health</a:t>
          </a:r>
          <a:r>
            <a:rPr lang="en-US" sz="1200"/>
            <a:t>, 20(2), p.1205. https://doi.org/10.3390/ijerph20021205.</a:t>
          </a:r>
        </a:p>
      </dgm:t>
    </dgm:pt>
    <dgm:pt modelId="{A797EF84-1BF6-4A92-86A1-81DA4F75E191}" type="parTrans" cxnId="{947A2A30-45A3-42D1-841B-EE7FA81FC346}">
      <dgm:prSet/>
      <dgm:spPr/>
      <dgm:t>
        <a:bodyPr/>
        <a:lstStyle/>
        <a:p>
          <a:endParaRPr lang="en-US"/>
        </a:p>
      </dgm:t>
    </dgm:pt>
    <dgm:pt modelId="{AB84BC7D-E635-45A6-970E-6D5A68248712}" type="sibTrans" cxnId="{947A2A30-45A3-42D1-841B-EE7FA81FC346}">
      <dgm:prSet/>
      <dgm:spPr/>
      <dgm:t>
        <a:bodyPr/>
        <a:lstStyle/>
        <a:p>
          <a:endParaRPr lang="en-US"/>
        </a:p>
      </dgm:t>
    </dgm:pt>
    <dgm:pt modelId="{06BCA0AD-D382-423B-BBBF-7200CB32690B}">
      <dgm:prSet custT="1"/>
      <dgm:spPr/>
      <dgm:t>
        <a:bodyPr/>
        <a:lstStyle/>
        <a:p>
          <a:r>
            <a:rPr lang="en-US" sz="1200"/>
            <a:t>Gaviano, L., Pili, R., Petretto, A.D., Berti, R., Carrogu, G.P., Pinna, M. and Petretto, D.R. (2024). Definitions of Ageing According to the Perspective of the Psychology of Ageing: A Scoping Review. </a:t>
          </a:r>
          <a:r>
            <a:rPr lang="en-US" sz="1200" i="1"/>
            <a:t>Geriatrics</a:t>
          </a:r>
          <a:r>
            <a:rPr lang="en-US" sz="1200"/>
            <a:t>, 9(5), pp.107–107. https://doi.org/10.3390/geriatrics9050107.</a:t>
          </a:r>
        </a:p>
      </dgm:t>
    </dgm:pt>
    <dgm:pt modelId="{CB64817F-7052-4845-A668-B83D2413C035}" type="parTrans" cxnId="{873AC681-7A04-4951-9F6B-87642BBC6999}">
      <dgm:prSet/>
      <dgm:spPr/>
      <dgm:t>
        <a:bodyPr/>
        <a:lstStyle/>
        <a:p>
          <a:endParaRPr lang="en-US"/>
        </a:p>
      </dgm:t>
    </dgm:pt>
    <dgm:pt modelId="{72078BFB-1BAE-42FC-8F94-151498A79867}" type="sibTrans" cxnId="{873AC681-7A04-4951-9F6B-87642BBC6999}">
      <dgm:prSet/>
      <dgm:spPr/>
      <dgm:t>
        <a:bodyPr/>
        <a:lstStyle/>
        <a:p>
          <a:endParaRPr lang="en-US"/>
        </a:p>
      </dgm:t>
    </dgm:pt>
    <dgm:pt modelId="{DE62F39F-DF26-4A4A-BDA1-64CBB9FFA654}">
      <dgm:prSet custT="1"/>
      <dgm:spPr/>
      <dgm:t>
        <a:bodyPr/>
        <a:lstStyle/>
        <a:p>
          <a:r>
            <a:rPr lang="en-US" sz="1200"/>
            <a:t>GOV.UK (2013). </a:t>
          </a:r>
          <a:r>
            <a:rPr lang="en-US" sz="1200" i="1"/>
            <a:t>Equality Act 2010</a:t>
          </a:r>
          <a:r>
            <a:rPr lang="en-US" sz="1200"/>
            <a:t>. [online] GOV.UK. Available at: https://www.gov.uk/guidance/equality-act-2010-guidance.</a:t>
          </a:r>
        </a:p>
      </dgm:t>
    </dgm:pt>
    <dgm:pt modelId="{9E123FD1-6CFC-4D3B-8C34-2553FAC1491B}" type="parTrans" cxnId="{BC9D9654-5BC7-4AF5-A141-FBA7820E67F3}">
      <dgm:prSet/>
      <dgm:spPr/>
      <dgm:t>
        <a:bodyPr/>
        <a:lstStyle/>
        <a:p>
          <a:endParaRPr lang="en-US"/>
        </a:p>
      </dgm:t>
    </dgm:pt>
    <dgm:pt modelId="{0B2477AA-5237-4E68-B20A-56FF418D3CBE}" type="sibTrans" cxnId="{BC9D9654-5BC7-4AF5-A141-FBA7820E67F3}">
      <dgm:prSet/>
      <dgm:spPr/>
      <dgm:t>
        <a:bodyPr/>
        <a:lstStyle/>
        <a:p>
          <a:endParaRPr lang="en-US"/>
        </a:p>
      </dgm:t>
    </dgm:pt>
    <dgm:pt modelId="{BADA1FEC-F9C6-4150-8EEE-7CB17C10B6C0}">
      <dgm:prSet custT="1"/>
      <dgm:spPr/>
      <dgm:t>
        <a:bodyPr/>
        <a:lstStyle/>
        <a:p>
          <a:r>
            <a:rPr lang="en-US" sz="1200"/>
            <a:t>Grange, H., Johns, G., Ahuja, A., Harper, P., Williams, E. and Gartner, D. (2024). Capacity Planning of Virtual Wards for Frail and Elderly Patients. </a:t>
          </a:r>
          <a:r>
            <a:rPr lang="en-US" sz="1200" i="1"/>
            <a:t>Healthcare</a:t>
          </a:r>
          <a:r>
            <a:rPr lang="en-US" sz="1200"/>
            <a:t>, [online] 12(5), p.533. https://doi.org/10.3390/healthcare12050533.</a:t>
          </a:r>
        </a:p>
      </dgm:t>
    </dgm:pt>
    <dgm:pt modelId="{BDF68957-A3F9-497A-9130-9BB1AA72C998}" type="parTrans" cxnId="{368545AC-863D-4A54-9A1A-A188AA4EBB31}">
      <dgm:prSet/>
      <dgm:spPr/>
      <dgm:t>
        <a:bodyPr/>
        <a:lstStyle/>
        <a:p>
          <a:endParaRPr lang="en-US"/>
        </a:p>
      </dgm:t>
    </dgm:pt>
    <dgm:pt modelId="{19DA0C12-2545-4662-95FD-086BA9BF4F3F}" type="sibTrans" cxnId="{368545AC-863D-4A54-9A1A-A188AA4EBB31}">
      <dgm:prSet/>
      <dgm:spPr/>
      <dgm:t>
        <a:bodyPr/>
        <a:lstStyle/>
        <a:p>
          <a:endParaRPr lang="en-US"/>
        </a:p>
      </dgm:t>
    </dgm:pt>
    <dgm:pt modelId="{F2B0A869-C40F-4BD8-9C28-8E2975368893}">
      <dgm:prSet custT="1"/>
      <dgm:spPr/>
      <dgm:t>
        <a:bodyPr/>
        <a:lstStyle/>
        <a:p>
          <a:r>
            <a:rPr lang="en-US" sz="1200"/>
            <a:t>Mathew, S., Fitts, M.S., Liddle, Z., Bourke, L., Campbell, N., Murakami-Gold, L., Russell, D.J., Humphreys, J.S., Mullholand, E., Zhao, Y., Jones, M.P., Boffa, J., Ramjan, M., Tangey, A., Schultz, R. and Wakerman, J. (2023). Telehealth in remote Australia: a supplementary tool or an alternative model of care replacing face-to-face consultations? </a:t>
          </a:r>
          <a:r>
            <a:rPr lang="en-US" sz="1200" i="1"/>
            <a:t>BMC Health Services Research</a:t>
          </a:r>
          <a:r>
            <a:rPr lang="en-US" sz="1200"/>
            <a:t>, [online] 23(1). https://doi.org/10.1186/s12913-023-09265-2.</a:t>
          </a:r>
        </a:p>
      </dgm:t>
    </dgm:pt>
    <dgm:pt modelId="{781767B9-D100-489C-AD62-16C955E36248}" type="parTrans" cxnId="{BB77EC38-497A-4ED1-9462-5C9528B28188}">
      <dgm:prSet/>
      <dgm:spPr/>
      <dgm:t>
        <a:bodyPr/>
        <a:lstStyle/>
        <a:p>
          <a:endParaRPr lang="en-US"/>
        </a:p>
      </dgm:t>
    </dgm:pt>
    <dgm:pt modelId="{C1F09309-785A-42C4-929B-B965A094223D}" type="sibTrans" cxnId="{BB77EC38-497A-4ED1-9462-5C9528B28188}">
      <dgm:prSet/>
      <dgm:spPr/>
      <dgm:t>
        <a:bodyPr/>
        <a:lstStyle/>
        <a:p>
          <a:endParaRPr lang="en-US"/>
        </a:p>
      </dgm:t>
    </dgm:pt>
    <dgm:pt modelId="{8DDB787B-8185-4788-BA56-4E9FD8753117}">
      <dgm:prSet custT="1"/>
      <dgm:spPr/>
      <dgm:t>
        <a:bodyPr/>
        <a:lstStyle/>
        <a:p>
          <a:r>
            <a:rPr lang="en-US" sz="1200"/>
            <a:t>NHS England (2025). </a:t>
          </a:r>
          <a:r>
            <a:rPr lang="en-US" sz="1200" i="1"/>
            <a:t>Improving Care for Older People</a:t>
          </a:r>
          <a:r>
            <a:rPr lang="en-US" sz="1200"/>
            <a:t>. [online] NHS England. Available at: https://www.england.nhs.uk/ourwork/clinical-policy/older-people/improving-care-for-older-people/.</a:t>
          </a:r>
        </a:p>
      </dgm:t>
    </dgm:pt>
    <dgm:pt modelId="{86E0E4CB-AFE5-45A9-BAF4-0DA3883FE4FC}" type="parTrans" cxnId="{E1EF57FD-7A12-4C9C-A354-ED3AFCDEBBB3}">
      <dgm:prSet/>
      <dgm:spPr/>
      <dgm:t>
        <a:bodyPr/>
        <a:lstStyle/>
        <a:p>
          <a:endParaRPr lang="en-US"/>
        </a:p>
      </dgm:t>
    </dgm:pt>
    <dgm:pt modelId="{3AD4D73C-E7D7-454B-BDBC-2D9548116A57}" type="sibTrans" cxnId="{E1EF57FD-7A12-4C9C-A354-ED3AFCDEBBB3}">
      <dgm:prSet/>
      <dgm:spPr/>
      <dgm:t>
        <a:bodyPr/>
        <a:lstStyle/>
        <a:p>
          <a:endParaRPr lang="en-US"/>
        </a:p>
      </dgm:t>
    </dgm:pt>
    <dgm:pt modelId="{806B8076-5A44-4F2D-8EA5-2FD6995F670D}">
      <dgm:prSet custT="1"/>
      <dgm:spPr/>
      <dgm:t>
        <a:bodyPr/>
        <a:lstStyle/>
        <a:p>
          <a:r>
            <a:rPr lang="en-US" sz="1200"/>
            <a:t>Nowak, R.M. (2023). How resistance to change impairs innovation. </a:t>
          </a:r>
          <a:r>
            <a:rPr lang="en-US" sz="1200" i="1"/>
            <a:t>Journal of Strategy and Management</a:t>
          </a:r>
          <a:r>
            <a:rPr lang="en-US" sz="1200"/>
            <a:t>, 16(4), pp.609–629. https://doi.org/10.1108/jsma-08-2022-0144.</a:t>
          </a:r>
        </a:p>
      </dgm:t>
    </dgm:pt>
    <dgm:pt modelId="{D02B04B9-8FEE-4579-BC32-B0F6D83D25BE}" type="parTrans" cxnId="{9FA488CD-7BBB-4D51-9EA4-DFECB2C6FAEA}">
      <dgm:prSet/>
      <dgm:spPr/>
      <dgm:t>
        <a:bodyPr/>
        <a:lstStyle/>
        <a:p>
          <a:endParaRPr lang="en-US"/>
        </a:p>
      </dgm:t>
    </dgm:pt>
    <dgm:pt modelId="{9282C5D9-687F-4EB6-925D-197B09DE0127}" type="sibTrans" cxnId="{9FA488CD-7BBB-4D51-9EA4-DFECB2C6FAEA}">
      <dgm:prSet/>
      <dgm:spPr/>
      <dgm:t>
        <a:bodyPr/>
        <a:lstStyle/>
        <a:p>
          <a:endParaRPr lang="en-US"/>
        </a:p>
      </dgm:t>
    </dgm:pt>
    <dgm:pt modelId="{A77FD2A1-098E-41F0-9C0E-B2F2F94AD765}">
      <dgm:prSet custT="1"/>
      <dgm:spPr/>
      <dgm:t>
        <a:bodyPr/>
        <a:lstStyle/>
        <a:p>
          <a:r>
            <a:rPr lang="en-US" sz="1200"/>
            <a:t>Opera Beds (2026), </a:t>
          </a:r>
          <a:r>
            <a:rPr lang="en-US" sz="1200" i="1"/>
            <a:t>What Is a Dementia Village?</a:t>
          </a:r>
          <a:r>
            <a:rPr lang="en-US" sz="1200"/>
            <a:t> Available at: </a:t>
          </a:r>
          <a:r>
            <a:rPr lang="en-US" sz="1200" u="sng">
              <a:hlinkClick xmlns:r="http://schemas.openxmlformats.org/officeDocument/2006/relationships" r:id="rId2"/>
            </a:rPr>
            <a:t>https://operabeds.com/blogs/news/dutch-dementia-village</a:t>
          </a:r>
          <a:endParaRPr lang="en-US" sz="1200"/>
        </a:p>
      </dgm:t>
    </dgm:pt>
    <dgm:pt modelId="{C56DBF2B-81D1-4B7C-85CC-C9F069DFD5D8}" type="parTrans" cxnId="{8A985E01-05EE-4BF0-90AB-67FB7DE88238}">
      <dgm:prSet/>
      <dgm:spPr/>
      <dgm:t>
        <a:bodyPr/>
        <a:lstStyle/>
        <a:p>
          <a:endParaRPr lang="en-US"/>
        </a:p>
      </dgm:t>
    </dgm:pt>
    <dgm:pt modelId="{CBD75289-CD5E-4B45-ABE2-2CD5D80DF20C}" type="sibTrans" cxnId="{8A985E01-05EE-4BF0-90AB-67FB7DE88238}">
      <dgm:prSet/>
      <dgm:spPr/>
      <dgm:t>
        <a:bodyPr/>
        <a:lstStyle/>
        <a:p>
          <a:endParaRPr lang="en-US"/>
        </a:p>
      </dgm:t>
    </dgm:pt>
    <dgm:pt modelId="{D9C3558A-FA47-4F9D-AD07-2A3539B7630B}">
      <dgm:prSet custT="1"/>
      <dgm:spPr/>
      <dgm:t>
        <a:bodyPr/>
        <a:lstStyle/>
        <a:p>
          <a:r>
            <a:rPr lang="en-US" sz="1200"/>
            <a:t>Shaik, M.A., Fahim Islam Anik, Hasan, M.M., Chakravarty, S., Ramos, M., Rahman, M.A., Ahamed, S.I. and Nazmus Sakib (2024). Revisiting Remote Monitoring for Older Adults: A Systematic Literature Review toward Advancing Remote Monitoring for Patients with AD/ADRD (Preprint). </a:t>
          </a:r>
          <a:r>
            <a:rPr lang="en-US" sz="1200" i="1"/>
            <a:t>JMIR Aging</a:t>
          </a:r>
          <a:r>
            <a:rPr lang="en-US" sz="1200"/>
            <a:t>. [online] https://doi.org/10.2196/69175.</a:t>
          </a:r>
        </a:p>
      </dgm:t>
    </dgm:pt>
    <dgm:pt modelId="{15B2D7AB-F6F5-43D6-8213-4581215C3C5C}" type="parTrans" cxnId="{B96E25D7-FC3E-4545-A8D3-A6238B79616B}">
      <dgm:prSet/>
      <dgm:spPr/>
      <dgm:t>
        <a:bodyPr/>
        <a:lstStyle/>
        <a:p>
          <a:endParaRPr lang="en-US"/>
        </a:p>
      </dgm:t>
    </dgm:pt>
    <dgm:pt modelId="{47FB9EE1-13F7-43E7-A52F-B870774A0F11}" type="sibTrans" cxnId="{B96E25D7-FC3E-4545-A8D3-A6238B79616B}">
      <dgm:prSet/>
      <dgm:spPr/>
      <dgm:t>
        <a:bodyPr/>
        <a:lstStyle/>
        <a:p>
          <a:endParaRPr lang="en-US"/>
        </a:p>
      </dgm:t>
    </dgm:pt>
    <dgm:pt modelId="{DF92DE31-4546-420C-9E6D-FE713D1FCC18}">
      <dgm:prSet custT="1"/>
      <dgm:spPr/>
      <dgm:t>
        <a:bodyPr/>
        <a:lstStyle/>
        <a:p>
          <a:r>
            <a:rPr lang="en-US" sz="1200"/>
            <a:t>Teles, S. and Ribeiro, O. (2021). Activity Theory. </a:t>
          </a:r>
          <a:r>
            <a:rPr lang="en-US" sz="1200" i="1"/>
            <a:t>Encyclopedia of Gerontology and Population Aging</a:t>
          </a:r>
          <a:r>
            <a:rPr lang="en-US" sz="1200"/>
            <a:t>, pp.36–44. https://doi.org/10.1007/978-3-030-22009-9_748.</a:t>
          </a:r>
        </a:p>
      </dgm:t>
    </dgm:pt>
    <dgm:pt modelId="{FD2E125A-1ED1-47A5-98A0-2DCFA108E532}" type="parTrans" cxnId="{B094F4E2-169A-441C-B1A5-7AD737A4BFF1}">
      <dgm:prSet/>
      <dgm:spPr/>
      <dgm:t>
        <a:bodyPr/>
        <a:lstStyle/>
        <a:p>
          <a:endParaRPr lang="en-US"/>
        </a:p>
      </dgm:t>
    </dgm:pt>
    <dgm:pt modelId="{22834874-A901-49F0-9CDC-1E52ED9F173C}" type="sibTrans" cxnId="{B094F4E2-169A-441C-B1A5-7AD737A4BFF1}">
      <dgm:prSet/>
      <dgm:spPr/>
      <dgm:t>
        <a:bodyPr/>
        <a:lstStyle/>
        <a:p>
          <a:endParaRPr lang="en-US"/>
        </a:p>
      </dgm:t>
    </dgm:pt>
    <dgm:pt modelId="{8854B086-A214-4180-8733-989B55F172FA}">
      <dgm:prSet custT="1"/>
      <dgm:spPr/>
      <dgm:t>
        <a:bodyPr/>
        <a:lstStyle/>
        <a:p>
          <a:r>
            <a:rPr lang="en-US" sz="1200"/>
            <a:t>Tse, D.C.K., Nakamura, J. and Csikszentmihalyi, M. (2022). Flow Experiences Across Adulthood: Preliminary Findings on the Continuity Hypothesis. </a:t>
          </a:r>
          <a:r>
            <a:rPr lang="en-US" sz="1200" i="1"/>
            <a:t>Journal of Happiness Studies</a:t>
          </a:r>
          <a:r>
            <a:rPr lang="en-US" sz="1200"/>
            <a:t>, 23(6). https://doi.org/10.1007/s10902-022-00514-5.</a:t>
          </a:r>
        </a:p>
      </dgm:t>
    </dgm:pt>
    <dgm:pt modelId="{854E1FCF-8F16-4A9F-98E4-4B1157242430}" type="parTrans" cxnId="{4FB482A7-562A-403F-8783-1A5C29A6AFC7}">
      <dgm:prSet/>
      <dgm:spPr/>
      <dgm:t>
        <a:bodyPr/>
        <a:lstStyle/>
        <a:p>
          <a:endParaRPr lang="en-US"/>
        </a:p>
      </dgm:t>
    </dgm:pt>
    <dgm:pt modelId="{271EEA2D-D7B4-4EAA-8A61-25829DA21B27}" type="sibTrans" cxnId="{4FB482A7-562A-403F-8783-1A5C29A6AFC7}">
      <dgm:prSet/>
      <dgm:spPr/>
      <dgm:t>
        <a:bodyPr/>
        <a:lstStyle/>
        <a:p>
          <a:endParaRPr lang="en-US"/>
        </a:p>
      </dgm:t>
    </dgm:pt>
    <dgm:pt modelId="{DBB1AEF0-156D-43E7-8E13-CC5A5873CA6D}">
      <dgm:prSet custT="1"/>
      <dgm:spPr/>
      <dgm:t>
        <a:bodyPr/>
        <a:lstStyle/>
        <a:p>
          <a:r>
            <a:rPr lang="en-US" sz="1200"/>
            <a:t>van der Kraan, P.M. (2025). Osteoarthritis as an evolutionary legacy: Biological ageing and chondrocyte hypertrophy. </a:t>
          </a:r>
          <a:r>
            <a:rPr lang="en-US" sz="1200" i="1"/>
            <a:t>Osteoarthritis and Cartilage Open</a:t>
          </a:r>
          <a:r>
            <a:rPr lang="en-US" sz="1200"/>
            <a:t>, [online] 7(3), p.100624. https://doi.org/10.1016/j.ocarto.2025.100624.</a:t>
          </a:r>
        </a:p>
      </dgm:t>
    </dgm:pt>
    <dgm:pt modelId="{3EDAAFB7-B7B9-478E-8402-87565B758657}" type="parTrans" cxnId="{310A474D-27FE-4F4A-A41E-3E0B13E31DC0}">
      <dgm:prSet/>
      <dgm:spPr/>
      <dgm:t>
        <a:bodyPr/>
        <a:lstStyle/>
        <a:p>
          <a:endParaRPr lang="en-US"/>
        </a:p>
      </dgm:t>
    </dgm:pt>
    <dgm:pt modelId="{76627760-395A-44C5-AA67-81E2F1E9535D}" type="sibTrans" cxnId="{310A474D-27FE-4F4A-A41E-3E0B13E31DC0}">
      <dgm:prSet/>
      <dgm:spPr/>
      <dgm:t>
        <a:bodyPr/>
        <a:lstStyle/>
        <a:p>
          <a:endParaRPr lang="en-US"/>
        </a:p>
      </dgm:t>
    </dgm:pt>
    <dgm:pt modelId="{C931FD73-2248-4A62-8983-2025A6B686C9}">
      <dgm:prSet custT="1"/>
      <dgm:spPr/>
      <dgm:t>
        <a:bodyPr/>
        <a:lstStyle/>
        <a:p>
          <a:r>
            <a:rPr lang="en-US" sz="1200"/>
            <a:t>Vineis, P. and Barouki, R. (2022). The exposome as the science of social-to-biological transitions. </a:t>
          </a:r>
          <a:r>
            <a:rPr lang="en-US" sz="1200" i="1"/>
            <a:t>Environment International</a:t>
          </a:r>
          <a:r>
            <a:rPr lang="en-US" sz="1200"/>
            <a:t>, 165, p.107312. https://doi.org/10.1016/j.envint.2022.107312.</a:t>
          </a:r>
        </a:p>
      </dgm:t>
    </dgm:pt>
    <dgm:pt modelId="{46A8626D-5F5E-4236-8B58-AD9E86CC2D2B}" type="parTrans" cxnId="{F4133E98-6E24-4864-93F1-F53DDDC77BF0}">
      <dgm:prSet/>
      <dgm:spPr/>
      <dgm:t>
        <a:bodyPr/>
        <a:lstStyle/>
        <a:p>
          <a:endParaRPr lang="en-US"/>
        </a:p>
      </dgm:t>
    </dgm:pt>
    <dgm:pt modelId="{B3F77C78-ED6E-488D-925C-39274A4B5095}" type="sibTrans" cxnId="{F4133E98-6E24-4864-93F1-F53DDDC77BF0}">
      <dgm:prSet/>
      <dgm:spPr/>
      <dgm:t>
        <a:bodyPr/>
        <a:lstStyle/>
        <a:p>
          <a:endParaRPr lang="en-US"/>
        </a:p>
      </dgm:t>
    </dgm:pt>
    <dgm:pt modelId="{BB502B58-5C23-45F7-8CF2-5A816BAB3253}">
      <dgm:prSet custT="1"/>
      <dgm:spPr/>
      <dgm:t>
        <a:bodyPr/>
        <a:lstStyle/>
        <a:p>
          <a:r>
            <a:rPr lang="en-US" sz="1200" dirty="0"/>
            <a:t>Vrančić, A., Zadravec, H. and </a:t>
          </a:r>
          <a:r>
            <a:rPr lang="en-US" sz="1200" dirty="0" err="1"/>
            <a:t>Orehovački</a:t>
          </a:r>
          <a:r>
            <a:rPr lang="en-US" sz="1200" dirty="0"/>
            <a:t>, T. (2024). The Role of Smart Homes in Providing Care for Older Adults: A Systematic Literature Review from 2010 to 2023. </a:t>
          </a:r>
          <a:r>
            <a:rPr lang="en-US" sz="1200" i="1" dirty="0"/>
            <a:t>Smart Cities</a:t>
          </a:r>
          <a:r>
            <a:rPr lang="en-US" sz="1200" dirty="0"/>
            <a:t>, 7(4), pp.1502–1550. https://doi.org/10.3390/smartcities7040062.</a:t>
          </a:r>
        </a:p>
      </dgm:t>
    </dgm:pt>
    <dgm:pt modelId="{94E2F917-ED35-4959-A4F8-7B2A383F344B}" type="parTrans" cxnId="{3D5A5154-E6F6-45FC-887A-7E4ED40B7FE1}">
      <dgm:prSet/>
      <dgm:spPr/>
      <dgm:t>
        <a:bodyPr/>
        <a:lstStyle/>
        <a:p>
          <a:endParaRPr lang="en-US"/>
        </a:p>
      </dgm:t>
    </dgm:pt>
    <dgm:pt modelId="{5981CFEC-0B8B-4907-9B63-6FBC00700844}" type="sibTrans" cxnId="{3D5A5154-E6F6-45FC-887A-7E4ED40B7FE1}">
      <dgm:prSet/>
      <dgm:spPr/>
      <dgm:t>
        <a:bodyPr/>
        <a:lstStyle/>
        <a:p>
          <a:endParaRPr lang="en-US"/>
        </a:p>
      </dgm:t>
    </dgm:pt>
    <dgm:pt modelId="{8827B9F3-CC37-412D-BB3A-47798F3421DE}">
      <dgm:prSet custT="1"/>
      <dgm:spPr/>
      <dgm:t>
        <a:bodyPr/>
        <a:lstStyle/>
        <a:p>
          <a:r>
            <a:rPr lang="en-US" sz="1200"/>
            <a:t>Zamiri, M. and Esmaeili, A. (2024). Strategies, methods, and supports for developing skills within learning communities: A systematic review of the literature. </a:t>
          </a:r>
          <a:r>
            <a:rPr lang="en-US" sz="1200" i="1"/>
            <a:t>Administrative Sciences</a:t>
          </a:r>
          <a:r>
            <a:rPr lang="en-US" sz="1200"/>
            <a:t>, 14(9), pp.1–33.</a:t>
          </a:r>
        </a:p>
      </dgm:t>
    </dgm:pt>
    <dgm:pt modelId="{A3AC2509-4E23-419F-9803-101B5EE55A2C}" type="parTrans" cxnId="{DDD5014C-80A3-41B8-9655-74C1C4ACD633}">
      <dgm:prSet/>
      <dgm:spPr/>
      <dgm:t>
        <a:bodyPr/>
        <a:lstStyle/>
        <a:p>
          <a:endParaRPr lang="en-US"/>
        </a:p>
      </dgm:t>
    </dgm:pt>
    <dgm:pt modelId="{0DAE94B5-457B-42E7-A6FD-91313B9D306C}" type="sibTrans" cxnId="{DDD5014C-80A3-41B8-9655-74C1C4ACD633}">
      <dgm:prSet/>
      <dgm:spPr/>
      <dgm:t>
        <a:bodyPr/>
        <a:lstStyle/>
        <a:p>
          <a:endParaRPr lang="en-US"/>
        </a:p>
      </dgm:t>
    </dgm:pt>
    <dgm:pt modelId="{EE793750-8EFA-4260-AB6A-4766F9702ED8}">
      <dgm:prSet custT="1"/>
      <dgm:spPr/>
      <dgm:t>
        <a:bodyPr/>
        <a:lstStyle/>
        <a:p>
          <a:r>
            <a:rPr lang="en-US" sz="1200" dirty="0"/>
            <a:t>Zhang, X. and Lin, H. (2021). Disengagement Theory. </a:t>
          </a:r>
          <a:r>
            <a:rPr lang="en-US" sz="1200" i="1" dirty="0"/>
            <a:t>Encyclopedia of Gerontology and Population Aging</a:t>
          </a:r>
          <a:r>
            <a:rPr lang="en-US" sz="1200" dirty="0"/>
            <a:t>, pp.1471–1476. https://doi.org/10.1007/978-3-030-22009-9_645.</a:t>
          </a:r>
        </a:p>
      </dgm:t>
    </dgm:pt>
    <dgm:pt modelId="{13B26B7D-DAFF-4F48-BCF0-CA6D4DB73A3E}" type="parTrans" cxnId="{F8A3F6C0-BB9F-4E50-B794-653B09F10737}">
      <dgm:prSet/>
      <dgm:spPr/>
      <dgm:t>
        <a:bodyPr/>
        <a:lstStyle/>
        <a:p>
          <a:endParaRPr lang="en-US"/>
        </a:p>
      </dgm:t>
    </dgm:pt>
    <dgm:pt modelId="{3639C710-DB52-45A2-9664-1AC07EB90894}" type="sibTrans" cxnId="{F8A3F6C0-BB9F-4E50-B794-653B09F10737}">
      <dgm:prSet/>
      <dgm:spPr/>
      <dgm:t>
        <a:bodyPr/>
        <a:lstStyle/>
        <a:p>
          <a:endParaRPr lang="en-US"/>
        </a:p>
      </dgm:t>
    </dgm:pt>
    <dgm:pt modelId="{F1A3C01F-3046-4869-8FD8-E832C86B64B6}" type="pres">
      <dgm:prSet presAssocID="{209DEE59-A0A6-467C-B051-615ED6F5864E}" presName="vert0" presStyleCnt="0">
        <dgm:presLayoutVars>
          <dgm:dir/>
          <dgm:animOne val="branch"/>
          <dgm:animLvl val="lvl"/>
        </dgm:presLayoutVars>
      </dgm:prSet>
      <dgm:spPr/>
    </dgm:pt>
    <dgm:pt modelId="{753D887C-2534-4C7F-ADFB-FE4BE5015EA3}" type="pres">
      <dgm:prSet presAssocID="{2AEB42C4-B3D2-4E59-A5FB-85440F90F46A}" presName="thickLine" presStyleLbl="alignNode1" presStyleIdx="0" presStyleCnt="25"/>
      <dgm:spPr/>
    </dgm:pt>
    <dgm:pt modelId="{A97BD4FA-99F3-4029-9486-D00F933F5AD8}" type="pres">
      <dgm:prSet presAssocID="{2AEB42C4-B3D2-4E59-A5FB-85440F90F46A}" presName="horz1" presStyleCnt="0"/>
      <dgm:spPr/>
    </dgm:pt>
    <dgm:pt modelId="{F83E4349-7A6D-4022-9D82-FAC0556F549F}" type="pres">
      <dgm:prSet presAssocID="{2AEB42C4-B3D2-4E59-A5FB-85440F90F46A}" presName="tx1" presStyleLbl="revTx" presStyleIdx="0" presStyleCnt="25"/>
      <dgm:spPr/>
    </dgm:pt>
    <dgm:pt modelId="{0607CE1C-74CE-49D9-8BBB-2DA381CFF2E6}" type="pres">
      <dgm:prSet presAssocID="{2AEB42C4-B3D2-4E59-A5FB-85440F90F46A}" presName="vert1" presStyleCnt="0"/>
      <dgm:spPr/>
    </dgm:pt>
    <dgm:pt modelId="{E1321AA7-EAB8-4CC6-B207-EAEB5961CF71}" type="pres">
      <dgm:prSet presAssocID="{C84463DD-D090-407E-9F87-DB5A6CF8E3F3}" presName="thickLine" presStyleLbl="alignNode1" presStyleIdx="1" presStyleCnt="25"/>
      <dgm:spPr/>
    </dgm:pt>
    <dgm:pt modelId="{E54568BA-F737-4BCE-B713-6588E6AC67FB}" type="pres">
      <dgm:prSet presAssocID="{C84463DD-D090-407E-9F87-DB5A6CF8E3F3}" presName="horz1" presStyleCnt="0"/>
      <dgm:spPr/>
    </dgm:pt>
    <dgm:pt modelId="{7A9B5B85-0134-40D0-A7AA-9DBD44140E73}" type="pres">
      <dgm:prSet presAssocID="{C84463DD-D090-407E-9F87-DB5A6CF8E3F3}" presName="tx1" presStyleLbl="revTx" presStyleIdx="1" presStyleCnt="25"/>
      <dgm:spPr/>
    </dgm:pt>
    <dgm:pt modelId="{E77F913F-72D7-45AA-A6B9-675CE91C7B6F}" type="pres">
      <dgm:prSet presAssocID="{C84463DD-D090-407E-9F87-DB5A6CF8E3F3}" presName="vert1" presStyleCnt="0"/>
      <dgm:spPr/>
    </dgm:pt>
    <dgm:pt modelId="{A788AEDA-A2F1-4C79-9747-0EE3059E05B1}" type="pres">
      <dgm:prSet presAssocID="{4F28FBC0-AA0B-4386-AC22-476E2B9EB66C}" presName="thickLine" presStyleLbl="alignNode1" presStyleIdx="2" presStyleCnt="25"/>
      <dgm:spPr/>
    </dgm:pt>
    <dgm:pt modelId="{6A6E2B66-C1D5-4749-85A8-AA16DCE7EFD0}" type="pres">
      <dgm:prSet presAssocID="{4F28FBC0-AA0B-4386-AC22-476E2B9EB66C}" presName="horz1" presStyleCnt="0"/>
      <dgm:spPr/>
    </dgm:pt>
    <dgm:pt modelId="{73522F13-FAA1-4BAD-A3C0-399B95E4710C}" type="pres">
      <dgm:prSet presAssocID="{4F28FBC0-AA0B-4386-AC22-476E2B9EB66C}" presName="tx1" presStyleLbl="revTx" presStyleIdx="2" presStyleCnt="25"/>
      <dgm:spPr/>
    </dgm:pt>
    <dgm:pt modelId="{BEF6C150-EEE8-432F-B86A-0966364144D1}" type="pres">
      <dgm:prSet presAssocID="{4F28FBC0-AA0B-4386-AC22-476E2B9EB66C}" presName="vert1" presStyleCnt="0"/>
      <dgm:spPr/>
    </dgm:pt>
    <dgm:pt modelId="{5BA75188-2A67-4BEC-9CCA-07F50C744EA6}" type="pres">
      <dgm:prSet presAssocID="{50BB1E3C-1453-4042-810F-FD7A2E64D7DF}" presName="thickLine" presStyleLbl="alignNode1" presStyleIdx="3" presStyleCnt="25"/>
      <dgm:spPr/>
    </dgm:pt>
    <dgm:pt modelId="{FA5AB0EB-361B-4CE7-A4B4-B331346E2A74}" type="pres">
      <dgm:prSet presAssocID="{50BB1E3C-1453-4042-810F-FD7A2E64D7DF}" presName="horz1" presStyleCnt="0"/>
      <dgm:spPr/>
    </dgm:pt>
    <dgm:pt modelId="{46DF06DA-0421-424F-9690-C0AAA6E27548}" type="pres">
      <dgm:prSet presAssocID="{50BB1E3C-1453-4042-810F-FD7A2E64D7DF}" presName="tx1" presStyleLbl="revTx" presStyleIdx="3" presStyleCnt="25"/>
      <dgm:spPr/>
    </dgm:pt>
    <dgm:pt modelId="{3ADB30CD-3E68-4ECE-999D-49D1D03F40C5}" type="pres">
      <dgm:prSet presAssocID="{50BB1E3C-1453-4042-810F-FD7A2E64D7DF}" presName="vert1" presStyleCnt="0"/>
      <dgm:spPr/>
    </dgm:pt>
    <dgm:pt modelId="{7CE39874-BBAB-43D9-949F-FFB0AC90D10B}" type="pres">
      <dgm:prSet presAssocID="{C6EB7882-AB49-45B8-A166-AC34450A0E56}" presName="thickLine" presStyleLbl="alignNode1" presStyleIdx="4" presStyleCnt="25"/>
      <dgm:spPr/>
    </dgm:pt>
    <dgm:pt modelId="{87417A14-A5B8-489C-ADF5-9F058AE71374}" type="pres">
      <dgm:prSet presAssocID="{C6EB7882-AB49-45B8-A166-AC34450A0E56}" presName="horz1" presStyleCnt="0"/>
      <dgm:spPr/>
    </dgm:pt>
    <dgm:pt modelId="{09FD8E05-069A-44B5-B4E7-ABB7D6A24B95}" type="pres">
      <dgm:prSet presAssocID="{C6EB7882-AB49-45B8-A166-AC34450A0E56}" presName="tx1" presStyleLbl="revTx" presStyleIdx="4" presStyleCnt="25"/>
      <dgm:spPr/>
    </dgm:pt>
    <dgm:pt modelId="{1D494139-58F0-448A-941E-D92FB3D834C6}" type="pres">
      <dgm:prSet presAssocID="{C6EB7882-AB49-45B8-A166-AC34450A0E56}" presName="vert1" presStyleCnt="0"/>
      <dgm:spPr/>
    </dgm:pt>
    <dgm:pt modelId="{F422029A-A29C-4E06-8D5B-55BC51B566E3}" type="pres">
      <dgm:prSet presAssocID="{60011CF6-B1FA-4590-AD31-2974BAC4FF12}" presName="thickLine" presStyleLbl="alignNode1" presStyleIdx="5" presStyleCnt="25"/>
      <dgm:spPr/>
    </dgm:pt>
    <dgm:pt modelId="{8267B226-9071-497E-8851-76BB42D2E976}" type="pres">
      <dgm:prSet presAssocID="{60011CF6-B1FA-4590-AD31-2974BAC4FF12}" presName="horz1" presStyleCnt="0"/>
      <dgm:spPr/>
    </dgm:pt>
    <dgm:pt modelId="{90BB0328-6930-4B23-B290-DEC4B3749C62}" type="pres">
      <dgm:prSet presAssocID="{60011CF6-B1FA-4590-AD31-2974BAC4FF12}" presName="tx1" presStyleLbl="revTx" presStyleIdx="5" presStyleCnt="25"/>
      <dgm:spPr/>
    </dgm:pt>
    <dgm:pt modelId="{DD9078A2-E657-4B6B-9BA6-4D2B11FDA5D6}" type="pres">
      <dgm:prSet presAssocID="{60011CF6-B1FA-4590-AD31-2974BAC4FF12}" presName="vert1" presStyleCnt="0"/>
      <dgm:spPr/>
    </dgm:pt>
    <dgm:pt modelId="{C629E241-0F10-41AD-AF0F-F8C519B121C6}" type="pres">
      <dgm:prSet presAssocID="{CFCA7226-471B-4E6E-96D2-47332F68F5CF}" presName="thickLine" presStyleLbl="alignNode1" presStyleIdx="6" presStyleCnt="25"/>
      <dgm:spPr/>
    </dgm:pt>
    <dgm:pt modelId="{76BA78FE-EEE4-4281-9DBC-725B2BE633D7}" type="pres">
      <dgm:prSet presAssocID="{CFCA7226-471B-4E6E-96D2-47332F68F5CF}" presName="horz1" presStyleCnt="0"/>
      <dgm:spPr/>
    </dgm:pt>
    <dgm:pt modelId="{3E53163A-2F9A-49B0-8AC3-F9F14F4EAD38}" type="pres">
      <dgm:prSet presAssocID="{CFCA7226-471B-4E6E-96D2-47332F68F5CF}" presName="tx1" presStyleLbl="revTx" presStyleIdx="6" presStyleCnt="25"/>
      <dgm:spPr/>
    </dgm:pt>
    <dgm:pt modelId="{811596F7-2275-44B0-93BC-87BBCA853FF9}" type="pres">
      <dgm:prSet presAssocID="{CFCA7226-471B-4E6E-96D2-47332F68F5CF}" presName="vert1" presStyleCnt="0"/>
      <dgm:spPr/>
    </dgm:pt>
    <dgm:pt modelId="{B29506A4-0EE2-4428-ABF2-C848AF3782F1}" type="pres">
      <dgm:prSet presAssocID="{8CB9D981-468A-4C6B-A1F6-C6DFEDF6046D}" presName="thickLine" presStyleLbl="alignNode1" presStyleIdx="7" presStyleCnt="25"/>
      <dgm:spPr/>
    </dgm:pt>
    <dgm:pt modelId="{64EC65E6-279D-4A17-AD71-C6D5B6E8BE45}" type="pres">
      <dgm:prSet presAssocID="{8CB9D981-468A-4C6B-A1F6-C6DFEDF6046D}" presName="horz1" presStyleCnt="0"/>
      <dgm:spPr/>
    </dgm:pt>
    <dgm:pt modelId="{D090364F-5CE5-4085-B601-2A3ADBC33D76}" type="pres">
      <dgm:prSet presAssocID="{8CB9D981-468A-4C6B-A1F6-C6DFEDF6046D}" presName="tx1" presStyleLbl="revTx" presStyleIdx="7" presStyleCnt="25"/>
      <dgm:spPr/>
    </dgm:pt>
    <dgm:pt modelId="{69A59861-FC2A-4789-B89B-44177A2B6B9A}" type="pres">
      <dgm:prSet presAssocID="{8CB9D981-468A-4C6B-A1F6-C6DFEDF6046D}" presName="vert1" presStyleCnt="0"/>
      <dgm:spPr/>
    </dgm:pt>
    <dgm:pt modelId="{BB03EDF2-7913-4E92-88A7-759ADDBB8A68}" type="pres">
      <dgm:prSet presAssocID="{5209A30B-FA12-42FA-8BF2-66D335DD18CA}" presName="thickLine" presStyleLbl="alignNode1" presStyleIdx="8" presStyleCnt="25"/>
      <dgm:spPr/>
    </dgm:pt>
    <dgm:pt modelId="{DD7237A9-7F55-4A29-B83B-BAD2644F983E}" type="pres">
      <dgm:prSet presAssocID="{5209A30B-FA12-42FA-8BF2-66D335DD18CA}" presName="horz1" presStyleCnt="0"/>
      <dgm:spPr/>
    </dgm:pt>
    <dgm:pt modelId="{50316088-440A-4084-898F-4D22EF13A14A}" type="pres">
      <dgm:prSet presAssocID="{5209A30B-FA12-42FA-8BF2-66D335DD18CA}" presName="tx1" presStyleLbl="revTx" presStyleIdx="8" presStyleCnt="25"/>
      <dgm:spPr/>
    </dgm:pt>
    <dgm:pt modelId="{FCA7AE88-42AF-490A-BEF6-4629FF517B35}" type="pres">
      <dgm:prSet presAssocID="{5209A30B-FA12-42FA-8BF2-66D335DD18CA}" presName="vert1" presStyleCnt="0"/>
      <dgm:spPr/>
    </dgm:pt>
    <dgm:pt modelId="{FE54E2D4-DDE7-436E-8B59-7851A687F039}" type="pres">
      <dgm:prSet presAssocID="{44DAC9EA-B022-4A4C-AB44-B7D72DB6879B}" presName="thickLine" presStyleLbl="alignNode1" presStyleIdx="9" presStyleCnt="25"/>
      <dgm:spPr/>
    </dgm:pt>
    <dgm:pt modelId="{C821F964-DBBD-44BC-B7E1-CCFE094E39F3}" type="pres">
      <dgm:prSet presAssocID="{44DAC9EA-B022-4A4C-AB44-B7D72DB6879B}" presName="horz1" presStyleCnt="0"/>
      <dgm:spPr/>
    </dgm:pt>
    <dgm:pt modelId="{B6DFFC07-3ABC-4C81-9B92-DAD56C916834}" type="pres">
      <dgm:prSet presAssocID="{44DAC9EA-B022-4A4C-AB44-B7D72DB6879B}" presName="tx1" presStyleLbl="revTx" presStyleIdx="9" presStyleCnt="25"/>
      <dgm:spPr/>
    </dgm:pt>
    <dgm:pt modelId="{9D525CA6-27E2-407E-8247-1535D717E170}" type="pres">
      <dgm:prSet presAssocID="{44DAC9EA-B022-4A4C-AB44-B7D72DB6879B}" presName="vert1" presStyleCnt="0"/>
      <dgm:spPr/>
    </dgm:pt>
    <dgm:pt modelId="{2F4288DE-323A-4B92-B195-4104AA289A0D}" type="pres">
      <dgm:prSet presAssocID="{06BCA0AD-D382-423B-BBBF-7200CB32690B}" presName="thickLine" presStyleLbl="alignNode1" presStyleIdx="10" presStyleCnt="25"/>
      <dgm:spPr/>
    </dgm:pt>
    <dgm:pt modelId="{FB21F380-28F1-4A3E-876A-3FE2CFE379D4}" type="pres">
      <dgm:prSet presAssocID="{06BCA0AD-D382-423B-BBBF-7200CB32690B}" presName="horz1" presStyleCnt="0"/>
      <dgm:spPr/>
    </dgm:pt>
    <dgm:pt modelId="{DB73673D-BCEB-4BA0-8AEF-5BAD62869E41}" type="pres">
      <dgm:prSet presAssocID="{06BCA0AD-D382-423B-BBBF-7200CB32690B}" presName="tx1" presStyleLbl="revTx" presStyleIdx="10" presStyleCnt="25"/>
      <dgm:spPr/>
    </dgm:pt>
    <dgm:pt modelId="{C051B3B8-9F93-4F02-BFC4-330ECAA8B872}" type="pres">
      <dgm:prSet presAssocID="{06BCA0AD-D382-423B-BBBF-7200CB32690B}" presName="vert1" presStyleCnt="0"/>
      <dgm:spPr/>
    </dgm:pt>
    <dgm:pt modelId="{D73FC29B-0EA1-4335-96C6-5CCEA44633DD}" type="pres">
      <dgm:prSet presAssocID="{DE62F39F-DF26-4A4A-BDA1-64CBB9FFA654}" presName="thickLine" presStyleLbl="alignNode1" presStyleIdx="11" presStyleCnt="25"/>
      <dgm:spPr/>
    </dgm:pt>
    <dgm:pt modelId="{3D3617D0-5587-4218-ABA1-F9B8FE92A633}" type="pres">
      <dgm:prSet presAssocID="{DE62F39F-DF26-4A4A-BDA1-64CBB9FFA654}" presName="horz1" presStyleCnt="0"/>
      <dgm:spPr/>
    </dgm:pt>
    <dgm:pt modelId="{EAAEDE30-5FF6-4714-A064-539B1F0AE72E}" type="pres">
      <dgm:prSet presAssocID="{DE62F39F-DF26-4A4A-BDA1-64CBB9FFA654}" presName="tx1" presStyleLbl="revTx" presStyleIdx="11" presStyleCnt="25"/>
      <dgm:spPr/>
    </dgm:pt>
    <dgm:pt modelId="{15F7E57B-4365-4F4F-A16A-697516ED6A07}" type="pres">
      <dgm:prSet presAssocID="{DE62F39F-DF26-4A4A-BDA1-64CBB9FFA654}" presName="vert1" presStyleCnt="0"/>
      <dgm:spPr/>
    </dgm:pt>
    <dgm:pt modelId="{34CFFBC0-331E-46EE-BAB8-63C016EFB297}" type="pres">
      <dgm:prSet presAssocID="{BADA1FEC-F9C6-4150-8EEE-7CB17C10B6C0}" presName="thickLine" presStyleLbl="alignNode1" presStyleIdx="12" presStyleCnt="25"/>
      <dgm:spPr/>
    </dgm:pt>
    <dgm:pt modelId="{8522E9C8-3F47-4EEE-B8DB-199D299D1A02}" type="pres">
      <dgm:prSet presAssocID="{BADA1FEC-F9C6-4150-8EEE-7CB17C10B6C0}" presName="horz1" presStyleCnt="0"/>
      <dgm:spPr/>
    </dgm:pt>
    <dgm:pt modelId="{73692662-86D5-4739-808A-F98BD6848F12}" type="pres">
      <dgm:prSet presAssocID="{BADA1FEC-F9C6-4150-8EEE-7CB17C10B6C0}" presName="tx1" presStyleLbl="revTx" presStyleIdx="12" presStyleCnt="25"/>
      <dgm:spPr/>
    </dgm:pt>
    <dgm:pt modelId="{0747B5A6-5C1C-4E18-BCE4-E2C86B714829}" type="pres">
      <dgm:prSet presAssocID="{BADA1FEC-F9C6-4150-8EEE-7CB17C10B6C0}" presName="vert1" presStyleCnt="0"/>
      <dgm:spPr/>
    </dgm:pt>
    <dgm:pt modelId="{FE7470C0-A5C2-4140-BF99-2A3934E1383B}" type="pres">
      <dgm:prSet presAssocID="{F2B0A869-C40F-4BD8-9C28-8E2975368893}" presName="thickLine" presStyleLbl="alignNode1" presStyleIdx="13" presStyleCnt="25"/>
      <dgm:spPr/>
    </dgm:pt>
    <dgm:pt modelId="{45FA5480-0252-4C21-B579-815572918305}" type="pres">
      <dgm:prSet presAssocID="{F2B0A869-C40F-4BD8-9C28-8E2975368893}" presName="horz1" presStyleCnt="0"/>
      <dgm:spPr/>
    </dgm:pt>
    <dgm:pt modelId="{27C8616A-E8EB-436F-9556-3561D10518F9}" type="pres">
      <dgm:prSet presAssocID="{F2B0A869-C40F-4BD8-9C28-8E2975368893}" presName="tx1" presStyleLbl="revTx" presStyleIdx="13" presStyleCnt="25"/>
      <dgm:spPr/>
    </dgm:pt>
    <dgm:pt modelId="{5FB1E66F-AD3E-4039-B950-657696CE4F55}" type="pres">
      <dgm:prSet presAssocID="{F2B0A869-C40F-4BD8-9C28-8E2975368893}" presName="vert1" presStyleCnt="0"/>
      <dgm:spPr/>
    </dgm:pt>
    <dgm:pt modelId="{0DEC992C-321D-4302-B721-5CFF3E665B80}" type="pres">
      <dgm:prSet presAssocID="{8DDB787B-8185-4788-BA56-4E9FD8753117}" presName="thickLine" presStyleLbl="alignNode1" presStyleIdx="14" presStyleCnt="25"/>
      <dgm:spPr/>
    </dgm:pt>
    <dgm:pt modelId="{DA8EE066-732B-493D-B3A0-86AA1AE10732}" type="pres">
      <dgm:prSet presAssocID="{8DDB787B-8185-4788-BA56-4E9FD8753117}" presName="horz1" presStyleCnt="0"/>
      <dgm:spPr/>
    </dgm:pt>
    <dgm:pt modelId="{5CBEF44E-D238-4CE7-9302-44AE53F6B641}" type="pres">
      <dgm:prSet presAssocID="{8DDB787B-8185-4788-BA56-4E9FD8753117}" presName="tx1" presStyleLbl="revTx" presStyleIdx="14" presStyleCnt="25"/>
      <dgm:spPr/>
    </dgm:pt>
    <dgm:pt modelId="{D5BB263E-8136-4BB2-859B-E30ECE3F1FED}" type="pres">
      <dgm:prSet presAssocID="{8DDB787B-8185-4788-BA56-4E9FD8753117}" presName="vert1" presStyleCnt="0"/>
      <dgm:spPr/>
    </dgm:pt>
    <dgm:pt modelId="{6DD281D7-59B5-4709-A590-049C2A5472E0}" type="pres">
      <dgm:prSet presAssocID="{806B8076-5A44-4F2D-8EA5-2FD6995F670D}" presName="thickLine" presStyleLbl="alignNode1" presStyleIdx="15" presStyleCnt="25"/>
      <dgm:spPr/>
    </dgm:pt>
    <dgm:pt modelId="{0E8897A0-FB02-43A1-B7D4-9D22954D40C8}" type="pres">
      <dgm:prSet presAssocID="{806B8076-5A44-4F2D-8EA5-2FD6995F670D}" presName="horz1" presStyleCnt="0"/>
      <dgm:spPr/>
    </dgm:pt>
    <dgm:pt modelId="{046FEA65-E41E-46FD-884C-7217CA8826A1}" type="pres">
      <dgm:prSet presAssocID="{806B8076-5A44-4F2D-8EA5-2FD6995F670D}" presName="tx1" presStyleLbl="revTx" presStyleIdx="15" presStyleCnt="25"/>
      <dgm:spPr/>
    </dgm:pt>
    <dgm:pt modelId="{22980C60-4B4B-46E6-9D51-9C6B3EE806AD}" type="pres">
      <dgm:prSet presAssocID="{806B8076-5A44-4F2D-8EA5-2FD6995F670D}" presName="vert1" presStyleCnt="0"/>
      <dgm:spPr/>
    </dgm:pt>
    <dgm:pt modelId="{9F9E15B6-7ACA-49A7-94C6-9B0B5A72C39B}" type="pres">
      <dgm:prSet presAssocID="{A77FD2A1-098E-41F0-9C0E-B2F2F94AD765}" presName="thickLine" presStyleLbl="alignNode1" presStyleIdx="16" presStyleCnt="25"/>
      <dgm:spPr/>
    </dgm:pt>
    <dgm:pt modelId="{A08B52B7-0132-4653-8A25-C2F4AF24DFA6}" type="pres">
      <dgm:prSet presAssocID="{A77FD2A1-098E-41F0-9C0E-B2F2F94AD765}" presName="horz1" presStyleCnt="0"/>
      <dgm:spPr/>
    </dgm:pt>
    <dgm:pt modelId="{C17AD646-25BC-4711-94C5-6DC1D50946E4}" type="pres">
      <dgm:prSet presAssocID="{A77FD2A1-098E-41F0-9C0E-B2F2F94AD765}" presName="tx1" presStyleLbl="revTx" presStyleIdx="16" presStyleCnt="25"/>
      <dgm:spPr/>
    </dgm:pt>
    <dgm:pt modelId="{26C0E068-0AC4-40F7-8CE3-D6A67317B4D0}" type="pres">
      <dgm:prSet presAssocID="{A77FD2A1-098E-41F0-9C0E-B2F2F94AD765}" presName="vert1" presStyleCnt="0"/>
      <dgm:spPr/>
    </dgm:pt>
    <dgm:pt modelId="{05985EC1-0F6A-4963-9F26-08FB32B7C91C}" type="pres">
      <dgm:prSet presAssocID="{D9C3558A-FA47-4F9D-AD07-2A3539B7630B}" presName="thickLine" presStyleLbl="alignNode1" presStyleIdx="17" presStyleCnt="25"/>
      <dgm:spPr/>
    </dgm:pt>
    <dgm:pt modelId="{60122028-0B39-4B14-B1B0-EE981072BA5A}" type="pres">
      <dgm:prSet presAssocID="{D9C3558A-FA47-4F9D-AD07-2A3539B7630B}" presName="horz1" presStyleCnt="0"/>
      <dgm:spPr/>
    </dgm:pt>
    <dgm:pt modelId="{947B8CB1-0261-4631-8DE4-12E2D9B07213}" type="pres">
      <dgm:prSet presAssocID="{D9C3558A-FA47-4F9D-AD07-2A3539B7630B}" presName="tx1" presStyleLbl="revTx" presStyleIdx="17" presStyleCnt="25"/>
      <dgm:spPr/>
    </dgm:pt>
    <dgm:pt modelId="{9188A13F-5DC7-4AA6-8AF5-57B059879F88}" type="pres">
      <dgm:prSet presAssocID="{D9C3558A-FA47-4F9D-AD07-2A3539B7630B}" presName="vert1" presStyleCnt="0"/>
      <dgm:spPr/>
    </dgm:pt>
    <dgm:pt modelId="{941110AE-CDAB-45FE-9108-7ECDB33E4FBD}" type="pres">
      <dgm:prSet presAssocID="{DF92DE31-4546-420C-9E6D-FE713D1FCC18}" presName="thickLine" presStyleLbl="alignNode1" presStyleIdx="18" presStyleCnt="25"/>
      <dgm:spPr/>
    </dgm:pt>
    <dgm:pt modelId="{FC26A246-3426-4953-BCA7-BFBCA35BAB4C}" type="pres">
      <dgm:prSet presAssocID="{DF92DE31-4546-420C-9E6D-FE713D1FCC18}" presName="horz1" presStyleCnt="0"/>
      <dgm:spPr/>
    </dgm:pt>
    <dgm:pt modelId="{410505A7-CBC9-4486-985D-78106E8E5AEA}" type="pres">
      <dgm:prSet presAssocID="{DF92DE31-4546-420C-9E6D-FE713D1FCC18}" presName="tx1" presStyleLbl="revTx" presStyleIdx="18" presStyleCnt="25"/>
      <dgm:spPr/>
    </dgm:pt>
    <dgm:pt modelId="{B0D6C906-D056-4D3D-982A-DE02154EC583}" type="pres">
      <dgm:prSet presAssocID="{DF92DE31-4546-420C-9E6D-FE713D1FCC18}" presName="vert1" presStyleCnt="0"/>
      <dgm:spPr/>
    </dgm:pt>
    <dgm:pt modelId="{22958BE3-942F-4B01-817F-9F71B9717749}" type="pres">
      <dgm:prSet presAssocID="{8854B086-A214-4180-8733-989B55F172FA}" presName="thickLine" presStyleLbl="alignNode1" presStyleIdx="19" presStyleCnt="25"/>
      <dgm:spPr/>
    </dgm:pt>
    <dgm:pt modelId="{7C0E1676-A96D-4BE7-BDBB-3A0A3FA0AC92}" type="pres">
      <dgm:prSet presAssocID="{8854B086-A214-4180-8733-989B55F172FA}" presName="horz1" presStyleCnt="0"/>
      <dgm:spPr/>
    </dgm:pt>
    <dgm:pt modelId="{C6CA5C9C-D738-4B6E-B8DC-EB3D5BEEBF6F}" type="pres">
      <dgm:prSet presAssocID="{8854B086-A214-4180-8733-989B55F172FA}" presName="tx1" presStyleLbl="revTx" presStyleIdx="19" presStyleCnt="25"/>
      <dgm:spPr/>
    </dgm:pt>
    <dgm:pt modelId="{40379075-0986-4141-9FBE-44E30F3787C7}" type="pres">
      <dgm:prSet presAssocID="{8854B086-A214-4180-8733-989B55F172FA}" presName="vert1" presStyleCnt="0"/>
      <dgm:spPr/>
    </dgm:pt>
    <dgm:pt modelId="{C2C0409B-6CE2-4A60-BF47-9BD7715D564E}" type="pres">
      <dgm:prSet presAssocID="{DBB1AEF0-156D-43E7-8E13-CC5A5873CA6D}" presName="thickLine" presStyleLbl="alignNode1" presStyleIdx="20" presStyleCnt="25"/>
      <dgm:spPr/>
    </dgm:pt>
    <dgm:pt modelId="{7F1E22F2-074C-4F5F-B12F-81755F81AB2B}" type="pres">
      <dgm:prSet presAssocID="{DBB1AEF0-156D-43E7-8E13-CC5A5873CA6D}" presName="horz1" presStyleCnt="0"/>
      <dgm:spPr/>
    </dgm:pt>
    <dgm:pt modelId="{1438E9B0-C7AF-4BC5-BAEB-316612EDF6C4}" type="pres">
      <dgm:prSet presAssocID="{DBB1AEF0-156D-43E7-8E13-CC5A5873CA6D}" presName="tx1" presStyleLbl="revTx" presStyleIdx="20" presStyleCnt="25"/>
      <dgm:spPr/>
    </dgm:pt>
    <dgm:pt modelId="{40C797EB-F291-4C4A-93F8-A50C27A97D0C}" type="pres">
      <dgm:prSet presAssocID="{DBB1AEF0-156D-43E7-8E13-CC5A5873CA6D}" presName="vert1" presStyleCnt="0"/>
      <dgm:spPr/>
    </dgm:pt>
    <dgm:pt modelId="{57E3A944-25E5-48E7-865D-899AC7BB12F4}" type="pres">
      <dgm:prSet presAssocID="{C931FD73-2248-4A62-8983-2025A6B686C9}" presName="thickLine" presStyleLbl="alignNode1" presStyleIdx="21" presStyleCnt="25"/>
      <dgm:spPr/>
    </dgm:pt>
    <dgm:pt modelId="{7CDA9257-D56B-4A2C-A1F0-7F5DABE4F277}" type="pres">
      <dgm:prSet presAssocID="{C931FD73-2248-4A62-8983-2025A6B686C9}" presName="horz1" presStyleCnt="0"/>
      <dgm:spPr/>
    </dgm:pt>
    <dgm:pt modelId="{5300FEF3-23A8-4808-AE9B-4E98B2E86FB2}" type="pres">
      <dgm:prSet presAssocID="{C931FD73-2248-4A62-8983-2025A6B686C9}" presName="tx1" presStyleLbl="revTx" presStyleIdx="21" presStyleCnt="25"/>
      <dgm:spPr/>
    </dgm:pt>
    <dgm:pt modelId="{2F58AD39-BCD5-4837-92B5-17471DA02697}" type="pres">
      <dgm:prSet presAssocID="{C931FD73-2248-4A62-8983-2025A6B686C9}" presName="vert1" presStyleCnt="0"/>
      <dgm:spPr/>
    </dgm:pt>
    <dgm:pt modelId="{1FA52708-8169-4BC6-9B89-58D7A485F897}" type="pres">
      <dgm:prSet presAssocID="{BB502B58-5C23-45F7-8CF2-5A816BAB3253}" presName="thickLine" presStyleLbl="alignNode1" presStyleIdx="22" presStyleCnt="25"/>
      <dgm:spPr/>
    </dgm:pt>
    <dgm:pt modelId="{C9B9A8AC-A120-4F96-9514-05AD1CE548EF}" type="pres">
      <dgm:prSet presAssocID="{BB502B58-5C23-45F7-8CF2-5A816BAB3253}" presName="horz1" presStyleCnt="0"/>
      <dgm:spPr/>
    </dgm:pt>
    <dgm:pt modelId="{5121BA38-09D6-4E86-97B1-B0DA249B0DCC}" type="pres">
      <dgm:prSet presAssocID="{BB502B58-5C23-45F7-8CF2-5A816BAB3253}" presName="tx1" presStyleLbl="revTx" presStyleIdx="22" presStyleCnt="25"/>
      <dgm:spPr/>
    </dgm:pt>
    <dgm:pt modelId="{4A4F9E48-B876-469D-8429-E3BCA475BFBD}" type="pres">
      <dgm:prSet presAssocID="{BB502B58-5C23-45F7-8CF2-5A816BAB3253}" presName="vert1" presStyleCnt="0"/>
      <dgm:spPr/>
    </dgm:pt>
    <dgm:pt modelId="{47CD3064-7ADA-4177-AB97-9D7FDD8EE4EC}" type="pres">
      <dgm:prSet presAssocID="{8827B9F3-CC37-412D-BB3A-47798F3421DE}" presName="thickLine" presStyleLbl="alignNode1" presStyleIdx="23" presStyleCnt="25"/>
      <dgm:spPr/>
    </dgm:pt>
    <dgm:pt modelId="{1B12CC07-2D92-47E1-90D8-60791AB072AA}" type="pres">
      <dgm:prSet presAssocID="{8827B9F3-CC37-412D-BB3A-47798F3421DE}" presName="horz1" presStyleCnt="0"/>
      <dgm:spPr/>
    </dgm:pt>
    <dgm:pt modelId="{67EDC65D-73A7-4FA2-865D-CC48941C8B80}" type="pres">
      <dgm:prSet presAssocID="{8827B9F3-CC37-412D-BB3A-47798F3421DE}" presName="tx1" presStyleLbl="revTx" presStyleIdx="23" presStyleCnt="25"/>
      <dgm:spPr/>
    </dgm:pt>
    <dgm:pt modelId="{DF099019-B2C0-4340-B2FD-61D0760BC7E1}" type="pres">
      <dgm:prSet presAssocID="{8827B9F3-CC37-412D-BB3A-47798F3421DE}" presName="vert1" presStyleCnt="0"/>
      <dgm:spPr/>
    </dgm:pt>
    <dgm:pt modelId="{E8F68592-C32D-4071-8E15-2D42368CD3B9}" type="pres">
      <dgm:prSet presAssocID="{EE793750-8EFA-4260-AB6A-4766F9702ED8}" presName="thickLine" presStyleLbl="alignNode1" presStyleIdx="24" presStyleCnt="25"/>
      <dgm:spPr/>
    </dgm:pt>
    <dgm:pt modelId="{F693DFDD-D696-402A-92BA-08423982B5D5}" type="pres">
      <dgm:prSet presAssocID="{EE793750-8EFA-4260-AB6A-4766F9702ED8}" presName="horz1" presStyleCnt="0"/>
      <dgm:spPr/>
    </dgm:pt>
    <dgm:pt modelId="{FE52D6DE-AE58-44D7-A78F-D02DE678B8C4}" type="pres">
      <dgm:prSet presAssocID="{EE793750-8EFA-4260-AB6A-4766F9702ED8}" presName="tx1" presStyleLbl="revTx" presStyleIdx="24" presStyleCnt="25"/>
      <dgm:spPr/>
    </dgm:pt>
    <dgm:pt modelId="{13569262-8DBC-4E0E-9724-A1892A630304}" type="pres">
      <dgm:prSet presAssocID="{EE793750-8EFA-4260-AB6A-4766F9702ED8}" presName="vert1" presStyleCnt="0"/>
      <dgm:spPr/>
    </dgm:pt>
  </dgm:ptLst>
  <dgm:cxnLst>
    <dgm:cxn modelId="{7174A200-96BD-4D61-8769-F9CA8AA7C0E6}" type="presOf" srcId="{50BB1E3C-1453-4042-810F-FD7A2E64D7DF}" destId="{46DF06DA-0421-424F-9690-C0AAA6E27548}" srcOrd="0" destOrd="0" presId="urn:microsoft.com/office/officeart/2008/layout/LinedList"/>
    <dgm:cxn modelId="{8A985E01-05EE-4BF0-90AB-67FB7DE88238}" srcId="{209DEE59-A0A6-467C-B051-615ED6F5864E}" destId="{A77FD2A1-098E-41F0-9C0E-B2F2F94AD765}" srcOrd="16" destOrd="0" parTransId="{C56DBF2B-81D1-4B7C-85CC-C9F069DFD5D8}" sibTransId="{CBD75289-CD5E-4B45-ABE2-2CD5D80DF20C}"/>
    <dgm:cxn modelId="{04348601-F22B-4361-BE54-E078002797D4}" type="presOf" srcId="{D9C3558A-FA47-4F9D-AD07-2A3539B7630B}" destId="{947B8CB1-0261-4631-8DE4-12E2D9B07213}" srcOrd="0" destOrd="0" presId="urn:microsoft.com/office/officeart/2008/layout/LinedList"/>
    <dgm:cxn modelId="{E1812B15-54A7-4127-89ED-B40010A1E3D6}" type="presOf" srcId="{A77FD2A1-098E-41F0-9C0E-B2F2F94AD765}" destId="{C17AD646-25BC-4711-94C5-6DC1D50946E4}" srcOrd="0" destOrd="0" presId="urn:microsoft.com/office/officeart/2008/layout/LinedList"/>
    <dgm:cxn modelId="{AD5D1F16-D09F-47FF-BB27-ED83E64E612F}" type="presOf" srcId="{DF92DE31-4546-420C-9E6D-FE713D1FCC18}" destId="{410505A7-CBC9-4486-985D-78106E8E5AEA}" srcOrd="0" destOrd="0" presId="urn:microsoft.com/office/officeart/2008/layout/LinedList"/>
    <dgm:cxn modelId="{BB4CEA2E-34C2-4107-AB48-AEFC0557F2A7}" type="presOf" srcId="{44DAC9EA-B022-4A4C-AB44-B7D72DB6879B}" destId="{B6DFFC07-3ABC-4C81-9B92-DAD56C916834}" srcOrd="0" destOrd="0" presId="urn:microsoft.com/office/officeart/2008/layout/LinedList"/>
    <dgm:cxn modelId="{947A2A30-45A3-42D1-841B-EE7FA81FC346}" srcId="{209DEE59-A0A6-467C-B051-615ED6F5864E}" destId="{44DAC9EA-B022-4A4C-AB44-B7D72DB6879B}" srcOrd="9" destOrd="0" parTransId="{A797EF84-1BF6-4A92-86A1-81DA4F75E191}" sibTransId="{AB84BC7D-E635-45A6-970E-6D5A68248712}"/>
    <dgm:cxn modelId="{BB77EC38-497A-4ED1-9462-5C9528B28188}" srcId="{209DEE59-A0A6-467C-B051-615ED6F5864E}" destId="{F2B0A869-C40F-4BD8-9C28-8E2975368893}" srcOrd="13" destOrd="0" parTransId="{781767B9-D100-489C-AD62-16C955E36248}" sibTransId="{C1F09309-785A-42C4-929B-B965A094223D}"/>
    <dgm:cxn modelId="{3498B839-5B0B-41A5-BE10-84A68F76AE4A}" type="presOf" srcId="{EE793750-8EFA-4260-AB6A-4766F9702ED8}" destId="{FE52D6DE-AE58-44D7-A78F-D02DE678B8C4}" srcOrd="0" destOrd="0" presId="urn:microsoft.com/office/officeart/2008/layout/LinedList"/>
    <dgm:cxn modelId="{E78A853B-D8AE-4754-AAD7-F94DF3F72557}" srcId="{209DEE59-A0A6-467C-B051-615ED6F5864E}" destId="{60011CF6-B1FA-4590-AD31-2974BAC4FF12}" srcOrd="5" destOrd="0" parTransId="{B7D186E6-75B1-4E6E-A74E-468D058E2A9E}" sibTransId="{1902B316-3A86-4EED-92F8-0E70A991B671}"/>
    <dgm:cxn modelId="{DDD5014C-80A3-41B8-9655-74C1C4ACD633}" srcId="{209DEE59-A0A6-467C-B051-615ED6F5864E}" destId="{8827B9F3-CC37-412D-BB3A-47798F3421DE}" srcOrd="23" destOrd="0" parTransId="{A3AC2509-4E23-419F-9803-101B5EE55A2C}" sibTransId="{0DAE94B5-457B-42E7-A6FD-91313B9D306C}"/>
    <dgm:cxn modelId="{310A474D-27FE-4F4A-A41E-3E0B13E31DC0}" srcId="{209DEE59-A0A6-467C-B051-615ED6F5864E}" destId="{DBB1AEF0-156D-43E7-8E13-CC5A5873CA6D}" srcOrd="20" destOrd="0" parTransId="{3EDAAFB7-B7B9-478E-8402-87565B758657}" sibTransId="{76627760-395A-44C5-AA67-81E2F1E9535D}"/>
    <dgm:cxn modelId="{3D5A5154-E6F6-45FC-887A-7E4ED40B7FE1}" srcId="{209DEE59-A0A6-467C-B051-615ED6F5864E}" destId="{BB502B58-5C23-45F7-8CF2-5A816BAB3253}" srcOrd="22" destOrd="0" parTransId="{94E2F917-ED35-4959-A4F8-7B2A383F344B}" sibTransId="{5981CFEC-0B8B-4907-9B63-6FBC00700844}"/>
    <dgm:cxn modelId="{BC9D9654-5BC7-4AF5-A141-FBA7820E67F3}" srcId="{209DEE59-A0A6-467C-B051-615ED6F5864E}" destId="{DE62F39F-DF26-4A4A-BDA1-64CBB9FFA654}" srcOrd="11" destOrd="0" parTransId="{9E123FD1-6CFC-4D3B-8C34-2553FAC1491B}" sibTransId="{0B2477AA-5237-4E68-B20A-56FF418D3CBE}"/>
    <dgm:cxn modelId="{70402460-17F6-42F6-ACA7-3AA78D1F1FBC}" type="presOf" srcId="{BB502B58-5C23-45F7-8CF2-5A816BAB3253}" destId="{5121BA38-09D6-4E86-97B1-B0DA249B0DCC}" srcOrd="0" destOrd="0" presId="urn:microsoft.com/office/officeart/2008/layout/LinedList"/>
    <dgm:cxn modelId="{29534960-4358-45ED-9337-25F873BE7057}" type="presOf" srcId="{C84463DD-D090-407E-9F87-DB5A6CF8E3F3}" destId="{7A9B5B85-0134-40D0-A7AA-9DBD44140E73}" srcOrd="0" destOrd="0" presId="urn:microsoft.com/office/officeart/2008/layout/LinedList"/>
    <dgm:cxn modelId="{9D61D978-8929-4D6A-AF80-63FB23952F31}" type="presOf" srcId="{806B8076-5A44-4F2D-8EA5-2FD6995F670D}" destId="{046FEA65-E41E-46FD-884C-7217CA8826A1}" srcOrd="0" destOrd="0" presId="urn:microsoft.com/office/officeart/2008/layout/LinedList"/>
    <dgm:cxn modelId="{C0FC707D-4717-465B-B3A2-9BAACBCAD6EE}" type="presOf" srcId="{CFCA7226-471B-4E6E-96D2-47332F68F5CF}" destId="{3E53163A-2F9A-49B0-8AC3-F9F14F4EAD38}" srcOrd="0" destOrd="0" presId="urn:microsoft.com/office/officeart/2008/layout/LinedList"/>
    <dgm:cxn modelId="{7ED9647E-4E4D-475A-8A9D-9EAFB3BBD988}" type="presOf" srcId="{C6EB7882-AB49-45B8-A166-AC34450A0E56}" destId="{09FD8E05-069A-44B5-B4E7-ABB7D6A24B95}" srcOrd="0" destOrd="0" presId="urn:microsoft.com/office/officeart/2008/layout/LinedList"/>
    <dgm:cxn modelId="{873AC681-7A04-4951-9F6B-87642BBC6999}" srcId="{209DEE59-A0A6-467C-B051-615ED6F5864E}" destId="{06BCA0AD-D382-423B-BBBF-7200CB32690B}" srcOrd="10" destOrd="0" parTransId="{CB64817F-7052-4845-A668-B83D2413C035}" sibTransId="{72078BFB-1BAE-42FC-8F94-151498A79867}"/>
    <dgm:cxn modelId="{F4133E98-6E24-4864-93F1-F53DDDC77BF0}" srcId="{209DEE59-A0A6-467C-B051-615ED6F5864E}" destId="{C931FD73-2248-4A62-8983-2025A6B686C9}" srcOrd="21" destOrd="0" parTransId="{46A8626D-5F5E-4236-8B58-AD9E86CC2D2B}" sibTransId="{B3F77C78-ED6E-488D-925C-39274A4B5095}"/>
    <dgm:cxn modelId="{45820999-6D14-41F4-AF85-151C2A6A04CD}" type="presOf" srcId="{8DDB787B-8185-4788-BA56-4E9FD8753117}" destId="{5CBEF44E-D238-4CE7-9302-44AE53F6B641}" srcOrd="0" destOrd="0" presId="urn:microsoft.com/office/officeart/2008/layout/LinedList"/>
    <dgm:cxn modelId="{3C8DE799-90AA-4C29-868B-3A49D6154916}" type="presOf" srcId="{4F28FBC0-AA0B-4386-AC22-476E2B9EB66C}" destId="{73522F13-FAA1-4BAD-A3C0-399B95E4710C}" srcOrd="0" destOrd="0" presId="urn:microsoft.com/office/officeart/2008/layout/LinedList"/>
    <dgm:cxn modelId="{5389F59D-555F-42C5-BBDA-A2440B089B40}" type="presOf" srcId="{8CB9D981-468A-4C6B-A1F6-C6DFEDF6046D}" destId="{D090364F-5CE5-4085-B601-2A3ADBC33D76}" srcOrd="0" destOrd="0" presId="urn:microsoft.com/office/officeart/2008/layout/LinedList"/>
    <dgm:cxn modelId="{F4D5399F-680E-4C05-8C17-E0973D79B93C}" type="presOf" srcId="{8854B086-A214-4180-8733-989B55F172FA}" destId="{C6CA5C9C-D738-4B6E-B8DC-EB3D5BEEBF6F}" srcOrd="0" destOrd="0" presId="urn:microsoft.com/office/officeart/2008/layout/LinedList"/>
    <dgm:cxn modelId="{9777949F-434C-4929-B369-74A81CE42C09}" type="presOf" srcId="{60011CF6-B1FA-4590-AD31-2974BAC4FF12}" destId="{90BB0328-6930-4B23-B290-DEC4B3749C62}" srcOrd="0" destOrd="0" presId="urn:microsoft.com/office/officeart/2008/layout/LinedList"/>
    <dgm:cxn modelId="{0D0FB9A6-7A21-4203-A54C-344D351E21DA}" srcId="{209DEE59-A0A6-467C-B051-615ED6F5864E}" destId="{50BB1E3C-1453-4042-810F-FD7A2E64D7DF}" srcOrd="3" destOrd="0" parTransId="{80ED06DC-B0D9-4DE4-BEEE-F219F837F57B}" sibTransId="{C600B41E-A1E8-4BFE-89AE-38D5DCAF1199}"/>
    <dgm:cxn modelId="{4FB482A7-562A-403F-8783-1A5C29A6AFC7}" srcId="{209DEE59-A0A6-467C-B051-615ED6F5864E}" destId="{8854B086-A214-4180-8733-989B55F172FA}" srcOrd="19" destOrd="0" parTransId="{854E1FCF-8F16-4A9F-98E4-4B1157242430}" sibTransId="{271EEA2D-D7B4-4EAA-8A61-25829DA21B27}"/>
    <dgm:cxn modelId="{368545AC-863D-4A54-9A1A-A188AA4EBB31}" srcId="{209DEE59-A0A6-467C-B051-615ED6F5864E}" destId="{BADA1FEC-F9C6-4150-8EEE-7CB17C10B6C0}" srcOrd="12" destOrd="0" parTransId="{BDF68957-A3F9-497A-9130-9BB1AA72C998}" sibTransId="{19DA0C12-2545-4662-95FD-086BA9BF4F3F}"/>
    <dgm:cxn modelId="{A11D63B9-FF1D-49F1-90CB-4DE9CB50249A}" type="presOf" srcId="{F2B0A869-C40F-4BD8-9C28-8E2975368893}" destId="{27C8616A-E8EB-436F-9556-3561D10518F9}" srcOrd="0" destOrd="0" presId="urn:microsoft.com/office/officeart/2008/layout/LinedList"/>
    <dgm:cxn modelId="{7CC82DC0-96BF-42FD-992E-7A7350EAB569}" srcId="{209DEE59-A0A6-467C-B051-615ED6F5864E}" destId="{C6EB7882-AB49-45B8-A166-AC34450A0E56}" srcOrd="4" destOrd="0" parTransId="{DF840425-613F-4561-8C90-2A6229897285}" sibTransId="{B147E811-488D-4A9A-AA37-FF6C259B2392}"/>
    <dgm:cxn modelId="{F8A3F6C0-BB9F-4E50-B794-653B09F10737}" srcId="{209DEE59-A0A6-467C-B051-615ED6F5864E}" destId="{EE793750-8EFA-4260-AB6A-4766F9702ED8}" srcOrd="24" destOrd="0" parTransId="{13B26B7D-DAFF-4F48-BCF0-CA6D4DB73A3E}" sibTransId="{3639C710-DB52-45A2-9664-1AC07EB90894}"/>
    <dgm:cxn modelId="{1623E5C1-3D96-402A-B99D-6A31A7B50069}" srcId="{209DEE59-A0A6-467C-B051-615ED6F5864E}" destId="{2AEB42C4-B3D2-4E59-A5FB-85440F90F46A}" srcOrd="0" destOrd="0" parTransId="{05C8C010-38F0-450B-8CE3-3C2BC477A3AF}" sibTransId="{03B49115-A09A-4928-AC46-31927D206DDF}"/>
    <dgm:cxn modelId="{861DBEC2-40BC-47D4-8744-C9BDF1718F4F}" srcId="{209DEE59-A0A6-467C-B051-615ED6F5864E}" destId="{C84463DD-D090-407E-9F87-DB5A6CF8E3F3}" srcOrd="1" destOrd="0" parTransId="{E23B269C-A39C-42FC-8D69-5C21D7C0032A}" sibTransId="{F13875EC-2195-44D6-B378-000B80173D08}"/>
    <dgm:cxn modelId="{E2988EC6-5533-43C7-911B-12CBF3FC18EB}" type="presOf" srcId="{8827B9F3-CC37-412D-BB3A-47798F3421DE}" destId="{67EDC65D-73A7-4FA2-865D-CC48941C8B80}" srcOrd="0" destOrd="0" presId="urn:microsoft.com/office/officeart/2008/layout/LinedList"/>
    <dgm:cxn modelId="{07E7DCCC-E692-4227-B77D-F4538C8F70C4}" type="presOf" srcId="{209DEE59-A0A6-467C-B051-615ED6F5864E}" destId="{F1A3C01F-3046-4869-8FD8-E832C86B64B6}" srcOrd="0" destOrd="0" presId="urn:microsoft.com/office/officeart/2008/layout/LinedList"/>
    <dgm:cxn modelId="{9FA488CD-7BBB-4D51-9EA4-DFECB2C6FAEA}" srcId="{209DEE59-A0A6-467C-B051-615ED6F5864E}" destId="{806B8076-5A44-4F2D-8EA5-2FD6995F670D}" srcOrd="15" destOrd="0" parTransId="{D02B04B9-8FEE-4579-BC32-B0F6D83D25BE}" sibTransId="{9282C5D9-687F-4EB6-925D-197B09DE0127}"/>
    <dgm:cxn modelId="{B96E25D7-FC3E-4545-A8D3-A6238B79616B}" srcId="{209DEE59-A0A6-467C-B051-615ED6F5864E}" destId="{D9C3558A-FA47-4F9D-AD07-2A3539B7630B}" srcOrd="17" destOrd="0" parTransId="{15B2D7AB-F6F5-43D6-8213-4581215C3C5C}" sibTransId="{47FB9EE1-13F7-43E7-A52F-B870774A0F11}"/>
    <dgm:cxn modelId="{BE811FD9-B22D-40FA-807F-77C5A218795F}" type="presOf" srcId="{C931FD73-2248-4A62-8983-2025A6B686C9}" destId="{5300FEF3-23A8-4808-AE9B-4E98B2E86FB2}" srcOrd="0" destOrd="0" presId="urn:microsoft.com/office/officeart/2008/layout/LinedList"/>
    <dgm:cxn modelId="{372A1CDE-36BC-4225-A0E4-E5BBD09F86B2}" type="presOf" srcId="{5209A30B-FA12-42FA-8BF2-66D335DD18CA}" destId="{50316088-440A-4084-898F-4D22EF13A14A}" srcOrd="0" destOrd="0" presId="urn:microsoft.com/office/officeart/2008/layout/LinedList"/>
    <dgm:cxn modelId="{B094F4E2-169A-441C-B1A5-7AD737A4BFF1}" srcId="{209DEE59-A0A6-467C-B051-615ED6F5864E}" destId="{DF92DE31-4546-420C-9E6D-FE713D1FCC18}" srcOrd="18" destOrd="0" parTransId="{FD2E125A-1ED1-47A5-98A0-2DCFA108E532}" sibTransId="{22834874-A901-49F0-9CDC-1E52ED9F173C}"/>
    <dgm:cxn modelId="{E92DE4E9-2FFA-43E9-B8BE-BA524BE00ED3}" srcId="{209DEE59-A0A6-467C-B051-615ED6F5864E}" destId="{4F28FBC0-AA0B-4386-AC22-476E2B9EB66C}" srcOrd="2" destOrd="0" parTransId="{095A4CC4-AF0C-408D-889A-4A6424B2998B}" sibTransId="{3AC79AF7-897A-438A-BB14-27C404132A72}"/>
    <dgm:cxn modelId="{5F4AA3EE-740C-4CBC-88C6-32F7F4F495C5}" type="presOf" srcId="{2AEB42C4-B3D2-4E59-A5FB-85440F90F46A}" destId="{F83E4349-7A6D-4022-9D82-FAC0556F549F}" srcOrd="0" destOrd="0" presId="urn:microsoft.com/office/officeart/2008/layout/LinedList"/>
    <dgm:cxn modelId="{8FC271F0-EED0-4FAD-AB84-1C38558317C0}" type="presOf" srcId="{BADA1FEC-F9C6-4150-8EEE-7CB17C10B6C0}" destId="{73692662-86D5-4739-808A-F98BD6848F12}" srcOrd="0" destOrd="0" presId="urn:microsoft.com/office/officeart/2008/layout/LinedList"/>
    <dgm:cxn modelId="{AAAA64F7-96AF-47B1-8FFA-F8FF2C63810D}" srcId="{209DEE59-A0A6-467C-B051-615ED6F5864E}" destId="{5209A30B-FA12-42FA-8BF2-66D335DD18CA}" srcOrd="8" destOrd="0" parTransId="{914F9059-2F15-4CFE-91FC-BBDDBC0FFA8E}" sibTransId="{ADBADE16-F12D-45DB-837C-9A9367C26F08}"/>
    <dgm:cxn modelId="{C44617F8-477C-432B-A335-978CD869CC40}" type="presOf" srcId="{DBB1AEF0-156D-43E7-8E13-CC5A5873CA6D}" destId="{1438E9B0-C7AF-4BC5-BAEB-316612EDF6C4}" srcOrd="0" destOrd="0" presId="urn:microsoft.com/office/officeart/2008/layout/LinedList"/>
    <dgm:cxn modelId="{179161F9-045D-45DC-92E2-275060506046}" type="presOf" srcId="{DE62F39F-DF26-4A4A-BDA1-64CBB9FFA654}" destId="{EAAEDE30-5FF6-4714-A064-539B1F0AE72E}" srcOrd="0" destOrd="0" presId="urn:microsoft.com/office/officeart/2008/layout/LinedList"/>
    <dgm:cxn modelId="{2DF5FAFC-71BC-4889-BF1F-E4D439218C7C}" srcId="{209DEE59-A0A6-467C-B051-615ED6F5864E}" destId="{CFCA7226-471B-4E6E-96D2-47332F68F5CF}" srcOrd="6" destOrd="0" parTransId="{5C29EE26-6452-406F-A949-2591534C51FE}" sibTransId="{C07ED91E-3804-4E21-9CC2-122F8A7C4DF0}"/>
    <dgm:cxn modelId="{E1EF57FD-7A12-4C9C-A354-ED3AFCDEBBB3}" srcId="{209DEE59-A0A6-467C-B051-615ED6F5864E}" destId="{8DDB787B-8185-4788-BA56-4E9FD8753117}" srcOrd="14" destOrd="0" parTransId="{86E0E4CB-AFE5-45A9-BAF4-0DA3883FE4FC}" sibTransId="{3AD4D73C-E7D7-454B-BDBC-2D9548116A57}"/>
    <dgm:cxn modelId="{E8C764FE-6660-4719-A4D2-3D9B7EE84A0A}" type="presOf" srcId="{06BCA0AD-D382-423B-BBBF-7200CB32690B}" destId="{DB73673D-BCEB-4BA0-8AEF-5BAD62869E41}" srcOrd="0" destOrd="0" presId="urn:microsoft.com/office/officeart/2008/layout/LinedList"/>
    <dgm:cxn modelId="{64AC0CFF-4893-4DCC-BBE9-9460C8C90E20}" srcId="{209DEE59-A0A6-467C-B051-615ED6F5864E}" destId="{8CB9D981-468A-4C6B-A1F6-C6DFEDF6046D}" srcOrd="7" destOrd="0" parTransId="{F713D3F9-D008-4CDE-A706-02A5DE346F18}" sibTransId="{3AAEFD81-AE4A-457D-898E-02EEAB3705F4}"/>
    <dgm:cxn modelId="{A8ACB7D5-A5A2-4A80-911D-69CFC0A1D01A}" type="presParOf" srcId="{F1A3C01F-3046-4869-8FD8-E832C86B64B6}" destId="{753D887C-2534-4C7F-ADFB-FE4BE5015EA3}" srcOrd="0" destOrd="0" presId="urn:microsoft.com/office/officeart/2008/layout/LinedList"/>
    <dgm:cxn modelId="{2B3896E4-5896-44F7-BE40-621A78525F06}" type="presParOf" srcId="{F1A3C01F-3046-4869-8FD8-E832C86B64B6}" destId="{A97BD4FA-99F3-4029-9486-D00F933F5AD8}" srcOrd="1" destOrd="0" presId="urn:microsoft.com/office/officeart/2008/layout/LinedList"/>
    <dgm:cxn modelId="{922659E7-0364-4AFC-8989-3DB1183B7A19}" type="presParOf" srcId="{A97BD4FA-99F3-4029-9486-D00F933F5AD8}" destId="{F83E4349-7A6D-4022-9D82-FAC0556F549F}" srcOrd="0" destOrd="0" presId="urn:microsoft.com/office/officeart/2008/layout/LinedList"/>
    <dgm:cxn modelId="{AD9F59F0-B3C1-46B5-9921-95289503C0C3}" type="presParOf" srcId="{A97BD4FA-99F3-4029-9486-D00F933F5AD8}" destId="{0607CE1C-74CE-49D9-8BBB-2DA381CFF2E6}" srcOrd="1" destOrd="0" presId="urn:microsoft.com/office/officeart/2008/layout/LinedList"/>
    <dgm:cxn modelId="{6EA28BFF-53C5-4C6C-86C0-80B52466E55C}" type="presParOf" srcId="{F1A3C01F-3046-4869-8FD8-E832C86B64B6}" destId="{E1321AA7-EAB8-4CC6-B207-EAEB5961CF71}" srcOrd="2" destOrd="0" presId="urn:microsoft.com/office/officeart/2008/layout/LinedList"/>
    <dgm:cxn modelId="{18B6FD04-DEF6-4F65-8213-8103BB9163F0}" type="presParOf" srcId="{F1A3C01F-3046-4869-8FD8-E832C86B64B6}" destId="{E54568BA-F737-4BCE-B713-6588E6AC67FB}" srcOrd="3" destOrd="0" presId="urn:microsoft.com/office/officeart/2008/layout/LinedList"/>
    <dgm:cxn modelId="{7B859D82-B3F2-4BD3-8816-768A569B1F08}" type="presParOf" srcId="{E54568BA-F737-4BCE-B713-6588E6AC67FB}" destId="{7A9B5B85-0134-40D0-A7AA-9DBD44140E73}" srcOrd="0" destOrd="0" presId="urn:microsoft.com/office/officeart/2008/layout/LinedList"/>
    <dgm:cxn modelId="{3A5515B6-25BE-47AA-A9BD-4B4C242B64EC}" type="presParOf" srcId="{E54568BA-F737-4BCE-B713-6588E6AC67FB}" destId="{E77F913F-72D7-45AA-A6B9-675CE91C7B6F}" srcOrd="1" destOrd="0" presId="urn:microsoft.com/office/officeart/2008/layout/LinedList"/>
    <dgm:cxn modelId="{143AA6CD-AB71-4012-A2F3-C74EBE96BE16}" type="presParOf" srcId="{F1A3C01F-3046-4869-8FD8-E832C86B64B6}" destId="{A788AEDA-A2F1-4C79-9747-0EE3059E05B1}" srcOrd="4" destOrd="0" presId="urn:microsoft.com/office/officeart/2008/layout/LinedList"/>
    <dgm:cxn modelId="{2312974A-8BF4-4417-9C1B-5257E90D6901}" type="presParOf" srcId="{F1A3C01F-3046-4869-8FD8-E832C86B64B6}" destId="{6A6E2B66-C1D5-4749-85A8-AA16DCE7EFD0}" srcOrd="5" destOrd="0" presId="urn:microsoft.com/office/officeart/2008/layout/LinedList"/>
    <dgm:cxn modelId="{DB2BDF40-84E1-400F-AE0B-553201FC5C94}" type="presParOf" srcId="{6A6E2B66-C1D5-4749-85A8-AA16DCE7EFD0}" destId="{73522F13-FAA1-4BAD-A3C0-399B95E4710C}" srcOrd="0" destOrd="0" presId="urn:microsoft.com/office/officeart/2008/layout/LinedList"/>
    <dgm:cxn modelId="{43BDC193-A5F8-4300-8CA8-84345F116EFC}" type="presParOf" srcId="{6A6E2B66-C1D5-4749-85A8-AA16DCE7EFD0}" destId="{BEF6C150-EEE8-432F-B86A-0966364144D1}" srcOrd="1" destOrd="0" presId="urn:microsoft.com/office/officeart/2008/layout/LinedList"/>
    <dgm:cxn modelId="{0A849109-12BB-44A5-8C47-69D1A90A49FA}" type="presParOf" srcId="{F1A3C01F-3046-4869-8FD8-E832C86B64B6}" destId="{5BA75188-2A67-4BEC-9CCA-07F50C744EA6}" srcOrd="6" destOrd="0" presId="urn:microsoft.com/office/officeart/2008/layout/LinedList"/>
    <dgm:cxn modelId="{EAE9F515-7E26-4323-BE05-84B019AFDDC4}" type="presParOf" srcId="{F1A3C01F-3046-4869-8FD8-E832C86B64B6}" destId="{FA5AB0EB-361B-4CE7-A4B4-B331346E2A74}" srcOrd="7" destOrd="0" presId="urn:microsoft.com/office/officeart/2008/layout/LinedList"/>
    <dgm:cxn modelId="{34B1B8CA-B55C-46C2-A1A9-C2207F9A5A3D}" type="presParOf" srcId="{FA5AB0EB-361B-4CE7-A4B4-B331346E2A74}" destId="{46DF06DA-0421-424F-9690-C0AAA6E27548}" srcOrd="0" destOrd="0" presId="urn:microsoft.com/office/officeart/2008/layout/LinedList"/>
    <dgm:cxn modelId="{3082963B-3E66-4BEC-9FFF-8E0C3F3F500B}" type="presParOf" srcId="{FA5AB0EB-361B-4CE7-A4B4-B331346E2A74}" destId="{3ADB30CD-3E68-4ECE-999D-49D1D03F40C5}" srcOrd="1" destOrd="0" presId="urn:microsoft.com/office/officeart/2008/layout/LinedList"/>
    <dgm:cxn modelId="{80FAF029-E20F-4369-8443-ACB986E5A89B}" type="presParOf" srcId="{F1A3C01F-3046-4869-8FD8-E832C86B64B6}" destId="{7CE39874-BBAB-43D9-949F-FFB0AC90D10B}" srcOrd="8" destOrd="0" presId="urn:microsoft.com/office/officeart/2008/layout/LinedList"/>
    <dgm:cxn modelId="{8A96D3EE-62A2-4763-A4D1-EBC26FA91E51}" type="presParOf" srcId="{F1A3C01F-3046-4869-8FD8-E832C86B64B6}" destId="{87417A14-A5B8-489C-ADF5-9F058AE71374}" srcOrd="9" destOrd="0" presId="urn:microsoft.com/office/officeart/2008/layout/LinedList"/>
    <dgm:cxn modelId="{60AA04DC-3DF3-4698-BFD9-533F7758C0EF}" type="presParOf" srcId="{87417A14-A5B8-489C-ADF5-9F058AE71374}" destId="{09FD8E05-069A-44B5-B4E7-ABB7D6A24B95}" srcOrd="0" destOrd="0" presId="urn:microsoft.com/office/officeart/2008/layout/LinedList"/>
    <dgm:cxn modelId="{79E6C930-C954-4327-B3AB-26ED2372919E}" type="presParOf" srcId="{87417A14-A5B8-489C-ADF5-9F058AE71374}" destId="{1D494139-58F0-448A-941E-D92FB3D834C6}" srcOrd="1" destOrd="0" presId="urn:microsoft.com/office/officeart/2008/layout/LinedList"/>
    <dgm:cxn modelId="{61B0DCFE-F93F-4177-9560-92F19CE132B8}" type="presParOf" srcId="{F1A3C01F-3046-4869-8FD8-E832C86B64B6}" destId="{F422029A-A29C-4E06-8D5B-55BC51B566E3}" srcOrd="10" destOrd="0" presId="urn:microsoft.com/office/officeart/2008/layout/LinedList"/>
    <dgm:cxn modelId="{C25CBB78-24FF-464B-AE29-D26DBF91E561}" type="presParOf" srcId="{F1A3C01F-3046-4869-8FD8-E832C86B64B6}" destId="{8267B226-9071-497E-8851-76BB42D2E976}" srcOrd="11" destOrd="0" presId="urn:microsoft.com/office/officeart/2008/layout/LinedList"/>
    <dgm:cxn modelId="{F01AC1AB-9B7B-4DF4-A98B-65099E1BE078}" type="presParOf" srcId="{8267B226-9071-497E-8851-76BB42D2E976}" destId="{90BB0328-6930-4B23-B290-DEC4B3749C62}" srcOrd="0" destOrd="0" presId="urn:microsoft.com/office/officeart/2008/layout/LinedList"/>
    <dgm:cxn modelId="{DFAE0126-63B5-46E3-BEC2-F5533D60A5A2}" type="presParOf" srcId="{8267B226-9071-497E-8851-76BB42D2E976}" destId="{DD9078A2-E657-4B6B-9BA6-4D2B11FDA5D6}" srcOrd="1" destOrd="0" presId="urn:microsoft.com/office/officeart/2008/layout/LinedList"/>
    <dgm:cxn modelId="{7BE57216-CE7E-406A-AF90-4FE76D7CC35B}" type="presParOf" srcId="{F1A3C01F-3046-4869-8FD8-E832C86B64B6}" destId="{C629E241-0F10-41AD-AF0F-F8C519B121C6}" srcOrd="12" destOrd="0" presId="urn:microsoft.com/office/officeart/2008/layout/LinedList"/>
    <dgm:cxn modelId="{6518412A-9ABC-4994-9B7F-640064CF069B}" type="presParOf" srcId="{F1A3C01F-3046-4869-8FD8-E832C86B64B6}" destId="{76BA78FE-EEE4-4281-9DBC-725B2BE633D7}" srcOrd="13" destOrd="0" presId="urn:microsoft.com/office/officeart/2008/layout/LinedList"/>
    <dgm:cxn modelId="{C7F0523D-544F-4BAA-AA01-612B2767DB85}" type="presParOf" srcId="{76BA78FE-EEE4-4281-9DBC-725B2BE633D7}" destId="{3E53163A-2F9A-49B0-8AC3-F9F14F4EAD38}" srcOrd="0" destOrd="0" presId="urn:microsoft.com/office/officeart/2008/layout/LinedList"/>
    <dgm:cxn modelId="{CE34909F-4FC5-4A77-B9E6-AF72F72CEF8D}" type="presParOf" srcId="{76BA78FE-EEE4-4281-9DBC-725B2BE633D7}" destId="{811596F7-2275-44B0-93BC-87BBCA853FF9}" srcOrd="1" destOrd="0" presId="urn:microsoft.com/office/officeart/2008/layout/LinedList"/>
    <dgm:cxn modelId="{81072A3C-30BA-43A2-8B6C-77885C9D783B}" type="presParOf" srcId="{F1A3C01F-3046-4869-8FD8-E832C86B64B6}" destId="{B29506A4-0EE2-4428-ABF2-C848AF3782F1}" srcOrd="14" destOrd="0" presId="urn:microsoft.com/office/officeart/2008/layout/LinedList"/>
    <dgm:cxn modelId="{36E37B81-8A7F-42DB-8B3A-3A608A485831}" type="presParOf" srcId="{F1A3C01F-3046-4869-8FD8-E832C86B64B6}" destId="{64EC65E6-279D-4A17-AD71-C6D5B6E8BE45}" srcOrd="15" destOrd="0" presId="urn:microsoft.com/office/officeart/2008/layout/LinedList"/>
    <dgm:cxn modelId="{614EE4F5-83AB-49F4-897F-920B5F046CCF}" type="presParOf" srcId="{64EC65E6-279D-4A17-AD71-C6D5B6E8BE45}" destId="{D090364F-5CE5-4085-B601-2A3ADBC33D76}" srcOrd="0" destOrd="0" presId="urn:microsoft.com/office/officeart/2008/layout/LinedList"/>
    <dgm:cxn modelId="{AB0D9963-7304-422B-87A1-2EFC56FD3FBD}" type="presParOf" srcId="{64EC65E6-279D-4A17-AD71-C6D5B6E8BE45}" destId="{69A59861-FC2A-4789-B89B-44177A2B6B9A}" srcOrd="1" destOrd="0" presId="urn:microsoft.com/office/officeart/2008/layout/LinedList"/>
    <dgm:cxn modelId="{ECA6AB84-3F8B-4892-819F-99B171BDF0A5}" type="presParOf" srcId="{F1A3C01F-3046-4869-8FD8-E832C86B64B6}" destId="{BB03EDF2-7913-4E92-88A7-759ADDBB8A68}" srcOrd="16" destOrd="0" presId="urn:microsoft.com/office/officeart/2008/layout/LinedList"/>
    <dgm:cxn modelId="{BD098E49-7988-4146-9D61-1B9941E547EB}" type="presParOf" srcId="{F1A3C01F-3046-4869-8FD8-E832C86B64B6}" destId="{DD7237A9-7F55-4A29-B83B-BAD2644F983E}" srcOrd="17" destOrd="0" presId="urn:microsoft.com/office/officeart/2008/layout/LinedList"/>
    <dgm:cxn modelId="{5517925D-A892-460F-819C-7F49274BC904}" type="presParOf" srcId="{DD7237A9-7F55-4A29-B83B-BAD2644F983E}" destId="{50316088-440A-4084-898F-4D22EF13A14A}" srcOrd="0" destOrd="0" presId="urn:microsoft.com/office/officeart/2008/layout/LinedList"/>
    <dgm:cxn modelId="{9EE0BC6A-6D31-4E88-A647-CDA2F4D325FB}" type="presParOf" srcId="{DD7237A9-7F55-4A29-B83B-BAD2644F983E}" destId="{FCA7AE88-42AF-490A-BEF6-4629FF517B35}" srcOrd="1" destOrd="0" presId="urn:microsoft.com/office/officeart/2008/layout/LinedList"/>
    <dgm:cxn modelId="{783DE043-A5C1-457C-9263-F799C8742F39}" type="presParOf" srcId="{F1A3C01F-3046-4869-8FD8-E832C86B64B6}" destId="{FE54E2D4-DDE7-436E-8B59-7851A687F039}" srcOrd="18" destOrd="0" presId="urn:microsoft.com/office/officeart/2008/layout/LinedList"/>
    <dgm:cxn modelId="{C0A6B3AB-D3C1-4982-BF41-40D248A4B788}" type="presParOf" srcId="{F1A3C01F-3046-4869-8FD8-E832C86B64B6}" destId="{C821F964-DBBD-44BC-B7E1-CCFE094E39F3}" srcOrd="19" destOrd="0" presId="urn:microsoft.com/office/officeart/2008/layout/LinedList"/>
    <dgm:cxn modelId="{26CA1690-B2F7-45B6-B40F-A7C2A7356395}" type="presParOf" srcId="{C821F964-DBBD-44BC-B7E1-CCFE094E39F3}" destId="{B6DFFC07-3ABC-4C81-9B92-DAD56C916834}" srcOrd="0" destOrd="0" presId="urn:microsoft.com/office/officeart/2008/layout/LinedList"/>
    <dgm:cxn modelId="{97F49D9F-5B2E-43F3-9EBD-0AA0938E3D50}" type="presParOf" srcId="{C821F964-DBBD-44BC-B7E1-CCFE094E39F3}" destId="{9D525CA6-27E2-407E-8247-1535D717E170}" srcOrd="1" destOrd="0" presId="urn:microsoft.com/office/officeart/2008/layout/LinedList"/>
    <dgm:cxn modelId="{00526B88-5603-41D6-9AD7-A6B47BC9E7A0}" type="presParOf" srcId="{F1A3C01F-3046-4869-8FD8-E832C86B64B6}" destId="{2F4288DE-323A-4B92-B195-4104AA289A0D}" srcOrd="20" destOrd="0" presId="urn:microsoft.com/office/officeart/2008/layout/LinedList"/>
    <dgm:cxn modelId="{D90B518D-C2DC-43F8-9CD4-F3D86DEA26C2}" type="presParOf" srcId="{F1A3C01F-3046-4869-8FD8-E832C86B64B6}" destId="{FB21F380-28F1-4A3E-876A-3FE2CFE379D4}" srcOrd="21" destOrd="0" presId="urn:microsoft.com/office/officeart/2008/layout/LinedList"/>
    <dgm:cxn modelId="{F2C60C47-CDEC-4B6A-9B92-0A128A7FBCFF}" type="presParOf" srcId="{FB21F380-28F1-4A3E-876A-3FE2CFE379D4}" destId="{DB73673D-BCEB-4BA0-8AEF-5BAD62869E41}" srcOrd="0" destOrd="0" presId="urn:microsoft.com/office/officeart/2008/layout/LinedList"/>
    <dgm:cxn modelId="{5F6EBA20-6D21-46B0-AA78-0D8F523167AC}" type="presParOf" srcId="{FB21F380-28F1-4A3E-876A-3FE2CFE379D4}" destId="{C051B3B8-9F93-4F02-BFC4-330ECAA8B872}" srcOrd="1" destOrd="0" presId="urn:microsoft.com/office/officeart/2008/layout/LinedList"/>
    <dgm:cxn modelId="{9EFD46D0-15C2-4510-B1B2-9418FC42BB24}" type="presParOf" srcId="{F1A3C01F-3046-4869-8FD8-E832C86B64B6}" destId="{D73FC29B-0EA1-4335-96C6-5CCEA44633DD}" srcOrd="22" destOrd="0" presId="urn:microsoft.com/office/officeart/2008/layout/LinedList"/>
    <dgm:cxn modelId="{0378AAC7-276D-4853-B32B-A4CCCDC06A52}" type="presParOf" srcId="{F1A3C01F-3046-4869-8FD8-E832C86B64B6}" destId="{3D3617D0-5587-4218-ABA1-F9B8FE92A633}" srcOrd="23" destOrd="0" presId="urn:microsoft.com/office/officeart/2008/layout/LinedList"/>
    <dgm:cxn modelId="{47FB2646-D718-4B6D-AE04-F6C0EFE8B8BC}" type="presParOf" srcId="{3D3617D0-5587-4218-ABA1-F9B8FE92A633}" destId="{EAAEDE30-5FF6-4714-A064-539B1F0AE72E}" srcOrd="0" destOrd="0" presId="urn:microsoft.com/office/officeart/2008/layout/LinedList"/>
    <dgm:cxn modelId="{C310221E-DF67-42BE-AFA2-41A3B8EB4C4E}" type="presParOf" srcId="{3D3617D0-5587-4218-ABA1-F9B8FE92A633}" destId="{15F7E57B-4365-4F4F-A16A-697516ED6A07}" srcOrd="1" destOrd="0" presId="urn:microsoft.com/office/officeart/2008/layout/LinedList"/>
    <dgm:cxn modelId="{77DA5050-0E12-4E90-A6B4-4432F7F200AC}" type="presParOf" srcId="{F1A3C01F-3046-4869-8FD8-E832C86B64B6}" destId="{34CFFBC0-331E-46EE-BAB8-63C016EFB297}" srcOrd="24" destOrd="0" presId="urn:microsoft.com/office/officeart/2008/layout/LinedList"/>
    <dgm:cxn modelId="{F275A345-0A8F-4EA6-BE8F-32C63FE7398E}" type="presParOf" srcId="{F1A3C01F-3046-4869-8FD8-E832C86B64B6}" destId="{8522E9C8-3F47-4EEE-B8DB-199D299D1A02}" srcOrd="25" destOrd="0" presId="urn:microsoft.com/office/officeart/2008/layout/LinedList"/>
    <dgm:cxn modelId="{75718E22-4945-4471-AD4C-447AFCF464B1}" type="presParOf" srcId="{8522E9C8-3F47-4EEE-B8DB-199D299D1A02}" destId="{73692662-86D5-4739-808A-F98BD6848F12}" srcOrd="0" destOrd="0" presId="urn:microsoft.com/office/officeart/2008/layout/LinedList"/>
    <dgm:cxn modelId="{EB32C833-5FB8-4438-BF0B-A68EACAE6326}" type="presParOf" srcId="{8522E9C8-3F47-4EEE-B8DB-199D299D1A02}" destId="{0747B5A6-5C1C-4E18-BCE4-E2C86B714829}" srcOrd="1" destOrd="0" presId="urn:microsoft.com/office/officeart/2008/layout/LinedList"/>
    <dgm:cxn modelId="{9EE980B7-C86C-48D3-B245-9B361AD3CB96}" type="presParOf" srcId="{F1A3C01F-3046-4869-8FD8-E832C86B64B6}" destId="{FE7470C0-A5C2-4140-BF99-2A3934E1383B}" srcOrd="26" destOrd="0" presId="urn:microsoft.com/office/officeart/2008/layout/LinedList"/>
    <dgm:cxn modelId="{0B71BCFC-E176-46E2-8BDF-713CC651F1C5}" type="presParOf" srcId="{F1A3C01F-3046-4869-8FD8-E832C86B64B6}" destId="{45FA5480-0252-4C21-B579-815572918305}" srcOrd="27" destOrd="0" presId="urn:microsoft.com/office/officeart/2008/layout/LinedList"/>
    <dgm:cxn modelId="{4D5A2807-7B36-43F2-820D-F4F715228633}" type="presParOf" srcId="{45FA5480-0252-4C21-B579-815572918305}" destId="{27C8616A-E8EB-436F-9556-3561D10518F9}" srcOrd="0" destOrd="0" presId="urn:microsoft.com/office/officeart/2008/layout/LinedList"/>
    <dgm:cxn modelId="{655A4735-EF67-4113-B703-93892165B4F3}" type="presParOf" srcId="{45FA5480-0252-4C21-B579-815572918305}" destId="{5FB1E66F-AD3E-4039-B950-657696CE4F55}" srcOrd="1" destOrd="0" presId="urn:microsoft.com/office/officeart/2008/layout/LinedList"/>
    <dgm:cxn modelId="{E8C7523C-BEC3-4C88-879D-DD8EB9D6EDD6}" type="presParOf" srcId="{F1A3C01F-3046-4869-8FD8-E832C86B64B6}" destId="{0DEC992C-321D-4302-B721-5CFF3E665B80}" srcOrd="28" destOrd="0" presId="urn:microsoft.com/office/officeart/2008/layout/LinedList"/>
    <dgm:cxn modelId="{BA373FD5-EE87-4C42-9C25-18E5D0F84155}" type="presParOf" srcId="{F1A3C01F-3046-4869-8FD8-E832C86B64B6}" destId="{DA8EE066-732B-493D-B3A0-86AA1AE10732}" srcOrd="29" destOrd="0" presId="urn:microsoft.com/office/officeart/2008/layout/LinedList"/>
    <dgm:cxn modelId="{C4731DD8-0F6A-45FC-B334-78933C0B9457}" type="presParOf" srcId="{DA8EE066-732B-493D-B3A0-86AA1AE10732}" destId="{5CBEF44E-D238-4CE7-9302-44AE53F6B641}" srcOrd="0" destOrd="0" presId="urn:microsoft.com/office/officeart/2008/layout/LinedList"/>
    <dgm:cxn modelId="{DDA919E3-24CE-4347-B4A4-6A8A1D0C880E}" type="presParOf" srcId="{DA8EE066-732B-493D-B3A0-86AA1AE10732}" destId="{D5BB263E-8136-4BB2-859B-E30ECE3F1FED}" srcOrd="1" destOrd="0" presId="urn:microsoft.com/office/officeart/2008/layout/LinedList"/>
    <dgm:cxn modelId="{EA1CE0D4-47C0-4622-BA7B-2AF73C88ED54}" type="presParOf" srcId="{F1A3C01F-3046-4869-8FD8-E832C86B64B6}" destId="{6DD281D7-59B5-4709-A590-049C2A5472E0}" srcOrd="30" destOrd="0" presId="urn:microsoft.com/office/officeart/2008/layout/LinedList"/>
    <dgm:cxn modelId="{6A2F4E4D-C327-4456-889C-F38735A4DE2D}" type="presParOf" srcId="{F1A3C01F-3046-4869-8FD8-E832C86B64B6}" destId="{0E8897A0-FB02-43A1-B7D4-9D22954D40C8}" srcOrd="31" destOrd="0" presId="urn:microsoft.com/office/officeart/2008/layout/LinedList"/>
    <dgm:cxn modelId="{6201D913-3440-4039-8AAB-BCE913037FE4}" type="presParOf" srcId="{0E8897A0-FB02-43A1-B7D4-9D22954D40C8}" destId="{046FEA65-E41E-46FD-884C-7217CA8826A1}" srcOrd="0" destOrd="0" presId="urn:microsoft.com/office/officeart/2008/layout/LinedList"/>
    <dgm:cxn modelId="{EEA49DAA-1839-471A-AF86-11B19AA870DC}" type="presParOf" srcId="{0E8897A0-FB02-43A1-B7D4-9D22954D40C8}" destId="{22980C60-4B4B-46E6-9D51-9C6B3EE806AD}" srcOrd="1" destOrd="0" presId="urn:microsoft.com/office/officeart/2008/layout/LinedList"/>
    <dgm:cxn modelId="{E7361633-04CB-49A0-B4FB-B9EA1ACC9090}" type="presParOf" srcId="{F1A3C01F-3046-4869-8FD8-E832C86B64B6}" destId="{9F9E15B6-7ACA-49A7-94C6-9B0B5A72C39B}" srcOrd="32" destOrd="0" presId="urn:microsoft.com/office/officeart/2008/layout/LinedList"/>
    <dgm:cxn modelId="{E1E27731-E8FD-4346-A852-7354ADC80F1C}" type="presParOf" srcId="{F1A3C01F-3046-4869-8FD8-E832C86B64B6}" destId="{A08B52B7-0132-4653-8A25-C2F4AF24DFA6}" srcOrd="33" destOrd="0" presId="urn:microsoft.com/office/officeart/2008/layout/LinedList"/>
    <dgm:cxn modelId="{63F9264A-F0D7-4ABF-9770-D155908665B7}" type="presParOf" srcId="{A08B52B7-0132-4653-8A25-C2F4AF24DFA6}" destId="{C17AD646-25BC-4711-94C5-6DC1D50946E4}" srcOrd="0" destOrd="0" presId="urn:microsoft.com/office/officeart/2008/layout/LinedList"/>
    <dgm:cxn modelId="{B04B105D-19CA-4DD2-B66C-AA3DEFCC1BB3}" type="presParOf" srcId="{A08B52B7-0132-4653-8A25-C2F4AF24DFA6}" destId="{26C0E068-0AC4-40F7-8CE3-D6A67317B4D0}" srcOrd="1" destOrd="0" presId="urn:microsoft.com/office/officeart/2008/layout/LinedList"/>
    <dgm:cxn modelId="{BB43A75B-36A2-49D5-B762-535BDC42EFD0}" type="presParOf" srcId="{F1A3C01F-3046-4869-8FD8-E832C86B64B6}" destId="{05985EC1-0F6A-4963-9F26-08FB32B7C91C}" srcOrd="34" destOrd="0" presId="urn:microsoft.com/office/officeart/2008/layout/LinedList"/>
    <dgm:cxn modelId="{EAA7F048-5A3A-4DB4-A51C-91144301936A}" type="presParOf" srcId="{F1A3C01F-3046-4869-8FD8-E832C86B64B6}" destId="{60122028-0B39-4B14-B1B0-EE981072BA5A}" srcOrd="35" destOrd="0" presId="urn:microsoft.com/office/officeart/2008/layout/LinedList"/>
    <dgm:cxn modelId="{96A816FD-9D08-44AF-88D9-9F145C18B813}" type="presParOf" srcId="{60122028-0B39-4B14-B1B0-EE981072BA5A}" destId="{947B8CB1-0261-4631-8DE4-12E2D9B07213}" srcOrd="0" destOrd="0" presId="urn:microsoft.com/office/officeart/2008/layout/LinedList"/>
    <dgm:cxn modelId="{DDD464D0-AF3A-43BD-96C4-A3672E40AAEC}" type="presParOf" srcId="{60122028-0B39-4B14-B1B0-EE981072BA5A}" destId="{9188A13F-5DC7-4AA6-8AF5-57B059879F88}" srcOrd="1" destOrd="0" presId="urn:microsoft.com/office/officeart/2008/layout/LinedList"/>
    <dgm:cxn modelId="{28B10543-BC52-4188-B58B-6408598D2064}" type="presParOf" srcId="{F1A3C01F-3046-4869-8FD8-E832C86B64B6}" destId="{941110AE-CDAB-45FE-9108-7ECDB33E4FBD}" srcOrd="36" destOrd="0" presId="urn:microsoft.com/office/officeart/2008/layout/LinedList"/>
    <dgm:cxn modelId="{069079E1-07ED-4D8F-8388-F61B16B9C310}" type="presParOf" srcId="{F1A3C01F-3046-4869-8FD8-E832C86B64B6}" destId="{FC26A246-3426-4953-BCA7-BFBCA35BAB4C}" srcOrd="37" destOrd="0" presId="urn:microsoft.com/office/officeart/2008/layout/LinedList"/>
    <dgm:cxn modelId="{CAF5FD45-1AF2-4541-985A-14048F285FAF}" type="presParOf" srcId="{FC26A246-3426-4953-BCA7-BFBCA35BAB4C}" destId="{410505A7-CBC9-4486-985D-78106E8E5AEA}" srcOrd="0" destOrd="0" presId="urn:microsoft.com/office/officeart/2008/layout/LinedList"/>
    <dgm:cxn modelId="{EC44CD79-534D-4797-8B6D-82D7BF134612}" type="presParOf" srcId="{FC26A246-3426-4953-BCA7-BFBCA35BAB4C}" destId="{B0D6C906-D056-4D3D-982A-DE02154EC583}" srcOrd="1" destOrd="0" presId="urn:microsoft.com/office/officeart/2008/layout/LinedList"/>
    <dgm:cxn modelId="{6F612970-CFC2-4B1D-9E54-1F2843E81558}" type="presParOf" srcId="{F1A3C01F-3046-4869-8FD8-E832C86B64B6}" destId="{22958BE3-942F-4B01-817F-9F71B9717749}" srcOrd="38" destOrd="0" presId="urn:microsoft.com/office/officeart/2008/layout/LinedList"/>
    <dgm:cxn modelId="{9F955857-7B66-463B-B239-1543EC0EDB01}" type="presParOf" srcId="{F1A3C01F-3046-4869-8FD8-E832C86B64B6}" destId="{7C0E1676-A96D-4BE7-BDBB-3A0A3FA0AC92}" srcOrd="39" destOrd="0" presId="urn:microsoft.com/office/officeart/2008/layout/LinedList"/>
    <dgm:cxn modelId="{3CB24FEA-482A-460E-B995-9B600956ECC1}" type="presParOf" srcId="{7C0E1676-A96D-4BE7-BDBB-3A0A3FA0AC92}" destId="{C6CA5C9C-D738-4B6E-B8DC-EB3D5BEEBF6F}" srcOrd="0" destOrd="0" presId="urn:microsoft.com/office/officeart/2008/layout/LinedList"/>
    <dgm:cxn modelId="{EF454121-61BE-42FB-81F5-13ABFB1E90F0}" type="presParOf" srcId="{7C0E1676-A96D-4BE7-BDBB-3A0A3FA0AC92}" destId="{40379075-0986-4141-9FBE-44E30F3787C7}" srcOrd="1" destOrd="0" presId="urn:microsoft.com/office/officeart/2008/layout/LinedList"/>
    <dgm:cxn modelId="{11708E22-734F-4244-B6EF-1317EB2AD1D3}" type="presParOf" srcId="{F1A3C01F-3046-4869-8FD8-E832C86B64B6}" destId="{C2C0409B-6CE2-4A60-BF47-9BD7715D564E}" srcOrd="40" destOrd="0" presId="urn:microsoft.com/office/officeart/2008/layout/LinedList"/>
    <dgm:cxn modelId="{C6DF1987-483E-477A-BBAE-641C527CF1C4}" type="presParOf" srcId="{F1A3C01F-3046-4869-8FD8-E832C86B64B6}" destId="{7F1E22F2-074C-4F5F-B12F-81755F81AB2B}" srcOrd="41" destOrd="0" presId="urn:microsoft.com/office/officeart/2008/layout/LinedList"/>
    <dgm:cxn modelId="{C1F9E82A-1E17-451C-A23B-200B6F370D1D}" type="presParOf" srcId="{7F1E22F2-074C-4F5F-B12F-81755F81AB2B}" destId="{1438E9B0-C7AF-4BC5-BAEB-316612EDF6C4}" srcOrd="0" destOrd="0" presId="urn:microsoft.com/office/officeart/2008/layout/LinedList"/>
    <dgm:cxn modelId="{E4C46EFB-D2EB-4811-8B4F-A4CE9F8C0CFE}" type="presParOf" srcId="{7F1E22F2-074C-4F5F-B12F-81755F81AB2B}" destId="{40C797EB-F291-4C4A-93F8-A50C27A97D0C}" srcOrd="1" destOrd="0" presId="urn:microsoft.com/office/officeart/2008/layout/LinedList"/>
    <dgm:cxn modelId="{2215C074-9ED6-48EA-ABB1-7A0DC4425295}" type="presParOf" srcId="{F1A3C01F-3046-4869-8FD8-E832C86B64B6}" destId="{57E3A944-25E5-48E7-865D-899AC7BB12F4}" srcOrd="42" destOrd="0" presId="urn:microsoft.com/office/officeart/2008/layout/LinedList"/>
    <dgm:cxn modelId="{F69DBF60-EC80-4D9E-BBA5-CCBB664AE979}" type="presParOf" srcId="{F1A3C01F-3046-4869-8FD8-E832C86B64B6}" destId="{7CDA9257-D56B-4A2C-A1F0-7F5DABE4F277}" srcOrd="43" destOrd="0" presId="urn:microsoft.com/office/officeart/2008/layout/LinedList"/>
    <dgm:cxn modelId="{25E65CF3-E271-44CB-BF4C-553B9EDB2E4E}" type="presParOf" srcId="{7CDA9257-D56B-4A2C-A1F0-7F5DABE4F277}" destId="{5300FEF3-23A8-4808-AE9B-4E98B2E86FB2}" srcOrd="0" destOrd="0" presId="urn:microsoft.com/office/officeart/2008/layout/LinedList"/>
    <dgm:cxn modelId="{A5054BC9-4EE1-49A5-B0A6-7DEB26914742}" type="presParOf" srcId="{7CDA9257-D56B-4A2C-A1F0-7F5DABE4F277}" destId="{2F58AD39-BCD5-4837-92B5-17471DA02697}" srcOrd="1" destOrd="0" presId="urn:microsoft.com/office/officeart/2008/layout/LinedList"/>
    <dgm:cxn modelId="{CAC0B677-70B1-4748-A827-37E432605803}" type="presParOf" srcId="{F1A3C01F-3046-4869-8FD8-E832C86B64B6}" destId="{1FA52708-8169-4BC6-9B89-58D7A485F897}" srcOrd="44" destOrd="0" presId="urn:microsoft.com/office/officeart/2008/layout/LinedList"/>
    <dgm:cxn modelId="{1AD46B17-F8CF-49C1-B04C-C9FFBEB92CEA}" type="presParOf" srcId="{F1A3C01F-3046-4869-8FD8-E832C86B64B6}" destId="{C9B9A8AC-A120-4F96-9514-05AD1CE548EF}" srcOrd="45" destOrd="0" presId="urn:microsoft.com/office/officeart/2008/layout/LinedList"/>
    <dgm:cxn modelId="{2C9AA0B0-ADC1-4AB0-A8D4-15388682BB80}" type="presParOf" srcId="{C9B9A8AC-A120-4F96-9514-05AD1CE548EF}" destId="{5121BA38-09D6-4E86-97B1-B0DA249B0DCC}" srcOrd="0" destOrd="0" presId="urn:microsoft.com/office/officeart/2008/layout/LinedList"/>
    <dgm:cxn modelId="{2A5A2C7C-1495-4BC6-9549-AB36673518FD}" type="presParOf" srcId="{C9B9A8AC-A120-4F96-9514-05AD1CE548EF}" destId="{4A4F9E48-B876-469D-8429-E3BCA475BFBD}" srcOrd="1" destOrd="0" presId="urn:microsoft.com/office/officeart/2008/layout/LinedList"/>
    <dgm:cxn modelId="{01A01F4A-7A90-48D6-857D-E6EC3D59C30F}" type="presParOf" srcId="{F1A3C01F-3046-4869-8FD8-E832C86B64B6}" destId="{47CD3064-7ADA-4177-AB97-9D7FDD8EE4EC}" srcOrd="46" destOrd="0" presId="urn:microsoft.com/office/officeart/2008/layout/LinedList"/>
    <dgm:cxn modelId="{433890EE-8D35-40E5-9638-A95191E5E0BA}" type="presParOf" srcId="{F1A3C01F-3046-4869-8FD8-E832C86B64B6}" destId="{1B12CC07-2D92-47E1-90D8-60791AB072AA}" srcOrd="47" destOrd="0" presId="urn:microsoft.com/office/officeart/2008/layout/LinedList"/>
    <dgm:cxn modelId="{A5423D61-7580-4122-BF07-5196F8DDC4D3}" type="presParOf" srcId="{1B12CC07-2D92-47E1-90D8-60791AB072AA}" destId="{67EDC65D-73A7-4FA2-865D-CC48941C8B80}" srcOrd="0" destOrd="0" presId="urn:microsoft.com/office/officeart/2008/layout/LinedList"/>
    <dgm:cxn modelId="{7AEB3CD2-4B39-4ADF-B0BB-8698F735F6A6}" type="presParOf" srcId="{1B12CC07-2D92-47E1-90D8-60791AB072AA}" destId="{DF099019-B2C0-4340-B2FD-61D0760BC7E1}" srcOrd="1" destOrd="0" presId="urn:microsoft.com/office/officeart/2008/layout/LinedList"/>
    <dgm:cxn modelId="{B4E68E5F-A085-409B-AFDC-213D92CF83C4}" type="presParOf" srcId="{F1A3C01F-3046-4869-8FD8-E832C86B64B6}" destId="{E8F68592-C32D-4071-8E15-2D42368CD3B9}" srcOrd="48" destOrd="0" presId="urn:microsoft.com/office/officeart/2008/layout/LinedList"/>
    <dgm:cxn modelId="{CF63B9F4-D5A9-464A-BF4C-4C94692C34D3}" type="presParOf" srcId="{F1A3C01F-3046-4869-8FD8-E832C86B64B6}" destId="{F693DFDD-D696-402A-92BA-08423982B5D5}" srcOrd="49" destOrd="0" presId="urn:microsoft.com/office/officeart/2008/layout/LinedList"/>
    <dgm:cxn modelId="{F19ABBBC-8DB5-4C46-B427-71CF08AC1051}" type="presParOf" srcId="{F693DFDD-D696-402A-92BA-08423982B5D5}" destId="{FE52D6DE-AE58-44D7-A78F-D02DE678B8C4}" srcOrd="0" destOrd="0" presId="urn:microsoft.com/office/officeart/2008/layout/LinedList"/>
    <dgm:cxn modelId="{8E6D6610-420E-4646-A65F-0F98F5F5A785}" type="presParOf" srcId="{F693DFDD-D696-402A-92BA-08423982B5D5}" destId="{13569262-8DBC-4E0E-9724-A1892A63030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F64A02-7253-4020-BB26-5B80EB3FC575}">
      <dsp:nvSpPr>
        <dsp:cNvPr id="0" name=""/>
        <dsp:cNvSpPr/>
      </dsp:nvSpPr>
      <dsp:spPr>
        <a:xfrm>
          <a:off x="0" y="77"/>
          <a:ext cx="6618233" cy="3990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Introduction</a:t>
          </a:r>
        </a:p>
      </dsp:txBody>
      <dsp:txXfrm>
        <a:off x="19481" y="19558"/>
        <a:ext cx="6579271" cy="360117"/>
      </dsp:txXfrm>
    </dsp:sp>
    <dsp:sp modelId="{B3017C6A-86EA-48DD-BFB4-CA189526042C}">
      <dsp:nvSpPr>
        <dsp:cNvPr id="0" name=""/>
        <dsp:cNvSpPr/>
      </dsp:nvSpPr>
      <dsp:spPr>
        <a:xfrm>
          <a:off x="0" y="412432"/>
          <a:ext cx="6618233" cy="3990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t>The Ageing Population: Why It Matters</a:t>
          </a:r>
        </a:p>
      </dsp:txBody>
      <dsp:txXfrm>
        <a:off x="19481" y="431913"/>
        <a:ext cx="6579271" cy="360117"/>
      </dsp:txXfrm>
    </dsp:sp>
    <dsp:sp modelId="{3919DF0C-9E9D-4CD5-96F8-9910F152B86E}">
      <dsp:nvSpPr>
        <dsp:cNvPr id="0" name=""/>
        <dsp:cNvSpPr/>
      </dsp:nvSpPr>
      <dsp:spPr>
        <a:xfrm>
          <a:off x="0" y="824786"/>
          <a:ext cx="6618233" cy="3990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Care Needs of Older People</a:t>
          </a:r>
        </a:p>
      </dsp:txBody>
      <dsp:txXfrm>
        <a:off x="19481" y="844267"/>
        <a:ext cx="6579271" cy="360117"/>
      </dsp:txXfrm>
    </dsp:sp>
    <dsp:sp modelId="{151CC284-F398-4946-8272-E1F8FBC48416}">
      <dsp:nvSpPr>
        <dsp:cNvPr id="0" name=""/>
        <dsp:cNvSpPr/>
      </dsp:nvSpPr>
      <dsp:spPr>
        <a:xfrm>
          <a:off x="0" y="1237141"/>
          <a:ext cx="6618233" cy="3990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Theoretical Frameworks of Ageing</a:t>
          </a:r>
        </a:p>
      </dsp:txBody>
      <dsp:txXfrm>
        <a:off x="19481" y="1256622"/>
        <a:ext cx="6579271" cy="360117"/>
      </dsp:txXfrm>
    </dsp:sp>
    <dsp:sp modelId="{C1F05E66-3464-44AA-8D9D-3E81C8174B80}">
      <dsp:nvSpPr>
        <dsp:cNvPr id="0" name=""/>
        <dsp:cNvSpPr/>
      </dsp:nvSpPr>
      <dsp:spPr>
        <a:xfrm>
          <a:off x="0" y="1649496"/>
          <a:ext cx="6618233" cy="3990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Key Policies in Elderly Care</a:t>
          </a:r>
        </a:p>
      </dsp:txBody>
      <dsp:txXfrm>
        <a:off x="19481" y="1668977"/>
        <a:ext cx="6579271" cy="360117"/>
      </dsp:txXfrm>
    </dsp:sp>
    <dsp:sp modelId="{CE4E7A35-76ED-472F-AD9C-F05B32DE33E0}">
      <dsp:nvSpPr>
        <dsp:cNvPr id="0" name=""/>
        <dsp:cNvSpPr/>
      </dsp:nvSpPr>
      <dsp:spPr>
        <a:xfrm>
          <a:off x="0" y="2061850"/>
          <a:ext cx="6618233" cy="3990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Current Care Provisions in the UK</a:t>
          </a:r>
        </a:p>
      </dsp:txBody>
      <dsp:txXfrm>
        <a:off x="19481" y="2081331"/>
        <a:ext cx="6579271" cy="360117"/>
      </dsp:txXfrm>
    </dsp:sp>
    <dsp:sp modelId="{87344983-F52B-4FD8-9B7F-C4B5F42C04D8}">
      <dsp:nvSpPr>
        <dsp:cNvPr id="0" name=""/>
        <dsp:cNvSpPr/>
      </dsp:nvSpPr>
      <dsp:spPr>
        <a:xfrm>
          <a:off x="0" y="2474205"/>
          <a:ext cx="6618233" cy="3990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Critical Evaluation of Residential Care</a:t>
          </a:r>
        </a:p>
      </dsp:txBody>
      <dsp:txXfrm>
        <a:off x="19481" y="2493686"/>
        <a:ext cx="6579271" cy="360117"/>
      </dsp:txXfrm>
    </dsp:sp>
    <dsp:sp modelId="{2F3C75C7-1A0F-497B-BC1F-A9690E20BCD1}">
      <dsp:nvSpPr>
        <dsp:cNvPr id="0" name=""/>
        <dsp:cNvSpPr/>
      </dsp:nvSpPr>
      <dsp:spPr>
        <a:xfrm>
          <a:off x="0" y="2886560"/>
          <a:ext cx="6618233" cy="3990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Critical Evaluation of Day Centers or Hospice Care</a:t>
          </a:r>
        </a:p>
      </dsp:txBody>
      <dsp:txXfrm>
        <a:off x="19481" y="2906041"/>
        <a:ext cx="6579271" cy="360117"/>
      </dsp:txXfrm>
    </dsp:sp>
    <dsp:sp modelId="{510A5380-A4D7-4AED-AC7C-A5745E625250}">
      <dsp:nvSpPr>
        <dsp:cNvPr id="0" name=""/>
        <dsp:cNvSpPr/>
      </dsp:nvSpPr>
      <dsp:spPr>
        <a:xfrm>
          <a:off x="0" y="3298914"/>
          <a:ext cx="6618233" cy="3990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Technological Innovations in Elderly Care</a:t>
          </a:r>
        </a:p>
      </dsp:txBody>
      <dsp:txXfrm>
        <a:off x="19481" y="3318395"/>
        <a:ext cx="6579271" cy="360117"/>
      </dsp:txXfrm>
    </dsp:sp>
    <dsp:sp modelId="{FE3444D4-51A8-444D-BB2A-48AD8591B7F9}">
      <dsp:nvSpPr>
        <dsp:cNvPr id="0" name=""/>
        <dsp:cNvSpPr/>
      </dsp:nvSpPr>
      <dsp:spPr>
        <a:xfrm>
          <a:off x="0" y="3711269"/>
          <a:ext cx="6618233" cy="3990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kern="1200">
              <a:latin typeface="Arial" panose="020B0604020202020204" pitchFamily="34" charset="0"/>
              <a:cs typeface="Arial" panose="020B0604020202020204" pitchFamily="34" charset="0"/>
            </a:rPr>
            <a:t>Case Study 1: Dementia Village in the Netherlands</a:t>
          </a:r>
        </a:p>
      </dsp:txBody>
      <dsp:txXfrm>
        <a:off x="19481" y="3730750"/>
        <a:ext cx="6579271" cy="360117"/>
      </dsp:txXfrm>
    </dsp:sp>
    <dsp:sp modelId="{B11E56EB-76B5-4079-BFA7-F93F9F4C6799}">
      <dsp:nvSpPr>
        <dsp:cNvPr id="0" name=""/>
        <dsp:cNvSpPr/>
      </dsp:nvSpPr>
      <dsp:spPr>
        <a:xfrm>
          <a:off x="0" y="4123624"/>
          <a:ext cx="6618233" cy="3990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t>Case Study 2: Age UK Initiatives</a:t>
          </a:r>
        </a:p>
      </dsp:txBody>
      <dsp:txXfrm>
        <a:off x="19481" y="4143105"/>
        <a:ext cx="6579271" cy="360117"/>
      </dsp:txXfrm>
    </dsp:sp>
    <dsp:sp modelId="{34C8129C-AF67-4D7D-8E00-AEC969E8B7E2}">
      <dsp:nvSpPr>
        <dsp:cNvPr id="0" name=""/>
        <dsp:cNvSpPr/>
      </dsp:nvSpPr>
      <dsp:spPr>
        <a:xfrm>
          <a:off x="0" y="4535978"/>
          <a:ext cx="6618233" cy="3990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t>Recommendations for Improvement in Elderly Care</a:t>
          </a:r>
        </a:p>
      </dsp:txBody>
      <dsp:txXfrm>
        <a:off x="19481" y="4555459"/>
        <a:ext cx="6579271" cy="360117"/>
      </dsp:txXfrm>
    </dsp:sp>
    <dsp:sp modelId="{5D27319B-A245-419A-8138-BE17F359BFB5}">
      <dsp:nvSpPr>
        <dsp:cNvPr id="0" name=""/>
        <dsp:cNvSpPr/>
      </dsp:nvSpPr>
      <dsp:spPr>
        <a:xfrm>
          <a:off x="0" y="4948333"/>
          <a:ext cx="6618233" cy="3990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t>Barriers to Implementing Recommendations</a:t>
          </a:r>
        </a:p>
      </dsp:txBody>
      <dsp:txXfrm>
        <a:off x="19481" y="4967814"/>
        <a:ext cx="6579271" cy="360117"/>
      </dsp:txXfrm>
    </dsp:sp>
    <dsp:sp modelId="{16252BF8-D9C5-4723-AFC6-83C41536EBFF}">
      <dsp:nvSpPr>
        <dsp:cNvPr id="0" name=""/>
        <dsp:cNvSpPr/>
      </dsp:nvSpPr>
      <dsp:spPr>
        <a:xfrm>
          <a:off x="0" y="5360688"/>
          <a:ext cx="6618233" cy="3990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t>Impact of the Ageing Population on Healthcare and Social Services</a:t>
          </a:r>
        </a:p>
      </dsp:txBody>
      <dsp:txXfrm>
        <a:off x="19481" y="5380169"/>
        <a:ext cx="6579271" cy="360117"/>
      </dsp:txXfrm>
    </dsp:sp>
    <dsp:sp modelId="{6BF6D856-FCC0-49BA-9B59-75EC32866F74}">
      <dsp:nvSpPr>
        <dsp:cNvPr id="0" name=""/>
        <dsp:cNvSpPr/>
      </dsp:nvSpPr>
      <dsp:spPr>
        <a:xfrm>
          <a:off x="0" y="5773042"/>
          <a:ext cx="6618233" cy="3990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t>Conclusion and Key Takeaways</a:t>
          </a:r>
        </a:p>
      </dsp:txBody>
      <dsp:txXfrm>
        <a:off x="19481" y="5792523"/>
        <a:ext cx="6579271" cy="3601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B4B840-3304-4051-B4E6-A1B8A8165382}">
      <dsp:nvSpPr>
        <dsp:cNvPr id="0" name=""/>
        <dsp:cNvSpPr/>
      </dsp:nvSpPr>
      <dsp:spPr>
        <a:xfrm>
          <a:off x="0" y="269182"/>
          <a:ext cx="10532955" cy="6475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kern="1200"/>
            <a:t>Purpose</a:t>
          </a:r>
          <a:r>
            <a:rPr lang="en-US" sz="2700" kern="1200"/>
            <a:t> </a:t>
          </a:r>
        </a:p>
      </dsp:txBody>
      <dsp:txXfrm>
        <a:off x="31613" y="300795"/>
        <a:ext cx="10469729" cy="584369"/>
      </dsp:txXfrm>
    </dsp:sp>
    <dsp:sp modelId="{54F38647-EFA6-4EBC-A071-B0BCAD9A86AA}">
      <dsp:nvSpPr>
        <dsp:cNvPr id="0" name=""/>
        <dsp:cNvSpPr/>
      </dsp:nvSpPr>
      <dsp:spPr>
        <a:xfrm>
          <a:off x="0" y="916777"/>
          <a:ext cx="10532955" cy="950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4421"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This presentation appraises the needs of older people in terms of care, empowerment, and support, concentrating on the issues that they encounter and the services that can be offered to make them gain appreciation of independence.</a:t>
          </a:r>
        </a:p>
      </dsp:txBody>
      <dsp:txXfrm>
        <a:off x="0" y="916777"/>
        <a:ext cx="10532955" cy="950130"/>
      </dsp:txXfrm>
    </dsp:sp>
    <dsp:sp modelId="{0266882F-F50D-479C-B266-61DDA3FD780E}">
      <dsp:nvSpPr>
        <dsp:cNvPr id="0" name=""/>
        <dsp:cNvSpPr/>
      </dsp:nvSpPr>
      <dsp:spPr>
        <a:xfrm>
          <a:off x="0" y="1866907"/>
          <a:ext cx="10532955" cy="6475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kern="1200"/>
            <a:t>Definition of Ageing</a:t>
          </a:r>
          <a:endParaRPr lang="en-US" sz="2700" kern="1200"/>
        </a:p>
      </dsp:txBody>
      <dsp:txXfrm>
        <a:off x="31613" y="1898520"/>
        <a:ext cx="10469729" cy="584369"/>
      </dsp:txXfrm>
    </dsp:sp>
    <dsp:sp modelId="{3FE9C694-0E33-476D-A03D-38C37DF8AC98}">
      <dsp:nvSpPr>
        <dsp:cNvPr id="0" name=""/>
        <dsp:cNvSpPr/>
      </dsp:nvSpPr>
      <dsp:spPr>
        <a:xfrm>
          <a:off x="0" y="2514502"/>
          <a:ext cx="10532955" cy="656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4421"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Ageing refers to the process of physical, cognitive, and social deterioration with age, which is caused by the biological process (Gaviano et al., 2024).</a:t>
          </a:r>
        </a:p>
      </dsp:txBody>
      <dsp:txXfrm>
        <a:off x="0" y="2514502"/>
        <a:ext cx="10532955" cy="656707"/>
      </dsp:txXfrm>
    </dsp:sp>
    <dsp:sp modelId="{A9E6B46C-19CA-42E2-B723-8899240F6C01}">
      <dsp:nvSpPr>
        <dsp:cNvPr id="0" name=""/>
        <dsp:cNvSpPr/>
      </dsp:nvSpPr>
      <dsp:spPr>
        <a:xfrm>
          <a:off x="0" y="3171209"/>
          <a:ext cx="10532955" cy="6475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kern="1200"/>
            <a:t>Biological Theories</a:t>
          </a:r>
          <a:endParaRPr lang="en-US" sz="2700" kern="1200"/>
        </a:p>
      </dsp:txBody>
      <dsp:txXfrm>
        <a:off x="31613" y="3202822"/>
        <a:ext cx="10469729" cy="584369"/>
      </dsp:txXfrm>
    </dsp:sp>
    <dsp:sp modelId="{2B8A74BB-9CD8-41A9-A3BC-E1634E2152A9}">
      <dsp:nvSpPr>
        <dsp:cNvPr id="0" name=""/>
        <dsp:cNvSpPr/>
      </dsp:nvSpPr>
      <dsp:spPr>
        <a:xfrm>
          <a:off x="0" y="3818804"/>
          <a:ext cx="10532955" cy="656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4421"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Biological theories, such as Genetic Theory and Wear and Tear Theory, are regarded as regarded as genetically programmed or because of cellular damage (van der Kraan, 2025).</a:t>
          </a:r>
        </a:p>
      </dsp:txBody>
      <dsp:txXfrm>
        <a:off x="0" y="3818804"/>
        <a:ext cx="10532955" cy="656707"/>
      </dsp:txXfrm>
    </dsp:sp>
    <dsp:sp modelId="{25AF0BE6-807F-4A15-88AA-6210230A1142}">
      <dsp:nvSpPr>
        <dsp:cNvPr id="0" name=""/>
        <dsp:cNvSpPr/>
      </dsp:nvSpPr>
      <dsp:spPr>
        <a:xfrm>
          <a:off x="0" y="4475512"/>
          <a:ext cx="10532955" cy="6475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kern="1200"/>
            <a:t>Importance of the Topic</a:t>
          </a:r>
          <a:endParaRPr lang="en-US" sz="2700" kern="1200"/>
        </a:p>
      </dsp:txBody>
      <dsp:txXfrm>
        <a:off x="31613" y="4507125"/>
        <a:ext cx="10469729" cy="584369"/>
      </dsp:txXfrm>
    </dsp:sp>
    <dsp:sp modelId="{724928ED-1E08-442B-9A50-F37E9B7B34BC}">
      <dsp:nvSpPr>
        <dsp:cNvPr id="0" name=""/>
        <dsp:cNvSpPr/>
      </dsp:nvSpPr>
      <dsp:spPr>
        <a:xfrm>
          <a:off x="0" y="5123107"/>
          <a:ext cx="10532955" cy="656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4421"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The ageing process is something that should be known better as the life expectancy increases to enhance the care system and assist older adults.</a:t>
          </a:r>
        </a:p>
      </dsp:txBody>
      <dsp:txXfrm>
        <a:off x="0" y="5123107"/>
        <a:ext cx="10532955" cy="656707"/>
      </dsp:txXfrm>
    </dsp:sp>
    <dsp:sp modelId="{3AE09D64-B25C-4CE8-AD82-7E04887067F6}">
      <dsp:nvSpPr>
        <dsp:cNvPr id="0" name=""/>
        <dsp:cNvSpPr/>
      </dsp:nvSpPr>
      <dsp:spPr>
        <a:xfrm>
          <a:off x="0" y="5779814"/>
          <a:ext cx="10532955" cy="6475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kern="1200"/>
            <a:t>Overview</a:t>
          </a:r>
          <a:r>
            <a:rPr lang="en-US" sz="2700" kern="1200"/>
            <a:t> </a:t>
          </a:r>
        </a:p>
      </dsp:txBody>
      <dsp:txXfrm>
        <a:off x="31613" y="5811427"/>
        <a:ext cx="10469729" cy="584369"/>
      </dsp:txXfrm>
    </dsp:sp>
    <dsp:sp modelId="{7A4FAC30-9144-40F6-8D24-8DF7D322D269}">
      <dsp:nvSpPr>
        <dsp:cNvPr id="0" name=""/>
        <dsp:cNvSpPr/>
      </dsp:nvSpPr>
      <dsp:spPr>
        <a:xfrm>
          <a:off x="0" y="6427410"/>
          <a:ext cx="10532955" cy="656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4421"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dirty="0"/>
            <a:t>I will discuss the theories about ageing, policies, care provisions and technological advances that will seek to enhance elderly care</a:t>
          </a:r>
        </a:p>
      </dsp:txBody>
      <dsp:txXfrm>
        <a:off x="0" y="6427410"/>
        <a:ext cx="10532955" cy="6567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70655C-7589-4FCC-B123-D9C683D9B317}">
      <dsp:nvSpPr>
        <dsp:cNvPr id="0" name=""/>
        <dsp:cNvSpPr/>
      </dsp:nvSpPr>
      <dsp:spPr>
        <a:xfrm>
          <a:off x="0" y="7192"/>
          <a:ext cx="6158456" cy="145445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kern="1200"/>
            <a:t>Demographic Trends</a:t>
          </a:r>
          <a:r>
            <a:rPr lang="en-US" sz="2600" kern="1200"/>
            <a:t>: Growing population of older adults in the UK (Clayton, 2022).</a:t>
          </a:r>
        </a:p>
      </dsp:txBody>
      <dsp:txXfrm>
        <a:off x="71001" y="78193"/>
        <a:ext cx="6016454" cy="1312454"/>
      </dsp:txXfrm>
    </dsp:sp>
    <dsp:sp modelId="{861D134F-DAFC-432F-A32D-B92839F7A40C}">
      <dsp:nvSpPr>
        <dsp:cNvPr id="0" name=""/>
        <dsp:cNvSpPr/>
      </dsp:nvSpPr>
      <dsp:spPr>
        <a:xfrm>
          <a:off x="0" y="1536528"/>
          <a:ext cx="6158456" cy="145445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kern="1200"/>
            <a:t>Increased Life Expectancy</a:t>
          </a:r>
          <a:r>
            <a:rPr lang="en-US" sz="2600" kern="1200"/>
            <a:t>: How life expectancy affects care needs.</a:t>
          </a:r>
        </a:p>
      </dsp:txBody>
      <dsp:txXfrm>
        <a:off x="71001" y="1607529"/>
        <a:ext cx="6016454" cy="1312454"/>
      </dsp:txXfrm>
    </dsp:sp>
    <dsp:sp modelId="{8109DA4A-C96C-4329-BE83-3E58518575F1}">
      <dsp:nvSpPr>
        <dsp:cNvPr id="0" name=""/>
        <dsp:cNvSpPr/>
      </dsp:nvSpPr>
      <dsp:spPr>
        <a:xfrm>
          <a:off x="0" y="3065864"/>
          <a:ext cx="6158456" cy="145445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kern="1200"/>
            <a:t>Dependency Ratios</a:t>
          </a:r>
          <a:r>
            <a:rPr lang="en-US" sz="2600" kern="1200"/>
            <a:t>: Older adults’ dependency on healthcare and social services.</a:t>
          </a:r>
        </a:p>
      </dsp:txBody>
      <dsp:txXfrm>
        <a:off x="71001" y="3136865"/>
        <a:ext cx="6016454" cy="1312454"/>
      </dsp:txXfrm>
    </dsp:sp>
    <dsp:sp modelId="{735D61B0-4C7E-4E4D-82AF-FE6DEC378A58}">
      <dsp:nvSpPr>
        <dsp:cNvPr id="0" name=""/>
        <dsp:cNvSpPr/>
      </dsp:nvSpPr>
      <dsp:spPr>
        <a:xfrm>
          <a:off x="0" y="4595201"/>
          <a:ext cx="6158456" cy="145445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kern="1200"/>
            <a:t>Impact on Healthcare</a:t>
          </a:r>
          <a:r>
            <a:rPr lang="en-US" sz="2600" kern="1200"/>
            <a:t>: Pressure on NHS services due to ageing.</a:t>
          </a:r>
        </a:p>
      </dsp:txBody>
      <dsp:txXfrm>
        <a:off x="71001" y="4666202"/>
        <a:ext cx="6016454" cy="1312454"/>
      </dsp:txXfrm>
    </dsp:sp>
    <dsp:sp modelId="{BED82535-C207-4CAF-A7D7-FA160FDD7686}">
      <dsp:nvSpPr>
        <dsp:cNvPr id="0" name=""/>
        <dsp:cNvSpPr/>
      </dsp:nvSpPr>
      <dsp:spPr>
        <a:xfrm>
          <a:off x="0" y="6124537"/>
          <a:ext cx="6158456" cy="145445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kern="1200"/>
            <a:t>Global Ageing Trends</a:t>
          </a:r>
          <a:r>
            <a:rPr lang="en-US" sz="2600" kern="1200"/>
            <a:t>: Comparison of ageing populations in other countries.</a:t>
          </a:r>
        </a:p>
      </dsp:txBody>
      <dsp:txXfrm>
        <a:off x="71001" y="6195538"/>
        <a:ext cx="6016454" cy="13124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65287B-E5D7-4C2C-99C3-A2D47C0246E5}">
      <dsp:nvSpPr>
        <dsp:cNvPr id="0" name=""/>
        <dsp:cNvSpPr/>
      </dsp:nvSpPr>
      <dsp:spPr>
        <a:xfrm>
          <a:off x="0" y="675359"/>
          <a:ext cx="7696200" cy="95471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Physical Needs</a:t>
          </a:r>
          <a:r>
            <a:rPr lang="en-US" sz="2400" kern="1200"/>
            <a:t>: Assistance with mobility, nutrition, and personal care.</a:t>
          </a:r>
        </a:p>
      </dsp:txBody>
      <dsp:txXfrm>
        <a:off x="46606" y="721965"/>
        <a:ext cx="7602988" cy="861507"/>
      </dsp:txXfrm>
    </dsp:sp>
    <dsp:sp modelId="{7E6E3023-DF5D-4114-B9A2-CBF51F5ADCFA}">
      <dsp:nvSpPr>
        <dsp:cNvPr id="0" name=""/>
        <dsp:cNvSpPr/>
      </dsp:nvSpPr>
      <dsp:spPr>
        <a:xfrm>
          <a:off x="0" y="1699199"/>
          <a:ext cx="7696200" cy="95471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Emotional Needs</a:t>
          </a:r>
          <a:r>
            <a:rPr lang="en-US" sz="2400" kern="1200"/>
            <a:t>: Mental health support, companionship, and managing loneliness (Bruss, Seth and Zhao, 2024).</a:t>
          </a:r>
        </a:p>
      </dsp:txBody>
      <dsp:txXfrm>
        <a:off x="46606" y="1745805"/>
        <a:ext cx="7602988" cy="861507"/>
      </dsp:txXfrm>
    </dsp:sp>
    <dsp:sp modelId="{C332B615-7802-4A3A-B045-9867C28CA516}">
      <dsp:nvSpPr>
        <dsp:cNvPr id="0" name=""/>
        <dsp:cNvSpPr/>
      </dsp:nvSpPr>
      <dsp:spPr>
        <a:xfrm>
          <a:off x="0" y="2723039"/>
          <a:ext cx="7696200" cy="95471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Social Needs</a:t>
          </a:r>
          <a:r>
            <a:rPr lang="en-US" sz="2400" kern="1200"/>
            <a:t>: Social inclusion, community participation, and family support (Zamiri and Esmaeili, 2024).</a:t>
          </a:r>
        </a:p>
      </dsp:txBody>
      <dsp:txXfrm>
        <a:off x="46606" y="2769645"/>
        <a:ext cx="7602988" cy="861507"/>
      </dsp:txXfrm>
    </dsp:sp>
    <dsp:sp modelId="{A4450224-3C57-4ADE-A019-9A6E494A4845}">
      <dsp:nvSpPr>
        <dsp:cNvPr id="0" name=""/>
        <dsp:cNvSpPr/>
      </dsp:nvSpPr>
      <dsp:spPr>
        <a:xfrm>
          <a:off x="0" y="3746879"/>
          <a:ext cx="7696200" cy="95471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Psychological Needs</a:t>
          </a:r>
          <a:r>
            <a:rPr lang="en-US" sz="2400" kern="1200"/>
            <a:t>: Coping with ageing, self-esteem, and maintaining independence.</a:t>
          </a:r>
        </a:p>
      </dsp:txBody>
      <dsp:txXfrm>
        <a:off x="46606" y="3793485"/>
        <a:ext cx="7602988" cy="861507"/>
      </dsp:txXfrm>
    </dsp:sp>
    <dsp:sp modelId="{FFCEC36F-9121-47CC-8FF7-5A4B5DDE8116}">
      <dsp:nvSpPr>
        <dsp:cNvPr id="0" name=""/>
        <dsp:cNvSpPr/>
      </dsp:nvSpPr>
      <dsp:spPr>
        <a:xfrm>
          <a:off x="0" y="4770719"/>
          <a:ext cx="7696200" cy="95471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Complexity of Needs</a:t>
          </a:r>
          <a:r>
            <a:rPr lang="en-US" sz="2400" kern="1200"/>
            <a:t>: How these needs vary across individuals and impact care plans.</a:t>
          </a:r>
        </a:p>
      </dsp:txBody>
      <dsp:txXfrm>
        <a:off x="46606" y="4817325"/>
        <a:ext cx="7602988" cy="8615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7E81A4-5B28-4B7A-8E13-1C941A5133E3}">
      <dsp:nvSpPr>
        <dsp:cNvPr id="0" name=""/>
        <dsp:cNvSpPr/>
      </dsp:nvSpPr>
      <dsp:spPr>
        <a:xfrm>
          <a:off x="6744157" y="1860712"/>
          <a:ext cx="2285085" cy="2285085"/>
        </a:xfrm>
        <a:prstGeom prst="ellipse">
          <a:avLst/>
        </a:prstGeom>
        <a:solidFill>
          <a:schemeClr val="accent6">
            <a:shade val="80000"/>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B4701510-4718-4F39-96D9-D6B8DAF039A4}">
      <dsp:nvSpPr>
        <dsp:cNvPr id="0" name=""/>
        <dsp:cNvSpPr/>
      </dsp:nvSpPr>
      <dsp:spPr>
        <a:xfrm>
          <a:off x="6561350" y="0"/>
          <a:ext cx="2650699" cy="153427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Arial" panose="020B0604020202020204" pitchFamily="34" charset="0"/>
              <a:cs typeface="Arial" panose="020B0604020202020204" pitchFamily="34" charset="0"/>
            </a:rPr>
            <a:t>Disengagement Theory</a:t>
          </a:r>
          <a:r>
            <a:rPr lang="en-US" sz="1800" kern="1200" dirty="0">
              <a:latin typeface="Arial" panose="020B0604020202020204" pitchFamily="34" charset="0"/>
              <a:cs typeface="Arial" panose="020B0604020202020204" pitchFamily="34" charset="0"/>
            </a:rPr>
            <a:t>: Gradual withdrawal from social roles and activities (Zhang and Lin, 2021).</a:t>
          </a:r>
        </a:p>
      </dsp:txBody>
      <dsp:txXfrm>
        <a:off x="6561350" y="0"/>
        <a:ext cx="2650699" cy="1534271"/>
      </dsp:txXfrm>
    </dsp:sp>
    <dsp:sp modelId="{22D2792D-FE44-4EC3-81E5-E5E23349A116}">
      <dsp:nvSpPr>
        <dsp:cNvPr id="0" name=""/>
        <dsp:cNvSpPr/>
      </dsp:nvSpPr>
      <dsp:spPr>
        <a:xfrm>
          <a:off x="7613403" y="2492049"/>
          <a:ext cx="2285085" cy="2285085"/>
        </a:xfrm>
        <a:prstGeom prst="ellipse">
          <a:avLst/>
        </a:prstGeom>
        <a:solidFill>
          <a:schemeClr val="accent6">
            <a:shade val="80000"/>
            <a:alpha val="50000"/>
            <a:hueOff val="-95423"/>
            <a:satOff val="4252"/>
            <a:lumOff val="59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D47E5087-46EE-425D-B0C2-580378F73E66}">
      <dsp:nvSpPr>
        <dsp:cNvPr id="0" name=""/>
        <dsp:cNvSpPr/>
      </dsp:nvSpPr>
      <dsp:spPr>
        <a:xfrm>
          <a:off x="10080382" y="2023932"/>
          <a:ext cx="2376489" cy="166484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Arial" panose="020B0604020202020204" pitchFamily="34" charset="0"/>
              <a:cs typeface="Arial" panose="020B0604020202020204" pitchFamily="34" charset="0"/>
            </a:rPr>
            <a:t>Activity Theory</a:t>
          </a:r>
          <a:r>
            <a:rPr lang="en-US" sz="1800" kern="1200" dirty="0">
              <a:latin typeface="Arial" panose="020B0604020202020204" pitchFamily="34" charset="0"/>
              <a:cs typeface="Arial" panose="020B0604020202020204" pitchFamily="34" charset="0"/>
            </a:rPr>
            <a:t>: Older adults should remain active to maintain health and satisfaction (Teles and Ribeiro, 2021).</a:t>
          </a:r>
        </a:p>
      </dsp:txBody>
      <dsp:txXfrm>
        <a:off x="10080382" y="2023932"/>
        <a:ext cx="2376489" cy="1664848"/>
      </dsp:txXfrm>
    </dsp:sp>
    <dsp:sp modelId="{722E7585-F2F5-4DE9-9070-6AB31DA2C943}">
      <dsp:nvSpPr>
        <dsp:cNvPr id="0" name=""/>
        <dsp:cNvSpPr/>
      </dsp:nvSpPr>
      <dsp:spPr>
        <a:xfrm>
          <a:off x="7281609" y="3514461"/>
          <a:ext cx="2285085" cy="2285085"/>
        </a:xfrm>
        <a:prstGeom prst="ellipse">
          <a:avLst/>
        </a:prstGeom>
        <a:solidFill>
          <a:schemeClr val="accent6">
            <a:shade val="80000"/>
            <a:alpha val="50000"/>
            <a:hueOff val="-190846"/>
            <a:satOff val="8505"/>
            <a:lumOff val="1188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1DC356F0-F462-4DFD-A8D9-82460EE2AE43}">
      <dsp:nvSpPr>
        <dsp:cNvPr id="0" name=""/>
        <dsp:cNvSpPr/>
      </dsp:nvSpPr>
      <dsp:spPr>
        <a:xfrm>
          <a:off x="9714768" y="4863967"/>
          <a:ext cx="2376489" cy="166484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Arial" panose="020B0604020202020204" pitchFamily="34" charset="0"/>
              <a:cs typeface="Arial" panose="020B0604020202020204" pitchFamily="34" charset="0"/>
            </a:rPr>
            <a:t>Continuity Theory</a:t>
          </a:r>
          <a:r>
            <a:rPr lang="en-US" sz="1800" kern="1200" dirty="0">
              <a:latin typeface="Arial" panose="020B0604020202020204" pitchFamily="34" charset="0"/>
              <a:cs typeface="Arial" panose="020B0604020202020204" pitchFamily="34" charset="0"/>
            </a:rPr>
            <a:t>: Maintaining consistent behaviors and activities in later life (Tse, Nakamura and Csikszentmihalyi, 2022).</a:t>
          </a:r>
        </a:p>
      </dsp:txBody>
      <dsp:txXfrm>
        <a:off x="9714768" y="4863967"/>
        <a:ext cx="2376489" cy="1664848"/>
      </dsp:txXfrm>
    </dsp:sp>
    <dsp:sp modelId="{45F93E2A-B2FE-41E2-A9B1-B2342F092C94}">
      <dsp:nvSpPr>
        <dsp:cNvPr id="0" name=""/>
        <dsp:cNvSpPr/>
      </dsp:nvSpPr>
      <dsp:spPr>
        <a:xfrm>
          <a:off x="6206705" y="3514461"/>
          <a:ext cx="2285085" cy="2285085"/>
        </a:xfrm>
        <a:prstGeom prst="ellipse">
          <a:avLst/>
        </a:prstGeom>
        <a:solidFill>
          <a:schemeClr val="accent6">
            <a:shade val="80000"/>
            <a:alpha val="50000"/>
            <a:hueOff val="-286269"/>
            <a:satOff val="12757"/>
            <a:lumOff val="1783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20272EEA-67A6-40FA-B0BF-E0B22EFF637A}">
      <dsp:nvSpPr>
        <dsp:cNvPr id="0" name=""/>
        <dsp:cNvSpPr/>
      </dsp:nvSpPr>
      <dsp:spPr>
        <a:xfrm>
          <a:off x="3682142" y="4863967"/>
          <a:ext cx="2376489" cy="166484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Arial" panose="020B0604020202020204" pitchFamily="34" charset="0"/>
              <a:cs typeface="Arial" panose="020B0604020202020204" pitchFamily="34" charset="0"/>
            </a:rPr>
            <a:t>Life Course Theory</a:t>
          </a:r>
          <a:r>
            <a:rPr lang="en-US" sz="1800" kern="1200" dirty="0">
              <a:latin typeface="Arial" panose="020B0604020202020204" pitchFamily="34" charset="0"/>
              <a:cs typeface="Arial" panose="020B0604020202020204" pitchFamily="34" charset="0"/>
            </a:rPr>
            <a:t>: How early life experiences influence ageing outcomes (</a:t>
          </a:r>
          <a:r>
            <a:rPr lang="en-US" sz="1800" kern="1200" dirty="0" err="1">
              <a:latin typeface="Arial" panose="020B0604020202020204" pitchFamily="34" charset="0"/>
              <a:cs typeface="Arial" panose="020B0604020202020204" pitchFamily="34" charset="0"/>
            </a:rPr>
            <a:t>Vineis</a:t>
          </a:r>
          <a:r>
            <a:rPr lang="en-US" sz="1800" kern="1200" dirty="0">
              <a:latin typeface="Arial" panose="020B0604020202020204" pitchFamily="34" charset="0"/>
              <a:cs typeface="Arial" panose="020B0604020202020204" pitchFamily="34" charset="0"/>
            </a:rPr>
            <a:t> and </a:t>
          </a:r>
          <a:r>
            <a:rPr lang="en-US" sz="1800" kern="1200" dirty="0" err="1">
              <a:latin typeface="Arial" panose="020B0604020202020204" pitchFamily="34" charset="0"/>
              <a:cs typeface="Arial" panose="020B0604020202020204" pitchFamily="34" charset="0"/>
            </a:rPr>
            <a:t>Barouki</a:t>
          </a:r>
          <a:r>
            <a:rPr lang="en-US" sz="1800" kern="1200" dirty="0">
              <a:latin typeface="Arial" panose="020B0604020202020204" pitchFamily="34" charset="0"/>
              <a:cs typeface="Arial" panose="020B0604020202020204" pitchFamily="34" charset="0"/>
            </a:rPr>
            <a:t>, 2022).</a:t>
          </a:r>
        </a:p>
      </dsp:txBody>
      <dsp:txXfrm>
        <a:off x="3682142" y="4863967"/>
        <a:ext cx="2376489" cy="1664848"/>
      </dsp:txXfrm>
    </dsp:sp>
    <dsp:sp modelId="{D8375869-0CD8-488A-A5A8-B4D3B7A45B45}">
      <dsp:nvSpPr>
        <dsp:cNvPr id="0" name=""/>
        <dsp:cNvSpPr/>
      </dsp:nvSpPr>
      <dsp:spPr>
        <a:xfrm>
          <a:off x="5874910" y="2492049"/>
          <a:ext cx="2285085" cy="2285085"/>
        </a:xfrm>
        <a:prstGeom prst="ellipse">
          <a:avLst/>
        </a:prstGeom>
        <a:solidFill>
          <a:schemeClr val="accent6">
            <a:shade val="80000"/>
            <a:alpha val="50000"/>
            <a:hueOff val="-381692"/>
            <a:satOff val="17009"/>
            <a:lumOff val="2377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06226FBE-4F83-4C4D-B0B2-356BCCD87BF3}">
      <dsp:nvSpPr>
        <dsp:cNvPr id="0" name=""/>
        <dsp:cNvSpPr/>
      </dsp:nvSpPr>
      <dsp:spPr>
        <a:xfrm>
          <a:off x="3316528" y="2023932"/>
          <a:ext cx="2376489" cy="166484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Arial" panose="020B0604020202020204" pitchFamily="34" charset="0"/>
              <a:cs typeface="Arial" panose="020B0604020202020204" pitchFamily="34" charset="0"/>
            </a:rPr>
            <a:t>Relevance to Care</a:t>
          </a:r>
          <a:r>
            <a:rPr lang="en-US" sz="1800" kern="1200" dirty="0">
              <a:latin typeface="Arial" panose="020B0604020202020204" pitchFamily="34" charset="0"/>
              <a:cs typeface="Arial" panose="020B0604020202020204" pitchFamily="34" charset="0"/>
            </a:rPr>
            <a:t>: How these theories help inform elderly care practices.</a:t>
          </a:r>
        </a:p>
      </dsp:txBody>
      <dsp:txXfrm>
        <a:off x="3316528" y="2023932"/>
        <a:ext cx="2376489" cy="16648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B50E32-9BCC-4290-A4DF-8E2F27B0A5CE}">
      <dsp:nvSpPr>
        <dsp:cNvPr id="0" name=""/>
        <dsp:cNvSpPr/>
      </dsp:nvSpPr>
      <dsp:spPr>
        <a:xfrm>
          <a:off x="0" y="0"/>
          <a:ext cx="7557559" cy="7579282"/>
        </a:xfrm>
        <a:prstGeom prst="triangle">
          <a:avLst/>
        </a:prstGeom>
        <a:solidFill>
          <a:schemeClr val="accent6">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0BBB95-7631-4C4F-8053-A6EE9F614DA2}">
      <dsp:nvSpPr>
        <dsp:cNvPr id="0" name=""/>
        <dsp:cNvSpPr/>
      </dsp:nvSpPr>
      <dsp:spPr>
        <a:xfrm>
          <a:off x="3778779" y="758668"/>
          <a:ext cx="4912413" cy="1077679"/>
        </a:xfrm>
        <a:prstGeom prst="roundRect">
          <a:avLst/>
        </a:prstGeom>
        <a:solidFill>
          <a:schemeClr val="lt1">
            <a:alpha val="90000"/>
            <a:hueOff val="0"/>
            <a:satOff val="0"/>
            <a:lumOff val="0"/>
            <a:alphaOff val="0"/>
          </a:schemeClr>
        </a:solidFill>
        <a:ln w="25400" cap="flat" cmpd="sng" algn="ctr">
          <a:solidFill>
            <a:schemeClr val="accent6">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US" sz="1600" b="0" kern="1200" dirty="0">
              <a:latin typeface="Arial" panose="020B0604020202020204" pitchFamily="34" charset="0"/>
              <a:cs typeface="Arial" panose="020B0604020202020204" pitchFamily="34" charset="0"/>
            </a:rPr>
            <a:t>Care Act 2014: Focus on personal wellbeing, care and support planning (Department of Health &amp; Social Care, 2025).</a:t>
          </a:r>
        </a:p>
      </dsp:txBody>
      <dsp:txXfrm>
        <a:off x="3831387" y="811276"/>
        <a:ext cx="4807197" cy="972463"/>
      </dsp:txXfrm>
    </dsp:sp>
    <dsp:sp modelId="{9E98F931-7324-4A72-83F6-6A5ECF4FE423}">
      <dsp:nvSpPr>
        <dsp:cNvPr id="0" name=""/>
        <dsp:cNvSpPr/>
      </dsp:nvSpPr>
      <dsp:spPr>
        <a:xfrm>
          <a:off x="3778779" y="1971057"/>
          <a:ext cx="4912413" cy="1077679"/>
        </a:xfrm>
        <a:prstGeom prst="roundRect">
          <a:avLst/>
        </a:prstGeom>
        <a:solidFill>
          <a:schemeClr val="lt1">
            <a:alpha val="90000"/>
            <a:hueOff val="0"/>
            <a:satOff val="0"/>
            <a:lumOff val="0"/>
            <a:alphaOff val="0"/>
          </a:schemeClr>
        </a:solidFill>
        <a:ln w="25400" cap="flat" cmpd="sng" algn="ctr">
          <a:solidFill>
            <a:schemeClr val="accent6">
              <a:alpha val="90000"/>
              <a:hueOff val="0"/>
              <a:satOff val="0"/>
              <a:lumOff val="0"/>
              <a:alphaOff val="-1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US" sz="1600" b="0" kern="1200" dirty="0">
              <a:latin typeface="Arial" panose="020B0604020202020204" pitchFamily="34" charset="0"/>
              <a:cs typeface="Arial" panose="020B0604020202020204" pitchFamily="34" charset="0"/>
            </a:rPr>
            <a:t>Equality Act 2010: Prevents age discrimination, promotes equality in care (GOV.UK, 2013).</a:t>
          </a:r>
        </a:p>
      </dsp:txBody>
      <dsp:txXfrm>
        <a:off x="3831387" y="2023665"/>
        <a:ext cx="4807197" cy="972463"/>
      </dsp:txXfrm>
    </dsp:sp>
    <dsp:sp modelId="{E52C5901-8A90-4BB2-8FE9-A69C27524263}">
      <dsp:nvSpPr>
        <dsp:cNvPr id="0" name=""/>
        <dsp:cNvSpPr/>
      </dsp:nvSpPr>
      <dsp:spPr>
        <a:xfrm>
          <a:off x="3778779" y="3183446"/>
          <a:ext cx="4912413" cy="1077679"/>
        </a:xfrm>
        <a:prstGeom prst="roundRect">
          <a:avLst/>
        </a:prstGeom>
        <a:solidFill>
          <a:schemeClr val="lt1">
            <a:alpha val="90000"/>
            <a:hueOff val="0"/>
            <a:satOff val="0"/>
            <a:lumOff val="0"/>
            <a:alphaOff val="0"/>
          </a:schemeClr>
        </a:solidFill>
        <a:ln w="25400" cap="flat" cmpd="sng" algn="ctr">
          <a:solidFill>
            <a:schemeClr val="accent6">
              <a:alpha val="90000"/>
              <a:hueOff val="0"/>
              <a:satOff val="0"/>
              <a:lumOff val="0"/>
              <a:alphaOff val="-2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US" sz="1600" b="0" kern="1200" dirty="0">
              <a:latin typeface="Arial" panose="020B0604020202020204" pitchFamily="34" charset="0"/>
              <a:cs typeface="Arial" panose="020B0604020202020204" pitchFamily="34" charset="0"/>
            </a:rPr>
            <a:t>NHS Long Term Plan: Policies to support the ageing population through healthcare services (NHS England, 2025).</a:t>
          </a:r>
        </a:p>
      </dsp:txBody>
      <dsp:txXfrm>
        <a:off x="3831387" y="3236054"/>
        <a:ext cx="4807197" cy="972463"/>
      </dsp:txXfrm>
    </dsp:sp>
    <dsp:sp modelId="{72C479D4-13AB-4267-8326-D213FF5D06DC}">
      <dsp:nvSpPr>
        <dsp:cNvPr id="0" name=""/>
        <dsp:cNvSpPr/>
      </dsp:nvSpPr>
      <dsp:spPr>
        <a:xfrm>
          <a:off x="3778779" y="4395835"/>
          <a:ext cx="4912413" cy="1077679"/>
        </a:xfrm>
        <a:prstGeom prst="roundRect">
          <a:avLst/>
        </a:prstGeom>
        <a:solidFill>
          <a:schemeClr val="lt1">
            <a:alpha val="90000"/>
            <a:hueOff val="0"/>
            <a:satOff val="0"/>
            <a:lumOff val="0"/>
            <a:alphaOff val="0"/>
          </a:schemeClr>
        </a:solidFill>
        <a:ln w="25400" cap="flat" cmpd="sng" algn="ctr">
          <a:solidFill>
            <a:schemeClr val="accent6">
              <a:alpha val="90000"/>
              <a:hueOff val="0"/>
              <a:satOff val="0"/>
              <a:lumOff val="0"/>
              <a:alphaOff val="-3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US" sz="1600" b="0" kern="1200" dirty="0">
              <a:latin typeface="Arial" panose="020B0604020202020204" pitchFamily="34" charset="0"/>
              <a:cs typeface="Arial" panose="020B0604020202020204" pitchFamily="34" charset="0"/>
            </a:rPr>
            <a:t>Human Rights Act 1998: Ensures older people's rights are protected in care settings.</a:t>
          </a:r>
        </a:p>
      </dsp:txBody>
      <dsp:txXfrm>
        <a:off x="3831387" y="4448443"/>
        <a:ext cx="4807197" cy="972463"/>
      </dsp:txXfrm>
    </dsp:sp>
    <dsp:sp modelId="{18E5A301-C20C-4DCA-B79C-59ADD91C452E}">
      <dsp:nvSpPr>
        <dsp:cNvPr id="0" name=""/>
        <dsp:cNvSpPr/>
      </dsp:nvSpPr>
      <dsp:spPr>
        <a:xfrm>
          <a:off x="3778779" y="5608224"/>
          <a:ext cx="4912413" cy="1077679"/>
        </a:xfrm>
        <a:prstGeom prst="roundRect">
          <a:avLst/>
        </a:prstGeom>
        <a:solidFill>
          <a:schemeClr val="lt1">
            <a:alpha val="90000"/>
            <a:hueOff val="0"/>
            <a:satOff val="0"/>
            <a:lumOff val="0"/>
            <a:alphaOff val="0"/>
          </a:schemeClr>
        </a:solidFill>
        <a:ln w="25400" cap="flat" cmpd="sng" algn="ctr">
          <a:solidFill>
            <a:schemeClr val="accent6">
              <a:alpha val="90000"/>
              <a:hueOff val="0"/>
              <a:satOff val="0"/>
              <a:lumOff val="0"/>
              <a:alphaOff val="-4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US" sz="1600" b="0" kern="1200" dirty="0">
              <a:latin typeface="Arial" panose="020B0604020202020204" pitchFamily="34" charset="0"/>
              <a:cs typeface="Arial" panose="020B0604020202020204" pitchFamily="34" charset="0"/>
            </a:rPr>
            <a:t>Impact of Policies: How these policies shape elderly care services in the UK.</a:t>
          </a:r>
        </a:p>
      </dsp:txBody>
      <dsp:txXfrm>
        <a:off x="3831387" y="5660832"/>
        <a:ext cx="4807197" cy="97246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9AE0D5-A802-4B3A-9436-A0F3D5670055}">
      <dsp:nvSpPr>
        <dsp:cNvPr id="0" name=""/>
        <dsp:cNvSpPr/>
      </dsp:nvSpPr>
      <dsp:spPr>
        <a:xfrm>
          <a:off x="14102" y="1257841"/>
          <a:ext cx="3186391" cy="955917"/>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1796" tIns="251796" rIns="251796" bIns="251796" numCol="1" spcCol="1270" anchor="ctr" anchorCtr="0">
          <a:noAutofit/>
        </a:bodyPr>
        <a:lstStyle/>
        <a:p>
          <a:pPr marL="0" lvl="0" indent="0" algn="ctr" defTabSz="889000">
            <a:lnSpc>
              <a:spcPct val="90000"/>
            </a:lnSpc>
            <a:spcBef>
              <a:spcPct val="0"/>
            </a:spcBef>
            <a:spcAft>
              <a:spcPct val="35000"/>
            </a:spcAft>
            <a:buNone/>
          </a:pPr>
          <a:r>
            <a:rPr lang="en-US" sz="2000" b="1" kern="1200">
              <a:latin typeface="Arial" panose="020B0604020202020204" pitchFamily="34" charset="0"/>
              <a:cs typeface="Arial" panose="020B0604020202020204" pitchFamily="34" charset="0"/>
            </a:rPr>
            <a:t>Overview of Services</a:t>
          </a:r>
          <a:r>
            <a:rPr lang="en-US" sz="2000" kern="1200">
              <a:latin typeface="Arial" panose="020B0604020202020204" pitchFamily="34" charset="0"/>
              <a:cs typeface="Arial" panose="020B0604020202020204" pitchFamily="34" charset="0"/>
            </a:rPr>
            <a:t>:</a:t>
          </a:r>
        </a:p>
      </dsp:txBody>
      <dsp:txXfrm>
        <a:off x="14102" y="1257841"/>
        <a:ext cx="3186391" cy="955917"/>
      </dsp:txXfrm>
    </dsp:sp>
    <dsp:sp modelId="{DAD2441E-1F65-4CB3-BDB1-496F872C6173}">
      <dsp:nvSpPr>
        <dsp:cNvPr id="0" name=""/>
        <dsp:cNvSpPr/>
      </dsp:nvSpPr>
      <dsp:spPr>
        <a:xfrm>
          <a:off x="14102" y="2213759"/>
          <a:ext cx="3186391" cy="2817607"/>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4745" tIns="314745" rIns="314745" bIns="314745" numCol="1" spcCol="1270" anchor="t" anchorCtr="0">
          <a:noAutofit/>
        </a:bodyPr>
        <a:lstStyle/>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The UK consists of diverse care services, such as home care, nursing facilities and day </a:t>
          </a:r>
          <a:r>
            <a:rPr lang="en-US" sz="1500" kern="1200" dirty="0" err="1">
              <a:latin typeface="Arial" panose="020B0604020202020204" pitchFamily="34" charset="0"/>
              <a:cs typeface="Arial" panose="020B0604020202020204" pitchFamily="34" charset="0"/>
            </a:rPr>
            <a:t>centres</a:t>
          </a:r>
          <a:r>
            <a:rPr lang="en-US" sz="1500" kern="1200" dirty="0">
              <a:latin typeface="Arial" panose="020B0604020202020204" pitchFamily="34" charset="0"/>
              <a:cs typeface="Arial" panose="020B0604020202020204" pitchFamily="34" charset="0"/>
            </a:rPr>
            <a:t>, which have varying levels of need, such as in-home care, to full residential care.</a:t>
          </a:r>
        </a:p>
      </dsp:txBody>
      <dsp:txXfrm>
        <a:off x="14102" y="2213759"/>
        <a:ext cx="3186391" cy="2817607"/>
      </dsp:txXfrm>
    </dsp:sp>
    <dsp:sp modelId="{08D0F70C-4B38-4333-A0EE-2B999712115F}">
      <dsp:nvSpPr>
        <dsp:cNvPr id="0" name=""/>
        <dsp:cNvSpPr/>
      </dsp:nvSpPr>
      <dsp:spPr>
        <a:xfrm>
          <a:off x="3308389" y="1257841"/>
          <a:ext cx="3186391" cy="955917"/>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1796" tIns="251796" rIns="251796" bIns="251796" numCol="1" spcCol="1270" anchor="ctr" anchorCtr="0">
          <a:noAutofit/>
        </a:bodyPr>
        <a:lstStyle/>
        <a:p>
          <a:pPr marL="0" lvl="0" indent="0" algn="ctr" defTabSz="889000">
            <a:lnSpc>
              <a:spcPct val="90000"/>
            </a:lnSpc>
            <a:spcBef>
              <a:spcPct val="0"/>
            </a:spcBef>
            <a:spcAft>
              <a:spcPct val="35000"/>
            </a:spcAft>
            <a:buNone/>
          </a:pPr>
          <a:r>
            <a:rPr lang="en-US" sz="2000" b="1" kern="1200">
              <a:latin typeface="Arial" panose="020B0604020202020204" pitchFamily="34" charset="0"/>
              <a:cs typeface="Arial" panose="020B0604020202020204" pitchFamily="34" charset="0"/>
            </a:rPr>
            <a:t>Residential Care</a:t>
          </a:r>
          <a:r>
            <a:rPr lang="en-US" sz="2000" kern="1200">
              <a:latin typeface="Arial" panose="020B0604020202020204" pitchFamily="34" charset="0"/>
              <a:cs typeface="Arial" panose="020B0604020202020204" pitchFamily="34" charset="0"/>
            </a:rPr>
            <a:t>:</a:t>
          </a:r>
        </a:p>
      </dsp:txBody>
      <dsp:txXfrm>
        <a:off x="3308389" y="1257841"/>
        <a:ext cx="3186391" cy="955917"/>
      </dsp:txXfrm>
    </dsp:sp>
    <dsp:sp modelId="{A3808B60-3B6E-4D0F-AD8C-72D68DF33012}">
      <dsp:nvSpPr>
        <dsp:cNvPr id="0" name=""/>
        <dsp:cNvSpPr/>
      </dsp:nvSpPr>
      <dsp:spPr>
        <a:xfrm>
          <a:off x="3308389" y="2213759"/>
          <a:ext cx="3186391" cy="2817607"/>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4745" tIns="314745" rIns="314745" bIns="314745" numCol="1" spcCol="1270" anchor="t" anchorCtr="0">
          <a:noAutofit/>
        </a:bodyPr>
        <a:lstStyle/>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Residential care homes offer long-term care and 24/7 care regarding day-to-day tasks (</a:t>
          </a:r>
          <a:r>
            <a:rPr lang="en-US" sz="1500" kern="1200" dirty="0" err="1">
              <a:latin typeface="Arial" panose="020B0604020202020204" pitchFamily="34" charset="0"/>
              <a:cs typeface="Arial" panose="020B0604020202020204" pitchFamily="34" charset="0"/>
            </a:rPr>
            <a:t>Facchinetti</a:t>
          </a:r>
          <a:r>
            <a:rPr lang="en-US" sz="1500" kern="1200" dirty="0">
              <a:latin typeface="Arial" panose="020B0604020202020204" pitchFamily="34" charset="0"/>
              <a:cs typeface="Arial" panose="020B0604020202020204" pitchFamily="34" charset="0"/>
            </a:rPr>
            <a:t> et al., 2023). Nursing facilities are more </a:t>
          </a:r>
          <a:r>
            <a:rPr lang="en-US" sz="1500" kern="1200" dirty="0" err="1">
              <a:latin typeface="Arial" panose="020B0604020202020204" pitchFamily="34" charset="0"/>
              <a:cs typeface="Arial" panose="020B0604020202020204" pitchFamily="34" charset="0"/>
            </a:rPr>
            <a:t>specialised</a:t>
          </a:r>
          <a:r>
            <a:rPr lang="en-US" sz="1500" kern="1200" dirty="0">
              <a:latin typeface="Arial" panose="020B0604020202020204" pitchFamily="34" charset="0"/>
              <a:cs typeface="Arial" panose="020B0604020202020204" pitchFamily="34" charset="0"/>
            </a:rPr>
            <a:t> and provide medical services to patients with complicated health conditions.</a:t>
          </a:r>
        </a:p>
      </dsp:txBody>
      <dsp:txXfrm>
        <a:off x="3308389" y="2213759"/>
        <a:ext cx="3186391" cy="2817607"/>
      </dsp:txXfrm>
    </dsp:sp>
    <dsp:sp modelId="{2468C1D6-912D-416D-9427-0C6221802A76}">
      <dsp:nvSpPr>
        <dsp:cNvPr id="0" name=""/>
        <dsp:cNvSpPr/>
      </dsp:nvSpPr>
      <dsp:spPr>
        <a:xfrm>
          <a:off x="6602675" y="1257841"/>
          <a:ext cx="3186391" cy="955917"/>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1796" tIns="251796" rIns="251796" bIns="251796" numCol="1" spcCol="1270" anchor="ctr" anchorCtr="0">
          <a:noAutofit/>
        </a:bodyPr>
        <a:lstStyle/>
        <a:p>
          <a:pPr marL="0" lvl="0" indent="0" algn="ctr" defTabSz="889000">
            <a:lnSpc>
              <a:spcPct val="90000"/>
            </a:lnSpc>
            <a:spcBef>
              <a:spcPct val="0"/>
            </a:spcBef>
            <a:spcAft>
              <a:spcPct val="35000"/>
            </a:spcAft>
            <a:buNone/>
          </a:pPr>
          <a:r>
            <a:rPr lang="en-US" sz="2000" b="1" kern="1200">
              <a:latin typeface="Arial" panose="020B0604020202020204" pitchFamily="34" charset="0"/>
              <a:cs typeface="Arial" panose="020B0604020202020204" pitchFamily="34" charset="0"/>
            </a:rPr>
            <a:t>Domiciliary Care</a:t>
          </a:r>
          <a:r>
            <a:rPr lang="en-US" sz="2000" kern="1200">
              <a:latin typeface="Arial" panose="020B0604020202020204" pitchFamily="34" charset="0"/>
              <a:cs typeface="Arial" panose="020B0604020202020204" pitchFamily="34" charset="0"/>
            </a:rPr>
            <a:t>:</a:t>
          </a:r>
        </a:p>
      </dsp:txBody>
      <dsp:txXfrm>
        <a:off x="6602675" y="1257841"/>
        <a:ext cx="3186391" cy="955917"/>
      </dsp:txXfrm>
    </dsp:sp>
    <dsp:sp modelId="{36618AB7-31E5-4E09-932D-0356FDE3CB98}">
      <dsp:nvSpPr>
        <dsp:cNvPr id="0" name=""/>
        <dsp:cNvSpPr/>
      </dsp:nvSpPr>
      <dsp:spPr>
        <a:xfrm>
          <a:off x="6602675" y="2213759"/>
          <a:ext cx="3186391" cy="2817607"/>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4745" tIns="314745" rIns="314745" bIns="314745" numCol="1" spcCol="1270" anchor="t" anchorCtr="0">
          <a:noAutofit/>
        </a:bodyPr>
        <a:lstStyle/>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Domiciliary care will enable the older adults to remain at home yet receive assistance in their activities such as personal care, meals, and assistance with mobility that will encourage independence.</a:t>
          </a:r>
        </a:p>
      </dsp:txBody>
      <dsp:txXfrm>
        <a:off x="6602675" y="2213759"/>
        <a:ext cx="3186391" cy="2817607"/>
      </dsp:txXfrm>
    </dsp:sp>
    <dsp:sp modelId="{D6795664-0A74-4CA5-BBF2-FCAE57BBB525}">
      <dsp:nvSpPr>
        <dsp:cNvPr id="0" name=""/>
        <dsp:cNvSpPr/>
      </dsp:nvSpPr>
      <dsp:spPr>
        <a:xfrm>
          <a:off x="9896961" y="1257841"/>
          <a:ext cx="3186391" cy="955917"/>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1796" tIns="251796" rIns="251796" bIns="251796" numCol="1" spcCol="1270" anchor="ctr" anchorCtr="0">
          <a:noAutofit/>
        </a:bodyPr>
        <a:lstStyle/>
        <a:p>
          <a:pPr marL="0" lvl="0" indent="0" algn="ctr" defTabSz="889000">
            <a:lnSpc>
              <a:spcPct val="90000"/>
            </a:lnSpc>
            <a:spcBef>
              <a:spcPct val="0"/>
            </a:spcBef>
            <a:spcAft>
              <a:spcPct val="35000"/>
            </a:spcAft>
            <a:buNone/>
          </a:pPr>
          <a:r>
            <a:rPr lang="en-US" sz="2000" b="1" kern="1200">
              <a:latin typeface="Arial" panose="020B0604020202020204" pitchFamily="34" charset="0"/>
              <a:cs typeface="Arial" panose="020B0604020202020204" pitchFamily="34" charset="0"/>
            </a:rPr>
            <a:t>Day Centers</a:t>
          </a:r>
          <a:r>
            <a:rPr lang="en-US" sz="2000" kern="1200">
              <a:latin typeface="Arial" panose="020B0604020202020204" pitchFamily="34" charset="0"/>
              <a:cs typeface="Arial" panose="020B0604020202020204" pitchFamily="34" charset="0"/>
            </a:rPr>
            <a:t>:</a:t>
          </a:r>
        </a:p>
      </dsp:txBody>
      <dsp:txXfrm>
        <a:off x="9896961" y="1257841"/>
        <a:ext cx="3186391" cy="955917"/>
      </dsp:txXfrm>
    </dsp:sp>
    <dsp:sp modelId="{E87DB73F-7244-4087-A19C-CF9D6F1E1658}">
      <dsp:nvSpPr>
        <dsp:cNvPr id="0" name=""/>
        <dsp:cNvSpPr/>
      </dsp:nvSpPr>
      <dsp:spPr>
        <a:xfrm>
          <a:off x="9896961" y="2213759"/>
          <a:ext cx="3186391" cy="2817607"/>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4745" tIns="314745" rIns="314745" bIns="314745" numCol="1" spcCol="1270" anchor="t" anchorCtr="0">
          <a:noAutofit/>
        </a:bodyPr>
        <a:lstStyle/>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Day </a:t>
          </a:r>
          <a:r>
            <a:rPr lang="en-US" sz="1500" kern="1200" dirty="0" err="1">
              <a:latin typeface="Arial" panose="020B0604020202020204" pitchFamily="34" charset="0"/>
              <a:cs typeface="Arial" panose="020B0604020202020204" pitchFamily="34" charset="0"/>
            </a:rPr>
            <a:t>centres</a:t>
          </a:r>
          <a:r>
            <a:rPr lang="en-US" sz="1500" kern="1200" dirty="0">
              <a:latin typeface="Arial" panose="020B0604020202020204" pitchFamily="34" charset="0"/>
              <a:cs typeface="Arial" panose="020B0604020202020204" pitchFamily="34" charset="0"/>
            </a:rPr>
            <a:t> Day cares are social, recreational and healthcare solutions offered to older adults, which helps them decrease their isolation and provides care to them up to the day but not on a full-time basis (Argenti et al., 2025).</a:t>
          </a:r>
        </a:p>
      </dsp:txBody>
      <dsp:txXfrm>
        <a:off x="9896961" y="2213759"/>
        <a:ext cx="3186391" cy="2817607"/>
      </dsp:txXfrm>
    </dsp:sp>
    <dsp:sp modelId="{39DCE077-274B-4652-A83D-2F18DDA5F698}">
      <dsp:nvSpPr>
        <dsp:cNvPr id="0" name=""/>
        <dsp:cNvSpPr/>
      </dsp:nvSpPr>
      <dsp:spPr>
        <a:xfrm>
          <a:off x="13191248" y="1257841"/>
          <a:ext cx="3186391" cy="955917"/>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1796" tIns="251796" rIns="251796" bIns="251796" numCol="1" spcCol="1270" anchor="ctr" anchorCtr="0">
          <a:noAutofit/>
        </a:bodyPr>
        <a:lstStyle/>
        <a:p>
          <a:pPr marL="0" lvl="0" indent="0" algn="ctr" defTabSz="889000">
            <a:lnSpc>
              <a:spcPct val="90000"/>
            </a:lnSpc>
            <a:spcBef>
              <a:spcPct val="0"/>
            </a:spcBef>
            <a:spcAft>
              <a:spcPct val="35000"/>
            </a:spcAft>
            <a:buNone/>
          </a:pPr>
          <a:r>
            <a:rPr lang="en-US" sz="2000" b="1" kern="1200">
              <a:latin typeface="Arial" panose="020B0604020202020204" pitchFamily="34" charset="0"/>
              <a:cs typeface="Arial" panose="020B0604020202020204" pitchFamily="34" charset="0"/>
            </a:rPr>
            <a:t>Challenges</a:t>
          </a:r>
          <a:r>
            <a:rPr lang="en-US" sz="2000" kern="1200">
              <a:latin typeface="Arial" panose="020B0604020202020204" pitchFamily="34" charset="0"/>
              <a:cs typeface="Arial" panose="020B0604020202020204" pitchFamily="34" charset="0"/>
            </a:rPr>
            <a:t>:</a:t>
          </a:r>
        </a:p>
      </dsp:txBody>
      <dsp:txXfrm>
        <a:off x="13191248" y="1257841"/>
        <a:ext cx="3186391" cy="955917"/>
      </dsp:txXfrm>
    </dsp:sp>
    <dsp:sp modelId="{1B838EA0-A58C-418B-BB06-7D4F70D0DA52}">
      <dsp:nvSpPr>
        <dsp:cNvPr id="0" name=""/>
        <dsp:cNvSpPr/>
      </dsp:nvSpPr>
      <dsp:spPr>
        <a:xfrm>
          <a:off x="13191248" y="2213759"/>
          <a:ext cx="3186391" cy="2817607"/>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4745" tIns="314745" rIns="314745" bIns="314745" numCol="1" spcCol="1270" anchor="t" anchorCtr="0">
          <a:noAutofit/>
        </a:bodyPr>
        <a:lstStyle/>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"Challenges include </a:t>
          </a:r>
          <a:r>
            <a:rPr lang="en-US" sz="1500" b="1" kern="1200" dirty="0">
              <a:latin typeface="Arial" panose="020B0604020202020204" pitchFamily="34" charset="0"/>
              <a:cs typeface="Arial" panose="020B0604020202020204" pitchFamily="34" charset="0"/>
            </a:rPr>
            <a:t>underfunding</a:t>
          </a:r>
          <a:r>
            <a:rPr lang="en-US" sz="1500" kern="1200" dirty="0">
              <a:latin typeface="Arial" panose="020B0604020202020204" pitchFamily="34" charset="0"/>
              <a:cs typeface="Arial" panose="020B0604020202020204" pitchFamily="34" charset="0"/>
            </a:rPr>
            <a:t>, </a:t>
          </a:r>
          <a:r>
            <a:rPr lang="en-US" sz="1500" b="1" kern="1200" dirty="0">
              <a:latin typeface="Arial" panose="020B0604020202020204" pitchFamily="34" charset="0"/>
              <a:cs typeface="Arial" panose="020B0604020202020204" pitchFamily="34" charset="0"/>
            </a:rPr>
            <a:t>staff shortages</a:t>
          </a:r>
          <a:r>
            <a:rPr lang="en-US" sz="1500" kern="1200" dirty="0">
              <a:latin typeface="Arial" panose="020B0604020202020204" pitchFamily="34" charset="0"/>
              <a:cs typeface="Arial" panose="020B0604020202020204" pitchFamily="34" charset="0"/>
            </a:rPr>
            <a:t>, and </a:t>
          </a:r>
          <a:r>
            <a:rPr lang="en-US" sz="1500" b="1" kern="1200" dirty="0">
              <a:latin typeface="Arial" panose="020B0604020202020204" pitchFamily="34" charset="0"/>
              <a:cs typeface="Arial" panose="020B0604020202020204" pitchFamily="34" charset="0"/>
            </a:rPr>
            <a:t>variations in care quality</a:t>
          </a:r>
          <a:r>
            <a:rPr lang="en-US" sz="1500" kern="1200" dirty="0">
              <a:latin typeface="Arial" panose="020B0604020202020204" pitchFamily="34" charset="0"/>
              <a:cs typeface="Arial" panose="020B0604020202020204" pitchFamily="34" charset="0"/>
            </a:rPr>
            <a:t>, which affect the accessibility and effectiveness of services."</a:t>
          </a:r>
        </a:p>
      </dsp:txBody>
      <dsp:txXfrm>
        <a:off x="13191248" y="2213759"/>
        <a:ext cx="3186391" cy="28176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9D7991-CB4B-4917-8FF9-3B7DBD2CF081}">
      <dsp:nvSpPr>
        <dsp:cNvPr id="0" name=""/>
        <dsp:cNvSpPr/>
      </dsp:nvSpPr>
      <dsp:spPr>
        <a:xfrm>
          <a:off x="4396467" y="1845945"/>
          <a:ext cx="2266949" cy="2266949"/>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B4DB8D93-6E5C-4049-8B78-45A0A60B1D8F}">
      <dsp:nvSpPr>
        <dsp:cNvPr id="0" name=""/>
        <dsp:cNvSpPr/>
      </dsp:nvSpPr>
      <dsp:spPr>
        <a:xfrm>
          <a:off x="4215111" y="0"/>
          <a:ext cx="2629661" cy="152209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en-US" sz="2300" b="1" kern="1200"/>
            <a:t>Strengths</a:t>
          </a:r>
          <a:r>
            <a:rPr lang="en-US" sz="2300" kern="1200"/>
            <a:t>: Provides 24/7 care, supervision, and personal support.</a:t>
          </a:r>
        </a:p>
      </dsp:txBody>
      <dsp:txXfrm>
        <a:off x="4215111" y="0"/>
        <a:ext cx="2629661" cy="1522094"/>
      </dsp:txXfrm>
    </dsp:sp>
    <dsp:sp modelId="{5FB67841-1CF2-4F81-BD6D-30ADB617BEA8}">
      <dsp:nvSpPr>
        <dsp:cNvPr id="0" name=""/>
        <dsp:cNvSpPr/>
      </dsp:nvSpPr>
      <dsp:spPr>
        <a:xfrm>
          <a:off x="5258815" y="2472270"/>
          <a:ext cx="2266949" cy="2266949"/>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64C643F3-A455-4EC6-97F7-741A91E85609}">
      <dsp:nvSpPr>
        <dsp:cNvPr id="0" name=""/>
        <dsp:cNvSpPr/>
      </dsp:nvSpPr>
      <dsp:spPr>
        <a:xfrm>
          <a:off x="7706214" y="2007870"/>
          <a:ext cx="2357628" cy="165163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en-US" sz="2300" b="1" kern="1200"/>
            <a:t>Quality of Life</a:t>
          </a:r>
          <a:r>
            <a:rPr lang="en-US" sz="2300" kern="1200"/>
            <a:t>: Focus on individual needs, autonomy, and comfort.</a:t>
          </a:r>
        </a:p>
      </dsp:txBody>
      <dsp:txXfrm>
        <a:off x="7706214" y="2007870"/>
        <a:ext cx="2357628" cy="1651634"/>
      </dsp:txXfrm>
    </dsp:sp>
    <dsp:sp modelId="{FE8E3C2F-0EEA-4FEE-A569-398D13748AE3}">
      <dsp:nvSpPr>
        <dsp:cNvPr id="0" name=""/>
        <dsp:cNvSpPr/>
      </dsp:nvSpPr>
      <dsp:spPr>
        <a:xfrm>
          <a:off x="4929654" y="3486569"/>
          <a:ext cx="2266949" cy="2266949"/>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C1609D23-047A-44BB-A591-85F869780B96}">
      <dsp:nvSpPr>
        <dsp:cNvPr id="0" name=""/>
        <dsp:cNvSpPr/>
      </dsp:nvSpPr>
      <dsp:spPr>
        <a:xfrm>
          <a:off x="7343502" y="4825365"/>
          <a:ext cx="2357628" cy="165163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en-US" sz="2300" b="1" kern="1200" dirty="0"/>
            <a:t>Accessibility</a:t>
          </a:r>
          <a:r>
            <a:rPr lang="en-US" sz="2300" kern="1200" dirty="0"/>
            <a:t>: How affordable and available residential care is in the UK (Allen et al., 2022).</a:t>
          </a:r>
        </a:p>
      </dsp:txBody>
      <dsp:txXfrm>
        <a:off x="7343502" y="4825365"/>
        <a:ext cx="2357628" cy="1651634"/>
      </dsp:txXfrm>
    </dsp:sp>
    <dsp:sp modelId="{FC64D7C8-C53F-472C-9626-0D4D1D1B23EC}">
      <dsp:nvSpPr>
        <dsp:cNvPr id="0" name=""/>
        <dsp:cNvSpPr/>
      </dsp:nvSpPr>
      <dsp:spPr>
        <a:xfrm>
          <a:off x="3863281" y="3486569"/>
          <a:ext cx="2266949" cy="2266949"/>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2F5F829A-8990-4B7D-A52F-2E033ED5D425}">
      <dsp:nvSpPr>
        <dsp:cNvPr id="0" name=""/>
        <dsp:cNvSpPr/>
      </dsp:nvSpPr>
      <dsp:spPr>
        <a:xfrm>
          <a:off x="1358754" y="4825365"/>
          <a:ext cx="2357628" cy="165163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en-US" sz="2300" b="1" kern="1200"/>
            <a:t>Limitations</a:t>
          </a:r>
          <a:r>
            <a:rPr lang="en-US" sz="2300" kern="1200"/>
            <a:t>: Cost, overcrowding, and lack of personalized care.</a:t>
          </a:r>
        </a:p>
      </dsp:txBody>
      <dsp:txXfrm>
        <a:off x="1358754" y="4825365"/>
        <a:ext cx="2357628" cy="1651634"/>
      </dsp:txXfrm>
    </dsp:sp>
    <dsp:sp modelId="{2672603E-E285-42D4-80CC-9F53A2C0F9DB}">
      <dsp:nvSpPr>
        <dsp:cNvPr id="0" name=""/>
        <dsp:cNvSpPr/>
      </dsp:nvSpPr>
      <dsp:spPr>
        <a:xfrm>
          <a:off x="3534120" y="2472270"/>
          <a:ext cx="2266949" cy="2266949"/>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DB99E231-54E9-4CBD-80AA-F1FB5E4ED207}">
      <dsp:nvSpPr>
        <dsp:cNvPr id="0" name=""/>
        <dsp:cNvSpPr/>
      </dsp:nvSpPr>
      <dsp:spPr>
        <a:xfrm>
          <a:off x="996042" y="2007870"/>
          <a:ext cx="2357628" cy="165163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en-US" sz="2300" b="1" kern="1200"/>
            <a:t>User Experience</a:t>
          </a:r>
          <a:r>
            <a:rPr lang="en-US" sz="2300" kern="1200"/>
            <a:t>: Feedback from elderly residents and their families.</a:t>
          </a:r>
        </a:p>
      </dsp:txBody>
      <dsp:txXfrm>
        <a:off x="996042" y="2007870"/>
        <a:ext cx="2357628" cy="165163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CA0D43-21AC-44FF-8F46-BB311401D40A}">
      <dsp:nvSpPr>
        <dsp:cNvPr id="0" name=""/>
        <dsp:cNvSpPr/>
      </dsp:nvSpPr>
      <dsp:spPr>
        <a:xfrm>
          <a:off x="0" y="689"/>
          <a:ext cx="7579660" cy="0"/>
        </a:xfrm>
        <a:prstGeom prst="line">
          <a:avLst/>
        </a:prstGeom>
        <a:gradFill rotWithShape="0">
          <a:gsLst>
            <a:gs pos="0">
              <a:schemeClr val="accent1">
                <a:shade val="80000"/>
                <a:hueOff val="0"/>
                <a:satOff val="0"/>
                <a:lumOff val="0"/>
                <a:alphaOff val="0"/>
                <a:shade val="51000"/>
                <a:satMod val="130000"/>
              </a:schemeClr>
            </a:gs>
            <a:gs pos="80000">
              <a:schemeClr val="accent1">
                <a:shade val="80000"/>
                <a:hueOff val="0"/>
                <a:satOff val="0"/>
                <a:lumOff val="0"/>
                <a:alphaOff val="0"/>
                <a:shade val="93000"/>
                <a:satMod val="130000"/>
              </a:schemeClr>
            </a:gs>
            <a:gs pos="100000">
              <a:schemeClr val="accent1">
                <a:shade val="80000"/>
                <a:hueOff val="0"/>
                <a:satOff val="0"/>
                <a:lumOff val="0"/>
                <a:alphaOff val="0"/>
                <a:shade val="94000"/>
                <a:satMod val="135000"/>
              </a:schemeClr>
            </a:gs>
          </a:gsLst>
          <a:lin ang="16200000" scaled="0"/>
        </a:gradFill>
        <a:ln w="9525" cap="flat" cmpd="sng" algn="ctr">
          <a:solidFill>
            <a:schemeClr val="accent1">
              <a:shade val="8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CEE5EAB9-31F4-4F1E-9F0F-02C5CCF32529}">
      <dsp:nvSpPr>
        <dsp:cNvPr id="0" name=""/>
        <dsp:cNvSpPr/>
      </dsp:nvSpPr>
      <dsp:spPr>
        <a:xfrm>
          <a:off x="0" y="689"/>
          <a:ext cx="7579660" cy="1129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1" kern="1200"/>
            <a:t>Day Centers</a:t>
          </a:r>
          <a:r>
            <a:rPr lang="en-US" sz="3000" kern="1200"/>
            <a:t>: Provide social activities, meals, and care during the day (Avraham et al., 2025).</a:t>
          </a:r>
        </a:p>
      </dsp:txBody>
      <dsp:txXfrm>
        <a:off x="0" y="689"/>
        <a:ext cx="7579660" cy="1129105"/>
      </dsp:txXfrm>
    </dsp:sp>
    <dsp:sp modelId="{FE0646D3-42DB-4C84-9AD8-815A372A96D3}">
      <dsp:nvSpPr>
        <dsp:cNvPr id="0" name=""/>
        <dsp:cNvSpPr/>
      </dsp:nvSpPr>
      <dsp:spPr>
        <a:xfrm>
          <a:off x="0" y="1129794"/>
          <a:ext cx="7579660" cy="0"/>
        </a:xfrm>
        <a:prstGeom prst="line">
          <a:avLst/>
        </a:prstGeom>
        <a:gradFill rotWithShape="0">
          <a:gsLst>
            <a:gs pos="0">
              <a:schemeClr val="accent1">
                <a:shade val="80000"/>
                <a:hueOff val="76561"/>
                <a:satOff val="-1098"/>
                <a:lumOff val="6404"/>
                <a:alphaOff val="0"/>
                <a:shade val="51000"/>
                <a:satMod val="130000"/>
              </a:schemeClr>
            </a:gs>
            <a:gs pos="80000">
              <a:schemeClr val="accent1">
                <a:shade val="80000"/>
                <a:hueOff val="76561"/>
                <a:satOff val="-1098"/>
                <a:lumOff val="6404"/>
                <a:alphaOff val="0"/>
                <a:shade val="93000"/>
                <a:satMod val="130000"/>
              </a:schemeClr>
            </a:gs>
            <a:gs pos="100000">
              <a:schemeClr val="accent1">
                <a:shade val="80000"/>
                <a:hueOff val="76561"/>
                <a:satOff val="-1098"/>
                <a:lumOff val="6404"/>
                <a:alphaOff val="0"/>
                <a:shade val="94000"/>
                <a:satMod val="135000"/>
              </a:schemeClr>
            </a:gs>
          </a:gsLst>
          <a:lin ang="16200000" scaled="0"/>
        </a:gradFill>
        <a:ln w="9525" cap="flat" cmpd="sng" algn="ctr">
          <a:solidFill>
            <a:schemeClr val="accent1">
              <a:shade val="80000"/>
              <a:hueOff val="76561"/>
              <a:satOff val="-1098"/>
              <a:lumOff val="6404"/>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D4C5DEB9-63D1-4FF3-ABC3-4036057C9D32}">
      <dsp:nvSpPr>
        <dsp:cNvPr id="0" name=""/>
        <dsp:cNvSpPr/>
      </dsp:nvSpPr>
      <dsp:spPr>
        <a:xfrm>
          <a:off x="0" y="1129794"/>
          <a:ext cx="7579660" cy="1129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1" kern="1200" dirty="0"/>
            <a:t>Hospice Care</a:t>
          </a:r>
          <a:r>
            <a:rPr lang="en-US" sz="3000" kern="1200" dirty="0"/>
            <a:t>: Focus on palliative care, dignity, and pain management.</a:t>
          </a:r>
        </a:p>
      </dsp:txBody>
      <dsp:txXfrm>
        <a:off x="0" y="1129794"/>
        <a:ext cx="7579660" cy="1129105"/>
      </dsp:txXfrm>
    </dsp:sp>
    <dsp:sp modelId="{1BBC1E82-C1B0-401F-BDCD-B84DFEB970ED}">
      <dsp:nvSpPr>
        <dsp:cNvPr id="0" name=""/>
        <dsp:cNvSpPr/>
      </dsp:nvSpPr>
      <dsp:spPr>
        <a:xfrm>
          <a:off x="0" y="2258900"/>
          <a:ext cx="7579660" cy="0"/>
        </a:xfrm>
        <a:prstGeom prst="line">
          <a:avLst/>
        </a:prstGeom>
        <a:gradFill rotWithShape="0">
          <a:gsLst>
            <a:gs pos="0">
              <a:schemeClr val="accent1">
                <a:shade val="80000"/>
                <a:hueOff val="153123"/>
                <a:satOff val="-2196"/>
                <a:lumOff val="12807"/>
                <a:alphaOff val="0"/>
                <a:shade val="51000"/>
                <a:satMod val="130000"/>
              </a:schemeClr>
            </a:gs>
            <a:gs pos="80000">
              <a:schemeClr val="accent1">
                <a:shade val="80000"/>
                <a:hueOff val="153123"/>
                <a:satOff val="-2196"/>
                <a:lumOff val="12807"/>
                <a:alphaOff val="0"/>
                <a:shade val="93000"/>
                <a:satMod val="130000"/>
              </a:schemeClr>
            </a:gs>
            <a:gs pos="100000">
              <a:schemeClr val="accent1">
                <a:shade val="80000"/>
                <a:hueOff val="153123"/>
                <a:satOff val="-2196"/>
                <a:lumOff val="12807"/>
                <a:alphaOff val="0"/>
                <a:shade val="94000"/>
                <a:satMod val="135000"/>
              </a:schemeClr>
            </a:gs>
          </a:gsLst>
          <a:lin ang="16200000" scaled="0"/>
        </a:gradFill>
        <a:ln w="9525" cap="flat" cmpd="sng" algn="ctr">
          <a:solidFill>
            <a:schemeClr val="accent1">
              <a:shade val="80000"/>
              <a:hueOff val="153123"/>
              <a:satOff val="-2196"/>
              <a:lumOff val="12807"/>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E17EB915-9F1B-4A5C-83FB-06A55469EB8F}">
      <dsp:nvSpPr>
        <dsp:cNvPr id="0" name=""/>
        <dsp:cNvSpPr/>
      </dsp:nvSpPr>
      <dsp:spPr>
        <a:xfrm>
          <a:off x="0" y="2258900"/>
          <a:ext cx="7579660" cy="1129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1" kern="1200"/>
            <a:t>Benefits</a:t>
          </a:r>
          <a:r>
            <a:rPr lang="en-US" sz="3000" kern="1200"/>
            <a:t>: Socialization, reduction in isolation, medical support.</a:t>
          </a:r>
        </a:p>
      </dsp:txBody>
      <dsp:txXfrm>
        <a:off x="0" y="2258900"/>
        <a:ext cx="7579660" cy="1129105"/>
      </dsp:txXfrm>
    </dsp:sp>
    <dsp:sp modelId="{279305AC-FD15-4242-8266-8B9E82F1097E}">
      <dsp:nvSpPr>
        <dsp:cNvPr id="0" name=""/>
        <dsp:cNvSpPr/>
      </dsp:nvSpPr>
      <dsp:spPr>
        <a:xfrm>
          <a:off x="0" y="3388005"/>
          <a:ext cx="7579660" cy="0"/>
        </a:xfrm>
        <a:prstGeom prst="line">
          <a:avLst/>
        </a:prstGeom>
        <a:gradFill rotWithShape="0">
          <a:gsLst>
            <a:gs pos="0">
              <a:schemeClr val="accent1">
                <a:shade val="80000"/>
                <a:hueOff val="229684"/>
                <a:satOff val="-3294"/>
                <a:lumOff val="19211"/>
                <a:alphaOff val="0"/>
                <a:shade val="51000"/>
                <a:satMod val="130000"/>
              </a:schemeClr>
            </a:gs>
            <a:gs pos="80000">
              <a:schemeClr val="accent1">
                <a:shade val="80000"/>
                <a:hueOff val="229684"/>
                <a:satOff val="-3294"/>
                <a:lumOff val="19211"/>
                <a:alphaOff val="0"/>
                <a:shade val="93000"/>
                <a:satMod val="130000"/>
              </a:schemeClr>
            </a:gs>
            <a:gs pos="100000">
              <a:schemeClr val="accent1">
                <a:shade val="80000"/>
                <a:hueOff val="229684"/>
                <a:satOff val="-3294"/>
                <a:lumOff val="19211"/>
                <a:alphaOff val="0"/>
                <a:shade val="94000"/>
                <a:satMod val="135000"/>
              </a:schemeClr>
            </a:gs>
          </a:gsLst>
          <a:lin ang="16200000" scaled="0"/>
        </a:gradFill>
        <a:ln w="9525" cap="flat" cmpd="sng" algn="ctr">
          <a:solidFill>
            <a:schemeClr val="accent1">
              <a:shade val="80000"/>
              <a:hueOff val="229684"/>
              <a:satOff val="-3294"/>
              <a:lumOff val="19211"/>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7D7F5C93-1850-4583-8AC2-25D43C8342E5}">
      <dsp:nvSpPr>
        <dsp:cNvPr id="0" name=""/>
        <dsp:cNvSpPr/>
      </dsp:nvSpPr>
      <dsp:spPr>
        <a:xfrm>
          <a:off x="0" y="3388005"/>
          <a:ext cx="7579660" cy="1129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1" kern="1200" dirty="0"/>
            <a:t>Challenges</a:t>
          </a:r>
          <a:r>
            <a:rPr lang="en-US" sz="3000" kern="1200" dirty="0"/>
            <a:t>: Limited resources, waiting lists, and accessibility.</a:t>
          </a:r>
        </a:p>
      </dsp:txBody>
      <dsp:txXfrm>
        <a:off x="0" y="3388005"/>
        <a:ext cx="7579660" cy="1129105"/>
      </dsp:txXfrm>
    </dsp:sp>
    <dsp:sp modelId="{6FF29F70-4420-480A-B558-84201A865CF7}">
      <dsp:nvSpPr>
        <dsp:cNvPr id="0" name=""/>
        <dsp:cNvSpPr/>
      </dsp:nvSpPr>
      <dsp:spPr>
        <a:xfrm>
          <a:off x="0" y="4517111"/>
          <a:ext cx="7579660" cy="0"/>
        </a:xfrm>
        <a:prstGeom prst="line">
          <a:avLst/>
        </a:prstGeom>
        <a:gradFill rotWithShape="0">
          <a:gsLst>
            <a:gs pos="0">
              <a:schemeClr val="accent1">
                <a:shade val="80000"/>
                <a:hueOff val="306246"/>
                <a:satOff val="-4392"/>
                <a:lumOff val="25615"/>
                <a:alphaOff val="0"/>
                <a:shade val="51000"/>
                <a:satMod val="130000"/>
              </a:schemeClr>
            </a:gs>
            <a:gs pos="80000">
              <a:schemeClr val="accent1">
                <a:shade val="80000"/>
                <a:hueOff val="306246"/>
                <a:satOff val="-4392"/>
                <a:lumOff val="25615"/>
                <a:alphaOff val="0"/>
                <a:shade val="93000"/>
                <a:satMod val="130000"/>
              </a:schemeClr>
            </a:gs>
            <a:gs pos="100000">
              <a:schemeClr val="accent1">
                <a:shade val="80000"/>
                <a:hueOff val="306246"/>
                <a:satOff val="-4392"/>
                <a:lumOff val="25615"/>
                <a:alphaOff val="0"/>
                <a:shade val="94000"/>
                <a:satMod val="135000"/>
              </a:schemeClr>
            </a:gs>
          </a:gsLst>
          <a:lin ang="16200000" scaled="0"/>
        </a:gradFill>
        <a:ln w="9525" cap="flat" cmpd="sng" algn="ctr">
          <a:solidFill>
            <a:schemeClr val="accent1">
              <a:shade val="80000"/>
              <a:hueOff val="306246"/>
              <a:satOff val="-4392"/>
              <a:lumOff val="25615"/>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678A90DE-E242-4B75-96B3-8A2484002905}">
      <dsp:nvSpPr>
        <dsp:cNvPr id="0" name=""/>
        <dsp:cNvSpPr/>
      </dsp:nvSpPr>
      <dsp:spPr>
        <a:xfrm>
          <a:off x="0" y="4517111"/>
          <a:ext cx="7579660" cy="1129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1" kern="1200"/>
            <a:t>Effectiveness</a:t>
          </a:r>
          <a:r>
            <a:rPr lang="en-US" sz="3000" kern="1200"/>
            <a:t>: How these settings contribute to quality of life for older people.</a:t>
          </a:r>
        </a:p>
      </dsp:txBody>
      <dsp:txXfrm>
        <a:off x="0" y="4517111"/>
        <a:ext cx="7579660" cy="112910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C125AB-0CFB-4DF9-956B-A6FAE2CEFFFC}">
      <dsp:nvSpPr>
        <dsp:cNvPr id="0" name=""/>
        <dsp:cNvSpPr/>
      </dsp:nvSpPr>
      <dsp:spPr>
        <a:xfrm>
          <a:off x="0" y="747"/>
          <a:ext cx="975376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2BD779-8D8F-4C4C-9A11-D0D8F7682300}">
      <dsp:nvSpPr>
        <dsp:cNvPr id="0" name=""/>
        <dsp:cNvSpPr/>
      </dsp:nvSpPr>
      <dsp:spPr>
        <a:xfrm>
          <a:off x="0" y="747"/>
          <a:ext cx="9753760" cy="1223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b="1" kern="1200"/>
            <a:t>Telehealth</a:t>
          </a:r>
          <a:r>
            <a:rPr lang="en-US" sz="3200" kern="1200"/>
            <a:t>: Remote medical consultations and health monitoring (Mathew et al., 2023).</a:t>
          </a:r>
        </a:p>
      </dsp:txBody>
      <dsp:txXfrm>
        <a:off x="0" y="747"/>
        <a:ext cx="9753760" cy="1223736"/>
      </dsp:txXfrm>
    </dsp:sp>
    <dsp:sp modelId="{A988B73B-DE03-4656-86F5-105743317888}">
      <dsp:nvSpPr>
        <dsp:cNvPr id="0" name=""/>
        <dsp:cNvSpPr/>
      </dsp:nvSpPr>
      <dsp:spPr>
        <a:xfrm>
          <a:off x="0" y="1224483"/>
          <a:ext cx="975376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DFE0B1-C6E1-4459-98D0-140894F34AF0}">
      <dsp:nvSpPr>
        <dsp:cNvPr id="0" name=""/>
        <dsp:cNvSpPr/>
      </dsp:nvSpPr>
      <dsp:spPr>
        <a:xfrm>
          <a:off x="0" y="1224483"/>
          <a:ext cx="9753760" cy="1223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b="1" kern="1200"/>
            <a:t>Smart Homes</a:t>
          </a:r>
          <a:r>
            <a:rPr lang="en-US" sz="3200" kern="1200"/>
            <a:t>: Automation for elderly safety and independence (Vrančić, Zadravec and Orehovački, 2024).</a:t>
          </a:r>
        </a:p>
      </dsp:txBody>
      <dsp:txXfrm>
        <a:off x="0" y="1224483"/>
        <a:ext cx="9753760" cy="1223736"/>
      </dsp:txXfrm>
    </dsp:sp>
    <dsp:sp modelId="{B69A72B7-E1E1-499A-BADE-A413A53B8D54}">
      <dsp:nvSpPr>
        <dsp:cNvPr id="0" name=""/>
        <dsp:cNvSpPr/>
      </dsp:nvSpPr>
      <dsp:spPr>
        <a:xfrm>
          <a:off x="0" y="2448220"/>
          <a:ext cx="975376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B48CE5-2FE0-45A2-B45F-F04458364079}">
      <dsp:nvSpPr>
        <dsp:cNvPr id="0" name=""/>
        <dsp:cNvSpPr/>
      </dsp:nvSpPr>
      <dsp:spPr>
        <a:xfrm>
          <a:off x="0" y="2448220"/>
          <a:ext cx="9753760" cy="1223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b="1" kern="1200"/>
            <a:t>Dementia Tech</a:t>
          </a:r>
          <a:r>
            <a:rPr lang="en-US" sz="3200" kern="1200"/>
            <a:t>: Devices designed to help those with dementia (e.g., memory aids).</a:t>
          </a:r>
        </a:p>
      </dsp:txBody>
      <dsp:txXfrm>
        <a:off x="0" y="2448220"/>
        <a:ext cx="9753760" cy="1223736"/>
      </dsp:txXfrm>
    </dsp:sp>
    <dsp:sp modelId="{F3A74208-0FCB-4FF1-BDDF-0708EDC76C34}">
      <dsp:nvSpPr>
        <dsp:cNvPr id="0" name=""/>
        <dsp:cNvSpPr/>
      </dsp:nvSpPr>
      <dsp:spPr>
        <a:xfrm>
          <a:off x="0" y="3671956"/>
          <a:ext cx="975376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2B2BFB-A63D-4DBC-B652-9B0E61C7CF35}">
      <dsp:nvSpPr>
        <dsp:cNvPr id="0" name=""/>
        <dsp:cNvSpPr/>
      </dsp:nvSpPr>
      <dsp:spPr>
        <a:xfrm>
          <a:off x="0" y="3671956"/>
          <a:ext cx="9753760" cy="1223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b="1" kern="1200"/>
            <a:t>Robotics</a:t>
          </a:r>
          <a:r>
            <a:rPr lang="en-US" sz="3200" kern="1200"/>
            <a:t>: Use of robots in caregiving (e.g., robotic assistants for daily tasks) (Shaik et al., 2024).</a:t>
          </a:r>
        </a:p>
      </dsp:txBody>
      <dsp:txXfrm>
        <a:off x="0" y="3671956"/>
        <a:ext cx="9753760" cy="1223736"/>
      </dsp:txXfrm>
    </dsp:sp>
    <dsp:sp modelId="{A6B7F3AD-5CB6-4C39-9979-2B8A591D52A0}">
      <dsp:nvSpPr>
        <dsp:cNvPr id="0" name=""/>
        <dsp:cNvSpPr/>
      </dsp:nvSpPr>
      <dsp:spPr>
        <a:xfrm>
          <a:off x="0" y="4895693"/>
          <a:ext cx="975376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018F5E-B4CD-43D7-BB0B-4A960AAABBB3}">
      <dsp:nvSpPr>
        <dsp:cNvPr id="0" name=""/>
        <dsp:cNvSpPr/>
      </dsp:nvSpPr>
      <dsp:spPr>
        <a:xfrm>
          <a:off x="0" y="4895693"/>
          <a:ext cx="9753760" cy="1223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b="1" kern="1200" dirty="0"/>
            <a:t>Challenges</a:t>
          </a:r>
          <a:r>
            <a:rPr lang="en-US" sz="3200" kern="1200" dirty="0"/>
            <a:t>: Cost, digital exclusion, and privacy concerns.</a:t>
          </a:r>
        </a:p>
      </dsp:txBody>
      <dsp:txXfrm>
        <a:off x="0" y="4895693"/>
        <a:ext cx="9753760" cy="122373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B17C2B-92D3-480B-BB87-AA758B94BDB9}">
      <dsp:nvSpPr>
        <dsp:cNvPr id="0" name=""/>
        <dsp:cNvSpPr/>
      </dsp:nvSpPr>
      <dsp:spPr>
        <a:xfrm>
          <a:off x="0" y="1506502"/>
          <a:ext cx="16383000" cy="655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2FB1E37-353E-428B-BC24-B00B32FE6A73}">
      <dsp:nvSpPr>
        <dsp:cNvPr id="0" name=""/>
        <dsp:cNvSpPr/>
      </dsp:nvSpPr>
      <dsp:spPr>
        <a:xfrm>
          <a:off x="819150" y="1122742"/>
          <a:ext cx="11468099" cy="7675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3467" tIns="0" rIns="433467" bIns="0" numCol="1" spcCol="1270" anchor="ctr" anchorCtr="0">
          <a:noAutofit/>
        </a:bodyPr>
        <a:lstStyle/>
        <a:p>
          <a:pPr marL="0" lvl="0" indent="0" algn="l" defTabSz="1155700">
            <a:lnSpc>
              <a:spcPct val="90000"/>
            </a:lnSpc>
            <a:spcBef>
              <a:spcPct val="0"/>
            </a:spcBef>
            <a:spcAft>
              <a:spcPct val="35000"/>
            </a:spcAft>
            <a:buNone/>
          </a:pPr>
          <a:r>
            <a:rPr lang="en-US" sz="2600" b="1" kern="1200"/>
            <a:t>Concept</a:t>
          </a:r>
          <a:r>
            <a:rPr lang="en-US" sz="2600" kern="1200"/>
            <a:t>: A self-sufficient community designed for people with dementia.</a:t>
          </a:r>
        </a:p>
      </dsp:txBody>
      <dsp:txXfrm>
        <a:off x="856617" y="1160209"/>
        <a:ext cx="11393165" cy="692586"/>
      </dsp:txXfrm>
    </dsp:sp>
    <dsp:sp modelId="{CC12F8BF-68F0-4552-89D2-79858237510A}">
      <dsp:nvSpPr>
        <dsp:cNvPr id="0" name=""/>
        <dsp:cNvSpPr/>
      </dsp:nvSpPr>
      <dsp:spPr>
        <a:xfrm>
          <a:off x="0" y="2685862"/>
          <a:ext cx="16383000" cy="655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84613C2-1BF8-45F2-9A2A-9D808566EAA9}">
      <dsp:nvSpPr>
        <dsp:cNvPr id="0" name=""/>
        <dsp:cNvSpPr/>
      </dsp:nvSpPr>
      <dsp:spPr>
        <a:xfrm>
          <a:off x="819150" y="2302102"/>
          <a:ext cx="11468099" cy="7675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3467" tIns="0" rIns="433467" bIns="0" numCol="1" spcCol="1270" anchor="ctr" anchorCtr="0">
          <a:noAutofit/>
        </a:bodyPr>
        <a:lstStyle/>
        <a:p>
          <a:pPr marL="0" lvl="0" indent="0" algn="l" defTabSz="1155700">
            <a:lnSpc>
              <a:spcPct val="90000"/>
            </a:lnSpc>
            <a:spcBef>
              <a:spcPct val="0"/>
            </a:spcBef>
            <a:spcAft>
              <a:spcPct val="35000"/>
            </a:spcAft>
            <a:buNone/>
          </a:pPr>
          <a:r>
            <a:rPr lang="en-US" sz="2600" b="1" kern="1200"/>
            <a:t>Theories Applied</a:t>
          </a:r>
          <a:r>
            <a:rPr lang="en-US" sz="2600" kern="1200"/>
            <a:t>: Integration of the Activity and Continuity theories in care.</a:t>
          </a:r>
        </a:p>
      </dsp:txBody>
      <dsp:txXfrm>
        <a:off x="856617" y="2339569"/>
        <a:ext cx="11393165" cy="692586"/>
      </dsp:txXfrm>
    </dsp:sp>
    <dsp:sp modelId="{966BA1B9-18C2-4A1C-A561-4BADEDDCE06D}">
      <dsp:nvSpPr>
        <dsp:cNvPr id="0" name=""/>
        <dsp:cNvSpPr/>
      </dsp:nvSpPr>
      <dsp:spPr>
        <a:xfrm>
          <a:off x="0" y="3865222"/>
          <a:ext cx="16383000" cy="655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916A6F4-834C-4B02-8299-83953CBB8E63}">
      <dsp:nvSpPr>
        <dsp:cNvPr id="0" name=""/>
        <dsp:cNvSpPr/>
      </dsp:nvSpPr>
      <dsp:spPr>
        <a:xfrm>
          <a:off x="819150" y="3481462"/>
          <a:ext cx="11468099" cy="7675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3467" tIns="0" rIns="433467" bIns="0" numCol="1" spcCol="1270" anchor="ctr" anchorCtr="0">
          <a:noAutofit/>
        </a:bodyPr>
        <a:lstStyle/>
        <a:p>
          <a:pPr marL="0" lvl="0" indent="0" algn="l" defTabSz="1155700">
            <a:lnSpc>
              <a:spcPct val="90000"/>
            </a:lnSpc>
            <a:spcBef>
              <a:spcPct val="0"/>
            </a:spcBef>
            <a:spcAft>
              <a:spcPct val="35000"/>
            </a:spcAft>
            <a:buNone/>
          </a:pPr>
          <a:r>
            <a:rPr lang="en-US" sz="2600" b="1" kern="1200"/>
            <a:t>Environment</a:t>
          </a:r>
          <a:r>
            <a:rPr lang="en-US" sz="2600" kern="1200"/>
            <a:t>: Safe, structured, and supportive living spaces.</a:t>
          </a:r>
        </a:p>
      </dsp:txBody>
      <dsp:txXfrm>
        <a:off x="856617" y="3518929"/>
        <a:ext cx="11393165" cy="692586"/>
      </dsp:txXfrm>
    </dsp:sp>
    <dsp:sp modelId="{9046EFE8-BADC-48FB-A977-491CA8FC20AA}">
      <dsp:nvSpPr>
        <dsp:cNvPr id="0" name=""/>
        <dsp:cNvSpPr/>
      </dsp:nvSpPr>
      <dsp:spPr>
        <a:xfrm>
          <a:off x="0" y="5044582"/>
          <a:ext cx="16383000" cy="655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8806A1D-0432-44DD-8CC0-174777566BE0}">
      <dsp:nvSpPr>
        <dsp:cNvPr id="0" name=""/>
        <dsp:cNvSpPr/>
      </dsp:nvSpPr>
      <dsp:spPr>
        <a:xfrm>
          <a:off x="819150" y="4660822"/>
          <a:ext cx="11468099" cy="7675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3467" tIns="0" rIns="433467" bIns="0" numCol="1" spcCol="1270" anchor="ctr" anchorCtr="0">
          <a:noAutofit/>
        </a:bodyPr>
        <a:lstStyle/>
        <a:p>
          <a:pPr marL="0" lvl="0" indent="0" algn="l" defTabSz="1155700">
            <a:lnSpc>
              <a:spcPct val="90000"/>
            </a:lnSpc>
            <a:spcBef>
              <a:spcPct val="0"/>
            </a:spcBef>
            <a:spcAft>
              <a:spcPct val="35000"/>
            </a:spcAft>
            <a:buNone/>
          </a:pPr>
          <a:r>
            <a:rPr lang="en-US" sz="2600" b="1" kern="1200"/>
            <a:t>Outcomes</a:t>
          </a:r>
          <a:r>
            <a:rPr lang="en-US" sz="2600" kern="1200"/>
            <a:t>: Improved quality of life for residents, independence.</a:t>
          </a:r>
        </a:p>
      </dsp:txBody>
      <dsp:txXfrm>
        <a:off x="856617" y="4698289"/>
        <a:ext cx="11393165" cy="692586"/>
      </dsp:txXfrm>
    </dsp:sp>
    <dsp:sp modelId="{F8E8C8F5-A82B-4F6F-B981-AB57AA48E6A4}">
      <dsp:nvSpPr>
        <dsp:cNvPr id="0" name=""/>
        <dsp:cNvSpPr/>
      </dsp:nvSpPr>
      <dsp:spPr>
        <a:xfrm>
          <a:off x="0" y="6223942"/>
          <a:ext cx="16383000" cy="655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67A9544-0D2D-4FAD-BCCC-A3C3D1991823}">
      <dsp:nvSpPr>
        <dsp:cNvPr id="0" name=""/>
        <dsp:cNvSpPr/>
      </dsp:nvSpPr>
      <dsp:spPr>
        <a:xfrm>
          <a:off x="819150" y="5840182"/>
          <a:ext cx="11468099" cy="7675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3467" tIns="0" rIns="433467" bIns="0" numCol="1" spcCol="1270" anchor="ctr" anchorCtr="0">
          <a:noAutofit/>
        </a:bodyPr>
        <a:lstStyle/>
        <a:p>
          <a:pPr marL="0" lvl="0" indent="0" algn="l" defTabSz="1155700">
            <a:lnSpc>
              <a:spcPct val="90000"/>
            </a:lnSpc>
            <a:spcBef>
              <a:spcPct val="0"/>
            </a:spcBef>
            <a:spcAft>
              <a:spcPct val="35000"/>
            </a:spcAft>
            <a:buNone/>
          </a:pPr>
          <a:r>
            <a:rPr lang="en-US" sz="2600" b="1" kern="1200"/>
            <a:t>Lessons for the UK</a:t>
          </a:r>
          <a:r>
            <a:rPr lang="en-US" sz="2600" kern="1200"/>
            <a:t>: Feasibility of similar models in the UK.</a:t>
          </a:r>
        </a:p>
      </dsp:txBody>
      <dsp:txXfrm>
        <a:off x="856617" y="5877649"/>
        <a:ext cx="11393165" cy="69258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B8C4E6-2F8C-482B-BDCD-34F124938764}">
      <dsp:nvSpPr>
        <dsp:cNvPr id="0" name=""/>
        <dsp:cNvSpPr/>
      </dsp:nvSpPr>
      <dsp:spPr>
        <a:xfrm>
          <a:off x="0" y="772"/>
          <a:ext cx="9220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7BBBCB-948A-472E-9A48-59C998C31BE8}">
      <dsp:nvSpPr>
        <dsp:cNvPr id="0" name=""/>
        <dsp:cNvSpPr/>
      </dsp:nvSpPr>
      <dsp:spPr>
        <a:xfrm>
          <a:off x="0" y="772"/>
          <a:ext cx="9220200" cy="1264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b="1" kern="1200"/>
            <a:t>Overview</a:t>
          </a:r>
          <a:r>
            <a:rPr lang="en-US" sz="3500" kern="1200"/>
            <a:t>: Age UK’s community programs supporting older adults.</a:t>
          </a:r>
        </a:p>
      </dsp:txBody>
      <dsp:txXfrm>
        <a:off x="0" y="772"/>
        <a:ext cx="9220200" cy="1264611"/>
      </dsp:txXfrm>
    </dsp:sp>
    <dsp:sp modelId="{9DABDBFB-E349-4DB9-A690-9D2B72F2E10D}">
      <dsp:nvSpPr>
        <dsp:cNvPr id="0" name=""/>
        <dsp:cNvSpPr/>
      </dsp:nvSpPr>
      <dsp:spPr>
        <a:xfrm>
          <a:off x="0" y="1265383"/>
          <a:ext cx="9220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ACD618-A1F1-4BB9-A6E8-60BAC866D848}">
      <dsp:nvSpPr>
        <dsp:cNvPr id="0" name=""/>
        <dsp:cNvSpPr/>
      </dsp:nvSpPr>
      <dsp:spPr>
        <a:xfrm>
          <a:off x="0" y="1265383"/>
          <a:ext cx="9220200" cy="1264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b="1" kern="1200"/>
            <a:t>Focus</a:t>
          </a:r>
          <a:r>
            <a:rPr lang="en-US" sz="3500" kern="1200"/>
            <a:t>: Home support services, social programs, and advocacy.</a:t>
          </a:r>
        </a:p>
      </dsp:txBody>
      <dsp:txXfrm>
        <a:off x="0" y="1265383"/>
        <a:ext cx="9220200" cy="1264611"/>
      </dsp:txXfrm>
    </dsp:sp>
    <dsp:sp modelId="{A700B8B7-D286-4543-887C-38021EAB7186}">
      <dsp:nvSpPr>
        <dsp:cNvPr id="0" name=""/>
        <dsp:cNvSpPr/>
      </dsp:nvSpPr>
      <dsp:spPr>
        <a:xfrm>
          <a:off x="0" y="2529994"/>
          <a:ext cx="9220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47FA5A-2A27-4AAA-9E61-68F9DCC664AA}">
      <dsp:nvSpPr>
        <dsp:cNvPr id="0" name=""/>
        <dsp:cNvSpPr/>
      </dsp:nvSpPr>
      <dsp:spPr>
        <a:xfrm>
          <a:off x="0" y="2529994"/>
          <a:ext cx="9220200" cy="1264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b="1" kern="1200"/>
            <a:t>Impact</a:t>
          </a:r>
          <a:r>
            <a:rPr lang="en-US" sz="3500" kern="1200"/>
            <a:t>: Improving social inclusion and access to care services.</a:t>
          </a:r>
        </a:p>
      </dsp:txBody>
      <dsp:txXfrm>
        <a:off x="0" y="2529994"/>
        <a:ext cx="9220200" cy="1264611"/>
      </dsp:txXfrm>
    </dsp:sp>
    <dsp:sp modelId="{D81447DF-1B4E-436B-B77F-54DF7DB7E932}">
      <dsp:nvSpPr>
        <dsp:cNvPr id="0" name=""/>
        <dsp:cNvSpPr/>
      </dsp:nvSpPr>
      <dsp:spPr>
        <a:xfrm>
          <a:off x="0" y="3794605"/>
          <a:ext cx="9220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BF50F4-0ACC-4997-9F57-1A69C2D9B4ED}">
      <dsp:nvSpPr>
        <dsp:cNvPr id="0" name=""/>
        <dsp:cNvSpPr/>
      </dsp:nvSpPr>
      <dsp:spPr>
        <a:xfrm>
          <a:off x="0" y="3794605"/>
          <a:ext cx="9220200" cy="1264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b="1" kern="1200"/>
            <a:t>Theories Applied</a:t>
          </a:r>
          <a:r>
            <a:rPr lang="en-US" sz="3500" kern="1200"/>
            <a:t>: Link to Activity Theory by encouraging engagement.</a:t>
          </a:r>
        </a:p>
      </dsp:txBody>
      <dsp:txXfrm>
        <a:off x="0" y="3794605"/>
        <a:ext cx="9220200" cy="1264611"/>
      </dsp:txXfrm>
    </dsp:sp>
    <dsp:sp modelId="{FC7DEEA8-43F0-415B-B4F6-7DABDA39A2C2}">
      <dsp:nvSpPr>
        <dsp:cNvPr id="0" name=""/>
        <dsp:cNvSpPr/>
      </dsp:nvSpPr>
      <dsp:spPr>
        <a:xfrm>
          <a:off x="0" y="5059216"/>
          <a:ext cx="9220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EEE458-2942-47E8-B7AE-93F96BE3096F}">
      <dsp:nvSpPr>
        <dsp:cNvPr id="0" name=""/>
        <dsp:cNvSpPr/>
      </dsp:nvSpPr>
      <dsp:spPr>
        <a:xfrm>
          <a:off x="0" y="5059216"/>
          <a:ext cx="9220200" cy="1264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b="1" kern="1200"/>
            <a:t>Challenges</a:t>
          </a:r>
          <a:r>
            <a:rPr lang="en-US" sz="3500" kern="1200"/>
            <a:t>: Funding issues and gaps in outreach to isolated individuals.</a:t>
          </a:r>
        </a:p>
      </dsp:txBody>
      <dsp:txXfrm>
        <a:off x="0" y="5059216"/>
        <a:ext cx="9220200" cy="126461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8E9A6-4A7F-4A54-BC8B-E651B7AB5FE1}">
      <dsp:nvSpPr>
        <dsp:cNvPr id="0" name=""/>
        <dsp:cNvSpPr/>
      </dsp:nvSpPr>
      <dsp:spPr>
        <a:xfrm>
          <a:off x="0" y="0"/>
          <a:ext cx="1907306" cy="6794296"/>
        </a:xfrm>
        <a:prstGeom prst="roundRect">
          <a:avLst>
            <a:gd name="adj" fmla="val 10000"/>
          </a:avLst>
        </a:prstGeom>
        <a:solidFill>
          <a:schemeClr val="accent5">
            <a:alpha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t>Policy Reforms</a:t>
          </a:r>
          <a:r>
            <a:rPr lang="en-US" sz="2100" kern="1200"/>
            <a:t>: Expand and improve funding for elder care services.</a:t>
          </a:r>
        </a:p>
      </dsp:txBody>
      <dsp:txXfrm>
        <a:off x="55863" y="55863"/>
        <a:ext cx="1795580" cy="6682570"/>
      </dsp:txXfrm>
    </dsp:sp>
    <dsp:sp modelId="{21D0E253-47EC-4258-A09F-179A855784D3}">
      <dsp:nvSpPr>
        <dsp:cNvPr id="0" name=""/>
        <dsp:cNvSpPr/>
      </dsp:nvSpPr>
      <dsp:spPr>
        <a:xfrm>
          <a:off x="2228812" y="0"/>
          <a:ext cx="1907306" cy="6794296"/>
        </a:xfrm>
        <a:prstGeom prst="roundRect">
          <a:avLst>
            <a:gd name="adj" fmla="val 10000"/>
          </a:avLst>
        </a:prstGeom>
        <a:solidFill>
          <a:schemeClr val="accent5">
            <a:alpha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t>Training Programs</a:t>
          </a:r>
          <a:r>
            <a:rPr lang="en-US" sz="2100" kern="1200"/>
            <a:t>: Enhanced training for caregivers and healthcare professionals.</a:t>
          </a:r>
        </a:p>
      </dsp:txBody>
      <dsp:txXfrm>
        <a:off x="2284675" y="55863"/>
        <a:ext cx="1795580" cy="6682570"/>
      </dsp:txXfrm>
    </dsp:sp>
    <dsp:sp modelId="{30B9BBC3-A6AA-41CB-BB23-D3C4B11E5B1E}">
      <dsp:nvSpPr>
        <dsp:cNvPr id="0" name=""/>
        <dsp:cNvSpPr/>
      </dsp:nvSpPr>
      <dsp:spPr>
        <a:xfrm>
          <a:off x="4456546" y="0"/>
          <a:ext cx="1907306" cy="6794296"/>
        </a:xfrm>
        <a:prstGeom prst="roundRect">
          <a:avLst>
            <a:gd name="adj" fmla="val 10000"/>
          </a:avLst>
        </a:prstGeom>
        <a:solidFill>
          <a:schemeClr val="accent5">
            <a:alpha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t>Service Expansion</a:t>
          </a:r>
          <a:r>
            <a:rPr lang="en-US" sz="2100" kern="1200"/>
            <a:t>: Increase availability of home care and day center services.</a:t>
          </a:r>
        </a:p>
      </dsp:txBody>
      <dsp:txXfrm>
        <a:off x="4512409" y="55863"/>
        <a:ext cx="1795580" cy="6682570"/>
      </dsp:txXfrm>
    </dsp:sp>
    <dsp:sp modelId="{3F7FD3E8-5DDE-412F-9D2A-5057914A74E9}">
      <dsp:nvSpPr>
        <dsp:cNvPr id="0" name=""/>
        <dsp:cNvSpPr/>
      </dsp:nvSpPr>
      <dsp:spPr>
        <a:xfrm>
          <a:off x="6684280" y="0"/>
          <a:ext cx="1907306" cy="6794296"/>
        </a:xfrm>
        <a:prstGeom prst="roundRect">
          <a:avLst>
            <a:gd name="adj" fmla="val 10000"/>
          </a:avLst>
        </a:prstGeom>
        <a:solidFill>
          <a:schemeClr val="accent5">
            <a:alpha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t>Technology Integration</a:t>
          </a:r>
          <a:r>
            <a:rPr lang="en-US" sz="2100" kern="1200"/>
            <a:t>: Promote adoption of technology to support elderly independence.</a:t>
          </a:r>
        </a:p>
      </dsp:txBody>
      <dsp:txXfrm>
        <a:off x="6740143" y="55863"/>
        <a:ext cx="1795580" cy="6682570"/>
      </dsp:txXfrm>
    </dsp:sp>
    <dsp:sp modelId="{B28E8421-CCA6-468E-B9BE-C2390A469DB3}">
      <dsp:nvSpPr>
        <dsp:cNvPr id="0" name=""/>
        <dsp:cNvSpPr/>
      </dsp:nvSpPr>
      <dsp:spPr>
        <a:xfrm>
          <a:off x="8912015" y="0"/>
          <a:ext cx="1907306" cy="6794296"/>
        </a:xfrm>
        <a:prstGeom prst="roundRect">
          <a:avLst>
            <a:gd name="adj" fmla="val 10000"/>
          </a:avLst>
        </a:prstGeom>
        <a:solidFill>
          <a:schemeClr val="accent5">
            <a:alpha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t>Focus on Person-Centered Care</a:t>
          </a:r>
          <a:r>
            <a:rPr lang="en-US" sz="2100" kern="1200"/>
            <a:t>: More personalized care tailored to individual needs.</a:t>
          </a:r>
        </a:p>
      </dsp:txBody>
      <dsp:txXfrm>
        <a:off x="8967878" y="55863"/>
        <a:ext cx="1795580" cy="668257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1CD653-A1A5-4DD1-B4BB-435E16A668FB}">
      <dsp:nvSpPr>
        <dsp:cNvPr id="0" name=""/>
        <dsp:cNvSpPr/>
      </dsp:nvSpPr>
      <dsp:spPr>
        <a:xfrm>
          <a:off x="0" y="58843"/>
          <a:ext cx="8645162" cy="12331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b="1" kern="1200"/>
            <a:t>Funding</a:t>
          </a:r>
          <a:r>
            <a:rPr lang="en-US" sz="3100" kern="1200"/>
            <a:t>: Lack of government and private sector investment.</a:t>
          </a:r>
        </a:p>
      </dsp:txBody>
      <dsp:txXfrm>
        <a:off x="60199" y="119042"/>
        <a:ext cx="8524764" cy="1112781"/>
      </dsp:txXfrm>
    </dsp:sp>
    <dsp:sp modelId="{090D4065-2FB5-4083-A8CC-EC188E5A6FB9}">
      <dsp:nvSpPr>
        <dsp:cNvPr id="0" name=""/>
        <dsp:cNvSpPr/>
      </dsp:nvSpPr>
      <dsp:spPr>
        <a:xfrm>
          <a:off x="0" y="1381303"/>
          <a:ext cx="8645162" cy="12331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b="1" kern="1200"/>
            <a:t>Staffing</a:t>
          </a:r>
          <a:r>
            <a:rPr lang="en-US" sz="3100" kern="1200"/>
            <a:t>: Recruitment and retention issues within the care sector.</a:t>
          </a:r>
        </a:p>
      </dsp:txBody>
      <dsp:txXfrm>
        <a:off x="60199" y="1441502"/>
        <a:ext cx="8524764" cy="1112781"/>
      </dsp:txXfrm>
    </dsp:sp>
    <dsp:sp modelId="{927752A7-E74C-413C-BB30-AA071E5D313F}">
      <dsp:nvSpPr>
        <dsp:cNvPr id="0" name=""/>
        <dsp:cNvSpPr/>
      </dsp:nvSpPr>
      <dsp:spPr>
        <a:xfrm>
          <a:off x="0" y="2703763"/>
          <a:ext cx="8645162" cy="12331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b="1" kern="1200"/>
            <a:t>Public Perception</a:t>
          </a:r>
          <a:r>
            <a:rPr lang="en-US" sz="3100" kern="1200"/>
            <a:t>: Resistance to change and innovation in care systems (Nowak, 2023).</a:t>
          </a:r>
        </a:p>
      </dsp:txBody>
      <dsp:txXfrm>
        <a:off x="60199" y="2763962"/>
        <a:ext cx="8524764" cy="1112781"/>
      </dsp:txXfrm>
    </dsp:sp>
    <dsp:sp modelId="{8EE4B590-8601-4BAC-818D-DC4A8EDD01E1}">
      <dsp:nvSpPr>
        <dsp:cNvPr id="0" name=""/>
        <dsp:cNvSpPr/>
      </dsp:nvSpPr>
      <dsp:spPr>
        <a:xfrm>
          <a:off x="0" y="4026223"/>
          <a:ext cx="8645162" cy="12331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b="1" kern="1200"/>
            <a:t>Digital Exclusion</a:t>
          </a:r>
          <a:r>
            <a:rPr lang="en-US" sz="3100" kern="1200"/>
            <a:t>: Elderly individuals’ access to technology may be limited.</a:t>
          </a:r>
        </a:p>
      </dsp:txBody>
      <dsp:txXfrm>
        <a:off x="60199" y="4086422"/>
        <a:ext cx="8524764" cy="1112781"/>
      </dsp:txXfrm>
    </dsp:sp>
    <dsp:sp modelId="{D961E50C-DEA4-4100-B427-AB4E119D391B}">
      <dsp:nvSpPr>
        <dsp:cNvPr id="0" name=""/>
        <dsp:cNvSpPr/>
      </dsp:nvSpPr>
      <dsp:spPr>
        <a:xfrm>
          <a:off x="0" y="5348682"/>
          <a:ext cx="8645162" cy="12331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b="1" kern="1200" dirty="0"/>
            <a:t>Policy Limitations</a:t>
          </a:r>
          <a:r>
            <a:rPr lang="en-US" sz="3100" kern="1200" dirty="0"/>
            <a:t>: Slow adoption of new policies due to bureaucracy.</a:t>
          </a:r>
        </a:p>
      </dsp:txBody>
      <dsp:txXfrm>
        <a:off x="60199" y="5408881"/>
        <a:ext cx="8524764" cy="111278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3A0FD6-0D99-4719-946A-33E5AFFF6726}">
      <dsp:nvSpPr>
        <dsp:cNvPr id="0" name=""/>
        <dsp:cNvSpPr/>
      </dsp:nvSpPr>
      <dsp:spPr>
        <a:xfrm>
          <a:off x="0" y="682"/>
          <a:ext cx="617219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285327-B0BF-42E1-9D31-22AF3392DE45}">
      <dsp:nvSpPr>
        <dsp:cNvPr id="0" name=""/>
        <dsp:cNvSpPr/>
      </dsp:nvSpPr>
      <dsp:spPr>
        <a:xfrm>
          <a:off x="0" y="682"/>
          <a:ext cx="6172199" cy="1117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Increasing Demand</a:t>
          </a:r>
          <a:r>
            <a:rPr lang="en-US" sz="2200" kern="1200"/>
            <a:t>: Growing elderly population increases demand for healthcare services (e.g., GP visits, hospital admissions).</a:t>
          </a:r>
        </a:p>
      </dsp:txBody>
      <dsp:txXfrm>
        <a:off x="0" y="682"/>
        <a:ext cx="6172199" cy="1117293"/>
      </dsp:txXfrm>
    </dsp:sp>
    <dsp:sp modelId="{4BCB3047-AEF0-4424-B554-32E305B4E007}">
      <dsp:nvSpPr>
        <dsp:cNvPr id="0" name=""/>
        <dsp:cNvSpPr/>
      </dsp:nvSpPr>
      <dsp:spPr>
        <a:xfrm>
          <a:off x="0" y="1117975"/>
          <a:ext cx="617219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4A5794-F70F-4C12-96B4-1F7B23DF9BA4}">
      <dsp:nvSpPr>
        <dsp:cNvPr id="0" name=""/>
        <dsp:cNvSpPr/>
      </dsp:nvSpPr>
      <dsp:spPr>
        <a:xfrm>
          <a:off x="0" y="1117975"/>
          <a:ext cx="6172199" cy="1117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Resource Allocation</a:t>
          </a:r>
          <a:r>
            <a:rPr lang="en-US" sz="2200" kern="1200"/>
            <a:t>: Strain on healthcare budgets and social services to meet the needs of older adults (Grange et al., 2024).</a:t>
          </a:r>
        </a:p>
      </dsp:txBody>
      <dsp:txXfrm>
        <a:off x="0" y="1117975"/>
        <a:ext cx="6172199" cy="1117293"/>
      </dsp:txXfrm>
    </dsp:sp>
    <dsp:sp modelId="{22450A1D-7ABB-452E-B311-9D33867F4435}">
      <dsp:nvSpPr>
        <dsp:cNvPr id="0" name=""/>
        <dsp:cNvSpPr/>
      </dsp:nvSpPr>
      <dsp:spPr>
        <a:xfrm>
          <a:off x="0" y="2235268"/>
          <a:ext cx="617219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B08B0E-26D2-49C5-AC1F-E9EBE33466AB}">
      <dsp:nvSpPr>
        <dsp:cNvPr id="0" name=""/>
        <dsp:cNvSpPr/>
      </dsp:nvSpPr>
      <dsp:spPr>
        <a:xfrm>
          <a:off x="0" y="2235268"/>
          <a:ext cx="6172199" cy="1117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Workforce Challenges</a:t>
          </a:r>
          <a:r>
            <a:rPr lang="en-US" sz="2200" kern="1200"/>
            <a:t>: Need for more healthcare professionals to care for an ageing population.</a:t>
          </a:r>
        </a:p>
      </dsp:txBody>
      <dsp:txXfrm>
        <a:off x="0" y="2235268"/>
        <a:ext cx="6172199" cy="1117293"/>
      </dsp:txXfrm>
    </dsp:sp>
    <dsp:sp modelId="{E4308811-4E72-4544-B0B8-DE7F5EEE8AEE}">
      <dsp:nvSpPr>
        <dsp:cNvPr id="0" name=""/>
        <dsp:cNvSpPr/>
      </dsp:nvSpPr>
      <dsp:spPr>
        <a:xfrm>
          <a:off x="0" y="3352561"/>
          <a:ext cx="617219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D769DD-6827-4E20-AB58-337657782385}">
      <dsp:nvSpPr>
        <dsp:cNvPr id="0" name=""/>
        <dsp:cNvSpPr/>
      </dsp:nvSpPr>
      <dsp:spPr>
        <a:xfrm>
          <a:off x="0" y="3352561"/>
          <a:ext cx="6172199" cy="1117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Caregiver Burden</a:t>
          </a:r>
          <a:r>
            <a:rPr lang="en-US" sz="2200" kern="1200"/>
            <a:t>: Family and informal caregivers facing physical, emotional, and financial stress.</a:t>
          </a:r>
        </a:p>
      </dsp:txBody>
      <dsp:txXfrm>
        <a:off x="0" y="3352561"/>
        <a:ext cx="6172199" cy="1117293"/>
      </dsp:txXfrm>
    </dsp:sp>
    <dsp:sp modelId="{8E902A35-22C5-4549-9656-7E1E9C77C93D}">
      <dsp:nvSpPr>
        <dsp:cNvPr id="0" name=""/>
        <dsp:cNvSpPr/>
      </dsp:nvSpPr>
      <dsp:spPr>
        <a:xfrm>
          <a:off x="0" y="4469854"/>
          <a:ext cx="6172199"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2D1820-8B80-4FBE-8599-775C7B15625C}">
      <dsp:nvSpPr>
        <dsp:cNvPr id="0" name=""/>
        <dsp:cNvSpPr/>
      </dsp:nvSpPr>
      <dsp:spPr>
        <a:xfrm>
          <a:off x="0" y="4469854"/>
          <a:ext cx="6172199" cy="1117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Long-Term Care Needs</a:t>
          </a:r>
          <a:r>
            <a:rPr lang="en-US" sz="2200" kern="1200"/>
            <a:t>: Rising demand for long-term care facilities and home care support.</a:t>
          </a:r>
        </a:p>
      </dsp:txBody>
      <dsp:txXfrm>
        <a:off x="0" y="4469854"/>
        <a:ext cx="6172199" cy="111729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A66F13-3B03-4413-A582-667EEF6CF90C}">
      <dsp:nvSpPr>
        <dsp:cNvPr id="0" name=""/>
        <dsp:cNvSpPr/>
      </dsp:nvSpPr>
      <dsp:spPr>
        <a:xfrm>
          <a:off x="4432673" y="1854348"/>
          <a:ext cx="2277269" cy="2277269"/>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EFB2FD05-699D-4AE9-988F-1E635DCDE217}">
      <dsp:nvSpPr>
        <dsp:cNvPr id="0" name=""/>
        <dsp:cNvSpPr/>
      </dsp:nvSpPr>
      <dsp:spPr>
        <a:xfrm>
          <a:off x="4250492" y="0"/>
          <a:ext cx="2641632" cy="152902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Summary</a:t>
          </a:r>
          <a:r>
            <a:rPr lang="en-US" sz="2000" kern="1200" dirty="0">
              <a:latin typeface="Arial" panose="020B0604020202020204" pitchFamily="34" charset="0"/>
              <a:cs typeface="Arial" panose="020B0604020202020204" pitchFamily="34" charset="0"/>
            </a:rPr>
            <a:t>: Recap the importance of understanding elderly care needs.</a:t>
          </a:r>
        </a:p>
      </dsp:txBody>
      <dsp:txXfrm>
        <a:off x="4250492" y="0"/>
        <a:ext cx="2641632" cy="1529023"/>
      </dsp:txXfrm>
    </dsp:sp>
    <dsp:sp modelId="{0DD56B0B-D9BA-4917-8F0A-A6148E62157C}">
      <dsp:nvSpPr>
        <dsp:cNvPr id="0" name=""/>
        <dsp:cNvSpPr/>
      </dsp:nvSpPr>
      <dsp:spPr>
        <a:xfrm>
          <a:off x="5298947" y="2483525"/>
          <a:ext cx="2277269" cy="2277269"/>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6A005848-F4F1-4238-BE8A-9DF3C35CA064}">
      <dsp:nvSpPr>
        <dsp:cNvPr id="0" name=""/>
        <dsp:cNvSpPr/>
      </dsp:nvSpPr>
      <dsp:spPr>
        <a:xfrm>
          <a:off x="7757487" y="2017010"/>
          <a:ext cx="2368360" cy="165915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Theory and Policy</a:t>
          </a:r>
          <a:r>
            <a:rPr lang="en-US" sz="2000" kern="1200" dirty="0">
              <a:latin typeface="Arial" panose="020B0604020202020204" pitchFamily="34" charset="0"/>
              <a:cs typeface="Arial" panose="020B0604020202020204" pitchFamily="34" charset="0"/>
            </a:rPr>
            <a:t>: The role of theory and policy in shaping elderly care.</a:t>
          </a:r>
        </a:p>
      </dsp:txBody>
      <dsp:txXfrm>
        <a:off x="7757487" y="2017010"/>
        <a:ext cx="2368360" cy="1659153"/>
      </dsp:txXfrm>
    </dsp:sp>
    <dsp:sp modelId="{9EB2FF6E-797E-4A14-987D-7982674768AE}">
      <dsp:nvSpPr>
        <dsp:cNvPr id="0" name=""/>
        <dsp:cNvSpPr/>
      </dsp:nvSpPr>
      <dsp:spPr>
        <a:xfrm>
          <a:off x="4968287" y="3502440"/>
          <a:ext cx="2277269" cy="2277269"/>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31B7AC56-F959-4954-AD9D-BF067052B205}">
      <dsp:nvSpPr>
        <dsp:cNvPr id="0" name=""/>
        <dsp:cNvSpPr/>
      </dsp:nvSpPr>
      <dsp:spPr>
        <a:xfrm>
          <a:off x="7393124" y="4847331"/>
          <a:ext cx="2368360" cy="165915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Technological Innovation</a:t>
          </a:r>
          <a:r>
            <a:rPr lang="en-US" sz="2000" kern="1200" dirty="0">
              <a:latin typeface="Arial" panose="020B0604020202020204" pitchFamily="34" charset="0"/>
              <a:cs typeface="Arial" panose="020B0604020202020204" pitchFamily="34" charset="0"/>
            </a:rPr>
            <a:t>: The potential for technology to improve elderly care.</a:t>
          </a:r>
        </a:p>
      </dsp:txBody>
      <dsp:txXfrm>
        <a:off x="7393124" y="4847331"/>
        <a:ext cx="2368360" cy="1659153"/>
      </dsp:txXfrm>
    </dsp:sp>
    <dsp:sp modelId="{9E087B03-1534-4F7E-94C7-7E4750D7B801}">
      <dsp:nvSpPr>
        <dsp:cNvPr id="0" name=""/>
        <dsp:cNvSpPr/>
      </dsp:nvSpPr>
      <dsp:spPr>
        <a:xfrm>
          <a:off x="3897059" y="3502440"/>
          <a:ext cx="2277269" cy="2277269"/>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A14DC9D1-323D-4F50-B790-5E591B8130A4}">
      <dsp:nvSpPr>
        <dsp:cNvPr id="0" name=""/>
        <dsp:cNvSpPr/>
      </dsp:nvSpPr>
      <dsp:spPr>
        <a:xfrm>
          <a:off x="1381132" y="4847331"/>
          <a:ext cx="2368360" cy="165915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Recommendations</a:t>
          </a:r>
          <a:r>
            <a:rPr lang="en-US" sz="2000" kern="1200" dirty="0">
              <a:latin typeface="Arial" panose="020B0604020202020204" pitchFamily="34" charset="0"/>
              <a:cs typeface="Arial" panose="020B0604020202020204" pitchFamily="34" charset="0"/>
            </a:rPr>
            <a:t>: The need for reform and better integration of services.</a:t>
          </a:r>
        </a:p>
      </dsp:txBody>
      <dsp:txXfrm>
        <a:off x="1381132" y="4847331"/>
        <a:ext cx="2368360" cy="1659153"/>
      </dsp:txXfrm>
    </dsp:sp>
    <dsp:sp modelId="{61FEB822-7CE8-4506-AA4B-8231E05173A8}">
      <dsp:nvSpPr>
        <dsp:cNvPr id="0" name=""/>
        <dsp:cNvSpPr/>
      </dsp:nvSpPr>
      <dsp:spPr>
        <a:xfrm>
          <a:off x="3566400" y="2483525"/>
          <a:ext cx="2277269" cy="2277269"/>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17FDF7ED-2C50-421C-A59B-C2DD8339E265}">
      <dsp:nvSpPr>
        <dsp:cNvPr id="0" name=""/>
        <dsp:cNvSpPr/>
      </dsp:nvSpPr>
      <dsp:spPr>
        <a:xfrm>
          <a:off x="1016769" y="2017010"/>
          <a:ext cx="2368360" cy="165915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Final Thought</a:t>
          </a:r>
          <a:r>
            <a:rPr lang="en-US" sz="2000" kern="1200" dirty="0">
              <a:latin typeface="Arial" panose="020B0604020202020204" pitchFamily="34" charset="0"/>
              <a:cs typeface="Arial" panose="020B0604020202020204" pitchFamily="34" charset="0"/>
            </a:rPr>
            <a:t>: The integration of policy, theory, and technology is vital to improving outcomes for older people</a:t>
          </a:r>
          <a:r>
            <a:rPr lang="en-US" sz="2000" kern="1200" dirty="0"/>
            <a:t>.</a:t>
          </a:r>
        </a:p>
      </dsp:txBody>
      <dsp:txXfrm>
        <a:off x="1016769" y="2017010"/>
        <a:ext cx="2368360" cy="165915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3D887C-2534-4C7F-ADFB-FE4BE5015EA3}">
      <dsp:nvSpPr>
        <dsp:cNvPr id="0" name=""/>
        <dsp:cNvSpPr/>
      </dsp:nvSpPr>
      <dsp:spPr>
        <a:xfrm>
          <a:off x="0" y="2341"/>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3E4349-7A6D-4022-9D82-FAC0556F549F}">
      <dsp:nvSpPr>
        <dsp:cNvPr id="0" name=""/>
        <dsp:cNvSpPr/>
      </dsp:nvSpPr>
      <dsp:spPr>
        <a:xfrm>
          <a:off x="0" y="2341"/>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Age UK (2024). </a:t>
          </a:r>
          <a:r>
            <a:rPr lang="en-US" sz="1200" i="1" kern="1200"/>
            <a:t>State of Health and Care of Older People in England 2024</a:t>
          </a:r>
          <a:r>
            <a:rPr lang="en-US" sz="1200" kern="1200"/>
            <a:t>. [online] Age UK. Available at: https://www.ageuk.org.uk/discover/2024/september/state-of-health-and-care-of-older-people-in-england-2024/.</a:t>
          </a:r>
        </a:p>
      </dsp:txBody>
      <dsp:txXfrm>
        <a:off x="0" y="2341"/>
        <a:ext cx="17307197" cy="340796"/>
      </dsp:txXfrm>
    </dsp:sp>
    <dsp:sp modelId="{E1321AA7-EAB8-4CC6-B207-EAEB5961CF71}">
      <dsp:nvSpPr>
        <dsp:cNvPr id="0" name=""/>
        <dsp:cNvSpPr/>
      </dsp:nvSpPr>
      <dsp:spPr>
        <a:xfrm>
          <a:off x="0" y="343138"/>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9B5B85-0134-40D0-A7AA-9DBD44140E73}">
      <dsp:nvSpPr>
        <dsp:cNvPr id="0" name=""/>
        <dsp:cNvSpPr/>
      </dsp:nvSpPr>
      <dsp:spPr>
        <a:xfrm>
          <a:off x="0" y="343138"/>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t>Age UK (2026), </a:t>
          </a:r>
          <a:r>
            <a:rPr lang="en-US" sz="1200" i="1" kern="1200" dirty="0"/>
            <a:t>Let’s change how we age</a:t>
          </a:r>
          <a:r>
            <a:rPr lang="en-US" sz="1200" kern="1200" dirty="0"/>
            <a:t>. Available at: </a:t>
          </a:r>
          <a:r>
            <a:rPr lang="en-US" sz="1200" u="sng" kern="1200" dirty="0">
              <a:hlinkClick xmlns:r="http://schemas.openxmlformats.org/officeDocument/2006/relationships" r:id="rId1"/>
            </a:rPr>
            <a:t>https://www.ageuk.org.uk/</a:t>
          </a:r>
          <a:r>
            <a:rPr lang="en-US" sz="1200" kern="1200" dirty="0"/>
            <a:t> </a:t>
          </a:r>
        </a:p>
      </dsp:txBody>
      <dsp:txXfrm>
        <a:off x="0" y="343138"/>
        <a:ext cx="17307197" cy="340796"/>
      </dsp:txXfrm>
    </dsp:sp>
    <dsp:sp modelId="{A788AEDA-A2F1-4C79-9747-0EE3059E05B1}">
      <dsp:nvSpPr>
        <dsp:cNvPr id="0" name=""/>
        <dsp:cNvSpPr/>
      </dsp:nvSpPr>
      <dsp:spPr>
        <a:xfrm>
          <a:off x="0" y="683934"/>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522F13-FAA1-4BAD-A3C0-399B95E4710C}">
      <dsp:nvSpPr>
        <dsp:cNvPr id="0" name=""/>
        <dsp:cNvSpPr/>
      </dsp:nvSpPr>
      <dsp:spPr>
        <a:xfrm>
          <a:off x="0" y="683934"/>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Allen, L., Williamson, S., Berry, E. and Alderwick, H. (2022). </a:t>
          </a:r>
          <a:r>
            <a:rPr lang="en-US" sz="1200" i="1" kern="1200"/>
            <a:t>The cost of caring: poverty and deprivation among residential care workers in the UK</a:t>
          </a:r>
          <a:r>
            <a:rPr lang="en-US" sz="1200" kern="1200"/>
            <a:t>. [online] Available at: https://www.health.org.uk/sites/default/files/pdf/2022-10/2022%20-%20The%20cost%20of%20caring.pdf.</a:t>
          </a:r>
        </a:p>
      </dsp:txBody>
      <dsp:txXfrm>
        <a:off x="0" y="683934"/>
        <a:ext cx="17307197" cy="340796"/>
      </dsp:txXfrm>
    </dsp:sp>
    <dsp:sp modelId="{5BA75188-2A67-4BEC-9CCA-07F50C744EA6}">
      <dsp:nvSpPr>
        <dsp:cNvPr id="0" name=""/>
        <dsp:cNvSpPr/>
      </dsp:nvSpPr>
      <dsp:spPr>
        <a:xfrm>
          <a:off x="0" y="1024731"/>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DF06DA-0421-424F-9690-C0AAA6E27548}">
      <dsp:nvSpPr>
        <dsp:cNvPr id="0" name=""/>
        <dsp:cNvSpPr/>
      </dsp:nvSpPr>
      <dsp:spPr>
        <a:xfrm>
          <a:off x="0" y="1024731"/>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Argenti, M., Fabio Cutroni, Domizia Mandolesi, Menghini, A.B., Percoco, M. and Sarno, F. (2025). Social Day Care Centre: A New Architectural Model to Improve Elderly’s Quality of Life. </a:t>
          </a:r>
          <a:r>
            <a:rPr lang="en-US" sz="1200" i="1" kern="1200"/>
            <a:t>SpringerBriefs in applied sciences and technology</a:t>
          </a:r>
          <a:r>
            <a:rPr lang="en-US" sz="1200" kern="1200"/>
            <a:t>, pp.141–158. https://doi.org/10.1007/978-3-031-95735-2_13.</a:t>
          </a:r>
        </a:p>
      </dsp:txBody>
      <dsp:txXfrm>
        <a:off x="0" y="1024731"/>
        <a:ext cx="17307197" cy="340796"/>
      </dsp:txXfrm>
    </dsp:sp>
    <dsp:sp modelId="{7CE39874-BBAB-43D9-949F-FFB0AC90D10B}">
      <dsp:nvSpPr>
        <dsp:cNvPr id="0" name=""/>
        <dsp:cNvSpPr/>
      </dsp:nvSpPr>
      <dsp:spPr>
        <a:xfrm>
          <a:off x="0" y="1365528"/>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FD8E05-069A-44B5-B4E7-ABB7D6A24B95}">
      <dsp:nvSpPr>
        <dsp:cNvPr id="0" name=""/>
        <dsp:cNvSpPr/>
      </dsp:nvSpPr>
      <dsp:spPr>
        <a:xfrm>
          <a:off x="0" y="1365528"/>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Avraham, R., Lev, N., Deutsch, J.M., Davidovitch, N. and Shapira, S. (2025). Older Adults’ Experiences of Institutional Eating and Dining: A Qualitative Study on Mealtimes in Adult Day Centers. </a:t>
          </a:r>
          <a:r>
            <a:rPr lang="en-US" sz="1200" i="1" kern="1200"/>
            <a:t>Nutrients</a:t>
          </a:r>
          <a:r>
            <a:rPr lang="en-US" sz="1200" kern="1200"/>
            <a:t>, [online] 17(3), p.420. https://doi.org/10.3390/nu17030420.</a:t>
          </a:r>
        </a:p>
      </dsp:txBody>
      <dsp:txXfrm>
        <a:off x="0" y="1365528"/>
        <a:ext cx="17307197" cy="340796"/>
      </dsp:txXfrm>
    </dsp:sp>
    <dsp:sp modelId="{F422029A-A29C-4E06-8D5B-55BC51B566E3}">
      <dsp:nvSpPr>
        <dsp:cNvPr id="0" name=""/>
        <dsp:cNvSpPr/>
      </dsp:nvSpPr>
      <dsp:spPr>
        <a:xfrm>
          <a:off x="0" y="1706325"/>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BB0328-6930-4B23-B290-DEC4B3749C62}">
      <dsp:nvSpPr>
        <dsp:cNvPr id="0" name=""/>
        <dsp:cNvSpPr/>
      </dsp:nvSpPr>
      <dsp:spPr>
        <a:xfrm>
          <a:off x="0" y="1706325"/>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blue_admin (2024). </a:t>
          </a:r>
          <a:r>
            <a:rPr lang="en-US" sz="1200" i="1" kern="1200"/>
            <a:t>How technology Can Improve Health Care For Older People</a:t>
          </a:r>
          <a:r>
            <a:rPr lang="en-US" sz="1200" kern="1200"/>
            <a:t>. [online] OxleyCare. Available at: https://www.oxleycare.co.uk/technology-and-live-in-care-how-digital-tools-enhance-care-giving/.</a:t>
          </a:r>
        </a:p>
      </dsp:txBody>
      <dsp:txXfrm>
        <a:off x="0" y="1706325"/>
        <a:ext cx="17307197" cy="340796"/>
      </dsp:txXfrm>
    </dsp:sp>
    <dsp:sp modelId="{C629E241-0F10-41AD-AF0F-F8C519B121C6}">
      <dsp:nvSpPr>
        <dsp:cNvPr id="0" name=""/>
        <dsp:cNvSpPr/>
      </dsp:nvSpPr>
      <dsp:spPr>
        <a:xfrm>
          <a:off x="0" y="2047122"/>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53163A-2F9A-49B0-8AC3-F9F14F4EAD38}">
      <dsp:nvSpPr>
        <dsp:cNvPr id="0" name=""/>
        <dsp:cNvSpPr/>
      </dsp:nvSpPr>
      <dsp:spPr>
        <a:xfrm>
          <a:off x="0" y="2047122"/>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Bruss, K.V., Seth, P. and Zhao, G. (2024). Loneliness, Lack of Social and Emotional Support, and Mental Health Issues — United States, 2022. </a:t>
          </a:r>
          <a:r>
            <a:rPr lang="en-US" sz="1200" i="1" kern="1200"/>
            <a:t>MMWR. Morbidity and Mortality Weekly Report</a:t>
          </a:r>
          <a:r>
            <a:rPr lang="en-US" sz="1200" kern="1200"/>
            <a:t>, [online] 73(24). https://doi.org/10.15585/mmwr.mm7324a1.</a:t>
          </a:r>
        </a:p>
      </dsp:txBody>
      <dsp:txXfrm>
        <a:off x="0" y="2047122"/>
        <a:ext cx="17307197" cy="340796"/>
      </dsp:txXfrm>
    </dsp:sp>
    <dsp:sp modelId="{B29506A4-0EE2-4428-ABF2-C848AF3782F1}">
      <dsp:nvSpPr>
        <dsp:cNvPr id="0" name=""/>
        <dsp:cNvSpPr/>
      </dsp:nvSpPr>
      <dsp:spPr>
        <a:xfrm>
          <a:off x="0" y="2387919"/>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90364F-5CE5-4085-B601-2A3ADBC33D76}">
      <dsp:nvSpPr>
        <dsp:cNvPr id="0" name=""/>
        <dsp:cNvSpPr/>
      </dsp:nvSpPr>
      <dsp:spPr>
        <a:xfrm>
          <a:off x="0" y="2387919"/>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Clayton, T.W. (2022). Demographic Changes in the Older Population. </a:t>
          </a:r>
          <a:r>
            <a:rPr lang="en-US" sz="1200" i="1" kern="1200"/>
            <a:t>BDJ Clinician’s Guides</a:t>
          </a:r>
          <a:r>
            <a:rPr lang="en-US" sz="1200" kern="1200"/>
            <a:t>, pp.1–21. https://doi.org/10.1007/978-3-031-10224-0_1.</a:t>
          </a:r>
        </a:p>
      </dsp:txBody>
      <dsp:txXfrm>
        <a:off x="0" y="2387919"/>
        <a:ext cx="17307197" cy="340796"/>
      </dsp:txXfrm>
    </dsp:sp>
    <dsp:sp modelId="{BB03EDF2-7913-4E92-88A7-759ADDBB8A68}">
      <dsp:nvSpPr>
        <dsp:cNvPr id="0" name=""/>
        <dsp:cNvSpPr/>
      </dsp:nvSpPr>
      <dsp:spPr>
        <a:xfrm>
          <a:off x="0" y="2728715"/>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316088-440A-4084-898F-4D22EF13A14A}">
      <dsp:nvSpPr>
        <dsp:cNvPr id="0" name=""/>
        <dsp:cNvSpPr/>
      </dsp:nvSpPr>
      <dsp:spPr>
        <a:xfrm>
          <a:off x="0" y="2728715"/>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Department of Health &amp; Social Care (2025). </a:t>
          </a:r>
          <a:r>
            <a:rPr lang="en-US" sz="1200" i="1" kern="1200"/>
            <a:t>Care and Support Statutory Guidance</a:t>
          </a:r>
          <a:r>
            <a:rPr lang="en-US" sz="1200" kern="1200"/>
            <a:t>. [online] GOV.UK. Available at: https://www.gov.uk/government/publications/care-act-statutory-guidance/care-and-support-statutory-guidance.</a:t>
          </a:r>
        </a:p>
      </dsp:txBody>
      <dsp:txXfrm>
        <a:off x="0" y="2728715"/>
        <a:ext cx="17307197" cy="340796"/>
      </dsp:txXfrm>
    </dsp:sp>
    <dsp:sp modelId="{FE54E2D4-DDE7-436E-8B59-7851A687F039}">
      <dsp:nvSpPr>
        <dsp:cNvPr id="0" name=""/>
        <dsp:cNvSpPr/>
      </dsp:nvSpPr>
      <dsp:spPr>
        <a:xfrm>
          <a:off x="0" y="3069512"/>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DFFC07-3ABC-4C81-9B92-DAD56C916834}">
      <dsp:nvSpPr>
        <dsp:cNvPr id="0" name=""/>
        <dsp:cNvSpPr/>
      </dsp:nvSpPr>
      <dsp:spPr>
        <a:xfrm>
          <a:off x="0" y="3069512"/>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Facchinetti, G., Petrucci, G., Albanesi, B., De Marinis, M.G. and Piredda, M. (2023). Can Smart Home Technologies Help Older Adults Manage Their Chronic Condition? A Systematic Literature Review. </a:t>
          </a:r>
          <a:r>
            <a:rPr lang="en-US" sz="1200" i="1" kern="1200"/>
            <a:t>International Journal of Environmental Research and Public Health</a:t>
          </a:r>
          <a:r>
            <a:rPr lang="en-US" sz="1200" kern="1200"/>
            <a:t>, 20(2), p.1205. https://doi.org/10.3390/ijerph20021205.</a:t>
          </a:r>
        </a:p>
      </dsp:txBody>
      <dsp:txXfrm>
        <a:off x="0" y="3069512"/>
        <a:ext cx="17307197" cy="340796"/>
      </dsp:txXfrm>
    </dsp:sp>
    <dsp:sp modelId="{2F4288DE-323A-4B92-B195-4104AA289A0D}">
      <dsp:nvSpPr>
        <dsp:cNvPr id="0" name=""/>
        <dsp:cNvSpPr/>
      </dsp:nvSpPr>
      <dsp:spPr>
        <a:xfrm>
          <a:off x="0" y="3410309"/>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73673D-BCEB-4BA0-8AEF-5BAD62869E41}">
      <dsp:nvSpPr>
        <dsp:cNvPr id="0" name=""/>
        <dsp:cNvSpPr/>
      </dsp:nvSpPr>
      <dsp:spPr>
        <a:xfrm>
          <a:off x="0" y="3410309"/>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Gaviano, L., Pili, R., Petretto, A.D., Berti, R., Carrogu, G.P., Pinna, M. and Petretto, D.R. (2024). Definitions of Ageing According to the Perspective of the Psychology of Ageing: A Scoping Review. </a:t>
          </a:r>
          <a:r>
            <a:rPr lang="en-US" sz="1200" i="1" kern="1200"/>
            <a:t>Geriatrics</a:t>
          </a:r>
          <a:r>
            <a:rPr lang="en-US" sz="1200" kern="1200"/>
            <a:t>, 9(5), pp.107–107. https://doi.org/10.3390/geriatrics9050107.</a:t>
          </a:r>
        </a:p>
      </dsp:txBody>
      <dsp:txXfrm>
        <a:off x="0" y="3410309"/>
        <a:ext cx="17307197" cy="340796"/>
      </dsp:txXfrm>
    </dsp:sp>
    <dsp:sp modelId="{D73FC29B-0EA1-4335-96C6-5CCEA44633DD}">
      <dsp:nvSpPr>
        <dsp:cNvPr id="0" name=""/>
        <dsp:cNvSpPr/>
      </dsp:nvSpPr>
      <dsp:spPr>
        <a:xfrm>
          <a:off x="0" y="3751106"/>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AEDE30-5FF6-4714-A064-539B1F0AE72E}">
      <dsp:nvSpPr>
        <dsp:cNvPr id="0" name=""/>
        <dsp:cNvSpPr/>
      </dsp:nvSpPr>
      <dsp:spPr>
        <a:xfrm>
          <a:off x="0" y="3751106"/>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GOV.UK (2013). </a:t>
          </a:r>
          <a:r>
            <a:rPr lang="en-US" sz="1200" i="1" kern="1200"/>
            <a:t>Equality Act 2010</a:t>
          </a:r>
          <a:r>
            <a:rPr lang="en-US" sz="1200" kern="1200"/>
            <a:t>. [online] GOV.UK. Available at: https://www.gov.uk/guidance/equality-act-2010-guidance.</a:t>
          </a:r>
        </a:p>
      </dsp:txBody>
      <dsp:txXfrm>
        <a:off x="0" y="3751106"/>
        <a:ext cx="17307197" cy="340796"/>
      </dsp:txXfrm>
    </dsp:sp>
    <dsp:sp modelId="{34CFFBC0-331E-46EE-BAB8-63C016EFB297}">
      <dsp:nvSpPr>
        <dsp:cNvPr id="0" name=""/>
        <dsp:cNvSpPr/>
      </dsp:nvSpPr>
      <dsp:spPr>
        <a:xfrm>
          <a:off x="0" y="4091903"/>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692662-86D5-4739-808A-F98BD6848F12}">
      <dsp:nvSpPr>
        <dsp:cNvPr id="0" name=""/>
        <dsp:cNvSpPr/>
      </dsp:nvSpPr>
      <dsp:spPr>
        <a:xfrm>
          <a:off x="0" y="4091903"/>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Grange, H., Johns, G., Ahuja, A., Harper, P., Williams, E. and Gartner, D. (2024). Capacity Planning of Virtual Wards for Frail and Elderly Patients. </a:t>
          </a:r>
          <a:r>
            <a:rPr lang="en-US" sz="1200" i="1" kern="1200"/>
            <a:t>Healthcare</a:t>
          </a:r>
          <a:r>
            <a:rPr lang="en-US" sz="1200" kern="1200"/>
            <a:t>, [online] 12(5), p.533. https://doi.org/10.3390/healthcare12050533.</a:t>
          </a:r>
        </a:p>
      </dsp:txBody>
      <dsp:txXfrm>
        <a:off x="0" y="4091903"/>
        <a:ext cx="17307197" cy="340796"/>
      </dsp:txXfrm>
    </dsp:sp>
    <dsp:sp modelId="{FE7470C0-A5C2-4140-BF99-2A3934E1383B}">
      <dsp:nvSpPr>
        <dsp:cNvPr id="0" name=""/>
        <dsp:cNvSpPr/>
      </dsp:nvSpPr>
      <dsp:spPr>
        <a:xfrm>
          <a:off x="0" y="4432699"/>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C8616A-E8EB-436F-9556-3561D10518F9}">
      <dsp:nvSpPr>
        <dsp:cNvPr id="0" name=""/>
        <dsp:cNvSpPr/>
      </dsp:nvSpPr>
      <dsp:spPr>
        <a:xfrm>
          <a:off x="0" y="4432699"/>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Mathew, S., Fitts, M.S., Liddle, Z., Bourke, L., Campbell, N., Murakami-Gold, L., Russell, D.J., Humphreys, J.S., Mullholand, E., Zhao, Y., Jones, M.P., Boffa, J., Ramjan, M., Tangey, A., Schultz, R. and Wakerman, J. (2023). Telehealth in remote Australia: a supplementary tool or an alternative model of care replacing face-to-face consultations? </a:t>
          </a:r>
          <a:r>
            <a:rPr lang="en-US" sz="1200" i="1" kern="1200"/>
            <a:t>BMC Health Services Research</a:t>
          </a:r>
          <a:r>
            <a:rPr lang="en-US" sz="1200" kern="1200"/>
            <a:t>, [online] 23(1). https://doi.org/10.1186/s12913-023-09265-2.</a:t>
          </a:r>
        </a:p>
      </dsp:txBody>
      <dsp:txXfrm>
        <a:off x="0" y="4432699"/>
        <a:ext cx="17307197" cy="340796"/>
      </dsp:txXfrm>
    </dsp:sp>
    <dsp:sp modelId="{0DEC992C-321D-4302-B721-5CFF3E665B80}">
      <dsp:nvSpPr>
        <dsp:cNvPr id="0" name=""/>
        <dsp:cNvSpPr/>
      </dsp:nvSpPr>
      <dsp:spPr>
        <a:xfrm>
          <a:off x="0" y="4773496"/>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BEF44E-D238-4CE7-9302-44AE53F6B641}">
      <dsp:nvSpPr>
        <dsp:cNvPr id="0" name=""/>
        <dsp:cNvSpPr/>
      </dsp:nvSpPr>
      <dsp:spPr>
        <a:xfrm>
          <a:off x="0" y="4773496"/>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NHS England (2025). </a:t>
          </a:r>
          <a:r>
            <a:rPr lang="en-US" sz="1200" i="1" kern="1200"/>
            <a:t>Improving Care for Older People</a:t>
          </a:r>
          <a:r>
            <a:rPr lang="en-US" sz="1200" kern="1200"/>
            <a:t>. [online] NHS England. Available at: https://www.england.nhs.uk/ourwork/clinical-policy/older-people/improving-care-for-older-people/.</a:t>
          </a:r>
        </a:p>
      </dsp:txBody>
      <dsp:txXfrm>
        <a:off x="0" y="4773496"/>
        <a:ext cx="17307197" cy="340796"/>
      </dsp:txXfrm>
    </dsp:sp>
    <dsp:sp modelId="{6DD281D7-59B5-4709-A590-049C2A5472E0}">
      <dsp:nvSpPr>
        <dsp:cNvPr id="0" name=""/>
        <dsp:cNvSpPr/>
      </dsp:nvSpPr>
      <dsp:spPr>
        <a:xfrm>
          <a:off x="0" y="5114293"/>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6FEA65-E41E-46FD-884C-7217CA8826A1}">
      <dsp:nvSpPr>
        <dsp:cNvPr id="0" name=""/>
        <dsp:cNvSpPr/>
      </dsp:nvSpPr>
      <dsp:spPr>
        <a:xfrm>
          <a:off x="0" y="5114293"/>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Nowak, R.M. (2023). How resistance to change impairs innovation. </a:t>
          </a:r>
          <a:r>
            <a:rPr lang="en-US" sz="1200" i="1" kern="1200"/>
            <a:t>Journal of Strategy and Management</a:t>
          </a:r>
          <a:r>
            <a:rPr lang="en-US" sz="1200" kern="1200"/>
            <a:t>, 16(4), pp.609–629. https://doi.org/10.1108/jsma-08-2022-0144.</a:t>
          </a:r>
        </a:p>
      </dsp:txBody>
      <dsp:txXfrm>
        <a:off x="0" y="5114293"/>
        <a:ext cx="17307197" cy="340796"/>
      </dsp:txXfrm>
    </dsp:sp>
    <dsp:sp modelId="{9F9E15B6-7ACA-49A7-94C6-9B0B5A72C39B}">
      <dsp:nvSpPr>
        <dsp:cNvPr id="0" name=""/>
        <dsp:cNvSpPr/>
      </dsp:nvSpPr>
      <dsp:spPr>
        <a:xfrm>
          <a:off x="0" y="5455090"/>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7AD646-25BC-4711-94C5-6DC1D50946E4}">
      <dsp:nvSpPr>
        <dsp:cNvPr id="0" name=""/>
        <dsp:cNvSpPr/>
      </dsp:nvSpPr>
      <dsp:spPr>
        <a:xfrm>
          <a:off x="0" y="5455090"/>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Opera Beds (2026), </a:t>
          </a:r>
          <a:r>
            <a:rPr lang="en-US" sz="1200" i="1" kern="1200"/>
            <a:t>What Is a Dementia Village?</a:t>
          </a:r>
          <a:r>
            <a:rPr lang="en-US" sz="1200" kern="1200"/>
            <a:t> Available at: </a:t>
          </a:r>
          <a:r>
            <a:rPr lang="en-US" sz="1200" u="sng" kern="1200">
              <a:hlinkClick xmlns:r="http://schemas.openxmlformats.org/officeDocument/2006/relationships" r:id="rId2"/>
            </a:rPr>
            <a:t>https://operabeds.com/blogs/news/dutch-dementia-village</a:t>
          </a:r>
          <a:endParaRPr lang="en-US" sz="1200" kern="1200"/>
        </a:p>
      </dsp:txBody>
      <dsp:txXfrm>
        <a:off x="0" y="5455090"/>
        <a:ext cx="17307197" cy="340796"/>
      </dsp:txXfrm>
    </dsp:sp>
    <dsp:sp modelId="{05985EC1-0F6A-4963-9F26-08FB32B7C91C}">
      <dsp:nvSpPr>
        <dsp:cNvPr id="0" name=""/>
        <dsp:cNvSpPr/>
      </dsp:nvSpPr>
      <dsp:spPr>
        <a:xfrm>
          <a:off x="0" y="5795887"/>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7B8CB1-0261-4631-8DE4-12E2D9B07213}">
      <dsp:nvSpPr>
        <dsp:cNvPr id="0" name=""/>
        <dsp:cNvSpPr/>
      </dsp:nvSpPr>
      <dsp:spPr>
        <a:xfrm>
          <a:off x="0" y="5795887"/>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Shaik, M.A., Fahim Islam Anik, Hasan, M.M., Chakravarty, S., Ramos, M., Rahman, M.A., Ahamed, S.I. and Nazmus Sakib (2024). Revisiting Remote Monitoring for Older Adults: A Systematic Literature Review toward Advancing Remote Monitoring for Patients with AD/ADRD (Preprint). </a:t>
          </a:r>
          <a:r>
            <a:rPr lang="en-US" sz="1200" i="1" kern="1200"/>
            <a:t>JMIR Aging</a:t>
          </a:r>
          <a:r>
            <a:rPr lang="en-US" sz="1200" kern="1200"/>
            <a:t>. [online] https://doi.org/10.2196/69175.</a:t>
          </a:r>
        </a:p>
      </dsp:txBody>
      <dsp:txXfrm>
        <a:off x="0" y="5795887"/>
        <a:ext cx="17307197" cy="340796"/>
      </dsp:txXfrm>
    </dsp:sp>
    <dsp:sp modelId="{941110AE-CDAB-45FE-9108-7ECDB33E4FBD}">
      <dsp:nvSpPr>
        <dsp:cNvPr id="0" name=""/>
        <dsp:cNvSpPr/>
      </dsp:nvSpPr>
      <dsp:spPr>
        <a:xfrm>
          <a:off x="0" y="6136683"/>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0505A7-CBC9-4486-985D-78106E8E5AEA}">
      <dsp:nvSpPr>
        <dsp:cNvPr id="0" name=""/>
        <dsp:cNvSpPr/>
      </dsp:nvSpPr>
      <dsp:spPr>
        <a:xfrm>
          <a:off x="0" y="6136683"/>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Teles, S. and Ribeiro, O. (2021). Activity Theory. </a:t>
          </a:r>
          <a:r>
            <a:rPr lang="en-US" sz="1200" i="1" kern="1200"/>
            <a:t>Encyclopedia of Gerontology and Population Aging</a:t>
          </a:r>
          <a:r>
            <a:rPr lang="en-US" sz="1200" kern="1200"/>
            <a:t>, pp.36–44. https://doi.org/10.1007/978-3-030-22009-9_748.</a:t>
          </a:r>
        </a:p>
      </dsp:txBody>
      <dsp:txXfrm>
        <a:off x="0" y="6136683"/>
        <a:ext cx="17307197" cy="340796"/>
      </dsp:txXfrm>
    </dsp:sp>
    <dsp:sp modelId="{22958BE3-942F-4B01-817F-9F71B9717749}">
      <dsp:nvSpPr>
        <dsp:cNvPr id="0" name=""/>
        <dsp:cNvSpPr/>
      </dsp:nvSpPr>
      <dsp:spPr>
        <a:xfrm>
          <a:off x="0" y="6477480"/>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CA5C9C-D738-4B6E-B8DC-EB3D5BEEBF6F}">
      <dsp:nvSpPr>
        <dsp:cNvPr id="0" name=""/>
        <dsp:cNvSpPr/>
      </dsp:nvSpPr>
      <dsp:spPr>
        <a:xfrm>
          <a:off x="0" y="6477480"/>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Tse, D.C.K., Nakamura, J. and Csikszentmihalyi, M. (2022). Flow Experiences Across Adulthood: Preliminary Findings on the Continuity Hypothesis. </a:t>
          </a:r>
          <a:r>
            <a:rPr lang="en-US" sz="1200" i="1" kern="1200"/>
            <a:t>Journal of Happiness Studies</a:t>
          </a:r>
          <a:r>
            <a:rPr lang="en-US" sz="1200" kern="1200"/>
            <a:t>, 23(6). https://doi.org/10.1007/s10902-022-00514-5.</a:t>
          </a:r>
        </a:p>
      </dsp:txBody>
      <dsp:txXfrm>
        <a:off x="0" y="6477480"/>
        <a:ext cx="17307197" cy="340796"/>
      </dsp:txXfrm>
    </dsp:sp>
    <dsp:sp modelId="{C2C0409B-6CE2-4A60-BF47-9BD7715D564E}">
      <dsp:nvSpPr>
        <dsp:cNvPr id="0" name=""/>
        <dsp:cNvSpPr/>
      </dsp:nvSpPr>
      <dsp:spPr>
        <a:xfrm>
          <a:off x="0" y="6818277"/>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38E9B0-C7AF-4BC5-BAEB-316612EDF6C4}">
      <dsp:nvSpPr>
        <dsp:cNvPr id="0" name=""/>
        <dsp:cNvSpPr/>
      </dsp:nvSpPr>
      <dsp:spPr>
        <a:xfrm>
          <a:off x="0" y="6818277"/>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van der Kraan, P.M. (2025). Osteoarthritis as an evolutionary legacy: Biological ageing and chondrocyte hypertrophy. </a:t>
          </a:r>
          <a:r>
            <a:rPr lang="en-US" sz="1200" i="1" kern="1200"/>
            <a:t>Osteoarthritis and Cartilage Open</a:t>
          </a:r>
          <a:r>
            <a:rPr lang="en-US" sz="1200" kern="1200"/>
            <a:t>, [online] 7(3), p.100624. https://doi.org/10.1016/j.ocarto.2025.100624.</a:t>
          </a:r>
        </a:p>
      </dsp:txBody>
      <dsp:txXfrm>
        <a:off x="0" y="6818277"/>
        <a:ext cx="17307197" cy="340796"/>
      </dsp:txXfrm>
    </dsp:sp>
    <dsp:sp modelId="{57E3A944-25E5-48E7-865D-899AC7BB12F4}">
      <dsp:nvSpPr>
        <dsp:cNvPr id="0" name=""/>
        <dsp:cNvSpPr/>
      </dsp:nvSpPr>
      <dsp:spPr>
        <a:xfrm>
          <a:off x="0" y="7159074"/>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00FEF3-23A8-4808-AE9B-4E98B2E86FB2}">
      <dsp:nvSpPr>
        <dsp:cNvPr id="0" name=""/>
        <dsp:cNvSpPr/>
      </dsp:nvSpPr>
      <dsp:spPr>
        <a:xfrm>
          <a:off x="0" y="7159074"/>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Vineis, P. and Barouki, R. (2022). The exposome as the science of social-to-biological transitions. </a:t>
          </a:r>
          <a:r>
            <a:rPr lang="en-US" sz="1200" i="1" kern="1200"/>
            <a:t>Environment International</a:t>
          </a:r>
          <a:r>
            <a:rPr lang="en-US" sz="1200" kern="1200"/>
            <a:t>, 165, p.107312. https://doi.org/10.1016/j.envint.2022.107312.</a:t>
          </a:r>
        </a:p>
      </dsp:txBody>
      <dsp:txXfrm>
        <a:off x="0" y="7159074"/>
        <a:ext cx="17307197" cy="340796"/>
      </dsp:txXfrm>
    </dsp:sp>
    <dsp:sp modelId="{1FA52708-8169-4BC6-9B89-58D7A485F897}">
      <dsp:nvSpPr>
        <dsp:cNvPr id="0" name=""/>
        <dsp:cNvSpPr/>
      </dsp:nvSpPr>
      <dsp:spPr>
        <a:xfrm>
          <a:off x="0" y="7499871"/>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21BA38-09D6-4E86-97B1-B0DA249B0DCC}">
      <dsp:nvSpPr>
        <dsp:cNvPr id="0" name=""/>
        <dsp:cNvSpPr/>
      </dsp:nvSpPr>
      <dsp:spPr>
        <a:xfrm>
          <a:off x="0" y="7499871"/>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t>Vrančić, A., Zadravec, H. and </a:t>
          </a:r>
          <a:r>
            <a:rPr lang="en-US" sz="1200" kern="1200" dirty="0" err="1"/>
            <a:t>Orehovački</a:t>
          </a:r>
          <a:r>
            <a:rPr lang="en-US" sz="1200" kern="1200" dirty="0"/>
            <a:t>, T. (2024). The Role of Smart Homes in Providing Care for Older Adults: A Systematic Literature Review from 2010 to 2023. </a:t>
          </a:r>
          <a:r>
            <a:rPr lang="en-US" sz="1200" i="1" kern="1200" dirty="0"/>
            <a:t>Smart Cities</a:t>
          </a:r>
          <a:r>
            <a:rPr lang="en-US" sz="1200" kern="1200" dirty="0"/>
            <a:t>, 7(4), pp.1502–1550. https://doi.org/10.3390/smartcities7040062.</a:t>
          </a:r>
        </a:p>
      </dsp:txBody>
      <dsp:txXfrm>
        <a:off x="0" y="7499871"/>
        <a:ext cx="17307197" cy="340796"/>
      </dsp:txXfrm>
    </dsp:sp>
    <dsp:sp modelId="{47CD3064-7ADA-4177-AB97-9D7FDD8EE4EC}">
      <dsp:nvSpPr>
        <dsp:cNvPr id="0" name=""/>
        <dsp:cNvSpPr/>
      </dsp:nvSpPr>
      <dsp:spPr>
        <a:xfrm>
          <a:off x="0" y="7840668"/>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EDC65D-73A7-4FA2-865D-CC48941C8B80}">
      <dsp:nvSpPr>
        <dsp:cNvPr id="0" name=""/>
        <dsp:cNvSpPr/>
      </dsp:nvSpPr>
      <dsp:spPr>
        <a:xfrm>
          <a:off x="0" y="7840668"/>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Zamiri, M. and Esmaeili, A. (2024). Strategies, methods, and supports for developing skills within learning communities: A systematic review of the literature. </a:t>
          </a:r>
          <a:r>
            <a:rPr lang="en-US" sz="1200" i="1" kern="1200"/>
            <a:t>Administrative Sciences</a:t>
          </a:r>
          <a:r>
            <a:rPr lang="en-US" sz="1200" kern="1200"/>
            <a:t>, 14(9), pp.1–33.</a:t>
          </a:r>
        </a:p>
      </dsp:txBody>
      <dsp:txXfrm>
        <a:off x="0" y="7840668"/>
        <a:ext cx="17307197" cy="340796"/>
      </dsp:txXfrm>
    </dsp:sp>
    <dsp:sp modelId="{E8F68592-C32D-4071-8E15-2D42368CD3B9}">
      <dsp:nvSpPr>
        <dsp:cNvPr id="0" name=""/>
        <dsp:cNvSpPr/>
      </dsp:nvSpPr>
      <dsp:spPr>
        <a:xfrm>
          <a:off x="0" y="8181464"/>
          <a:ext cx="17307197"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52D6DE-AE58-44D7-A78F-D02DE678B8C4}">
      <dsp:nvSpPr>
        <dsp:cNvPr id="0" name=""/>
        <dsp:cNvSpPr/>
      </dsp:nvSpPr>
      <dsp:spPr>
        <a:xfrm>
          <a:off x="0" y="8181464"/>
          <a:ext cx="17307197" cy="340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t>Zhang, X. and Lin, H. (2021). Disengagement Theory. </a:t>
          </a:r>
          <a:r>
            <a:rPr lang="en-US" sz="1200" i="1" kern="1200" dirty="0"/>
            <a:t>Encyclopedia of Gerontology and Population Aging</a:t>
          </a:r>
          <a:r>
            <a:rPr lang="en-US" sz="1200" kern="1200" dirty="0"/>
            <a:t>, pp.1471–1476. https://doi.org/10.1007/978-3-030-22009-9_645.</a:t>
          </a:r>
        </a:p>
      </dsp:txBody>
      <dsp:txXfrm>
        <a:off x="0" y="8181464"/>
        <a:ext cx="17307197" cy="34079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76E6C9-2359-475C-AC72-0D2B21463758}" type="datetimeFigureOut">
              <a:rPr lang="en-US" smtClean="0"/>
              <a:t>2/28/26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E25E79-60E2-4147-8B40-011516878CA6}" type="slidenum">
              <a:rPr lang="en-US" smtClean="0"/>
              <a:t>‹#›</a:t>
            </a:fld>
            <a:endParaRPr lang="en-US"/>
          </a:p>
        </p:txBody>
      </p:sp>
    </p:spTree>
    <p:extLst>
      <p:ext uri="{BB962C8B-B14F-4D97-AF65-F5344CB8AC3E}">
        <p14:creationId xmlns:p14="http://schemas.microsoft.com/office/powerpoint/2010/main" val="1197024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Good [morning/afternoon, my name is [Your Name], and I will be presenting on the topic of today, Evaluating the Care and Support Needs of Older People. The presentation will be aimed at learning about the care needs of older adults, what is already provided and offered, the technological advances in the field, and the influence of the policies in the UK. I will also give suggestions on how elderly care can be improved with references to theories and real-life examples to prove my position. I would be pleased to present some light on this important problem for our ageing population.</a:t>
            </a:r>
          </a:p>
          <a:p>
            <a:endParaRPr lang="en-US" dirty="0"/>
          </a:p>
        </p:txBody>
      </p:sp>
      <p:sp>
        <p:nvSpPr>
          <p:cNvPr id="4" name="Slide Number Placeholder 3"/>
          <p:cNvSpPr>
            <a:spLocks noGrp="1"/>
          </p:cNvSpPr>
          <p:nvPr>
            <p:ph type="sldNum" sz="quarter" idx="5"/>
          </p:nvPr>
        </p:nvSpPr>
        <p:spPr/>
        <p:txBody>
          <a:bodyPr/>
          <a:lstStyle/>
          <a:p>
            <a:fld id="{A7E25E79-60E2-4147-8B40-011516878CA6}" type="slidenum">
              <a:rPr lang="en-US" smtClean="0"/>
              <a:t>1</a:t>
            </a:fld>
            <a:endParaRPr lang="en-US"/>
          </a:p>
        </p:txBody>
      </p:sp>
    </p:spTree>
    <p:extLst>
      <p:ext uri="{BB962C8B-B14F-4D97-AF65-F5344CB8AC3E}">
        <p14:creationId xmlns:p14="http://schemas.microsoft.com/office/powerpoint/2010/main" val="4264992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this presentation, the care, empowerment, and support requirements of older people will be assessed based on the challenges the elderly have and the services that are provided to enhance their independence. The process of ageing is associated with a gradual deterioration of physical, cognitive and social functions (</a:t>
            </a:r>
            <a:r>
              <a:rPr lang="en-US" sz="1200" kern="1200" dirty="0" err="1">
                <a:solidFill>
                  <a:schemeClr val="tx1"/>
                </a:solidFill>
                <a:effectLst/>
                <a:latin typeface="+mn-lt"/>
                <a:ea typeface="+mn-ea"/>
                <a:cs typeface="+mn-cs"/>
              </a:rPr>
              <a:t>Gaviano</a:t>
            </a:r>
            <a:r>
              <a:rPr lang="en-US" sz="1200" kern="1200" dirty="0">
                <a:solidFill>
                  <a:schemeClr val="tx1"/>
                </a:solidFill>
                <a:effectLst/>
                <a:latin typeface="+mn-lt"/>
                <a:ea typeface="+mn-ea"/>
                <a:cs typeface="+mn-cs"/>
              </a:rPr>
              <a:t> et al., 2024). Biological theories (Genetic Theory and Wear and Tear Theory) describe the process of ageing as a programmed process or as a consequence of damage (van der Kraan, 2025). As life expectancy rises, the ageing process needs to be known to enhance care systems. </a:t>
            </a:r>
            <a:r>
              <a:rPr lang="en-US" sz="1200" kern="1200">
                <a:solidFill>
                  <a:schemeClr val="tx1"/>
                </a:solidFill>
                <a:effectLst/>
                <a:latin typeface="+mn-lt"/>
                <a:ea typeface="+mn-ea"/>
                <a:cs typeface="+mn-cs"/>
              </a:rPr>
              <a:t>I will discuss ageing theory, major policies such as the care act 2014, care provisions, and technological advances.</a:t>
            </a:r>
          </a:p>
          <a:p>
            <a:endParaRPr lang="en-US" dirty="0"/>
          </a:p>
        </p:txBody>
      </p:sp>
      <p:sp>
        <p:nvSpPr>
          <p:cNvPr id="4" name="Slide Number Placeholder 3"/>
          <p:cNvSpPr>
            <a:spLocks noGrp="1"/>
          </p:cNvSpPr>
          <p:nvPr>
            <p:ph type="sldNum" sz="quarter" idx="5"/>
          </p:nvPr>
        </p:nvSpPr>
        <p:spPr/>
        <p:txBody>
          <a:bodyPr/>
          <a:lstStyle/>
          <a:p>
            <a:fld id="{A7E25E79-60E2-4147-8B40-011516878CA6}" type="slidenum">
              <a:rPr lang="en-US" smtClean="0"/>
              <a:t>3</a:t>
            </a:fld>
            <a:endParaRPr lang="en-US"/>
          </a:p>
        </p:txBody>
      </p:sp>
    </p:spTree>
    <p:extLst>
      <p:ext uri="{BB962C8B-B14F-4D97-AF65-F5344CB8AC3E}">
        <p14:creationId xmlns:p14="http://schemas.microsoft.com/office/powerpoint/2010/main" val="21650127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the UK, there has been an increase in the ageing population, and life expectancy also is growing, as well as the number of people living longer (Clayton, 2022). Recent statistics state that one out of every four individuals will be aged above 65 by 2040 (Age UK, 2024). This demographic change presents great pressures on health care, such as the growing demand of medical care, social care, and long-term care. Ageing population also has influence on economic resources, workforce and sustainability of social care systems. The explanation of these trends is the key to enhancing care services and empowering older people to retain independence.</a:t>
            </a:r>
          </a:p>
          <a:p>
            <a:endParaRPr lang="en-US" dirty="0"/>
          </a:p>
        </p:txBody>
      </p:sp>
      <p:sp>
        <p:nvSpPr>
          <p:cNvPr id="4" name="Slide Number Placeholder 3"/>
          <p:cNvSpPr>
            <a:spLocks noGrp="1"/>
          </p:cNvSpPr>
          <p:nvPr>
            <p:ph type="sldNum" sz="quarter" idx="5"/>
          </p:nvPr>
        </p:nvSpPr>
        <p:spPr/>
        <p:txBody>
          <a:bodyPr/>
          <a:lstStyle/>
          <a:p>
            <a:fld id="{A7E25E79-60E2-4147-8B40-011516878CA6}" type="slidenum">
              <a:rPr lang="en-US" smtClean="0"/>
              <a:t>4</a:t>
            </a:fld>
            <a:endParaRPr lang="en-US"/>
          </a:p>
        </p:txBody>
      </p:sp>
    </p:spTree>
    <p:extLst>
      <p:ext uri="{BB962C8B-B14F-4D97-AF65-F5344CB8AC3E}">
        <p14:creationId xmlns:p14="http://schemas.microsoft.com/office/powerpoint/2010/main" val="1687400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Elderly people have varying care requirements that should be addressed to ensure that they are healthy. Physical needs encompass mobility and nutrition assistance as well as activities of daily living. Emotional needs are concerned with mental health support, lessening isolation, and enhancing the feeling of security (Bruss, Seth and Zhao, 2024). Social needs constitute the need to preserve relationships and participate in the community (</a:t>
            </a:r>
            <a:r>
              <a:rPr lang="en-US" sz="1200" kern="1200" dirty="0" err="1">
                <a:solidFill>
                  <a:schemeClr val="tx1"/>
                </a:solidFill>
                <a:effectLst/>
                <a:latin typeface="+mn-lt"/>
                <a:ea typeface="+mn-ea"/>
                <a:cs typeface="+mn-cs"/>
              </a:rPr>
              <a:t>Zamiri</a:t>
            </a:r>
            <a:r>
              <a:rPr lang="en-US" sz="1200" kern="1200" dirty="0">
                <a:solidFill>
                  <a:schemeClr val="tx1"/>
                </a:solidFill>
                <a:effectLst/>
                <a:latin typeface="+mn-lt"/>
                <a:ea typeface="+mn-ea"/>
                <a:cs typeface="+mn-cs"/>
              </a:rPr>
              <a:t> and Esmaeili, 2024). Psychological needs are concerned with how to cope with the challenges of growing old, self-esteem and how to retain autonomy. To enhance the quality of life and functional independence in the elderly, care provisions should meet these complex needs.</a:t>
            </a:r>
          </a:p>
          <a:p>
            <a:endParaRPr lang="en-US" dirty="0"/>
          </a:p>
        </p:txBody>
      </p:sp>
      <p:sp>
        <p:nvSpPr>
          <p:cNvPr id="4" name="Slide Number Placeholder 3"/>
          <p:cNvSpPr>
            <a:spLocks noGrp="1"/>
          </p:cNvSpPr>
          <p:nvPr>
            <p:ph type="sldNum" sz="quarter" idx="5"/>
          </p:nvPr>
        </p:nvSpPr>
        <p:spPr/>
        <p:txBody>
          <a:bodyPr/>
          <a:lstStyle/>
          <a:p>
            <a:fld id="{A7E25E79-60E2-4147-8B40-011516878CA6}" type="slidenum">
              <a:rPr lang="en-US" smtClean="0"/>
              <a:t>5</a:t>
            </a:fld>
            <a:endParaRPr lang="en-US"/>
          </a:p>
        </p:txBody>
      </p:sp>
    </p:spTree>
    <p:extLst>
      <p:ext uri="{BB962C8B-B14F-4D97-AF65-F5344CB8AC3E}">
        <p14:creationId xmlns:p14="http://schemas.microsoft.com/office/powerpoint/2010/main" val="41882050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ageing theories are valuable in explaining the ageing process (Zhang and Lin, 2021). The Disengagement Theory is an idea that indicates that older people tend to stop being socially active and this could affect their social relationships. Activity Theory is the opposed theory, which proposes that social interaction enhances health and fulfilment (Teles and Ribeiro, 2021). The Continuity Theory </a:t>
            </a:r>
            <a:r>
              <a:rPr lang="en-US" sz="1200" kern="1200" dirty="0" err="1">
                <a:solidFill>
                  <a:schemeClr val="tx1"/>
                </a:solidFill>
                <a:effectLst/>
                <a:latin typeface="+mn-lt"/>
                <a:ea typeface="+mn-ea"/>
                <a:cs typeface="+mn-cs"/>
              </a:rPr>
              <a:t>emphasises</a:t>
            </a:r>
            <a:r>
              <a:rPr lang="en-US" sz="1200" kern="1200" dirty="0">
                <a:solidFill>
                  <a:schemeClr val="tx1"/>
                </a:solidFill>
                <a:effectLst/>
                <a:latin typeface="+mn-lt"/>
                <a:ea typeface="+mn-ea"/>
                <a:cs typeface="+mn-cs"/>
              </a:rPr>
              <a:t> the need to maintain the same patterns in activities and relationships (Tse, Nakamura and Csikszentmihalyi, 2022). Lastly, the Life Course Theory focuses on the lifetime effects of what occurs during early life on the ageing process (</a:t>
            </a:r>
            <a:r>
              <a:rPr lang="en-US" sz="1200" kern="1200" dirty="0" err="1">
                <a:solidFill>
                  <a:schemeClr val="tx1"/>
                </a:solidFill>
                <a:effectLst/>
                <a:latin typeface="+mn-lt"/>
                <a:ea typeface="+mn-ea"/>
                <a:cs typeface="+mn-cs"/>
              </a:rPr>
              <a:t>Vineis</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Barouki</a:t>
            </a:r>
            <a:r>
              <a:rPr lang="en-US" sz="1200" kern="1200" dirty="0">
                <a:solidFill>
                  <a:schemeClr val="tx1"/>
                </a:solidFill>
                <a:effectLst/>
                <a:latin typeface="+mn-lt"/>
                <a:ea typeface="+mn-ea"/>
                <a:cs typeface="+mn-cs"/>
              </a:rPr>
              <a:t>, 2022). The theories assist in informing care strategies as they instruct the way we deal with social and psychological needs of older adults.</a:t>
            </a:r>
          </a:p>
          <a:p>
            <a:endParaRPr lang="en-US" dirty="0"/>
          </a:p>
        </p:txBody>
      </p:sp>
      <p:sp>
        <p:nvSpPr>
          <p:cNvPr id="4" name="Slide Number Placeholder 3"/>
          <p:cNvSpPr>
            <a:spLocks noGrp="1"/>
          </p:cNvSpPr>
          <p:nvPr>
            <p:ph type="sldNum" sz="quarter" idx="5"/>
          </p:nvPr>
        </p:nvSpPr>
        <p:spPr/>
        <p:txBody>
          <a:bodyPr/>
          <a:lstStyle/>
          <a:p>
            <a:fld id="{A7E25E79-60E2-4147-8B40-011516878CA6}" type="slidenum">
              <a:rPr lang="en-US" smtClean="0"/>
              <a:t>6</a:t>
            </a:fld>
            <a:endParaRPr lang="en-US"/>
          </a:p>
        </p:txBody>
      </p:sp>
    </p:spTree>
    <p:extLst>
      <p:ext uri="{BB962C8B-B14F-4D97-AF65-F5344CB8AC3E}">
        <p14:creationId xmlns:p14="http://schemas.microsoft.com/office/powerpoint/2010/main" val="15209766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Care amongst older people in the UK is influenced by several major policies. Care Act 2014 underlines the importance of the personal wellbeing and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(Department of Health &amp; Social Care, 2025). It requires a care plan that is always individual-driven. Equality Act 2010 does not allow discrimination against older people, which guarantees equal access to the services (GOV.UK, 2013). The NHS Long Term Plan promotes the needs of older people by addressing certain health requirements, including those of dementia or management of chronic illnesses (NHS England, 2025). Such policies will provide empowerment to older adults so that they get the care they need without being discriminated against in respect to their rights and dignity. Slide 7: The Existing Care Provisions in the UK.</a:t>
            </a:r>
          </a:p>
          <a:p>
            <a:endParaRPr lang="en-US" dirty="0"/>
          </a:p>
        </p:txBody>
      </p:sp>
      <p:sp>
        <p:nvSpPr>
          <p:cNvPr id="4" name="Slide Number Placeholder 3"/>
          <p:cNvSpPr>
            <a:spLocks noGrp="1"/>
          </p:cNvSpPr>
          <p:nvPr>
            <p:ph type="sldNum" sz="quarter" idx="5"/>
          </p:nvPr>
        </p:nvSpPr>
        <p:spPr/>
        <p:txBody>
          <a:bodyPr/>
          <a:lstStyle/>
          <a:p>
            <a:fld id="{A7E25E79-60E2-4147-8B40-011516878CA6}" type="slidenum">
              <a:rPr lang="en-US" smtClean="0"/>
              <a:t>7</a:t>
            </a:fld>
            <a:endParaRPr lang="en-US"/>
          </a:p>
        </p:txBody>
      </p:sp>
    </p:spTree>
    <p:extLst>
      <p:ext uri="{BB962C8B-B14F-4D97-AF65-F5344CB8AC3E}">
        <p14:creationId xmlns:p14="http://schemas.microsoft.com/office/powerpoint/2010/main" val="24283686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UK has the different care facilities offered by the elderly such as residential care facilities, home care facilities, and day facilities. The residential care offers 24/7 care with occasional loss of autonomy. Home care services enable the old to be provided with services if they stay in their homes, which encourages independence (</a:t>
            </a:r>
            <a:r>
              <a:rPr lang="en-US" sz="1200" kern="1200" dirty="0" err="1">
                <a:solidFill>
                  <a:schemeClr val="tx1"/>
                </a:solidFill>
                <a:effectLst/>
                <a:latin typeface="+mn-lt"/>
                <a:ea typeface="+mn-ea"/>
                <a:cs typeface="+mn-cs"/>
              </a:rPr>
              <a:t>Facchinetti</a:t>
            </a:r>
            <a:r>
              <a:rPr lang="en-US" sz="1200" kern="1200" dirty="0">
                <a:solidFill>
                  <a:schemeClr val="tx1"/>
                </a:solidFill>
                <a:effectLst/>
                <a:latin typeface="+mn-lt"/>
                <a:ea typeface="+mn-ea"/>
                <a:cs typeface="+mn-cs"/>
              </a:rPr>
              <a:t> et al., 2023). Day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provide interactions and attention throughout the day (Argenti et al., 2025). Nonetheless, the services are </a:t>
            </a:r>
            <a:r>
              <a:rPr lang="en-US" sz="1200" kern="1200" dirty="0" err="1">
                <a:solidFill>
                  <a:schemeClr val="tx1"/>
                </a:solidFill>
                <a:effectLst/>
                <a:latin typeface="+mn-lt"/>
                <a:ea typeface="+mn-ea"/>
                <a:cs typeface="+mn-cs"/>
              </a:rPr>
              <a:t>characterised</a:t>
            </a:r>
            <a:r>
              <a:rPr lang="en-US" sz="1200" kern="1200" dirty="0">
                <a:solidFill>
                  <a:schemeClr val="tx1"/>
                </a:solidFill>
                <a:effectLst/>
                <a:latin typeface="+mn-lt"/>
                <a:ea typeface="+mn-ea"/>
                <a:cs typeface="+mn-cs"/>
              </a:rPr>
              <a:t> by issues of accessibility, lack of funds, and poor uniformity in quality across location. There must be a better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system to deal with these service voids and enhance the care of the elderly.</a:t>
            </a:r>
          </a:p>
          <a:p>
            <a:endParaRPr lang="en-US" dirty="0"/>
          </a:p>
        </p:txBody>
      </p:sp>
      <p:sp>
        <p:nvSpPr>
          <p:cNvPr id="4" name="Slide Number Placeholder 3"/>
          <p:cNvSpPr>
            <a:spLocks noGrp="1"/>
          </p:cNvSpPr>
          <p:nvPr>
            <p:ph type="sldNum" sz="quarter" idx="5"/>
          </p:nvPr>
        </p:nvSpPr>
        <p:spPr/>
        <p:txBody>
          <a:bodyPr/>
          <a:lstStyle/>
          <a:p>
            <a:fld id="{A7E25E79-60E2-4147-8B40-011516878CA6}" type="slidenum">
              <a:rPr lang="en-US" smtClean="0"/>
              <a:t>8</a:t>
            </a:fld>
            <a:endParaRPr lang="en-US"/>
          </a:p>
        </p:txBody>
      </p:sp>
    </p:spTree>
    <p:extLst>
      <p:ext uri="{BB962C8B-B14F-4D97-AF65-F5344CB8AC3E}">
        <p14:creationId xmlns:p14="http://schemas.microsoft.com/office/powerpoint/2010/main" val="38566770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Residential care homes offer these people the necessary services which are 24-hour care. They provide 24/7 care, medical assistance, and </a:t>
            </a:r>
            <a:r>
              <a:rPr lang="en-US" sz="1200" kern="1200" dirty="0" err="1">
                <a:solidFill>
                  <a:schemeClr val="tx1"/>
                </a:solidFill>
                <a:effectLst/>
                <a:latin typeface="+mn-lt"/>
                <a:ea typeface="+mn-ea"/>
                <a:cs typeface="+mn-cs"/>
              </a:rPr>
              <a:t>socialisation</a:t>
            </a:r>
            <a:r>
              <a:rPr lang="en-US" sz="1200" kern="1200" dirty="0">
                <a:solidFill>
                  <a:schemeClr val="tx1"/>
                </a:solidFill>
                <a:effectLst/>
                <a:latin typeface="+mn-lt"/>
                <a:ea typeface="+mn-ea"/>
                <a:cs typeface="+mn-cs"/>
              </a:rPr>
              <a:t> among elderly people. Nonetheless, such problems as overcrowding, high prices, and the absence of individual care have become common reported ones. This affects the emotional wellbeing of many residents because of the loss of independence and autonomy (Allen et al., 2022). Where whereas other care homes would be able to offer quality care, some experience difficulties in offering individual based care because of shortages of staff and poor funding. Residential care should be enhanced so that it satisfies various needs of the aged.</a:t>
            </a:r>
          </a:p>
          <a:p>
            <a:endParaRPr lang="en-US" dirty="0"/>
          </a:p>
        </p:txBody>
      </p:sp>
      <p:sp>
        <p:nvSpPr>
          <p:cNvPr id="4" name="Slide Number Placeholder 3"/>
          <p:cNvSpPr>
            <a:spLocks noGrp="1"/>
          </p:cNvSpPr>
          <p:nvPr>
            <p:ph type="sldNum" sz="quarter" idx="5"/>
          </p:nvPr>
        </p:nvSpPr>
        <p:spPr/>
        <p:txBody>
          <a:bodyPr/>
          <a:lstStyle/>
          <a:p>
            <a:fld id="{A7E25E79-60E2-4147-8B40-011516878CA6}" type="slidenum">
              <a:rPr lang="en-US" smtClean="0"/>
              <a:t>9</a:t>
            </a:fld>
            <a:endParaRPr lang="en-US"/>
          </a:p>
        </p:txBody>
      </p:sp>
    </p:spTree>
    <p:extLst>
      <p:ext uri="{BB962C8B-B14F-4D97-AF65-F5344CB8AC3E}">
        <p14:creationId xmlns:p14="http://schemas.microsoft.com/office/powerpoint/2010/main" val="15407823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the day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and hospice care which provide vital assistance to the elderly. Day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offer older adults a social setup where they can interact with each other, get meals, and healthcare (Avraham et al., 2025). They decrease loneliness and enhance psychological comfort. They do not, however, always reach rural people. The palliative care in the hospice services aims at providing dignity and comfort to end of life patients. Although it offers high-quality care, it may be inaccessible, unavailable, and the funding of these key services is often unavailable to provide its reach and quality.</a:t>
            </a:r>
          </a:p>
          <a:p>
            <a:endParaRPr lang="en-US" dirty="0"/>
          </a:p>
        </p:txBody>
      </p:sp>
      <p:sp>
        <p:nvSpPr>
          <p:cNvPr id="4" name="Slide Number Placeholder 3"/>
          <p:cNvSpPr>
            <a:spLocks noGrp="1"/>
          </p:cNvSpPr>
          <p:nvPr>
            <p:ph type="sldNum" sz="quarter" idx="5"/>
          </p:nvPr>
        </p:nvSpPr>
        <p:spPr/>
        <p:txBody>
          <a:bodyPr/>
          <a:lstStyle/>
          <a:p>
            <a:fld id="{A7E25E79-60E2-4147-8B40-011516878CA6}" type="slidenum">
              <a:rPr lang="en-US" smtClean="0"/>
              <a:t>10</a:t>
            </a:fld>
            <a:endParaRPr lang="en-US"/>
          </a:p>
        </p:txBody>
      </p:sp>
    </p:spTree>
    <p:extLst>
      <p:ext uri="{BB962C8B-B14F-4D97-AF65-F5344CB8AC3E}">
        <p14:creationId xmlns:p14="http://schemas.microsoft.com/office/powerpoint/2010/main" val="32676776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is a strong role that technological advancements must play in enhancing care to the elderly. Telehealth enables home-based consultations, making travelling unnecessary and improving the availability of healthcare (Mathew et al., 2023). Automation of such activities as lighting, security, and medication reminders is possible in smart homes, which promotes increased autonomy among older adults (Vrančić, Zadravec and </a:t>
            </a:r>
            <a:r>
              <a:rPr lang="en-US" sz="1200" kern="1200" dirty="0" err="1">
                <a:solidFill>
                  <a:schemeClr val="tx1"/>
                </a:solidFill>
                <a:effectLst/>
                <a:latin typeface="+mn-lt"/>
                <a:ea typeface="+mn-ea"/>
                <a:cs typeface="+mn-cs"/>
              </a:rPr>
              <a:t>Orehovački</a:t>
            </a:r>
            <a:r>
              <a:rPr lang="en-US" sz="1200" kern="1200" dirty="0">
                <a:solidFill>
                  <a:schemeClr val="tx1"/>
                </a:solidFill>
                <a:effectLst/>
                <a:latin typeface="+mn-lt"/>
                <a:ea typeface="+mn-ea"/>
                <a:cs typeface="+mn-cs"/>
              </a:rPr>
              <a:t>, 2024). Cognitive decline can be managed with the help of dementia technology including memory aids and tracking devices (Shaik et al., 2024). Robotics are also being applied to help perform the daily activities. Nonetheless, these issues are digital exclusion in older adults and the affordability of technology, which might restrict the accessibility of such technologies among all people.</a:t>
            </a:r>
          </a:p>
          <a:p>
            <a:endParaRPr lang="en-US" dirty="0"/>
          </a:p>
        </p:txBody>
      </p:sp>
      <p:sp>
        <p:nvSpPr>
          <p:cNvPr id="4" name="Slide Number Placeholder 3"/>
          <p:cNvSpPr>
            <a:spLocks noGrp="1"/>
          </p:cNvSpPr>
          <p:nvPr>
            <p:ph type="sldNum" sz="quarter" idx="5"/>
          </p:nvPr>
        </p:nvSpPr>
        <p:spPr/>
        <p:txBody>
          <a:bodyPr/>
          <a:lstStyle/>
          <a:p>
            <a:fld id="{A7E25E79-60E2-4147-8B40-011516878CA6}" type="slidenum">
              <a:rPr lang="en-US" smtClean="0"/>
              <a:t>11</a:t>
            </a:fld>
            <a:endParaRPr lang="en-US"/>
          </a:p>
        </p:txBody>
      </p:sp>
    </p:spTree>
    <p:extLst>
      <p:ext uri="{BB962C8B-B14F-4D97-AF65-F5344CB8AC3E}">
        <p14:creationId xmlns:p14="http://schemas.microsoft.com/office/powerpoint/2010/main" val="12999479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Dementia Village in the Netherlands is a new form of care in which the dementia sufferers will have their own community to stay in. The design enables the residents to lead a more independent life though with the required care. This model includes Continuity Theory and Activity Theory because residents are encouraged to do what they are used to and hold social roles. The village will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confusion, enhance safety, and the quality of life of residents. The model has demonstrated positive results, and its success has led to the desire to recreate the model in other nations, such as the UK.</a:t>
            </a:r>
          </a:p>
          <a:p>
            <a:endParaRPr lang="en-US" dirty="0"/>
          </a:p>
        </p:txBody>
      </p:sp>
      <p:sp>
        <p:nvSpPr>
          <p:cNvPr id="4" name="Slide Number Placeholder 3"/>
          <p:cNvSpPr>
            <a:spLocks noGrp="1"/>
          </p:cNvSpPr>
          <p:nvPr>
            <p:ph type="sldNum" sz="quarter" idx="5"/>
          </p:nvPr>
        </p:nvSpPr>
        <p:spPr/>
        <p:txBody>
          <a:bodyPr/>
          <a:lstStyle/>
          <a:p>
            <a:fld id="{A7E25E79-60E2-4147-8B40-011516878CA6}" type="slidenum">
              <a:rPr lang="en-US" smtClean="0"/>
              <a:t>12</a:t>
            </a:fld>
            <a:endParaRPr lang="en-US"/>
          </a:p>
        </p:txBody>
      </p:sp>
    </p:spTree>
    <p:extLst>
      <p:ext uri="{BB962C8B-B14F-4D97-AF65-F5344CB8AC3E}">
        <p14:creationId xmlns:p14="http://schemas.microsoft.com/office/powerpoint/2010/main" val="17130190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E79D37-E6EB-DF07-240A-2CA1EC06C8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BCD9D9-8282-5A90-30AF-01B4AFDCE6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F46961-167E-2CE9-05A1-6A1D18DB8594}"/>
              </a:ext>
            </a:extLst>
          </p:cNvPr>
          <p:cNvSpPr>
            <a:spLocks noGrp="1"/>
          </p:cNvSpPr>
          <p:nvPr>
            <p:ph type="body" idx="1"/>
          </p:nvPr>
        </p:nvSpPr>
        <p:spPr/>
        <p:txBody>
          <a:bodyPr/>
          <a:lstStyle/>
          <a:p>
            <a:pPr algn="just"/>
            <a:r>
              <a:rPr lang="en-US" sz="1200" kern="1200" dirty="0">
                <a:solidFill>
                  <a:schemeClr val="tx1"/>
                </a:solidFill>
                <a:effectLst/>
                <a:latin typeface="+mn-lt"/>
                <a:ea typeface="+mn-ea"/>
                <a:cs typeface="+mn-cs"/>
              </a:rPr>
              <a:t>The activities of Age UK are aimed at enhancing the lives of the old people through the provision of home support services, befriending schemes, and advocacy. Through these programs, social inclusion is encouraged and older adults are empowered to become independent at their homes. Befriending schemes limit isolation, whereas home services assist in personal care and household chores. The strategy of Age UK is consistent with the Activity Theory and promotes the activity of older people and their integration into local communities.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does an excellent job, but funding is an issue, and certain vulnerable populations do not access services without problems.</a:t>
            </a:r>
          </a:p>
        </p:txBody>
      </p:sp>
      <p:sp>
        <p:nvSpPr>
          <p:cNvPr id="4" name="Slide Number Placeholder 3">
            <a:extLst>
              <a:ext uri="{FF2B5EF4-FFF2-40B4-BE49-F238E27FC236}">
                <a16:creationId xmlns:a16="http://schemas.microsoft.com/office/drawing/2014/main" id="{3D072D89-4E42-F91C-7550-8C5736A807D3}"/>
              </a:ext>
            </a:extLst>
          </p:cNvPr>
          <p:cNvSpPr>
            <a:spLocks noGrp="1"/>
          </p:cNvSpPr>
          <p:nvPr>
            <p:ph type="sldNum" sz="quarter" idx="5"/>
          </p:nvPr>
        </p:nvSpPr>
        <p:spPr/>
        <p:txBody>
          <a:bodyPr/>
          <a:lstStyle/>
          <a:p>
            <a:fld id="{A7E25E79-60E2-4147-8B40-011516878CA6}" type="slidenum">
              <a:rPr lang="en-US" smtClean="0"/>
              <a:t>13</a:t>
            </a:fld>
            <a:endParaRPr lang="en-US"/>
          </a:p>
        </p:txBody>
      </p:sp>
    </p:spTree>
    <p:extLst>
      <p:ext uri="{BB962C8B-B14F-4D97-AF65-F5344CB8AC3E}">
        <p14:creationId xmlns:p14="http://schemas.microsoft.com/office/powerpoint/2010/main" val="4201343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activities of Age UK are aimed at enhancing the lives of the old people through the provision of home support services, befriending schemes, and advocacy. Through these programs, social inclusion is encouraged and older adults are empowered to become independent at their homes. Befriending schemes limit isolation, whereas home services assist in personal care and household chores. The strategy of Age UK is consistent with the Activity Theory and promotes the activity of older people and their integration into local communities.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does an excellent job, but funding is an issue, and certain vulnerable populations do not access services without problems.</a:t>
            </a:r>
          </a:p>
          <a:p>
            <a:endParaRPr lang="en-US" dirty="0"/>
          </a:p>
        </p:txBody>
      </p:sp>
      <p:sp>
        <p:nvSpPr>
          <p:cNvPr id="4" name="Slide Number Placeholder 3"/>
          <p:cNvSpPr>
            <a:spLocks noGrp="1"/>
          </p:cNvSpPr>
          <p:nvPr>
            <p:ph type="sldNum" sz="quarter" idx="5"/>
          </p:nvPr>
        </p:nvSpPr>
        <p:spPr/>
        <p:txBody>
          <a:bodyPr/>
          <a:lstStyle/>
          <a:p>
            <a:fld id="{A7E25E79-60E2-4147-8B40-011516878CA6}" type="slidenum">
              <a:rPr lang="en-US" smtClean="0"/>
              <a:t>14</a:t>
            </a:fld>
            <a:endParaRPr lang="en-US"/>
          </a:p>
        </p:txBody>
      </p:sp>
    </p:spTree>
    <p:extLst>
      <p:ext uri="{BB962C8B-B14F-4D97-AF65-F5344CB8AC3E}">
        <p14:creationId xmlns:p14="http://schemas.microsoft.com/office/powerpoint/2010/main" val="6415396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as much as the proposed recommendations are beneficial, there are various barriers. The issue of funding is also a major challenge especially when it comes to government funded projects such as day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and home care. Lack of staff in the care industry may compromise the level of care. Barriers to innovation also include how people react to the implementation of new technology in the care setting (Nowak, 2023). Also, digital exclusion is an obstacle to accessing technology-based services, particularly in the case of older adults who have lower levels of digital literacy. It is possible that these challenges will be overcome only through policy changes and investment in training and infrastructure to better serve older adults.</a:t>
            </a:r>
          </a:p>
          <a:p>
            <a:endParaRPr lang="en-US" dirty="0"/>
          </a:p>
        </p:txBody>
      </p:sp>
      <p:sp>
        <p:nvSpPr>
          <p:cNvPr id="4" name="Slide Number Placeholder 3"/>
          <p:cNvSpPr>
            <a:spLocks noGrp="1"/>
          </p:cNvSpPr>
          <p:nvPr>
            <p:ph type="sldNum" sz="quarter" idx="5"/>
          </p:nvPr>
        </p:nvSpPr>
        <p:spPr/>
        <p:txBody>
          <a:bodyPr/>
          <a:lstStyle/>
          <a:p>
            <a:fld id="{A7E25E79-60E2-4147-8B40-011516878CA6}" type="slidenum">
              <a:rPr lang="en-US" smtClean="0"/>
              <a:t>15</a:t>
            </a:fld>
            <a:endParaRPr lang="en-US"/>
          </a:p>
        </p:txBody>
      </p:sp>
    </p:spTree>
    <p:extLst>
      <p:ext uri="{BB962C8B-B14F-4D97-AF65-F5344CB8AC3E}">
        <p14:creationId xmlns:p14="http://schemas.microsoft.com/office/powerpoint/2010/main" val="34191352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ageing population is a major cause of health care and social services. The rising population of older adults causes an increase in the demand for services including GP appointments and </a:t>
            </a:r>
            <a:r>
              <a:rPr lang="en-US" sz="1200" kern="1200" dirty="0" err="1">
                <a:solidFill>
                  <a:schemeClr val="tx1"/>
                </a:solidFill>
                <a:effectLst/>
                <a:latin typeface="+mn-lt"/>
                <a:ea typeface="+mn-ea"/>
                <a:cs typeface="+mn-cs"/>
              </a:rPr>
              <a:t>hospitalisation</a:t>
            </a:r>
            <a:r>
              <a:rPr lang="en-US" sz="1200" kern="1200" dirty="0">
                <a:solidFill>
                  <a:schemeClr val="tx1"/>
                </a:solidFill>
                <a:effectLst/>
                <a:latin typeface="+mn-lt"/>
                <a:ea typeface="+mn-ea"/>
                <a:cs typeface="+mn-cs"/>
              </a:rPr>
              <a:t>. This pandemic creates a burden on social services and healthcare budgets (Grange et al., 2024). Also, this population requires increased healthcare practitioners to attend to them. Caregivers in the family experience emotional, physical and financial pressures which worsen the care. Finally, the long-term care services such as residential care and home support are in increased demand, so this requires more resources and improved planning.</a:t>
            </a:r>
          </a:p>
          <a:p>
            <a:endParaRPr lang="en-US" dirty="0"/>
          </a:p>
        </p:txBody>
      </p:sp>
      <p:sp>
        <p:nvSpPr>
          <p:cNvPr id="4" name="Slide Number Placeholder 3"/>
          <p:cNvSpPr>
            <a:spLocks noGrp="1"/>
          </p:cNvSpPr>
          <p:nvPr>
            <p:ph type="sldNum" sz="quarter" idx="5"/>
          </p:nvPr>
        </p:nvSpPr>
        <p:spPr/>
        <p:txBody>
          <a:bodyPr/>
          <a:lstStyle/>
          <a:p>
            <a:fld id="{A7E25E79-60E2-4147-8B40-011516878CA6}" type="slidenum">
              <a:rPr lang="en-US" smtClean="0"/>
              <a:t>16</a:t>
            </a:fld>
            <a:endParaRPr lang="en-US"/>
          </a:p>
        </p:txBody>
      </p:sp>
    </p:spTree>
    <p:extLst>
      <p:ext uri="{BB962C8B-B14F-4D97-AF65-F5344CB8AC3E}">
        <p14:creationId xmlns:p14="http://schemas.microsoft.com/office/powerpoint/2010/main" val="7804325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sum up, older adults have heterogeneous and multifaceted care and support needs that are only addressed through comprehensive approaches. Both the theories of ageing and the important policies, such as the Care Act 2014, are used to design and provide care services. Technology can significantly increase the autonomy and quality of life of older adults, and obstacles to technological use, including funding and digital divide, must be overcome. Our ageing population and the growing need of the elderly will be better addressed through our focus on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growth of services, and innovation that will provide our population with good health and dignity.</a:t>
            </a:r>
          </a:p>
          <a:p>
            <a:endParaRPr lang="en-US" dirty="0"/>
          </a:p>
        </p:txBody>
      </p:sp>
      <p:sp>
        <p:nvSpPr>
          <p:cNvPr id="4" name="Slide Number Placeholder 3"/>
          <p:cNvSpPr>
            <a:spLocks noGrp="1"/>
          </p:cNvSpPr>
          <p:nvPr>
            <p:ph type="sldNum" sz="quarter" idx="5"/>
          </p:nvPr>
        </p:nvSpPr>
        <p:spPr/>
        <p:txBody>
          <a:bodyPr/>
          <a:lstStyle/>
          <a:p>
            <a:fld id="{A7E25E79-60E2-4147-8B40-011516878CA6}" type="slidenum">
              <a:rPr lang="en-US" smtClean="0"/>
              <a:t>17</a:t>
            </a:fld>
            <a:endParaRPr lang="en-US"/>
          </a:p>
        </p:txBody>
      </p:sp>
    </p:spTree>
    <p:extLst>
      <p:ext uri="{BB962C8B-B14F-4D97-AF65-F5344CB8AC3E}">
        <p14:creationId xmlns:p14="http://schemas.microsoft.com/office/powerpoint/2010/main" val="26813823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2/28/26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2/28/26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2/28/26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sv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2.png"/><Relationship Id="rId4" Type="http://schemas.openxmlformats.org/officeDocument/2006/relationships/image" Target="../media/image11.jpe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diagramColors" Target="../diagrams/colors2.xml"/><Relationship Id="rId3" Type="http://schemas.openxmlformats.org/officeDocument/2006/relationships/slideLayout" Target="../slideLayouts/slideLayout7.xml"/><Relationship Id="rId7" Type="http://schemas.openxmlformats.org/officeDocument/2006/relationships/image" Target="../media/image15.png"/><Relationship Id="rId12" Type="http://schemas.openxmlformats.org/officeDocument/2006/relationships/diagramQuickStyle" Target="../diagrams/quickStyle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4.png"/><Relationship Id="rId11" Type="http://schemas.openxmlformats.org/officeDocument/2006/relationships/diagramLayout" Target="../diagrams/layout2.xml"/><Relationship Id="rId5" Type="http://schemas.openxmlformats.org/officeDocument/2006/relationships/image" Target="../media/image13.png"/><Relationship Id="rId15" Type="http://schemas.openxmlformats.org/officeDocument/2006/relationships/image" Target="../media/image12.png"/><Relationship Id="rId10" Type="http://schemas.openxmlformats.org/officeDocument/2006/relationships/diagramData" Target="../diagrams/data2.xml"/><Relationship Id="rId4" Type="http://schemas.openxmlformats.org/officeDocument/2006/relationships/notesSlide" Target="../notesSlides/notesSlide2.xml"/><Relationship Id="rId9" Type="http://schemas.openxmlformats.org/officeDocument/2006/relationships/image" Target="../media/image17.png"/><Relationship Id="rId14"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7.xml"/><Relationship Id="rId7" Type="http://schemas.openxmlformats.org/officeDocument/2006/relationships/diagramQuickStyle" Target="../diagrams/quickStyle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3.xml"/><Relationship Id="rId11" Type="http://schemas.openxmlformats.org/officeDocument/2006/relationships/image" Target="../media/image12.png"/><Relationship Id="rId5" Type="http://schemas.openxmlformats.org/officeDocument/2006/relationships/diagramData" Target="../diagrams/data3.xml"/><Relationship Id="rId10" Type="http://schemas.openxmlformats.org/officeDocument/2006/relationships/image" Target="../media/image18.png"/><Relationship Id="rId4" Type="http://schemas.openxmlformats.org/officeDocument/2006/relationships/notesSlide" Target="../notesSlides/notesSlide3.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7.xml"/><Relationship Id="rId7" Type="http://schemas.openxmlformats.org/officeDocument/2006/relationships/diagramQuickStyle" Target="../diagrams/quickStyle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4.xml"/><Relationship Id="rId11" Type="http://schemas.openxmlformats.org/officeDocument/2006/relationships/image" Target="../media/image12.png"/><Relationship Id="rId5" Type="http://schemas.openxmlformats.org/officeDocument/2006/relationships/diagramData" Target="../diagrams/data4.xml"/><Relationship Id="rId10" Type="http://schemas.openxmlformats.org/officeDocument/2006/relationships/image" Target="../media/image19.png"/><Relationship Id="rId4" Type="http://schemas.openxmlformats.org/officeDocument/2006/relationships/notesSlide" Target="../notesSlides/notesSlide4.xml"/><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7.xml"/><Relationship Id="rId7" Type="http://schemas.openxmlformats.org/officeDocument/2006/relationships/diagramQuickStyle" Target="../diagrams/quickStyle5.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12.png"/><Relationship Id="rId4" Type="http://schemas.openxmlformats.org/officeDocument/2006/relationships/notesSlide" Target="../notesSlides/notesSlide5.xml"/><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image" Target="../media/image12.png"/><Relationship Id="rId3" Type="http://schemas.openxmlformats.org/officeDocument/2006/relationships/slideLayout" Target="../slideLayouts/slideLayout7.xml"/><Relationship Id="rId7" Type="http://schemas.openxmlformats.org/officeDocument/2006/relationships/image" Target="../media/image22.png"/><Relationship Id="rId12" Type="http://schemas.microsoft.com/office/2007/relationships/diagramDrawing" Target="../diagrams/drawing6.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1.png"/><Relationship Id="rId11" Type="http://schemas.openxmlformats.org/officeDocument/2006/relationships/diagramColors" Target="../diagrams/colors6.xml"/><Relationship Id="rId5" Type="http://schemas.openxmlformats.org/officeDocument/2006/relationships/image" Target="../media/image20.png"/><Relationship Id="rId10" Type="http://schemas.openxmlformats.org/officeDocument/2006/relationships/diagramQuickStyle" Target="../diagrams/quickStyle6.xml"/><Relationship Id="rId4" Type="http://schemas.openxmlformats.org/officeDocument/2006/relationships/notesSlide" Target="../notesSlides/notesSlide6.xml"/><Relationship Id="rId9"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7.xml"/><Relationship Id="rId7" Type="http://schemas.openxmlformats.org/officeDocument/2006/relationships/diagramQuickStyle" Target="../diagrams/quickStyle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12.png"/><Relationship Id="rId4" Type="http://schemas.openxmlformats.org/officeDocument/2006/relationships/notesSlide" Target="../notesSlides/notesSlide7.xml"/><Relationship Id="rId9" Type="http://schemas.microsoft.com/office/2007/relationships/diagramDrawing" Target="../diagrams/drawing7.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slideLayout" Target="../slideLayouts/slideLayout7.xml"/><Relationship Id="rId7" Type="http://schemas.openxmlformats.org/officeDocument/2006/relationships/diagramLayout" Target="../diagrams/layout8.xml"/><Relationship Id="rId12" Type="http://schemas.openxmlformats.org/officeDocument/2006/relationships/image" Target="../media/image1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Data" Target="../diagrams/data8.xml"/><Relationship Id="rId11" Type="http://schemas.openxmlformats.org/officeDocument/2006/relationships/image" Target="../media/image15.png"/><Relationship Id="rId5" Type="http://schemas.openxmlformats.org/officeDocument/2006/relationships/image" Target="../media/image23.png"/><Relationship Id="rId10" Type="http://schemas.microsoft.com/office/2007/relationships/diagramDrawing" Target="../diagrams/drawing8.xml"/><Relationship Id="rId4" Type="http://schemas.openxmlformats.org/officeDocument/2006/relationships/notesSlide" Target="../notesSlides/notesSlide8.xml"/><Relationship Id="rId9" Type="http://schemas.openxmlformats.org/officeDocument/2006/relationships/diagramColors" Target="../diagrams/colors8.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9.xml"/><Relationship Id="rId3" Type="http://schemas.openxmlformats.org/officeDocument/2006/relationships/slideLayout" Target="../slideLayouts/slideLayout7.xml"/><Relationship Id="rId7" Type="http://schemas.openxmlformats.org/officeDocument/2006/relationships/diagramLayout" Target="../diagrams/layout9.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Data" Target="../diagrams/data9.xml"/><Relationship Id="rId11" Type="http://schemas.openxmlformats.org/officeDocument/2006/relationships/image" Target="../media/image12.png"/><Relationship Id="rId5" Type="http://schemas.openxmlformats.org/officeDocument/2006/relationships/image" Target="../media/image24.png"/><Relationship Id="rId10" Type="http://schemas.microsoft.com/office/2007/relationships/diagramDrawing" Target="../diagrams/drawing9.xml"/><Relationship Id="rId4" Type="http://schemas.openxmlformats.org/officeDocument/2006/relationships/notesSlide" Target="../notesSlides/notesSlide9.xml"/><Relationship Id="rId9" Type="http://schemas.openxmlformats.org/officeDocument/2006/relationships/diagramColors" Target="../diagrams/colors9.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7.xml"/><Relationship Id="rId7" Type="http://schemas.openxmlformats.org/officeDocument/2006/relationships/diagramQuickStyle" Target="../diagrams/quickStyle10.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10.xml"/><Relationship Id="rId11" Type="http://schemas.openxmlformats.org/officeDocument/2006/relationships/image" Target="../media/image12.png"/><Relationship Id="rId5" Type="http://schemas.openxmlformats.org/officeDocument/2006/relationships/diagramData" Target="../diagrams/data10.xml"/><Relationship Id="rId10" Type="http://schemas.openxmlformats.org/officeDocument/2006/relationships/image" Target="../media/image25.png"/><Relationship Id="rId4" Type="http://schemas.openxmlformats.org/officeDocument/2006/relationships/notesSlide" Target="../notesSlides/notesSlide10.xml"/><Relationship Id="rId9" Type="http://schemas.microsoft.com/office/2007/relationships/diagramDrawing" Target="../diagrams/drawing10.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slideLayout" Target="../slideLayouts/slideLayout7.xml"/><Relationship Id="rId7" Type="http://schemas.openxmlformats.org/officeDocument/2006/relationships/diagramQuickStyle" Target="../diagrams/quickStyle1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11.xml"/><Relationship Id="rId5" Type="http://schemas.openxmlformats.org/officeDocument/2006/relationships/diagramData" Target="../diagrams/data11.xml"/><Relationship Id="rId10" Type="http://schemas.openxmlformats.org/officeDocument/2006/relationships/image" Target="../media/image12.png"/><Relationship Id="rId4" Type="http://schemas.openxmlformats.org/officeDocument/2006/relationships/notesSlide" Target="../notesSlides/notesSlide11.xml"/><Relationship Id="rId9" Type="http://schemas.microsoft.com/office/2007/relationships/diagramDrawing" Target="../diagrams/drawing11.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12.xml"/><Relationship Id="rId13" Type="http://schemas.openxmlformats.org/officeDocument/2006/relationships/image" Target="../media/image12.png"/><Relationship Id="rId3" Type="http://schemas.openxmlformats.org/officeDocument/2006/relationships/slideLayout" Target="../slideLayouts/slideLayout7.xml"/><Relationship Id="rId7" Type="http://schemas.openxmlformats.org/officeDocument/2006/relationships/diagramLayout" Target="../diagrams/layout12.xml"/><Relationship Id="rId12" Type="http://schemas.openxmlformats.org/officeDocument/2006/relationships/image" Target="../media/image10.sv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Data" Target="../diagrams/data12.xml"/><Relationship Id="rId11" Type="http://schemas.openxmlformats.org/officeDocument/2006/relationships/image" Target="../media/image9.png"/><Relationship Id="rId5" Type="http://schemas.openxmlformats.org/officeDocument/2006/relationships/image" Target="../media/image26.png"/><Relationship Id="rId10" Type="http://schemas.microsoft.com/office/2007/relationships/diagramDrawing" Target="../diagrams/drawing12.xml"/><Relationship Id="rId4" Type="http://schemas.openxmlformats.org/officeDocument/2006/relationships/notesSlide" Target="../notesSlides/notesSlide12.xml"/><Relationship Id="rId9" Type="http://schemas.openxmlformats.org/officeDocument/2006/relationships/diagramColors" Target="../diagrams/colors12.xml"/></Relationships>
</file>

<file path=ppt/slides/_rels/slide14.xml.rels><?xml version="1.0" encoding="UTF-8" standalone="yes"?>
<Relationships xmlns="http://schemas.openxmlformats.org/package/2006/relationships"><Relationship Id="rId8" Type="http://schemas.openxmlformats.org/officeDocument/2006/relationships/diagramQuickStyle" Target="../diagrams/quickStyle13.xml"/><Relationship Id="rId3" Type="http://schemas.openxmlformats.org/officeDocument/2006/relationships/slideLayout" Target="../slideLayouts/slideLayout7.xml"/><Relationship Id="rId7" Type="http://schemas.openxmlformats.org/officeDocument/2006/relationships/diagramLayout" Target="../diagrams/layout13.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Data" Target="../diagrams/data13.xml"/><Relationship Id="rId11" Type="http://schemas.openxmlformats.org/officeDocument/2006/relationships/image" Target="../media/image12.png"/><Relationship Id="rId5" Type="http://schemas.openxmlformats.org/officeDocument/2006/relationships/image" Target="../media/image27.png"/><Relationship Id="rId10" Type="http://schemas.microsoft.com/office/2007/relationships/diagramDrawing" Target="../diagrams/drawing13.xml"/><Relationship Id="rId4" Type="http://schemas.openxmlformats.org/officeDocument/2006/relationships/notesSlide" Target="../notesSlides/notesSlide13.xml"/><Relationship Id="rId9" Type="http://schemas.openxmlformats.org/officeDocument/2006/relationships/diagramColors" Target="../diagrams/colors13.xml"/></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14.xml"/><Relationship Id="rId13" Type="http://schemas.openxmlformats.org/officeDocument/2006/relationships/image" Target="../media/image15.png"/><Relationship Id="rId3" Type="http://schemas.openxmlformats.org/officeDocument/2006/relationships/slideLayout" Target="../slideLayouts/slideLayout7.xml"/><Relationship Id="rId7" Type="http://schemas.openxmlformats.org/officeDocument/2006/relationships/image" Target="../media/image17.png"/><Relationship Id="rId12" Type="http://schemas.microsoft.com/office/2007/relationships/diagramDrawing" Target="../diagrams/drawing14.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4.png"/><Relationship Id="rId11" Type="http://schemas.openxmlformats.org/officeDocument/2006/relationships/diagramColors" Target="../diagrams/colors14.xml"/><Relationship Id="rId5" Type="http://schemas.openxmlformats.org/officeDocument/2006/relationships/image" Target="../media/image13.png"/><Relationship Id="rId10" Type="http://schemas.openxmlformats.org/officeDocument/2006/relationships/diagramQuickStyle" Target="../diagrams/quickStyle14.xml"/><Relationship Id="rId4" Type="http://schemas.openxmlformats.org/officeDocument/2006/relationships/notesSlide" Target="../notesSlides/notesSlide14.xml"/><Relationship Id="rId9" Type="http://schemas.openxmlformats.org/officeDocument/2006/relationships/diagramLayout" Target="../diagrams/layout14.xml"/><Relationship Id="rId14" Type="http://schemas.openxmlformats.org/officeDocument/2006/relationships/image" Target="../media/image12.png"/></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15.xml"/><Relationship Id="rId3" Type="http://schemas.openxmlformats.org/officeDocument/2006/relationships/slideLayout" Target="../slideLayouts/slideLayout7.xml"/><Relationship Id="rId7" Type="http://schemas.openxmlformats.org/officeDocument/2006/relationships/diagramQuickStyle" Target="../diagrams/quickStyle15.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15.xml"/><Relationship Id="rId11" Type="http://schemas.openxmlformats.org/officeDocument/2006/relationships/image" Target="../media/image12.png"/><Relationship Id="rId5" Type="http://schemas.openxmlformats.org/officeDocument/2006/relationships/diagramData" Target="../diagrams/data15.xml"/><Relationship Id="rId10" Type="http://schemas.openxmlformats.org/officeDocument/2006/relationships/image" Target="../media/image28.png"/><Relationship Id="rId4" Type="http://schemas.openxmlformats.org/officeDocument/2006/relationships/notesSlide" Target="../notesSlides/notesSlide15.xml"/><Relationship Id="rId9" Type="http://schemas.microsoft.com/office/2007/relationships/diagramDrawing" Target="../diagrams/drawing15.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16.xml"/><Relationship Id="rId3" Type="http://schemas.openxmlformats.org/officeDocument/2006/relationships/slideLayout" Target="../slideLayouts/slideLayout7.xml"/><Relationship Id="rId7" Type="http://schemas.openxmlformats.org/officeDocument/2006/relationships/diagramData" Target="../diagrams/data16.xml"/><Relationship Id="rId12" Type="http://schemas.openxmlformats.org/officeDocument/2006/relationships/image" Target="../media/image12.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3.png"/><Relationship Id="rId11" Type="http://schemas.microsoft.com/office/2007/relationships/diagramDrawing" Target="../diagrams/drawing16.xml"/><Relationship Id="rId5" Type="http://schemas.openxmlformats.org/officeDocument/2006/relationships/image" Target="../media/image29.png"/><Relationship Id="rId10" Type="http://schemas.openxmlformats.org/officeDocument/2006/relationships/diagramColors" Target="../diagrams/colors16.xml"/><Relationship Id="rId4" Type="http://schemas.openxmlformats.org/officeDocument/2006/relationships/notesSlide" Target="../notesSlides/notesSlide16.xml"/><Relationship Id="rId9" Type="http://schemas.openxmlformats.org/officeDocument/2006/relationships/diagramQuickStyle" Target="../diagrams/quickStyle16.xml"/></Relationships>
</file>

<file path=ppt/slides/_rels/slide18.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slideLayout" Target="../slideLayouts/slideLayout7.xml"/><Relationship Id="rId7" Type="http://schemas.openxmlformats.org/officeDocument/2006/relationships/diagramColors" Target="../diagrams/colors17.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 Id="rId9" Type="http://schemas.openxmlformats.org/officeDocument/2006/relationships/image" Target="../media/image12.png"/></Relationships>
</file>

<file path=ppt/slides/_rels/slide19.xml.rels><?xml version="1.0" encoding="UTF-8" standalone="yes"?>
<Relationships xmlns="http://schemas.openxmlformats.org/package/2006/relationships"><Relationship Id="rId8" Type="http://schemas.openxmlformats.org/officeDocument/2006/relationships/image" Target="../media/image33.png"/><Relationship Id="rId13" Type="http://schemas.openxmlformats.org/officeDocument/2006/relationships/image" Target="../media/image8.png"/><Relationship Id="rId3" Type="http://schemas.openxmlformats.org/officeDocument/2006/relationships/image" Target="../media/image2.png"/><Relationship Id="rId7" Type="http://schemas.openxmlformats.org/officeDocument/2006/relationships/image" Target="../media/image32.png"/><Relationship Id="rId12" Type="http://schemas.openxmlformats.org/officeDocument/2006/relationships/image" Target="../media/image35.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1.png"/><Relationship Id="rId11" Type="http://schemas.openxmlformats.org/officeDocument/2006/relationships/image" Target="../media/image34.png"/><Relationship Id="rId5" Type="http://schemas.openxmlformats.org/officeDocument/2006/relationships/image" Target="../media/image30.png"/><Relationship Id="rId10" Type="http://schemas.openxmlformats.org/officeDocument/2006/relationships/image" Target="../media/image7.svg"/><Relationship Id="rId4" Type="http://schemas.openxmlformats.org/officeDocument/2006/relationships/image" Target="../media/image3.png"/><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2898" y="9537"/>
            <a:ext cx="18350898"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10077"/>
            </a:stretch>
          </a:blipFill>
        </p:spPr>
        <p:txBody>
          <a:bodyPr/>
          <a:lstStyle/>
          <a:p>
            <a:endParaRPr lang="en-US"/>
          </a:p>
        </p:txBody>
      </p:sp>
      <p:sp>
        <p:nvSpPr>
          <p:cNvPr id="3" name="Freeform 3"/>
          <p:cNvSpPr/>
          <p:nvPr/>
        </p:nvSpPr>
        <p:spPr>
          <a:xfrm>
            <a:off x="-20994" y="5711190"/>
            <a:ext cx="18288000" cy="4575810"/>
          </a:xfrm>
          <a:custGeom>
            <a:avLst/>
            <a:gdLst/>
            <a:ahLst/>
            <a:cxnLst/>
            <a:rect l="l" t="t" r="r" b="b"/>
            <a:pathLst>
              <a:path w="18288000" h="4575810">
                <a:moveTo>
                  <a:pt x="0" y="0"/>
                </a:moveTo>
                <a:lnTo>
                  <a:pt x="18288000" y="0"/>
                </a:lnTo>
                <a:lnTo>
                  <a:pt x="18288000" y="4575810"/>
                </a:lnTo>
                <a:lnTo>
                  <a:pt x="0" y="4575810"/>
                </a:lnTo>
                <a:lnTo>
                  <a:pt x="0" y="0"/>
                </a:lnTo>
                <a:close/>
              </a:path>
            </a:pathLst>
          </a:custGeom>
          <a:blipFill>
            <a:blip r:embed="rId4"/>
            <a:stretch>
              <a:fillRect b="-10074"/>
            </a:stretch>
          </a:blipFill>
        </p:spPr>
        <p:txBody>
          <a:bodyPr/>
          <a:lstStyle/>
          <a:p>
            <a:endParaRPr lang="en-US"/>
          </a:p>
        </p:txBody>
      </p:sp>
      <p:sp>
        <p:nvSpPr>
          <p:cNvPr id="4" name="Freeform 4"/>
          <p:cNvSpPr/>
          <p:nvPr/>
        </p:nvSpPr>
        <p:spPr>
          <a:xfrm>
            <a:off x="4457418" y="-72988"/>
            <a:ext cx="8490501" cy="8546100"/>
          </a:xfrm>
          <a:custGeom>
            <a:avLst/>
            <a:gdLst/>
            <a:ahLst/>
            <a:cxnLst/>
            <a:rect l="l" t="t" r="r" b="b"/>
            <a:pathLst>
              <a:path w="8198739" h="8229600">
                <a:moveTo>
                  <a:pt x="0" y="0"/>
                </a:moveTo>
                <a:lnTo>
                  <a:pt x="8198739" y="0"/>
                </a:lnTo>
                <a:lnTo>
                  <a:pt x="8198739" y="8229600"/>
                </a:lnTo>
                <a:lnTo>
                  <a:pt x="0" y="8229600"/>
                </a:lnTo>
                <a:lnTo>
                  <a:pt x="0" y="0"/>
                </a:lnTo>
                <a:close/>
              </a:path>
            </a:pathLst>
          </a:custGeom>
          <a:blipFill>
            <a:blip r:embed="rId5"/>
            <a:stretch>
              <a:fillRect/>
            </a:stretch>
          </a:blipFill>
        </p:spPr>
        <p:txBody>
          <a:bodyPr/>
          <a:lstStyle/>
          <a:p>
            <a:endParaRPr lang="en-US"/>
          </a:p>
        </p:txBody>
      </p:sp>
      <p:sp>
        <p:nvSpPr>
          <p:cNvPr id="7" name="TextBox 7"/>
          <p:cNvSpPr txBox="1"/>
          <p:nvPr/>
        </p:nvSpPr>
        <p:spPr>
          <a:xfrm>
            <a:off x="6713680" y="2339535"/>
            <a:ext cx="4573985" cy="1661993"/>
          </a:xfrm>
          <a:prstGeom prst="rect">
            <a:avLst/>
          </a:prstGeom>
        </p:spPr>
        <p:txBody>
          <a:bodyPr wrap="square" lIns="0" tIns="0" rIns="0" bIns="0" rtlCol="0" anchor="t">
            <a:spAutoFit/>
          </a:bodyPr>
          <a:lstStyle/>
          <a:p>
            <a:pPr lvl="0" algn="ctr"/>
            <a:r>
              <a:rPr lang="en-US" sz="3600" dirty="0">
                <a:solidFill>
                  <a:schemeClr val="tx2"/>
                </a:solidFill>
                <a:latin typeface="ADLaM Display" panose="02010000000000000000" pitchFamily="2" charset="0"/>
                <a:ea typeface="ADLaM Display" panose="02010000000000000000" pitchFamily="2" charset="0"/>
                <a:cs typeface="ADLaM Display" panose="02010000000000000000" pitchFamily="2" charset="0"/>
              </a:rPr>
              <a:t>Evaluating the Care and Support Needs of Older People</a:t>
            </a:r>
          </a:p>
        </p:txBody>
      </p:sp>
      <p:sp>
        <p:nvSpPr>
          <p:cNvPr id="9" name="Freeform 9"/>
          <p:cNvSpPr/>
          <p:nvPr/>
        </p:nvSpPr>
        <p:spPr>
          <a:xfrm>
            <a:off x="13875123" y="4200062"/>
            <a:ext cx="4454781" cy="6132816"/>
          </a:xfrm>
          <a:custGeom>
            <a:avLst/>
            <a:gdLst/>
            <a:ahLst/>
            <a:cxnLst/>
            <a:rect l="l" t="t" r="r" b="b"/>
            <a:pathLst>
              <a:path w="5183738" h="7024544">
                <a:moveTo>
                  <a:pt x="0" y="0"/>
                </a:moveTo>
                <a:lnTo>
                  <a:pt x="5183739" y="0"/>
                </a:lnTo>
                <a:lnTo>
                  <a:pt x="5183739" y="7024544"/>
                </a:lnTo>
                <a:lnTo>
                  <a:pt x="0" y="7024544"/>
                </a:lnTo>
                <a:lnTo>
                  <a:pt x="0" y="0"/>
                </a:lnTo>
                <a:close/>
              </a:path>
            </a:pathLst>
          </a:custGeom>
          <a:blipFill>
            <a:blip r:embed="rId6"/>
            <a:stretch>
              <a:fillRect b="-2137"/>
            </a:stretch>
          </a:blipFill>
        </p:spPr>
        <p:txBody>
          <a:bodyPr/>
          <a:lstStyle/>
          <a:p>
            <a:endParaRPr lang="en-US" dirty="0"/>
          </a:p>
        </p:txBody>
      </p:sp>
      <p:sp>
        <p:nvSpPr>
          <p:cNvPr id="11" name="Freeform 11"/>
          <p:cNvSpPr/>
          <p:nvPr/>
        </p:nvSpPr>
        <p:spPr>
          <a:xfrm flipH="1">
            <a:off x="2599293" y="4705078"/>
            <a:ext cx="2823545" cy="2739334"/>
          </a:xfrm>
          <a:custGeom>
            <a:avLst/>
            <a:gdLst/>
            <a:ahLst/>
            <a:cxnLst/>
            <a:rect l="l" t="t" r="r" b="b"/>
            <a:pathLst>
              <a:path w="2823545" h="2739334">
                <a:moveTo>
                  <a:pt x="2823544" y="0"/>
                </a:moveTo>
                <a:lnTo>
                  <a:pt x="0" y="0"/>
                </a:lnTo>
                <a:lnTo>
                  <a:pt x="0" y="2739334"/>
                </a:lnTo>
                <a:lnTo>
                  <a:pt x="2823544" y="2739334"/>
                </a:lnTo>
                <a:lnTo>
                  <a:pt x="2823544" y="0"/>
                </a:lnTo>
                <a:close/>
              </a:path>
            </a:pathLst>
          </a:custGeom>
          <a:blipFill>
            <a:blip r:embed="rId7"/>
            <a:stretch>
              <a:fillRect/>
            </a:stretch>
          </a:blipFill>
        </p:spPr>
        <p:txBody>
          <a:bodyPr/>
          <a:lstStyle/>
          <a:p>
            <a:endParaRPr lang="en-US"/>
          </a:p>
        </p:txBody>
      </p:sp>
      <p:sp>
        <p:nvSpPr>
          <p:cNvPr id="12" name="Freeform 12"/>
          <p:cNvSpPr/>
          <p:nvPr/>
        </p:nvSpPr>
        <p:spPr>
          <a:xfrm rot="2437608">
            <a:off x="1052573" y="7505350"/>
            <a:ext cx="2618400" cy="1042599"/>
          </a:xfrm>
          <a:custGeom>
            <a:avLst/>
            <a:gdLst/>
            <a:ahLst/>
            <a:cxnLst/>
            <a:rect l="l" t="t" r="r" b="b"/>
            <a:pathLst>
              <a:path w="2618400" h="1042599">
                <a:moveTo>
                  <a:pt x="0" y="0"/>
                </a:moveTo>
                <a:lnTo>
                  <a:pt x="2618400" y="0"/>
                </a:lnTo>
                <a:lnTo>
                  <a:pt x="2618400" y="1042599"/>
                </a:lnTo>
                <a:lnTo>
                  <a:pt x="0" y="104259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4" name="Freeform 14"/>
          <p:cNvSpPr/>
          <p:nvPr/>
        </p:nvSpPr>
        <p:spPr>
          <a:xfrm>
            <a:off x="0" y="8473112"/>
            <a:ext cx="2886825" cy="1813888"/>
          </a:xfrm>
          <a:custGeom>
            <a:avLst/>
            <a:gdLst/>
            <a:ahLst/>
            <a:cxnLst/>
            <a:rect l="l" t="t" r="r" b="b"/>
            <a:pathLst>
              <a:path w="2886825" h="1813888">
                <a:moveTo>
                  <a:pt x="0" y="0"/>
                </a:moveTo>
                <a:lnTo>
                  <a:pt x="2886825" y="0"/>
                </a:lnTo>
                <a:lnTo>
                  <a:pt x="2886825" y="1813888"/>
                </a:lnTo>
                <a:lnTo>
                  <a:pt x="0" y="1813888"/>
                </a:lnTo>
                <a:lnTo>
                  <a:pt x="0" y="0"/>
                </a:lnTo>
                <a:close/>
              </a:path>
            </a:pathLst>
          </a:custGeom>
          <a:blipFill>
            <a:blip r:embed="rId10"/>
            <a:stretch>
              <a:fillRect/>
            </a:stretch>
          </a:blipFill>
        </p:spPr>
        <p:txBody>
          <a:bodyPr/>
          <a:lstStyle/>
          <a:p>
            <a:endParaRPr lang="en-US"/>
          </a:p>
        </p:txBody>
      </p:sp>
      <p:sp>
        <p:nvSpPr>
          <p:cNvPr id="18" name="Freeform 11">
            <a:extLst>
              <a:ext uri="{FF2B5EF4-FFF2-40B4-BE49-F238E27FC236}">
                <a16:creationId xmlns:a16="http://schemas.microsoft.com/office/drawing/2014/main" id="{AD09A0FF-BDED-2B4D-2EE6-E2907C4B483B}"/>
              </a:ext>
            </a:extLst>
          </p:cNvPr>
          <p:cNvSpPr/>
          <p:nvPr/>
        </p:nvSpPr>
        <p:spPr>
          <a:xfrm>
            <a:off x="90949" y="4139530"/>
            <a:ext cx="5331889" cy="6147470"/>
          </a:xfrm>
          <a:custGeom>
            <a:avLst/>
            <a:gdLst/>
            <a:ahLst/>
            <a:cxnLst/>
            <a:rect l="l" t="t" r="r" b="b"/>
            <a:pathLst>
              <a:path w="5129265" h="6132816">
                <a:moveTo>
                  <a:pt x="0" y="0"/>
                </a:moveTo>
                <a:lnTo>
                  <a:pt x="5129264" y="0"/>
                </a:lnTo>
                <a:lnTo>
                  <a:pt x="5129264" y="6132816"/>
                </a:lnTo>
                <a:lnTo>
                  <a:pt x="0" y="6132816"/>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dirty="0"/>
          </a:p>
        </p:txBody>
      </p:sp>
      <p:sp>
        <p:nvSpPr>
          <p:cNvPr id="19" name="TextBox 18">
            <a:extLst>
              <a:ext uri="{FF2B5EF4-FFF2-40B4-BE49-F238E27FC236}">
                <a16:creationId xmlns:a16="http://schemas.microsoft.com/office/drawing/2014/main" id="{1BD5DE35-A578-0FF3-BB8F-EAE9EAD299BD}"/>
              </a:ext>
            </a:extLst>
          </p:cNvPr>
          <p:cNvSpPr txBox="1"/>
          <p:nvPr/>
        </p:nvSpPr>
        <p:spPr>
          <a:xfrm>
            <a:off x="7109901" y="4312504"/>
            <a:ext cx="4026209" cy="1908215"/>
          </a:xfrm>
          <a:prstGeom prst="rect">
            <a:avLst/>
          </a:prstGeom>
          <a:noFill/>
        </p:spPr>
        <p:txBody>
          <a:bodyPr wrap="square" rtlCol="0">
            <a:spAutoFit/>
          </a:bodyPr>
          <a:lstStyle/>
          <a:p>
            <a:r>
              <a:rPr lang="en-US" sz="2000" dirty="0">
                <a:solidFill>
                  <a:schemeClr val="tx2"/>
                </a:solidFill>
              </a:rPr>
              <a:t>Module Code: BMHP6027 – Empowering the Older Person</a:t>
            </a:r>
          </a:p>
          <a:p>
            <a:r>
              <a:rPr lang="en-US" sz="2000" dirty="0">
                <a:solidFill>
                  <a:schemeClr val="tx2"/>
                </a:solidFill>
              </a:rPr>
              <a:t>Student ID :2246813</a:t>
            </a:r>
          </a:p>
          <a:p>
            <a:r>
              <a:rPr lang="en-US" sz="2000" dirty="0">
                <a:solidFill>
                  <a:schemeClr val="tx2"/>
                </a:solidFill>
              </a:rPr>
              <a:t>Student </a:t>
            </a:r>
            <a:r>
              <a:rPr lang="en-US" sz="2000" dirty="0" err="1">
                <a:solidFill>
                  <a:schemeClr val="tx2"/>
                </a:solidFill>
              </a:rPr>
              <a:t>Name:Manpreet</a:t>
            </a:r>
            <a:r>
              <a:rPr lang="en-US" sz="2000" dirty="0">
                <a:solidFill>
                  <a:schemeClr val="tx2"/>
                </a:solidFill>
              </a:rPr>
              <a:t> Kaur</a:t>
            </a:r>
          </a:p>
          <a:p>
            <a:r>
              <a:rPr lang="en-US" sz="2000" dirty="0">
                <a:solidFill>
                  <a:schemeClr val="tx2"/>
                </a:solidFill>
              </a:rPr>
              <a:t>University Name: UWTSD</a:t>
            </a:r>
          </a:p>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id="{8113BF76-C2A9-BC80-6561-9CDB033A2D2A}"/>
              </a:ext>
            </a:extLst>
          </p:cNvPr>
          <p:cNvPicPr>
            <a:picLocks noChangeAspect="1"/>
          </p:cNvPicPr>
          <p:nvPr/>
        </p:nvPicPr>
        <p:blipFill>
          <a:blip r:embed="rId4"/>
          <a:srcRect r="5884"/>
          <a:stretch>
            <a:fillRect/>
          </a:stretch>
        </p:blipFill>
        <p:spPr>
          <a:xfrm>
            <a:off x="1" y="10"/>
            <a:ext cx="14504463" cy="10286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87528" y="0"/>
            <a:ext cx="10600467" cy="10287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Diagram 3">
            <a:extLst>
              <a:ext uri="{FF2B5EF4-FFF2-40B4-BE49-F238E27FC236}">
                <a16:creationId xmlns:a16="http://schemas.microsoft.com/office/drawing/2014/main" id="{DE4EB560-208A-1116-5FC4-23C8B13F9C86}"/>
              </a:ext>
            </a:extLst>
          </p:cNvPr>
          <p:cNvGraphicFramePr/>
          <p:nvPr>
            <p:extLst>
              <p:ext uri="{D42A27DB-BD31-4B8C-83A1-F6EECF244321}">
                <p14:modId xmlns:p14="http://schemas.microsoft.com/office/powerpoint/2010/main" val="3198464473"/>
              </p:ext>
            </p:extLst>
          </p:nvPr>
        </p:nvGraphicFramePr>
        <p:xfrm>
          <a:off x="11228112" y="2597438"/>
          <a:ext cx="6618233" cy="61722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FF8CD445-A3C2-9534-67F6-821CB1C108A0}"/>
              </a:ext>
            </a:extLst>
          </p:cNvPr>
          <p:cNvSpPr txBox="1"/>
          <p:nvPr/>
        </p:nvSpPr>
        <p:spPr>
          <a:xfrm>
            <a:off x="3124200" y="495300"/>
            <a:ext cx="4267200" cy="369332"/>
          </a:xfrm>
          <a:prstGeom prst="rect">
            <a:avLst/>
          </a:prstGeom>
          <a:noFill/>
        </p:spPr>
        <p:txBody>
          <a:bodyPr wrap="square" rtlCol="0">
            <a:spAutoFit/>
          </a:bodyPr>
          <a:lstStyle/>
          <a:p>
            <a:pPr>
              <a:spcAft>
                <a:spcPts val="600"/>
              </a:spcAft>
            </a:pPr>
            <a:r>
              <a:rPr lang="en-US" dirty="0"/>
              <a:t>Table Of Contents</a:t>
            </a:r>
            <a:endParaRPr lang="en-US"/>
          </a:p>
        </p:txBody>
      </p:sp>
      <p:sp>
        <p:nvSpPr>
          <p:cNvPr id="6" name="TextBox 5">
            <a:extLst>
              <a:ext uri="{FF2B5EF4-FFF2-40B4-BE49-F238E27FC236}">
                <a16:creationId xmlns:a16="http://schemas.microsoft.com/office/drawing/2014/main" id="{84FE9691-816D-CC38-BC45-952EDBE37740}"/>
              </a:ext>
            </a:extLst>
          </p:cNvPr>
          <p:cNvSpPr txBox="1"/>
          <p:nvPr/>
        </p:nvSpPr>
        <p:spPr>
          <a:xfrm rot="10800000" flipH="1" flipV="1">
            <a:off x="12079202" y="1517363"/>
            <a:ext cx="4850522"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Table Of Contents</a:t>
            </a:r>
          </a:p>
        </p:txBody>
      </p:sp>
      <p:pic>
        <p:nvPicPr>
          <p:cNvPr id="16" name="Audio 15">
            <a:extLst>
              <a:ext uri="{FF2B5EF4-FFF2-40B4-BE49-F238E27FC236}">
                <a16:creationId xmlns:a16="http://schemas.microsoft.com/office/drawing/2014/main" id="{836F2108-194D-EB19-E30E-CD857EBE7CC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7322800" y="9321800"/>
            <a:ext cx="812800" cy="812800"/>
          </a:xfrm>
          <a:prstGeom prst="rect">
            <a:avLst/>
          </a:prstGeom>
        </p:spPr>
      </p:pic>
    </p:spTree>
    <p:extLst>
      <p:ext uri="{BB962C8B-B14F-4D97-AF65-F5344CB8AC3E}">
        <p14:creationId xmlns:p14="http://schemas.microsoft.com/office/powerpoint/2010/main" val="2744510227"/>
      </p:ext>
    </p:extLst>
  </p:cSld>
  <p:clrMapOvr>
    <a:masterClrMapping/>
  </p:clrMapOvr>
  <mc:AlternateContent xmlns:mc="http://schemas.openxmlformats.org/markup-compatibility/2006" xmlns:p14="http://schemas.microsoft.com/office/powerpoint/2010/main">
    <mc:Choice Requires="p14">
      <p:transition spd="slow" p14:dur="2000" advTm="42585"/>
    </mc:Choice>
    <mc:Fallback xmlns="">
      <p:transition spd="slow" advTm="425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r="-67121" b="-71577"/>
            </a:stretch>
          </a:blipFill>
        </p:spPr>
        <p:txBody>
          <a:bodyPr/>
          <a:lstStyle/>
          <a:p>
            <a:endParaRPr lang="en-US"/>
          </a:p>
        </p:txBody>
      </p:sp>
      <p:sp>
        <p:nvSpPr>
          <p:cNvPr id="3" name="Freeform 3"/>
          <p:cNvSpPr/>
          <p:nvPr/>
        </p:nvSpPr>
        <p:spPr>
          <a:xfrm>
            <a:off x="10837757" y="5301546"/>
            <a:ext cx="7450243" cy="4985454"/>
          </a:xfrm>
          <a:custGeom>
            <a:avLst/>
            <a:gdLst/>
            <a:ahLst/>
            <a:cxnLst/>
            <a:rect l="l" t="t" r="r" b="b"/>
            <a:pathLst>
              <a:path w="7450243" h="4985454">
                <a:moveTo>
                  <a:pt x="0" y="0"/>
                </a:moveTo>
                <a:lnTo>
                  <a:pt x="7450243" y="0"/>
                </a:lnTo>
                <a:lnTo>
                  <a:pt x="7450243" y="4985454"/>
                </a:lnTo>
                <a:lnTo>
                  <a:pt x="0" y="4985454"/>
                </a:lnTo>
                <a:lnTo>
                  <a:pt x="0" y="0"/>
                </a:lnTo>
                <a:close/>
              </a:path>
            </a:pathLst>
          </a:custGeom>
          <a:blipFill>
            <a:blip r:embed="rId6"/>
            <a:stretch>
              <a:fillRect/>
            </a:stretch>
          </a:blipFill>
        </p:spPr>
        <p:txBody>
          <a:bodyPr/>
          <a:lstStyle/>
          <a:p>
            <a:endParaRPr lang="en-US"/>
          </a:p>
        </p:txBody>
      </p:sp>
      <p:sp>
        <p:nvSpPr>
          <p:cNvPr id="4" name="Freeform 4"/>
          <p:cNvSpPr/>
          <p:nvPr/>
        </p:nvSpPr>
        <p:spPr>
          <a:xfrm flipH="1">
            <a:off x="13319379" y="2057400"/>
            <a:ext cx="3939921" cy="8229600"/>
          </a:xfrm>
          <a:custGeom>
            <a:avLst/>
            <a:gdLst/>
            <a:ahLst/>
            <a:cxnLst/>
            <a:rect l="l" t="t" r="r" b="b"/>
            <a:pathLst>
              <a:path w="3939921" h="8229600">
                <a:moveTo>
                  <a:pt x="3939921" y="0"/>
                </a:moveTo>
                <a:lnTo>
                  <a:pt x="0" y="0"/>
                </a:lnTo>
                <a:lnTo>
                  <a:pt x="0" y="8229600"/>
                </a:lnTo>
                <a:lnTo>
                  <a:pt x="3939921" y="8229600"/>
                </a:lnTo>
                <a:lnTo>
                  <a:pt x="3939921" y="0"/>
                </a:lnTo>
                <a:close/>
              </a:path>
            </a:pathLst>
          </a:custGeom>
          <a:blipFill>
            <a:blip r:embed="rId7"/>
            <a:stretch>
              <a:fillRect/>
            </a:stretch>
          </a:blipFill>
        </p:spPr>
        <p:txBody>
          <a:bodyPr/>
          <a:lstStyle/>
          <a:p>
            <a:endParaRPr lang="en-US"/>
          </a:p>
        </p:txBody>
      </p:sp>
      <p:sp>
        <p:nvSpPr>
          <p:cNvPr id="5" name="Freeform 5"/>
          <p:cNvSpPr/>
          <p:nvPr/>
        </p:nvSpPr>
        <p:spPr>
          <a:xfrm>
            <a:off x="9784639" y="0"/>
            <a:ext cx="4778239" cy="3567316"/>
          </a:xfrm>
          <a:custGeom>
            <a:avLst/>
            <a:gdLst/>
            <a:ahLst/>
            <a:cxnLst/>
            <a:rect l="l" t="t" r="r" b="b"/>
            <a:pathLst>
              <a:path w="4778239" h="3567316">
                <a:moveTo>
                  <a:pt x="0" y="0"/>
                </a:moveTo>
                <a:lnTo>
                  <a:pt x="4778240" y="0"/>
                </a:lnTo>
                <a:lnTo>
                  <a:pt x="4778240" y="3567316"/>
                </a:lnTo>
                <a:lnTo>
                  <a:pt x="0" y="3567316"/>
                </a:lnTo>
                <a:lnTo>
                  <a:pt x="0" y="0"/>
                </a:lnTo>
                <a:close/>
              </a:path>
            </a:pathLst>
          </a:custGeom>
          <a:blipFill>
            <a:blip r:embed="rId8"/>
            <a:stretch>
              <a:fillRect/>
            </a:stretch>
          </a:blipFill>
        </p:spPr>
        <p:txBody>
          <a:bodyPr/>
          <a:lstStyle/>
          <a:p>
            <a:endParaRPr lang="en-US"/>
          </a:p>
        </p:txBody>
      </p:sp>
      <p:sp>
        <p:nvSpPr>
          <p:cNvPr id="6" name="Freeform 6"/>
          <p:cNvSpPr/>
          <p:nvPr/>
        </p:nvSpPr>
        <p:spPr>
          <a:xfrm>
            <a:off x="6227" y="0"/>
            <a:ext cx="5669727" cy="2374198"/>
          </a:xfrm>
          <a:custGeom>
            <a:avLst/>
            <a:gdLst/>
            <a:ahLst/>
            <a:cxnLst/>
            <a:rect l="l" t="t" r="r" b="b"/>
            <a:pathLst>
              <a:path w="5669727" h="2374198">
                <a:moveTo>
                  <a:pt x="0" y="0"/>
                </a:moveTo>
                <a:lnTo>
                  <a:pt x="5669727" y="0"/>
                </a:lnTo>
                <a:lnTo>
                  <a:pt x="5669727" y="2374198"/>
                </a:lnTo>
                <a:lnTo>
                  <a:pt x="0" y="2374198"/>
                </a:lnTo>
                <a:lnTo>
                  <a:pt x="0" y="0"/>
                </a:lnTo>
                <a:close/>
              </a:path>
            </a:pathLst>
          </a:custGeom>
          <a:blipFill>
            <a:blip r:embed="rId9"/>
            <a:stretch>
              <a:fillRect/>
            </a:stretch>
          </a:blipFill>
        </p:spPr>
        <p:txBody>
          <a:bodyPr/>
          <a:lstStyle/>
          <a:p>
            <a:endParaRPr lang="en-US"/>
          </a:p>
        </p:txBody>
      </p:sp>
      <p:graphicFrame>
        <p:nvGraphicFramePr>
          <p:cNvPr id="9" name="Diagram 8">
            <a:extLst>
              <a:ext uri="{FF2B5EF4-FFF2-40B4-BE49-F238E27FC236}">
                <a16:creationId xmlns:a16="http://schemas.microsoft.com/office/drawing/2014/main" id="{EC81AEA3-5026-B180-9C43-926C85D4AA0A}"/>
              </a:ext>
            </a:extLst>
          </p:cNvPr>
          <p:cNvGraphicFramePr/>
          <p:nvPr>
            <p:extLst>
              <p:ext uri="{D42A27DB-BD31-4B8C-83A1-F6EECF244321}">
                <p14:modId xmlns:p14="http://schemas.microsoft.com/office/powerpoint/2010/main" val="2220606068"/>
              </p:ext>
            </p:extLst>
          </p:nvPr>
        </p:nvGraphicFramePr>
        <p:xfrm>
          <a:off x="304801" y="2057401"/>
          <a:ext cx="10532956" cy="735330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8" name="TextBox 8"/>
          <p:cNvSpPr txBox="1"/>
          <p:nvPr/>
        </p:nvSpPr>
        <p:spPr>
          <a:xfrm>
            <a:off x="794203" y="1286827"/>
            <a:ext cx="6936093" cy="615553"/>
          </a:xfrm>
          <a:prstGeom prst="rect">
            <a:avLst/>
          </a:prstGeom>
        </p:spPr>
        <p:txBody>
          <a:bodyPr lIns="0" tIns="0" rIns="0" bIns="0" rtlCol="0" anchor="t">
            <a:spAutoFit/>
          </a:bodyPr>
          <a:lstStyle/>
          <a:p>
            <a:r>
              <a:rPr lang="en-US" sz="4000" b="1" dirty="0">
                <a:solidFill>
                  <a:schemeClr val="tx2"/>
                </a:solidFill>
              </a:rPr>
              <a:t>Introduction</a:t>
            </a:r>
            <a:endParaRPr lang="en-US" dirty="0">
              <a:solidFill>
                <a:schemeClr val="tx2"/>
              </a:solidFill>
            </a:endParaRPr>
          </a:p>
        </p:txBody>
      </p:sp>
      <p:pic>
        <p:nvPicPr>
          <p:cNvPr id="16" name="Audio 15">
            <a:extLst>
              <a:ext uri="{FF2B5EF4-FFF2-40B4-BE49-F238E27FC236}">
                <a16:creationId xmlns:a16="http://schemas.microsoft.com/office/drawing/2014/main" id="{CD33DBA2-342B-0C5B-1087-60A66B3378C8}"/>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1259"/>
    </mc:Choice>
    <mc:Fallback xmlns="">
      <p:transition spd="slow" advTm="512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5E9470-BBCA-91AB-140C-5071DB06A51D}"/>
            </a:ext>
          </a:extLst>
        </p:cNvPr>
        <p:cNvGrpSpPr/>
        <p:nvPr/>
      </p:nvGrpSpPr>
      <p:grpSpPr>
        <a:xfrm>
          <a:off x="0" y="0"/>
          <a:ext cx="0" cy="0"/>
          <a:chOff x="0" y="0"/>
          <a:chExt cx="0" cy="0"/>
        </a:xfrm>
      </p:grpSpPr>
      <p:graphicFrame>
        <p:nvGraphicFramePr>
          <p:cNvPr id="10" name="Diagram 9">
            <a:extLst>
              <a:ext uri="{FF2B5EF4-FFF2-40B4-BE49-F238E27FC236}">
                <a16:creationId xmlns:a16="http://schemas.microsoft.com/office/drawing/2014/main" id="{1C06CDD4-4251-329C-563C-8C91E190440C}"/>
              </a:ext>
            </a:extLst>
          </p:cNvPr>
          <p:cNvGraphicFramePr/>
          <p:nvPr>
            <p:extLst>
              <p:ext uri="{D42A27DB-BD31-4B8C-83A1-F6EECF244321}">
                <p14:modId xmlns:p14="http://schemas.microsoft.com/office/powerpoint/2010/main" val="1590087118"/>
              </p:ext>
            </p:extLst>
          </p:nvPr>
        </p:nvGraphicFramePr>
        <p:xfrm>
          <a:off x="11506200" y="2247900"/>
          <a:ext cx="6158456" cy="758618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6">
            <a:extLst>
              <a:ext uri="{FF2B5EF4-FFF2-40B4-BE49-F238E27FC236}">
                <a16:creationId xmlns:a16="http://schemas.microsoft.com/office/drawing/2014/main" id="{A1D1F3AC-EAA5-07AD-707C-305078D17FF4}"/>
              </a:ext>
            </a:extLst>
          </p:cNvPr>
          <p:cNvSpPr txBox="1"/>
          <p:nvPr/>
        </p:nvSpPr>
        <p:spPr>
          <a:xfrm>
            <a:off x="4648200" y="1104900"/>
            <a:ext cx="8686800" cy="492443"/>
          </a:xfrm>
          <a:prstGeom prst="rect">
            <a:avLst/>
          </a:prstGeom>
        </p:spPr>
        <p:txBody>
          <a:bodyPr wrap="square" lIns="0" tIns="0" rIns="0" bIns="0" rtlCol="0" anchor="t">
            <a:spAutoFit/>
          </a:bodyPr>
          <a:lstStyle/>
          <a:p>
            <a:r>
              <a:rPr lang="en-US" sz="3200" b="1" dirty="0"/>
              <a:t>The Ageing Population: Why It Matters</a:t>
            </a:r>
            <a:endParaRPr lang="en-US" sz="3200" dirty="0"/>
          </a:p>
        </p:txBody>
      </p:sp>
      <p:pic>
        <p:nvPicPr>
          <p:cNvPr id="9" name="Picture 8">
            <a:extLst>
              <a:ext uri="{FF2B5EF4-FFF2-40B4-BE49-F238E27FC236}">
                <a16:creationId xmlns:a16="http://schemas.microsoft.com/office/drawing/2014/main" id="{6ADD70FA-3878-782D-7869-C735C2DD553E}"/>
              </a:ext>
            </a:extLst>
          </p:cNvPr>
          <p:cNvPicPr>
            <a:picLocks noChangeAspect="1"/>
          </p:cNvPicPr>
          <p:nvPr/>
        </p:nvPicPr>
        <p:blipFill>
          <a:blip r:embed="rId10"/>
          <a:stretch>
            <a:fillRect/>
          </a:stretch>
        </p:blipFill>
        <p:spPr>
          <a:xfrm>
            <a:off x="381000" y="3664267"/>
            <a:ext cx="10782300" cy="4133850"/>
          </a:xfrm>
          <a:prstGeom prst="rect">
            <a:avLst/>
          </a:prstGeom>
        </p:spPr>
      </p:pic>
      <p:sp>
        <p:nvSpPr>
          <p:cNvPr id="12" name="TextBox 11">
            <a:extLst>
              <a:ext uri="{FF2B5EF4-FFF2-40B4-BE49-F238E27FC236}">
                <a16:creationId xmlns:a16="http://schemas.microsoft.com/office/drawing/2014/main" id="{4E59A42F-6A5A-201D-F690-DAF5A5863510}"/>
              </a:ext>
            </a:extLst>
          </p:cNvPr>
          <p:cNvSpPr txBox="1"/>
          <p:nvPr/>
        </p:nvSpPr>
        <p:spPr>
          <a:xfrm>
            <a:off x="4171950" y="8039100"/>
            <a:ext cx="3200400" cy="369332"/>
          </a:xfrm>
          <a:prstGeom prst="rect">
            <a:avLst/>
          </a:prstGeom>
          <a:noFill/>
        </p:spPr>
        <p:txBody>
          <a:bodyPr wrap="square">
            <a:spAutoFit/>
          </a:bodyPr>
          <a:lstStyle/>
          <a:p>
            <a:r>
              <a:rPr lang="en-US" sz="1800" kern="1200" dirty="0">
                <a:solidFill>
                  <a:schemeClr val="tx1"/>
                </a:solidFill>
                <a:effectLst/>
                <a:latin typeface="+mn-lt"/>
                <a:ea typeface="+mn-ea"/>
                <a:cs typeface="+mn-cs"/>
              </a:rPr>
              <a:t>Source: (Age UK, 2024). </a:t>
            </a:r>
            <a:endParaRPr lang="en-US" dirty="0"/>
          </a:p>
        </p:txBody>
      </p:sp>
      <p:pic>
        <p:nvPicPr>
          <p:cNvPr id="8" name="Audio 7">
            <a:extLst>
              <a:ext uri="{FF2B5EF4-FFF2-40B4-BE49-F238E27FC236}">
                <a16:creationId xmlns:a16="http://schemas.microsoft.com/office/drawing/2014/main" id="{93C49EC0-C2BD-E32D-3754-1AF7577FEBC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7322800" y="9321800"/>
            <a:ext cx="812800" cy="812800"/>
          </a:xfrm>
          <a:prstGeom prst="rect">
            <a:avLst/>
          </a:prstGeom>
        </p:spPr>
      </p:pic>
    </p:spTree>
    <p:extLst>
      <p:ext uri="{BB962C8B-B14F-4D97-AF65-F5344CB8AC3E}">
        <p14:creationId xmlns:p14="http://schemas.microsoft.com/office/powerpoint/2010/main" val="3611441180"/>
      </p:ext>
    </p:extLst>
  </p:cSld>
  <p:clrMapOvr>
    <a:masterClrMapping/>
  </p:clrMapOvr>
  <mc:AlternateContent xmlns:mc="http://schemas.openxmlformats.org/markup-compatibility/2006" xmlns:p14="http://schemas.microsoft.com/office/powerpoint/2010/main">
    <mc:Choice Requires="p14">
      <p:transition spd="slow" p14:dur="2000" advTm="43004"/>
    </mc:Choice>
    <mc:Fallback xmlns="">
      <p:transition spd="slow" advTm="430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a:extLst>
              <a:ext uri="{FF2B5EF4-FFF2-40B4-BE49-F238E27FC236}">
                <a16:creationId xmlns:a16="http://schemas.microsoft.com/office/drawing/2014/main" id="{2A8CA053-D02F-2068-2E96-72FBE7B45EB1}"/>
              </a:ext>
            </a:extLst>
          </p:cNvPr>
          <p:cNvGraphicFramePr/>
          <p:nvPr>
            <p:extLst>
              <p:ext uri="{D42A27DB-BD31-4B8C-83A1-F6EECF244321}">
                <p14:modId xmlns:p14="http://schemas.microsoft.com/office/powerpoint/2010/main" val="2057844327"/>
              </p:ext>
            </p:extLst>
          </p:nvPr>
        </p:nvGraphicFramePr>
        <p:xfrm>
          <a:off x="762000" y="2466702"/>
          <a:ext cx="7696200" cy="64007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9" name="TextBox 9"/>
          <p:cNvSpPr txBox="1"/>
          <p:nvPr/>
        </p:nvSpPr>
        <p:spPr>
          <a:xfrm>
            <a:off x="2650392" y="1422765"/>
            <a:ext cx="12377615" cy="677108"/>
          </a:xfrm>
          <a:prstGeom prst="rect">
            <a:avLst/>
          </a:prstGeom>
        </p:spPr>
        <p:txBody>
          <a:bodyPr wrap="square" lIns="0" tIns="0" rIns="0" bIns="0" rtlCol="0" anchor="t">
            <a:spAutoFit/>
          </a:bodyPr>
          <a:lstStyle/>
          <a:p>
            <a:pPr algn="ctr"/>
            <a:r>
              <a:rPr lang="en-US" sz="4400" b="1" dirty="0"/>
              <a:t>Care Needs of Older People</a:t>
            </a:r>
            <a:endParaRPr lang="en-US" sz="4400" dirty="0"/>
          </a:p>
        </p:txBody>
      </p:sp>
      <p:pic>
        <p:nvPicPr>
          <p:cNvPr id="6" name="Picture 5">
            <a:extLst>
              <a:ext uri="{FF2B5EF4-FFF2-40B4-BE49-F238E27FC236}">
                <a16:creationId xmlns:a16="http://schemas.microsoft.com/office/drawing/2014/main" id="{B76092EA-1326-B93A-BC96-85C539FE28F6}"/>
              </a:ext>
            </a:extLst>
          </p:cNvPr>
          <p:cNvPicPr>
            <a:picLocks noChangeAspect="1"/>
          </p:cNvPicPr>
          <p:nvPr/>
        </p:nvPicPr>
        <p:blipFill>
          <a:blip r:embed="rId10">
            <a:extLst>
              <a:ext uri="{28A0092B-C50C-407E-A947-70E740481C1C}">
                <a14:useLocalDpi xmlns:a14="http://schemas.microsoft.com/office/drawing/2010/main" val="0"/>
              </a:ext>
            </a:extLst>
          </a:blip>
          <a:srcRect l="8902" t="8056" r="10292" b="5659"/>
          <a:stretch>
            <a:fillRect/>
          </a:stretch>
        </p:blipFill>
        <p:spPr>
          <a:xfrm>
            <a:off x="8839199" y="3009900"/>
            <a:ext cx="8991600" cy="6400800"/>
          </a:xfrm>
          <a:prstGeom prst="rect">
            <a:avLst/>
          </a:prstGeom>
        </p:spPr>
      </p:pic>
      <p:pic>
        <p:nvPicPr>
          <p:cNvPr id="14" name="Audio 13">
            <a:extLst>
              <a:ext uri="{FF2B5EF4-FFF2-40B4-BE49-F238E27FC236}">
                <a16:creationId xmlns:a16="http://schemas.microsoft.com/office/drawing/2014/main" id="{B54E2792-6DBC-2586-DF03-AC55830B113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8763"/>
    </mc:Choice>
    <mc:Fallback xmlns="">
      <p:transition spd="slow" advTm="38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4"/>
          <p:cNvSpPr txBox="1"/>
          <p:nvPr/>
        </p:nvSpPr>
        <p:spPr>
          <a:xfrm>
            <a:off x="1257300" y="835782"/>
            <a:ext cx="15773400" cy="1700248"/>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400" b="1" kern="1200" dirty="0">
                <a:solidFill>
                  <a:schemeClr val="tx1"/>
                </a:solidFill>
                <a:latin typeface="+mj-lt"/>
                <a:ea typeface="+mj-ea"/>
                <a:cs typeface="+mj-cs"/>
              </a:rPr>
              <a:t>Theoretical Frameworks of Ageing</a:t>
            </a:r>
            <a:endParaRPr lang="en-US" sz="5400" kern="1200" dirty="0">
              <a:solidFill>
                <a:schemeClr val="tx1"/>
              </a:solidFill>
              <a:latin typeface="+mj-lt"/>
              <a:ea typeface="+mj-ea"/>
              <a:cs typeface="+mj-cs"/>
            </a:endParaRPr>
          </a:p>
        </p:txBody>
      </p:sp>
      <p:graphicFrame>
        <p:nvGraphicFramePr>
          <p:cNvPr id="6" name="Diagram 5">
            <a:extLst>
              <a:ext uri="{FF2B5EF4-FFF2-40B4-BE49-F238E27FC236}">
                <a16:creationId xmlns:a16="http://schemas.microsoft.com/office/drawing/2014/main" id="{CEDA7EBB-8289-5A35-B361-DE290EC91601}"/>
              </a:ext>
            </a:extLst>
          </p:cNvPr>
          <p:cNvGraphicFramePr/>
          <p:nvPr>
            <p:extLst>
              <p:ext uri="{D42A27DB-BD31-4B8C-83A1-F6EECF244321}">
                <p14:modId xmlns:p14="http://schemas.microsoft.com/office/powerpoint/2010/main" val="2039348051"/>
              </p:ext>
            </p:extLst>
          </p:nvPr>
        </p:nvGraphicFramePr>
        <p:xfrm>
          <a:off x="1257300" y="2743200"/>
          <a:ext cx="15773400" cy="652881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2" name="Audio 11">
            <a:extLst>
              <a:ext uri="{FF2B5EF4-FFF2-40B4-BE49-F238E27FC236}">
                <a16:creationId xmlns:a16="http://schemas.microsoft.com/office/drawing/2014/main" id="{0AC28DB0-544D-D873-9134-4499902F135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7034"/>
    </mc:Choice>
    <mc:Fallback xmlns="">
      <p:transition spd="slow" advTm="370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66C4">
                <a:alpha val="15000"/>
              </a:srgbClr>
            </a:gs>
            <a:gs pos="100000">
              <a:srgbClr val="FFDE59">
                <a:alpha val="35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13256398" y="0"/>
            <a:ext cx="5031602" cy="7579282"/>
          </a:xfrm>
          <a:custGeom>
            <a:avLst/>
            <a:gdLst/>
            <a:ahLst/>
            <a:cxnLst/>
            <a:rect l="l" t="t" r="r" b="b"/>
            <a:pathLst>
              <a:path w="5031602" h="7579282">
                <a:moveTo>
                  <a:pt x="0" y="0"/>
                </a:moveTo>
                <a:lnTo>
                  <a:pt x="5031602" y="0"/>
                </a:lnTo>
                <a:lnTo>
                  <a:pt x="5031602" y="7579282"/>
                </a:lnTo>
                <a:lnTo>
                  <a:pt x="0" y="7579282"/>
                </a:lnTo>
                <a:lnTo>
                  <a:pt x="0" y="0"/>
                </a:lnTo>
                <a:close/>
              </a:path>
            </a:pathLst>
          </a:custGeom>
          <a:blipFill>
            <a:blip r:embed="rId5"/>
            <a:stretch>
              <a:fillRect t="-8580" r="-16778"/>
            </a:stretch>
          </a:blipFill>
        </p:spPr>
        <p:txBody>
          <a:bodyPr/>
          <a:lstStyle/>
          <a:p>
            <a:endParaRPr lang="en-US"/>
          </a:p>
        </p:txBody>
      </p:sp>
      <p:sp>
        <p:nvSpPr>
          <p:cNvPr id="5" name="Freeform 5"/>
          <p:cNvSpPr/>
          <p:nvPr/>
        </p:nvSpPr>
        <p:spPr>
          <a:xfrm>
            <a:off x="0" y="7587771"/>
            <a:ext cx="2275513" cy="2699229"/>
          </a:xfrm>
          <a:custGeom>
            <a:avLst/>
            <a:gdLst/>
            <a:ahLst/>
            <a:cxnLst/>
            <a:rect l="l" t="t" r="r" b="b"/>
            <a:pathLst>
              <a:path w="2275513" h="2699229">
                <a:moveTo>
                  <a:pt x="0" y="0"/>
                </a:moveTo>
                <a:lnTo>
                  <a:pt x="2275513" y="0"/>
                </a:lnTo>
                <a:lnTo>
                  <a:pt x="2275513" y="2699229"/>
                </a:lnTo>
                <a:lnTo>
                  <a:pt x="0" y="2699229"/>
                </a:lnTo>
                <a:lnTo>
                  <a:pt x="0" y="0"/>
                </a:lnTo>
                <a:close/>
              </a:path>
            </a:pathLst>
          </a:custGeom>
          <a:blipFill>
            <a:blip r:embed="rId6"/>
            <a:stretch>
              <a:fillRect/>
            </a:stretch>
          </a:blipFill>
        </p:spPr>
        <p:txBody>
          <a:bodyPr/>
          <a:lstStyle/>
          <a:p>
            <a:endParaRPr lang="en-US"/>
          </a:p>
        </p:txBody>
      </p:sp>
      <p:sp>
        <p:nvSpPr>
          <p:cNvPr id="6" name="Freeform 6"/>
          <p:cNvSpPr/>
          <p:nvPr/>
        </p:nvSpPr>
        <p:spPr>
          <a:xfrm>
            <a:off x="15772199" y="0"/>
            <a:ext cx="2515801" cy="3813794"/>
          </a:xfrm>
          <a:custGeom>
            <a:avLst/>
            <a:gdLst/>
            <a:ahLst/>
            <a:cxnLst/>
            <a:rect l="l" t="t" r="r" b="b"/>
            <a:pathLst>
              <a:path w="2515801" h="3813794">
                <a:moveTo>
                  <a:pt x="0" y="0"/>
                </a:moveTo>
                <a:lnTo>
                  <a:pt x="2515801" y="0"/>
                </a:lnTo>
                <a:lnTo>
                  <a:pt x="2515801" y="3813794"/>
                </a:lnTo>
                <a:lnTo>
                  <a:pt x="0" y="3813794"/>
                </a:lnTo>
                <a:lnTo>
                  <a:pt x="0" y="0"/>
                </a:lnTo>
                <a:close/>
              </a:path>
            </a:pathLst>
          </a:custGeom>
          <a:blipFill>
            <a:blip r:embed="rId7"/>
            <a:stretch>
              <a:fillRect r="-101564"/>
            </a:stretch>
          </a:blipFill>
        </p:spPr>
        <p:txBody>
          <a:bodyPr/>
          <a:lstStyle/>
          <a:p>
            <a:endParaRPr lang="en-US"/>
          </a:p>
        </p:txBody>
      </p:sp>
      <p:graphicFrame>
        <p:nvGraphicFramePr>
          <p:cNvPr id="11" name="Diagram 10">
            <a:extLst>
              <a:ext uri="{FF2B5EF4-FFF2-40B4-BE49-F238E27FC236}">
                <a16:creationId xmlns:a16="http://schemas.microsoft.com/office/drawing/2014/main" id="{3137504E-2EA9-AAB8-5BA9-DB405CF3F86E}"/>
              </a:ext>
            </a:extLst>
          </p:cNvPr>
          <p:cNvGraphicFramePr/>
          <p:nvPr>
            <p:extLst>
              <p:ext uri="{D42A27DB-BD31-4B8C-83A1-F6EECF244321}">
                <p14:modId xmlns:p14="http://schemas.microsoft.com/office/powerpoint/2010/main" val="2634100582"/>
              </p:ext>
            </p:extLst>
          </p:nvPr>
        </p:nvGraphicFramePr>
        <p:xfrm>
          <a:off x="3048000" y="2171700"/>
          <a:ext cx="8691193" cy="757928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8" name="TextBox 8"/>
          <p:cNvSpPr txBox="1"/>
          <p:nvPr/>
        </p:nvSpPr>
        <p:spPr>
          <a:xfrm>
            <a:off x="990600" y="1181100"/>
            <a:ext cx="7471993" cy="677108"/>
          </a:xfrm>
          <a:prstGeom prst="rect">
            <a:avLst/>
          </a:prstGeom>
        </p:spPr>
        <p:txBody>
          <a:bodyPr wrap="square" lIns="0" tIns="0" rIns="0" bIns="0" rtlCol="0" anchor="t">
            <a:spAutoFit/>
          </a:bodyPr>
          <a:lstStyle/>
          <a:p>
            <a:r>
              <a:rPr lang="en-US" sz="4400" b="1" dirty="0">
                <a:solidFill>
                  <a:schemeClr val="accent6"/>
                </a:solidFill>
              </a:rPr>
              <a:t>Key Policies in Elderly Care</a:t>
            </a:r>
            <a:endParaRPr lang="en-US" sz="4400" dirty="0">
              <a:solidFill>
                <a:schemeClr val="accent6"/>
              </a:solidFill>
            </a:endParaRPr>
          </a:p>
        </p:txBody>
      </p:sp>
      <p:pic>
        <p:nvPicPr>
          <p:cNvPr id="12" name="Audio 11">
            <a:extLst>
              <a:ext uri="{FF2B5EF4-FFF2-40B4-BE49-F238E27FC236}">
                <a16:creationId xmlns:a16="http://schemas.microsoft.com/office/drawing/2014/main" id="{D320B71E-9E6F-41A2-30D2-788685955B98}"/>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4995"/>
    </mc:Choice>
    <mc:Fallback xmlns="">
      <p:transition spd="slow" advTm="349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87AE139-DFCB-53AD-0695-817FC48B8998}"/>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0"/>
            <a:ext cx="18287997" cy="2363932"/>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2193285" y="0"/>
            <a:ext cx="6094715" cy="2364618"/>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61666" y="-7961667"/>
            <a:ext cx="2364669" cy="18288003"/>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4">
            <a:extLst>
              <a:ext uri="{FF2B5EF4-FFF2-40B4-BE49-F238E27FC236}">
                <a16:creationId xmlns:a16="http://schemas.microsoft.com/office/drawing/2014/main" id="{19282CAD-6FEF-664D-52BE-26BF0B89FCCF}"/>
              </a:ext>
            </a:extLst>
          </p:cNvPr>
          <p:cNvSpPr txBox="1"/>
          <p:nvPr/>
        </p:nvSpPr>
        <p:spPr>
          <a:xfrm>
            <a:off x="2057395" y="523297"/>
            <a:ext cx="15066035" cy="131659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000" b="1" kern="1200">
                <a:solidFill>
                  <a:srgbClr val="FFFFFF"/>
                </a:solidFill>
                <a:latin typeface="+mj-lt"/>
                <a:ea typeface="+mj-ea"/>
                <a:cs typeface="+mj-cs"/>
              </a:rPr>
              <a:t>Current Care Provisions in the UK</a:t>
            </a:r>
            <a:endParaRPr lang="en-US" sz="6000" kern="1200">
              <a:solidFill>
                <a:srgbClr val="FFFFFF"/>
              </a:solidFill>
              <a:latin typeface="+mj-lt"/>
              <a:ea typeface="+mj-ea"/>
              <a:cs typeface="+mj-cs"/>
            </a:endParaRPr>
          </a:p>
        </p:txBody>
      </p:sp>
      <p:graphicFrame>
        <p:nvGraphicFramePr>
          <p:cNvPr id="6" name="Diagram 5">
            <a:extLst>
              <a:ext uri="{FF2B5EF4-FFF2-40B4-BE49-F238E27FC236}">
                <a16:creationId xmlns:a16="http://schemas.microsoft.com/office/drawing/2014/main" id="{7DB0AEFB-DFA3-1806-1CF9-42EC3E36BDCD}"/>
              </a:ext>
            </a:extLst>
          </p:cNvPr>
          <p:cNvGraphicFramePr/>
          <p:nvPr>
            <p:extLst>
              <p:ext uri="{D42A27DB-BD31-4B8C-83A1-F6EECF244321}">
                <p14:modId xmlns:p14="http://schemas.microsoft.com/office/powerpoint/2010/main" val="1254898058"/>
              </p:ext>
            </p:extLst>
          </p:nvPr>
        </p:nvGraphicFramePr>
        <p:xfrm>
          <a:off x="966084" y="3168868"/>
          <a:ext cx="16391743" cy="628920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6" name="Audio 15">
            <a:extLst>
              <a:ext uri="{FF2B5EF4-FFF2-40B4-BE49-F238E27FC236}">
                <a16:creationId xmlns:a16="http://schemas.microsoft.com/office/drawing/2014/main" id="{D0F0426A-B41A-EB58-DEE5-D90E93CF1A2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7322800" y="9321800"/>
            <a:ext cx="812800" cy="812800"/>
          </a:xfrm>
          <a:prstGeom prst="rect">
            <a:avLst/>
          </a:prstGeom>
        </p:spPr>
      </p:pic>
    </p:spTree>
    <p:extLst>
      <p:ext uri="{BB962C8B-B14F-4D97-AF65-F5344CB8AC3E}">
        <p14:creationId xmlns:p14="http://schemas.microsoft.com/office/powerpoint/2010/main" val="2610831192"/>
      </p:ext>
    </p:extLst>
  </p:cSld>
  <p:clrMapOvr>
    <a:masterClrMapping/>
  </p:clrMapOvr>
  <mc:AlternateContent xmlns:mc="http://schemas.openxmlformats.org/markup-compatibility/2006" xmlns:p14="http://schemas.microsoft.com/office/powerpoint/2010/main">
    <mc:Choice Requires="p14">
      <p:transition spd="slow" p14:dur="2000" advTm="39683"/>
    </mc:Choice>
    <mc:Fallback xmlns="">
      <p:transition spd="slow" advTm="39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85906A-1A31-E464-BA04-F0DE128983D6}"/>
            </a:ext>
          </a:extLst>
        </p:cNvPr>
        <p:cNvGrpSpPr/>
        <p:nvPr/>
      </p:nvGrpSpPr>
      <p:grpSpPr>
        <a:xfrm>
          <a:off x="0" y="0"/>
          <a:ext cx="0" cy="0"/>
          <a:chOff x="0" y="0"/>
          <a:chExt cx="0" cy="0"/>
        </a:xfrm>
      </p:grpSpPr>
      <p:sp>
        <p:nvSpPr>
          <p:cNvPr id="7" name="Freeform 7">
            <a:extLst>
              <a:ext uri="{FF2B5EF4-FFF2-40B4-BE49-F238E27FC236}">
                <a16:creationId xmlns:a16="http://schemas.microsoft.com/office/drawing/2014/main" id="{FE8468B5-106A-1647-165E-AD12C6C7107A}"/>
              </a:ext>
            </a:extLst>
          </p:cNvPr>
          <p:cNvSpPr/>
          <p:nvPr/>
        </p:nvSpPr>
        <p:spPr>
          <a:xfrm>
            <a:off x="13514552" y="7979833"/>
            <a:ext cx="4773448" cy="2307167"/>
          </a:xfrm>
          <a:custGeom>
            <a:avLst/>
            <a:gdLst/>
            <a:ahLst/>
            <a:cxnLst/>
            <a:rect l="l" t="t" r="r" b="b"/>
            <a:pathLst>
              <a:path w="4773448" h="2307167">
                <a:moveTo>
                  <a:pt x="0" y="0"/>
                </a:moveTo>
                <a:lnTo>
                  <a:pt x="4773448" y="0"/>
                </a:lnTo>
                <a:lnTo>
                  <a:pt x="4773448" y="2307167"/>
                </a:lnTo>
                <a:lnTo>
                  <a:pt x="0" y="2307167"/>
                </a:lnTo>
                <a:lnTo>
                  <a:pt x="0" y="0"/>
                </a:lnTo>
                <a:close/>
              </a:path>
            </a:pathLst>
          </a:custGeom>
          <a:blipFill>
            <a:blip r:embed="rId5"/>
            <a:stretch>
              <a:fillRect/>
            </a:stretch>
          </a:blipFill>
        </p:spPr>
        <p:txBody>
          <a:bodyPr/>
          <a:lstStyle/>
          <a:p>
            <a:endParaRPr lang="en-US"/>
          </a:p>
        </p:txBody>
      </p:sp>
      <p:graphicFrame>
        <p:nvGraphicFramePr>
          <p:cNvPr id="4" name="Diagram 3">
            <a:extLst>
              <a:ext uri="{FF2B5EF4-FFF2-40B4-BE49-F238E27FC236}">
                <a16:creationId xmlns:a16="http://schemas.microsoft.com/office/drawing/2014/main" id="{78766096-D4C9-DA3E-C066-BF8703248964}"/>
              </a:ext>
            </a:extLst>
          </p:cNvPr>
          <p:cNvGraphicFramePr/>
          <p:nvPr>
            <p:extLst>
              <p:ext uri="{D42A27DB-BD31-4B8C-83A1-F6EECF244321}">
                <p14:modId xmlns:p14="http://schemas.microsoft.com/office/powerpoint/2010/main" val="2850061700"/>
              </p:ext>
            </p:extLst>
          </p:nvPr>
        </p:nvGraphicFramePr>
        <p:xfrm>
          <a:off x="1261273" y="2476500"/>
          <a:ext cx="11059886" cy="6477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9" name="TextBox 9">
            <a:extLst>
              <a:ext uri="{FF2B5EF4-FFF2-40B4-BE49-F238E27FC236}">
                <a16:creationId xmlns:a16="http://schemas.microsoft.com/office/drawing/2014/main" id="{709BCF0B-1F0C-D4B7-B90B-F415E6126CCC}"/>
              </a:ext>
            </a:extLst>
          </p:cNvPr>
          <p:cNvSpPr txBox="1"/>
          <p:nvPr/>
        </p:nvSpPr>
        <p:spPr>
          <a:xfrm>
            <a:off x="1447800" y="1062753"/>
            <a:ext cx="9887752" cy="553998"/>
          </a:xfrm>
          <a:prstGeom prst="rect">
            <a:avLst/>
          </a:prstGeom>
        </p:spPr>
        <p:txBody>
          <a:bodyPr lIns="0" tIns="0" rIns="0" bIns="0" rtlCol="0" anchor="t">
            <a:spAutoFit/>
          </a:bodyPr>
          <a:lstStyle/>
          <a:p>
            <a:r>
              <a:rPr lang="en-US" sz="3600" b="1" dirty="0">
                <a:solidFill>
                  <a:schemeClr val="tx2"/>
                </a:solidFill>
              </a:rPr>
              <a:t>Critical Evaluation of Residential Care</a:t>
            </a:r>
            <a:endParaRPr lang="en-US" sz="3600" dirty="0">
              <a:solidFill>
                <a:schemeClr val="tx2"/>
              </a:solidFill>
            </a:endParaRPr>
          </a:p>
        </p:txBody>
      </p:sp>
      <p:sp>
        <p:nvSpPr>
          <p:cNvPr id="10" name="Freeform 4">
            <a:extLst>
              <a:ext uri="{FF2B5EF4-FFF2-40B4-BE49-F238E27FC236}">
                <a16:creationId xmlns:a16="http://schemas.microsoft.com/office/drawing/2014/main" id="{752732E6-1B8D-5A0E-7FA4-65F0D768FFEA}"/>
              </a:ext>
            </a:extLst>
          </p:cNvPr>
          <p:cNvSpPr/>
          <p:nvPr/>
        </p:nvSpPr>
        <p:spPr>
          <a:xfrm flipH="1">
            <a:off x="13319379" y="2057400"/>
            <a:ext cx="3939921" cy="8229600"/>
          </a:xfrm>
          <a:custGeom>
            <a:avLst/>
            <a:gdLst/>
            <a:ahLst/>
            <a:cxnLst/>
            <a:rect l="l" t="t" r="r" b="b"/>
            <a:pathLst>
              <a:path w="3939921" h="8229600">
                <a:moveTo>
                  <a:pt x="3939921" y="0"/>
                </a:moveTo>
                <a:lnTo>
                  <a:pt x="0" y="0"/>
                </a:lnTo>
                <a:lnTo>
                  <a:pt x="0" y="8229600"/>
                </a:lnTo>
                <a:lnTo>
                  <a:pt x="3939921" y="8229600"/>
                </a:lnTo>
                <a:lnTo>
                  <a:pt x="3939921" y="0"/>
                </a:lnTo>
                <a:close/>
              </a:path>
            </a:pathLst>
          </a:custGeom>
          <a:blipFill>
            <a:blip r:embed="rId11"/>
            <a:stretch>
              <a:fillRect/>
            </a:stretch>
          </a:blipFill>
        </p:spPr>
        <p:txBody>
          <a:bodyPr/>
          <a:lstStyle/>
          <a:p>
            <a:endParaRPr lang="en-US"/>
          </a:p>
        </p:txBody>
      </p:sp>
      <p:pic>
        <p:nvPicPr>
          <p:cNvPr id="13" name="Audio 12">
            <a:extLst>
              <a:ext uri="{FF2B5EF4-FFF2-40B4-BE49-F238E27FC236}">
                <a16:creationId xmlns:a16="http://schemas.microsoft.com/office/drawing/2014/main" id="{C8C44490-560F-7793-C908-DD1503D8817E}"/>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7322800" y="9321800"/>
            <a:ext cx="812800" cy="812800"/>
          </a:xfrm>
          <a:prstGeom prst="rect">
            <a:avLst/>
          </a:prstGeom>
        </p:spPr>
      </p:pic>
    </p:spTree>
    <p:extLst>
      <p:ext uri="{BB962C8B-B14F-4D97-AF65-F5344CB8AC3E}">
        <p14:creationId xmlns:p14="http://schemas.microsoft.com/office/powerpoint/2010/main" val="3892892625"/>
      </p:ext>
    </p:extLst>
  </p:cSld>
  <p:clrMapOvr>
    <a:masterClrMapping/>
  </p:clrMapOvr>
  <mc:AlternateContent xmlns:mc="http://schemas.openxmlformats.org/markup-compatibility/2006" xmlns:p14="http://schemas.microsoft.com/office/powerpoint/2010/main">
    <mc:Choice Requires="p14">
      <p:transition spd="slow" p14:dur="2000" advTm="38029"/>
    </mc:Choice>
    <mc:Fallback xmlns="">
      <p:transition spd="slow" advTm="380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828799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6" name="Rectangle 15">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783669" cy="3428998"/>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4"/>
          <p:cNvSpPr txBox="1"/>
          <p:nvPr/>
        </p:nvSpPr>
        <p:spPr>
          <a:xfrm>
            <a:off x="315687" y="868192"/>
            <a:ext cx="7808260" cy="256080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dirty="0">
                <a:latin typeface="+mj-lt"/>
                <a:ea typeface="+mj-ea"/>
                <a:cs typeface="+mj-cs"/>
              </a:rPr>
              <a:t>Critical Evaluation of Day Centers And Hospice Care</a:t>
            </a:r>
            <a:endParaRPr lang="en-US" sz="5400" dirty="0">
              <a:latin typeface="+mj-lt"/>
              <a:ea typeface="+mj-ea"/>
              <a:cs typeface="+mj-cs"/>
            </a:endParaRPr>
          </a:p>
        </p:txBody>
      </p:sp>
      <p:pic>
        <p:nvPicPr>
          <p:cNvPr id="9" name="Picture 8">
            <a:extLst>
              <a:ext uri="{FF2B5EF4-FFF2-40B4-BE49-F238E27FC236}">
                <a16:creationId xmlns:a16="http://schemas.microsoft.com/office/drawing/2014/main" id="{2406E425-50F5-C278-C8F5-3ED58D28EF28}"/>
              </a:ext>
            </a:extLst>
          </p:cNvPr>
          <p:cNvPicPr>
            <a:picLocks noChangeAspect="1"/>
          </p:cNvPicPr>
          <p:nvPr/>
        </p:nvPicPr>
        <p:blipFill>
          <a:blip r:embed="rId5">
            <a:extLst>
              <a:ext uri="{28A0092B-C50C-407E-A947-70E740481C1C}">
                <a14:useLocalDpi xmlns:a14="http://schemas.microsoft.com/office/drawing/2010/main" val="0"/>
              </a:ext>
            </a:extLst>
          </a:blip>
          <a:srcRect l="20658" r="19942"/>
          <a:stretch>
            <a:fillRect/>
          </a:stretch>
        </p:blipFill>
        <p:spPr>
          <a:xfrm>
            <a:off x="9144000" y="1"/>
            <a:ext cx="9154237" cy="10287000"/>
          </a:xfrm>
          <a:prstGeom prst="rect">
            <a:avLst/>
          </a:prstGeom>
        </p:spPr>
      </p:pic>
      <p:graphicFrame>
        <p:nvGraphicFramePr>
          <p:cNvPr id="7" name="Diagram 6">
            <a:extLst>
              <a:ext uri="{FF2B5EF4-FFF2-40B4-BE49-F238E27FC236}">
                <a16:creationId xmlns:a16="http://schemas.microsoft.com/office/drawing/2014/main" id="{8A2CB41E-B54D-90E9-104B-BF77E2554252}"/>
              </a:ext>
            </a:extLst>
          </p:cNvPr>
          <p:cNvGraphicFramePr/>
          <p:nvPr>
            <p:extLst>
              <p:ext uri="{D42A27DB-BD31-4B8C-83A1-F6EECF244321}">
                <p14:modId xmlns:p14="http://schemas.microsoft.com/office/powerpoint/2010/main" val="3036517985"/>
              </p:ext>
            </p:extLst>
          </p:nvPr>
        </p:nvGraphicFramePr>
        <p:xfrm>
          <a:off x="533401" y="4114800"/>
          <a:ext cx="7579660" cy="564690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0" name="Audio 9">
            <a:extLst>
              <a:ext uri="{FF2B5EF4-FFF2-40B4-BE49-F238E27FC236}">
                <a16:creationId xmlns:a16="http://schemas.microsoft.com/office/drawing/2014/main" id="{1D54CA6C-C4F3-F4AF-19CB-5B004C1BAEF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9528"/>
    </mc:Choice>
    <mc:Fallback xmlns="">
      <p:transition spd="slow" advTm="39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Diagram 8">
            <a:extLst>
              <a:ext uri="{FF2B5EF4-FFF2-40B4-BE49-F238E27FC236}">
                <a16:creationId xmlns:a16="http://schemas.microsoft.com/office/drawing/2014/main" id="{3EFCEE88-74AD-C60C-F118-432E03FCD0FE}"/>
              </a:ext>
            </a:extLst>
          </p:cNvPr>
          <p:cNvGraphicFramePr/>
          <p:nvPr>
            <p:extLst>
              <p:ext uri="{D42A27DB-BD31-4B8C-83A1-F6EECF244321}">
                <p14:modId xmlns:p14="http://schemas.microsoft.com/office/powerpoint/2010/main" val="166739166"/>
              </p:ext>
            </p:extLst>
          </p:nvPr>
        </p:nvGraphicFramePr>
        <p:xfrm>
          <a:off x="7772322" y="2616471"/>
          <a:ext cx="9753760" cy="612017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extBox 7"/>
          <p:cNvSpPr txBox="1"/>
          <p:nvPr/>
        </p:nvSpPr>
        <p:spPr>
          <a:xfrm>
            <a:off x="4686219" y="800100"/>
            <a:ext cx="8915561" cy="553998"/>
          </a:xfrm>
          <a:prstGeom prst="rect">
            <a:avLst/>
          </a:prstGeom>
        </p:spPr>
        <p:txBody>
          <a:bodyPr lIns="0" tIns="0" rIns="0" bIns="0" rtlCol="0" anchor="t">
            <a:spAutoFit/>
          </a:bodyPr>
          <a:lstStyle/>
          <a:p>
            <a:r>
              <a:rPr lang="en-US" sz="3600" b="1" dirty="0"/>
              <a:t>Technological Innovations in Elderly Care</a:t>
            </a:r>
            <a:endParaRPr lang="en-US" sz="3600" dirty="0"/>
          </a:p>
        </p:txBody>
      </p:sp>
      <p:pic>
        <p:nvPicPr>
          <p:cNvPr id="5" name="Picture 4">
            <a:extLst>
              <a:ext uri="{FF2B5EF4-FFF2-40B4-BE49-F238E27FC236}">
                <a16:creationId xmlns:a16="http://schemas.microsoft.com/office/drawing/2014/main" id="{9D431191-A801-65E4-0945-640DA025C3D1}"/>
              </a:ext>
            </a:extLst>
          </p:cNvPr>
          <p:cNvPicPr>
            <a:picLocks noChangeAspect="1"/>
          </p:cNvPicPr>
          <p:nvPr/>
        </p:nvPicPr>
        <p:blipFill>
          <a:blip r:embed="rId10"/>
          <a:srcRect r="16598"/>
          <a:stretch>
            <a:fillRect/>
          </a:stretch>
        </p:blipFill>
        <p:spPr>
          <a:xfrm>
            <a:off x="457200" y="2616471"/>
            <a:ext cx="6979463" cy="5647855"/>
          </a:xfrm>
          <a:prstGeom prst="rect">
            <a:avLst/>
          </a:prstGeom>
        </p:spPr>
      </p:pic>
      <p:sp>
        <p:nvSpPr>
          <p:cNvPr id="8" name="Rectangle 1">
            <a:extLst>
              <a:ext uri="{FF2B5EF4-FFF2-40B4-BE49-F238E27FC236}">
                <a16:creationId xmlns:a16="http://schemas.microsoft.com/office/drawing/2014/main" id="{BEE0B74B-2012-3B8C-BFF0-1BE1818BD510}"/>
              </a:ext>
            </a:extLst>
          </p:cNvPr>
          <p:cNvSpPr>
            <a:spLocks noChangeArrowheads="1"/>
          </p:cNvSpPr>
          <p:nvPr/>
        </p:nvSpPr>
        <p:spPr bwMode="auto">
          <a:xfrm rot="10800000" flipV="1">
            <a:off x="1889493" y="8398094"/>
            <a:ext cx="3810000"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Source: (</a:t>
            </a:r>
            <a:r>
              <a:rPr kumimoji="0" lang="en-US" altLang="en-US" sz="16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blue_admin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2024)</a:t>
            </a:r>
            <a:endPar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pic>
        <p:nvPicPr>
          <p:cNvPr id="15" name="Audio 14">
            <a:extLst>
              <a:ext uri="{FF2B5EF4-FFF2-40B4-BE49-F238E27FC236}">
                <a16:creationId xmlns:a16="http://schemas.microsoft.com/office/drawing/2014/main" id="{501CF3E0-90DB-5858-ECC4-793AB1E1B00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4717"/>
    </mc:Choice>
    <mc:Fallback xmlns="">
      <p:transition spd="slow" advTm="347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AE2EE8-F716-D060-185B-0CA9AC774AC7}"/>
            </a:ext>
          </a:extLst>
        </p:cNvPr>
        <p:cNvGrpSpPr/>
        <p:nvPr/>
      </p:nvGrpSpPr>
      <p:grpSpPr>
        <a:xfrm>
          <a:off x="0" y="0"/>
          <a:ext cx="0" cy="0"/>
          <a:chOff x="0" y="0"/>
          <a:chExt cx="0" cy="0"/>
        </a:xfrm>
      </p:grpSpPr>
      <p:graphicFrame>
        <p:nvGraphicFramePr>
          <p:cNvPr id="8" name="Diagram 7">
            <a:extLst>
              <a:ext uri="{FF2B5EF4-FFF2-40B4-BE49-F238E27FC236}">
                <a16:creationId xmlns:a16="http://schemas.microsoft.com/office/drawing/2014/main" id="{6BAE595A-0AF2-20D2-0C39-FC27974B3DCC}"/>
              </a:ext>
            </a:extLst>
          </p:cNvPr>
          <p:cNvGraphicFramePr/>
          <p:nvPr>
            <p:extLst>
              <p:ext uri="{D42A27DB-BD31-4B8C-83A1-F6EECF244321}">
                <p14:modId xmlns:p14="http://schemas.microsoft.com/office/powerpoint/2010/main" val="271050305"/>
              </p:ext>
            </p:extLst>
          </p:nvPr>
        </p:nvGraphicFramePr>
        <p:xfrm>
          <a:off x="952500" y="2048895"/>
          <a:ext cx="16383000" cy="80018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4">
            <a:extLst>
              <a:ext uri="{FF2B5EF4-FFF2-40B4-BE49-F238E27FC236}">
                <a16:creationId xmlns:a16="http://schemas.microsoft.com/office/drawing/2014/main" id="{71BF696D-9D74-F834-C775-41496781FB70}"/>
              </a:ext>
            </a:extLst>
          </p:cNvPr>
          <p:cNvSpPr txBox="1"/>
          <p:nvPr/>
        </p:nvSpPr>
        <p:spPr>
          <a:xfrm>
            <a:off x="1295400" y="1520529"/>
            <a:ext cx="12862275" cy="492443"/>
          </a:xfrm>
          <a:prstGeom prst="rect">
            <a:avLst/>
          </a:prstGeom>
        </p:spPr>
        <p:txBody>
          <a:bodyPr wrap="square" lIns="0" tIns="0" rIns="0" bIns="0" rtlCol="0" anchor="t">
            <a:spAutoFit/>
          </a:bodyPr>
          <a:lstStyle/>
          <a:p>
            <a:r>
              <a:rPr lang="en-US" sz="3200" b="1" dirty="0"/>
              <a:t>Case Study 1: Dementia Village in the Netherlands (Opera Beds, 2026)</a:t>
            </a:r>
            <a:endParaRPr lang="en-US" sz="3200" dirty="0"/>
          </a:p>
        </p:txBody>
      </p:sp>
      <p:pic>
        <p:nvPicPr>
          <p:cNvPr id="11" name="Audio 10">
            <a:extLst>
              <a:ext uri="{FF2B5EF4-FFF2-40B4-BE49-F238E27FC236}">
                <a16:creationId xmlns:a16="http://schemas.microsoft.com/office/drawing/2014/main" id="{EA413ADF-CFE7-A359-3355-F42E0DA2064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7322800" y="9321800"/>
            <a:ext cx="812800" cy="812800"/>
          </a:xfrm>
          <a:prstGeom prst="rect">
            <a:avLst/>
          </a:prstGeom>
        </p:spPr>
      </p:pic>
    </p:spTree>
    <p:extLst>
      <p:ext uri="{BB962C8B-B14F-4D97-AF65-F5344CB8AC3E}">
        <p14:creationId xmlns:p14="http://schemas.microsoft.com/office/powerpoint/2010/main" val="1422194685"/>
      </p:ext>
    </p:extLst>
  </p:cSld>
  <p:clrMapOvr>
    <a:masterClrMapping/>
  </p:clrMapOvr>
  <mc:AlternateContent xmlns:mc="http://schemas.openxmlformats.org/markup-compatibility/2006" xmlns:p14="http://schemas.microsoft.com/office/powerpoint/2010/main">
    <mc:Choice Requires="p14">
      <p:transition spd="slow" p14:dur="2000" advTm="30734"/>
    </mc:Choice>
    <mc:Fallback xmlns="">
      <p:transition spd="slow" advTm="307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17478A-1937-EB82-44E6-FDDC5B8AA11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5FFB3414-EC10-56A6-C8D7-445BE50448C1}"/>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l="-26382" t="-79221" b="-73760"/>
            </a:stretch>
          </a:blipFill>
        </p:spPr>
        <p:txBody>
          <a:bodyPr/>
          <a:lstStyle/>
          <a:p>
            <a:endParaRPr lang="en-US"/>
          </a:p>
        </p:txBody>
      </p:sp>
      <p:graphicFrame>
        <p:nvGraphicFramePr>
          <p:cNvPr id="6" name="Diagram 5">
            <a:extLst>
              <a:ext uri="{FF2B5EF4-FFF2-40B4-BE49-F238E27FC236}">
                <a16:creationId xmlns:a16="http://schemas.microsoft.com/office/drawing/2014/main" id="{C17B45C8-5EA8-2B13-ACDB-5668737531CF}"/>
              </a:ext>
            </a:extLst>
          </p:cNvPr>
          <p:cNvGraphicFramePr/>
          <p:nvPr>
            <p:extLst>
              <p:ext uri="{D42A27DB-BD31-4B8C-83A1-F6EECF244321}">
                <p14:modId xmlns:p14="http://schemas.microsoft.com/office/powerpoint/2010/main" val="2835764934"/>
              </p:ext>
            </p:extLst>
          </p:nvPr>
        </p:nvGraphicFramePr>
        <p:xfrm>
          <a:off x="8153400" y="2971800"/>
          <a:ext cx="9220200" cy="63246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 name="TextBox 4">
            <a:extLst>
              <a:ext uri="{FF2B5EF4-FFF2-40B4-BE49-F238E27FC236}">
                <a16:creationId xmlns:a16="http://schemas.microsoft.com/office/drawing/2014/main" id="{ABA1C30C-A370-703E-12AF-8978131B9CD2}"/>
              </a:ext>
            </a:extLst>
          </p:cNvPr>
          <p:cNvSpPr txBox="1"/>
          <p:nvPr/>
        </p:nvSpPr>
        <p:spPr>
          <a:xfrm>
            <a:off x="8153400" y="1704201"/>
            <a:ext cx="9814275" cy="553998"/>
          </a:xfrm>
          <a:prstGeom prst="rect">
            <a:avLst/>
          </a:prstGeom>
        </p:spPr>
        <p:txBody>
          <a:bodyPr wrap="square" lIns="0" tIns="0" rIns="0" bIns="0" rtlCol="0" anchor="t">
            <a:spAutoFit/>
          </a:bodyPr>
          <a:lstStyle/>
          <a:p>
            <a:r>
              <a:rPr lang="en-US" sz="3600" b="1" dirty="0"/>
              <a:t>Case Study 2: Age UK Initiatives (Age UK, 2026)</a:t>
            </a:r>
            <a:endParaRPr lang="en-US" sz="3600" dirty="0"/>
          </a:p>
        </p:txBody>
      </p:sp>
      <p:sp>
        <p:nvSpPr>
          <p:cNvPr id="7" name="Freeform 11">
            <a:extLst>
              <a:ext uri="{FF2B5EF4-FFF2-40B4-BE49-F238E27FC236}">
                <a16:creationId xmlns:a16="http://schemas.microsoft.com/office/drawing/2014/main" id="{CA592B60-D589-A342-046B-9B164A0A9CF9}"/>
              </a:ext>
            </a:extLst>
          </p:cNvPr>
          <p:cNvSpPr/>
          <p:nvPr/>
        </p:nvSpPr>
        <p:spPr>
          <a:xfrm>
            <a:off x="304800" y="4381500"/>
            <a:ext cx="5331889" cy="6147470"/>
          </a:xfrm>
          <a:custGeom>
            <a:avLst/>
            <a:gdLst/>
            <a:ahLst/>
            <a:cxnLst/>
            <a:rect l="l" t="t" r="r" b="b"/>
            <a:pathLst>
              <a:path w="5129265" h="6132816">
                <a:moveTo>
                  <a:pt x="0" y="0"/>
                </a:moveTo>
                <a:lnTo>
                  <a:pt x="5129264" y="0"/>
                </a:lnTo>
                <a:lnTo>
                  <a:pt x="5129264" y="6132816"/>
                </a:lnTo>
                <a:lnTo>
                  <a:pt x="0" y="6132816"/>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dirty="0"/>
          </a:p>
        </p:txBody>
      </p:sp>
      <p:pic>
        <p:nvPicPr>
          <p:cNvPr id="25" name="Audio 24">
            <a:extLst>
              <a:ext uri="{FF2B5EF4-FFF2-40B4-BE49-F238E27FC236}">
                <a16:creationId xmlns:a16="http://schemas.microsoft.com/office/drawing/2014/main" id="{6A900866-985B-F12F-C99E-076724826D36}"/>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7322800" y="9321800"/>
            <a:ext cx="812800" cy="812800"/>
          </a:xfrm>
          <a:prstGeom prst="rect">
            <a:avLst/>
          </a:prstGeom>
        </p:spPr>
      </p:pic>
    </p:spTree>
    <p:extLst>
      <p:ext uri="{BB962C8B-B14F-4D97-AF65-F5344CB8AC3E}">
        <p14:creationId xmlns:p14="http://schemas.microsoft.com/office/powerpoint/2010/main" val="3352521097"/>
      </p:ext>
    </p:extLst>
  </p:cSld>
  <p:clrMapOvr>
    <a:masterClrMapping/>
  </p:clrMapOvr>
  <mc:AlternateContent xmlns:mc="http://schemas.openxmlformats.org/markup-compatibility/2006" xmlns:p14="http://schemas.microsoft.com/office/powerpoint/2010/main">
    <mc:Choice Requires="p14">
      <p:transition spd="slow" p14:dur="2000" advTm="33682"/>
    </mc:Choice>
    <mc:Fallback xmlns="">
      <p:transition spd="slow" advTm="336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13487400" y="1735098"/>
            <a:ext cx="4235057" cy="8551902"/>
          </a:xfrm>
          <a:custGeom>
            <a:avLst/>
            <a:gdLst/>
            <a:ahLst/>
            <a:cxnLst/>
            <a:rect l="l" t="t" r="r" b="b"/>
            <a:pathLst>
              <a:path w="4006457" h="7803010">
                <a:moveTo>
                  <a:pt x="0" y="0"/>
                </a:moveTo>
                <a:lnTo>
                  <a:pt x="4006457" y="0"/>
                </a:lnTo>
                <a:lnTo>
                  <a:pt x="4006457" y="7803010"/>
                </a:lnTo>
                <a:lnTo>
                  <a:pt x="0" y="7803010"/>
                </a:lnTo>
                <a:lnTo>
                  <a:pt x="0" y="0"/>
                </a:lnTo>
                <a:close/>
              </a:path>
            </a:pathLst>
          </a:custGeom>
          <a:blipFill>
            <a:blip r:embed="rId5"/>
            <a:stretch>
              <a:fillRect r="-16376" b="-32418"/>
            </a:stretch>
          </a:blipFill>
        </p:spPr>
        <p:txBody>
          <a:bodyPr/>
          <a:lstStyle/>
          <a:p>
            <a:endParaRPr lang="en-US"/>
          </a:p>
        </p:txBody>
      </p:sp>
      <p:graphicFrame>
        <p:nvGraphicFramePr>
          <p:cNvPr id="7" name="Diagram 6">
            <a:extLst>
              <a:ext uri="{FF2B5EF4-FFF2-40B4-BE49-F238E27FC236}">
                <a16:creationId xmlns:a16="http://schemas.microsoft.com/office/drawing/2014/main" id="{80978E7B-D598-9E38-5661-DDC8EA860E93}"/>
              </a:ext>
            </a:extLst>
          </p:cNvPr>
          <p:cNvGraphicFramePr/>
          <p:nvPr>
            <p:extLst>
              <p:ext uri="{D42A27DB-BD31-4B8C-83A1-F6EECF244321}">
                <p14:modId xmlns:p14="http://schemas.microsoft.com/office/powerpoint/2010/main" val="1328281024"/>
              </p:ext>
            </p:extLst>
          </p:nvPr>
        </p:nvGraphicFramePr>
        <p:xfrm>
          <a:off x="1524000" y="2483990"/>
          <a:ext cx="10820400" cy="679429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TextBox 6"/>
          <p:cNvSpPr txBox="1"/>
          <p:nvPr/>
        </p:nvSpPr>
        <p:spPr>
          <a:xfrm>
            <a:off x="1524000" y="1181100"/>
            <a:ext cx="11673275" cy="553998"/>
          </a:xfrm>
          <a:prstGeom prst="rect">
            <a:avLst/>
          </a:prstGeom>
        </p:spPr>
        <p:txBody>
          <a:bodyPr wrap="square" lIns="0" tIns="0" rIns="0" bIns="0" rtlCol="0" anchor="t">
            <a:spAutoFit/>
          </a:bodyPr>
          <a:lstStyle/>
          <a:p>
            <a:r>
              <a:rPr lang="en-US" sz="3600" b="1" dirty="0"/>
              <a:t>Recommendations for Improvement in Elderly Care</a:t>
            </a:r>
            <a:endParaRPr lang="en-US" sz="3600" dirty="0"/>
          </a:p>
        </p:txBody>
      </p:sp>
      <p:pic>
        <p:nvPicPr>
          <p:cNvPr id="36" name="Audio 35">
            <a:extLst>
              <a:ext uri="{FF2B5EF4-FFF2-40B4-BE49-F238E27FC236}">
                <a16:creationId xmlns:a16="http://schemas.microsoft.com/office/drawing/2014/main" id="{F1C17EF8-C237-D092-13BC-184F8A74C3F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4512"/>
    </mc:Choice>
    <mc:Fallback xmlns="">
      <p:transition spd="slow" advTm="345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6F8FA9-0E71-E5DC-092B-5C70E3AB5DA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B38D5CE-1309-3C73-E2E4-8FBF403E8AA6}"/>
              </a:ext>
            </a:extLst>
          </p:cNvPr>
          <p:cNvSpPr/>
          <p:nvPr/>
        </p:nvSpPr>
        <p:spPr>
          <a:xfrm>
            <a:off x="17417"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stretch>
              <a:fillRect r="-67121" b="-71577"/>
            </a:stretch>
          </a:blipFill>
        </p:spPr>
        <p:txBody>
          <a:bodyPr/>
          <a:lstStyle/>
          <a:p>
            <a:endParaRPr lang="en-US"/>
          </a:p>
        </p:txBody>
      </p:sp>
      <p:sp>
        <p:nvSpPr>
          <p:cNvPr id="3" name="Freeform 3">
            <a:extLst>
              <a:ext uri="{FF2B5EF4-FFF2-40B4-BE49-F238E27FC236}">
                <a16:creationId xmlns:a16="http://schemas.microsoft.com/office/drawing/2014/main" id="{F70E1F0D-4B7E-DC5E-81C5-246D9ADF56EA}"/>
              </a:ext>
            </a:extLst>
          </p:cNvPr>
          <p:cNvSpPr/>
          <p:nvPr/>
        </p:nvSpPr>
        <p:spPr>
          <a:xfrm>
            <a:off x="10844288" y="5301546"/>
            <a:ext cx="7450243" cy="4985454"/>
          </a:xfrm>
          <a:custGeom>
            <a:avLst/>
            <a:gdLst/>
            <a:ahLst/>
            <a:cxnLst/>
            <a:rect l="l" t="t" r="r" b="b"/>
            <a:pathLst>
              <a:path w="7450243" h="4985454">
                <a:moveTo>
                  <a:pt x="0" y="0"/>
                </a:moveTo>
                <a:lnTo>
                  <a:pt x="7450243" y="0"/>
                </a:lnTo>
                <a:lnTo>
                  <a:pt x="7450243" y="4985454"/>
                </a:lnTo>
                <a:lnTo>
                  <a:pt x="0" y="4985454"/>
                </a:lnTo>
                <a:lnTo>
                  <a:pt x="0" y="0"/>
                </a:lnTo>
                <a:close/>
              </a:path>
            </a:pathLst>
          </a:custGeom>
          <a:blipFill>
            <a:blip r:embed="rId6"/>
            <a:stretch>
              <a:fillRect/>
            </a:stretch>
          </a:blipFill>
        </p:spPr>
        <p:txBody>
          <a:bodyPr/>
          <a:lstStyle/>
          <a:p>
            <a:endParaRPr lang="en-US" dirty="0"/>
          </a:p>
        </p:txBody>
      </p:sp>
      <p:sp>
        <p:nvSpPr>
          <p:cNvPr id="6" name="Freeform 6">
            <a:extLst>
              <a:ext uri="{FF2B5EF4-FFF2-40B4-BE49-F238E27FC236}">
                <a16:creationId xmlns:a16="http://schemas.microsoft.com/office/drawing/2014/main" id="{3ABE268C-7552-781B-9F2B-E402C72C1BE8}"/>
              </a:ext>
            </a:extLst>
          </p:cNvPr>
          <p:cNvSpPr/>
          <p:nvPr/>
        </p:nvSpPr>
        <p:spPr>
          <a:xfrm>
            <a:off x="6227" y="0"/>
            <a:ext cx="5669727" cy="2374198"/>
          </a:xfrm>
          <a:custGeom>
            <a:avLst/>
            <a:gdLst/>
            <a:ahLst/>
            <a:cxnLst/>
            <a:rect l="l" t="t" r="r" b="b"/>
            <a:pathLst>
              <a:path w="5669727" h="2374198">
                <a:moveTo>
                  <a:pt x="0" y="0"/>
                </a:moveTo>
                <a:lnTo>
                  <a:pt x="5669727" y="0"/>
                </a:lnTo>
                <a:lnTo>
                  <a:pt x="5669727" y="2374198"/>
                </a:lnTo>
                <a:lnTo>
                  <a:pt x="0" y="2374198"/>
                </a:lnTo>
                <a:lnTo>
                  <a:pt x="0" y="0"/>
                </a:lnTo>
                <a:close/>
              </a:path>
            </a:pathLst>
          </a:custGeom>
          <a:blipFill>
            <a:blip r:embed="rId7"/>
            <a:stretch>
              <a:fillRect/>
            </a:stretch>
          </a:blipFill>
        </p:spPr>
        <p:txBody>
          <a:bodyPr/>
          <a:lstStyle/>
          <a:p>
            <a:endParaRPr lang="en-US"/>
          </a:p>
        </p:txBody>
      </p:sp>
      <p:graphicFrame>
        <p:nvGraphicFramePr>
          <p:cNvPr id="4" name="Diagram 3">
            <a:extLst>
              <a:ext uri="{FF2B5EF4-FFF2-40B4-BE49-F238E27FC236}">
                <a16:creationId xmlns:a16="http://schemas.microsoft.com/office/drawing/2014/main" id="{590298FB-CF75-0007-C85A-EB5D4659A838}"/>
              </a:ext>
            </a:extLst>
          </p:cNvPr>
          <p:cNvGraphicFramePr/>
          <p:nvPr>
            <p:extLst>
              <p:ext uri="{D42A27DB-BD31-4B8C-83A1-F6EECF244321}">
                <p14:modId xmlns:p14="http://schemas.microsoft.com/office/powerpoint/2010/main" val="3305610931"/>
              </p:ext>
            </p:extLst>
          </p:nvPr>
        </p:nvGraphicFramePr>
        <p:xfrm>
          <a:off x="727438" y="2829425"/>
          <a:ext cx="8645162" cy="664070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8" name="TextBox 8">
            <a:extLst>
              <a:ext uri="{FF2B5EF4-FFF2-40B4-BE49-F238E27FC236}">
                <a16:creationId xmlns:a16="http://schemas.microsoft.com/office/drawing/2014/main" id="{02A7E387-5838-CA2E-6772-0B0472669303}"/>
              </a:ext>
            </a:extLst>
          </p:cNvPr>
          <p:cNvSpPr txBox="1"/>
          <p:nvPr/>
        </p:nvSpPr>
        <p:spPr>
          <a:xfrm>
            <a:off x="768047" y="1534642"/>
            <a:ext cx="10076241" cy="740459"/>
          </a:xfrm>
          <a:prstGeom prst="rect">
            <a:avLst/>
          </a:prstGeom>
        </p:spPr>
        <p:txBody>
          <a:bodyPr wrap="square" lIns="0" tIns="0" rIns="0" bIns="0" rtlCol="0" anchor="t">
            <a:spAutoFit/>
          </a:bodyPr>
          <a:lstStyle/>
          <a:p>
            <a:pPr>
              <a:lnSpc>
                <a:spcPts val="6520"/>
              </a:lnSpc>
            </a:pPr>
            <a:r>
              <a:rPr lang="en-US" sz="3600" b="1" dirty="0">
                <a:solidFill>
                  <a:schemeClr val="tx2"/>
                </a:solidFill>
              </a:rPr>
              <a:t>Barriers to Implementing Recommendations</a:t>
            </a:r>
            <a:endParaRPr lang="en-US" sz="13800" dirty="0">
              <a:solidFill>
                <a:schemeClr val="tx2"/>
              </a:solidFill>
              <a:latin typeface="Gagalin"/>
              <a:ea typeface="Gagalin"/>
              <a:cs typeface="Gagalin"/>
              <a:sym typeface="Gagalin"/>
            </a:endParaRPr>
          </a:p>
        </p:txBody>
      </p:sp>
      <p:sp>
        <p:nvSpPr>
          <p:cNvPr id="9" name="Freeform 4">
            <a:extLst>
              <a:ext uri="{FF2B5EF4-FFF2-40B4-BE49-F238E27FC236}">
                <a16:creationId xmlns:a16="http://schemas.microsoft.com/office/drawing/2014/main" id="{0C5E67C0-CBBC-28AA-B1E6-5020CA2087DB}"/>
              </a:ext>
            </a:extLst>
          </p:cNvPr>
          <p:cNvSpPr/>
          <p:nvPr/>
        </p:nvSpPr>
        <p:spPr>
          <a:xfrm flipH="1">
            <a:off x="13319379" y="2057400"/>
            <a:ext cx="3939921" cy="8229600"/>
          </a:xfrm>
          <a:custGeom>
            <a:avLst/>
            <a:gdLst/>
            <a:ahLst/>
            <a:cxnLst/>
            <a:rect l="l" t="t" r="r" b="b"/>
            <a:pathLst>
              <a:path w="3939921" h="8229600">
                <a:moveTo>
                  <a:pt x="3939921" y="0"/>
                </a:moveTo>
                <a:lnTo>
                  <a:pt x="0" y="0"/>
                </a:lnTo>
                <a:lnTo>
                  <a:pt x="0" y="8229600"/>
                </a:lnTo>
                <a:lnTo>
                  <a:pt x="3939921" y="8229600"/>
                </a:lnTo>
                <a:lnTo>
                  <a:pt x="3939921" y="0"/>
                </a:lnTo>
                <a:close/>
              </a:path>
            </a:pathLst>
          </a:custGeom>
          <a:blipFill>
            <a:blip r:embed="rId13"/>
            <a:stretch>
              <a:fillRect/>
            </a:stretch>
          </a:blipFill>
        </p:spPr>
        <p:txBody>
          <a:bodyPr/>
          <a:lstStyle/>
          <a:p>
            <a:endParaRPr lang="en-US"/>
          </a:p>
        </p:txBody>
      </p:sp>
      <p:pic>
        <p:nvPicPr>
          <p:cNvPr id="40" name="Audio 39">
            <a:extLst>
              <a:ext uri="{FF2B5EF4-FFF2-40B4-BE49-F238E27FC236}">
                <a16:creationId xmlns:a16="http://schemas.microsoft.com/office/drawing/2014/main" id="{D967E0D4-9CBA-57B8-004C-68050A33A522}"/>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7322800" y="9321800"/>
            <a:ext cx="812800" cy="812800"/>
          </a:xfrm>
          <a:prstGeom prst="rect">
            <a:avLst/>
          </a:prstGeom>
        </p:spPr>
      </p:pic>
    </p:spTree>
    <p:extLst>
      <p:ext uri="{BB962C8B-B14F-4D97-AF65-F5344CB8AC3E}">
        <p14:creationId xmlns:p14="http://schemas.microsoft.com/office/powerpoint/2010/main" val="1151238666"/>
      </p:ext>
    </p:extLst>
  </p:cSld>
  <p:clrMapOvr>
    <a:masterClrMapping/>
  </p:clrMapOvr>
  <mc:AlternateContent xmlns:mc="http://schemas.openxmlformats.org/markup-compatibility/2006" xmlns:p14="http://schemas.microsoft.com/office/powerpoint/2010/main">
    <mc:Choice Requires="p14">
      <p:transition spd="slow" p14:dur="2000" advTm="36187"/>
    </mc:Choice>
    <mc:Fallback xmlns="">
      <p:transition spd="slow" advTm="361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a:extLst>
              <a:ext uri="{FF2B5EF4-FFF2-40B4-BE49-F238E27FC236}">
                <a16:creationId xmlns:a16="http://schemas.microsoft.com/office/drawing/2014/main" id="{42F425AF-8B9A-1FAA-E5E0-C79100CE7CEB}"/>
              </a:ext>
            </a:extLst>
          </p:cNvPr>
          <p:cNvGraphicFramePr/>
          <p:nvPr>
            <p:extLst>
              <p:ext uri="{D42A27DB-BD31-4B8C-83A1-F6EECF244321}">
                <p14:modId xmlns:p14="http://schemas.microsoft.com/office/powerpoint/2010/main" val="1934685127"/>
              </p:ext>
            </p:extLst>
          </p:nvPr>
        </p:nvGraphicFramePr>
        <p:xfrm>
          <a:off x="11410951" y="3017882"/>
          <a:ext cx="6172200" cy="558783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6"/>
          <p:cNvSpPr txBox="1"/>
          <p:nvPr/>
        </p:nvSpPr>
        <p:spPr>
          <a:xfrm>
            <a:off x="2514600" y="1214312"/>
            <a:ext cx="14349956" cy="553998"/>
          </a:xfrm>
          <a:prstGeom prst="rect">
            <a:avLst/>
          </a:prstGeom>
        </p:spPr>
        <p:txBody>
          <a:bodyPr wrap="square" lIns="0" tIns="0" rIns="0" bIns="0" rtlCol="0" anchor="t">
            <a:spAutoFit/>
          </a:bodyPr>
          <a:lstStyle/>
          <a:p>
            <a:r>
              <a:rPr lang="en-US" sz="3600" b="1" dirty="0"/>
              <a:t>Impact of the Ageing Population on Healthcare and Social Services</a:t>
            </a:r>
            <a:endParaRPr lang="en-US" sz="3600" dirty="0"/>
          </a:p>
        </p:txBody>
      </p:sp>
      <p:pic>
        <p:nvPicPr>
          <p:cNvPr id="9" name="Picture 8">
            <a:extLst>
              <a:ext uri="{FF2B5EF4-FFF2-40B4-BE49-F238E27FC236}">
                <a16:creationId xmlns:a16="http://schemas.microsoft.com/office/drawing/2014/main" id="{289A1570-8F58-CB0D-59C2-75E3CF10489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23851" y="2116097"/>
            <a:ext cx="11087100" cy="7391400"/>
          </a:xfrm>
          <a:prstGeom prst="rect">
            <a:avLst/>
          </a:prstGeom>
        </p:spPr>
      </p:pic>
      <p:pic>
        <p:nvPicPr>
          <p:cNvPr id="19" name="Audio 18">
            <a:extLst>
              <a:ext uri="{FF2B5EF4-FFF2-40B4-BE49-F238E27FC236}">
                <a16:creationId xmlns:a16="http://schemas.microsoft.com/office/drawing/2014/main" id="{738BCFDF-06DE-A391-7BCB-6BB37415D39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7322800" y="94869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0429"/>
    </mc:Choice>
    <mc:Fallback xmlns="">
      <p:transition spd="slow" advTm="304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FB334F-0B93-B401-39C5-DB89B86C1A4C}"/>
            </a:ext>
          </a:extLst>
        </p:cNvPr>
        <p:cNvGrpSpPr/>
        <p:nvPr/>
      </p:nvGrpSpPr>
      <p:grpSpPr>
        <a:xfrm>
          <a:off x="0" y="0"/>
          <a:ext cx="0" cy="0"/>
          <a:chOff x="0" y="0"/>
          <a:chExt cx="0" cy="0"/>
        </a:xfrm>
      </p:grpSpPr>
      <p:sp>
        <p:nvSpPr>
          <p:cNvPr id="6" name="Freeform 6">
            <a:extLst>
              <a:ext uri="{FF2B5EF4-FFF2-40B4-BE49-F238E27FC236}">
                <a16:creationId xmlns:a16="http://schemas.microsoft.com/office/drawing/2014/main" id="{A09D31F5-2834-ADBB-2910-C21ADF1669E6}"/>
              </a:ext>
            </a:extLst>
          </p:cNvPr>
          <p:cNvSpPr/>
          <p:nvPr/>
        </p:nvSpPr>
        <p:spPr>
          <a:xfrm>
            <a:off x="14842626" y="2398616"/>
            <a:ext cx="3427957" cy="7888384"/>
          </a:xfrm>
          <a:custGeom>
            <a:avLst/>
            <a:gdLst/>
            <a:ahLst/>
            <a:cxnLst/>
            <a:rect l="l" t="t" r="r" b="b"/>
            <a:pathLst>
              <a:path w="3427957" h="7888384">
                <a:moveTo>
                  <a:pt x="0" y="0"/>
                </a:moveTo>
                <a:lnTo>
                  <a:pt x="3427957" y="0"/>
                </a:lnTo>
                <a:lnTo>
                  <a:pt x="3427957" y="7888384"/>
                </a:lnTo>
                <a:lnTo>
                  <a:pt x="0" y="7888384"/>
                </a:lnTo>
                <a:lnTo>
                  <a:pt x="0" y="0"/>
                </a:lnTo>
                <a:close/>
              </a:path>
            </a:pathLst>
          </a:custGeom>
          <a:blipFill>
            <a:blip r:embed="rId5"/>
            <a:stretch>
              <a:fillRect b="-15881"/>
            </a:stretch>
          </a:blipFill>
        </p:spPr>
        <p:txBody>
          <a:bodyPr/>
          <a:lstStyle/>
          <a:p>
            <a:endParaRPr lang="en-US"/>
          </a:p>
        </p:txBody>
      </p:sp>
      <p:sp>
        <p:nvSpPr>
          <p:cNvPr id="7" name="Freeform 7">
            <a:extLst>
              <a:ext uri="{FF2B5EF4-FFF2-40B4-BE49-F238E27FC236}">
                <a16:creationId xmlns:a16="http://schemas.microsoft.com/office/drawing/2014/main" id="{3827A158-6A06-9CE7-B41A-A57ADF90591F}"/>
              </a:ext>
            </a:extLst>
          </p:cNvPr>
          <p:cNvSpPr/>
          <p:nvPr/>
        </p:nvSpPr>
        <p:spPr>
          <a:xfrm>
            <a:off x="13514552" y="7979833"/>
            <a:ext cx="4773448" cy="2307167"/>
          </a:xfrm>
          <a:custGeom>
            <a:avLst/>
            <a:gdLst/>
            <a:ahLst/>
            <a:cxnLst/>
            <a:rect l="l" t="t" r="r" b="b"/>
            <a:pathLst>
              <a:path w="4773448" h="2307167">
                <a:moveTo>
                  <a:pt x="0" y="0"/>
                </a:moveTo>
                <a:lnTo>
                  <a:pt x="4773448" y="0"/>
                </a:lnTo>
                <a:lnTo>
                  <a:pt x="4773448" y="2307167"/>
                </a:lnTo>
                <a:lnTo>
                  <a:pt x="0" y="2307167"/>
                </a:lnTo>
                <a:lnTo>
                  <a:pt x="0" y="0"/>
                </a:lnTo>
                <a:close/>
              </a:path>
            </a:pathLst>
          </a:custGeom>
          <a:blipFill>
            <a:blip r:embed="rId6"/>
            <a:stretch>
              <a:fillRect/>
            </a:stretch>
          </a:blipFill>
        </p:spPr>
        <p:txBody>
          <a:bodyPr/>
          <a:lstStyle/>
          <a:p>
            <a:endParaRPr lang="en-US"/>
          </a:p>
        </p:txBody>
      </p:sp>
      <p:graphicFrame>
        <p:nvGraphicFramePr>
          <p:cNvPr id="10" name="Diagram 9">
            <a:extLst>
              <a:ext uri="{FF2B5EF4-FFF2-40B4-BE49-F238E27FC236}">
                <a16:creationId xmlns:a16="http://schemas.microsoft.com/office/drawing/2014/main" id="{F32BEFB6-2DAB-770D-1CB7-32EEEB496FC3}"/>
              </a:ext>
            </a:extLst>
          </p:cNvPr>
          <p:cNvGraphicFramePr/>
          <p:nvPr>
            <p:extLst>
              <p:ext uri="{D42A27DB-BD31-4B8C-83A1-F6EECF244321}">
                <p14:modId xmlns:p14="http://schemas.microsoft.com/office/powerpoint/2010/main" val="3024982004"/>
              </p:ext>
            </p:extLst>
          </p:nvPr>
        </p:nvGraphicFramePr>
        <p:xfrm>
          <a:off x="1219200" y="2694121"/>
          <a:ext cx="11142617" cy="650648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9" name="TextBox 9">
            <a:extLst>
              <a:ext uri="{FF2B5EF4-FFF2-40B4-BE49-F238E27FC236}">
                <a16:creationId xmlns:a16="http://schemas.microsoft.com/office/drawing/2014/main" id="{DE32E908-D602-CB06-8510-27730B108E61}"/>
              </a:ext>
            </a:extLst>
          </p:cNvPr>
          <p:cNvSpPr txBox="1"/>
          <p:nvPr/>
        </p:nvSpPr>
        <p:spPr>
          <a:xfrm>
            <a:off x="1524000" y="1104900"/>
            <a:ext cx="9887752" cy="615553"/>
          </a:xfrm>
          <a:prstGeom prst="rect">
            <a:avLst/>
          </a:prstGeom>
        </p:spPr>
        <p:txBody>
          <a:bodyPr lIns="0" tIns="0" rIns="0" bIns="0" rtlCol="0" anchor="t">
            <a:spAutoFit/>
          </a:bodyPr>
          <a:lstStyle/>
          <a:p>
            <a:r>
              <a:rPr lang="en-US" sz="4000" b="1" dirty="0"/>
              <a:t>Conclusion and Key Takeaways</a:t>
            </a:r>
            <a:endParaRPr lang="en-US" sz="4000" dirty="0"/>
          </a:p>
        </p:txBody>
      </p:sp>
      <p:pic>
        <p:nvPicPr>
          <p:cNvPr id="33" name="Audio 32">
            <a:extLst>
              <a:ext uri="{FF2B5EF4-FFF2-40B4-BE49-F238E27FC236}">
                <a16:creationId xmlns:a16="http://schemas.microsoft.com/office/drawing/2014/main" id="{D11C9811-F075-3726-74F3-7CCF758BC2B8}"/>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7322800" y="9321800"/>
            <a:ext cx="812800" cy="812800"/>
          </a:xfrm>
          <a:prstGeom prst="rect">
            <a:avLst/>
          </a:prstGeom>
        </p:spPr>
      </p:pic>
    </p:spTree>
    <p:extLst>
      <p:ext uri="{BB962C8B-B14F-4D97-AF65-F5344CB8AC3E}">
        <p14:creationId xmlns:p14="http://schemas.microsoft.com/office/powerpoint/2010/main" val="752942787"/>
      </p:ext>
    </p:extLst>
  </p:cSld>
  <p:clrMapOvr>
    <a:masterClrMapping/>
  </p:clrMapOvr>
  <mc:AlternateContent xmlns:mc="http://schemas.openxmlformats.org/markup-compatibility/2006" xmlns:p14="http://schemas.microsoft.com/office/powerpoint/2010/main">
    <mc:Choice Requires="p14">
      <p:transition spd="slow" p14:dur="2000" advTm="40602"/>
    </mc:Choice>
    <mc:Fallback xmlns="">
      <p:transition spd="slow" advTm="406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AD9583E-7668-B115-7F81-3F463CFC5486}"/>
              </a:ext>
            </a:extLst>
          </p:cNvPr>
          <p:cNvSpPr txBox="1"/>
          <p:nvPr/>
        </p:nvSpPr>
        <p:spPr>
          <a:xfrm>
            <a:off x="762000" y="419100"/>
            <a:ext cx="9144000" cy="584775"/>
          </a:xfrm>
          <a:prstGeom prst="rect">
            <a:avLst/>
          </a:prstGeom>
          <a:noFill/>
        </p:spPr>
        <p:txBody>
          <a:bodyPr wrap="square">
            <a:spAutoFit/>
          </a:bodyPr>
          <a:lstStyle/>
          <a:p>
            <a:r>
              <a:rPr lang="en-US" sz="3200" b="1" dirty="0">
                <a:latin typeface="Arial" panose="020B0604020202020204" pitchFamily="34" charset="0"/>
                <a:cs typeface="Arial" panose="020B0604020202020204" pitchFamily="34" charset="0"/>
              </a:rPr>
              <a:t>References</a:t>
            </a:r>
            <a:endParaRPr lang="en-US" sz="3200" dirty="0"/>
          </a:p>
        </p:txBody>
      </p:sp>
      <p:sp>
        <p:nvSpPr>
          <p:cNvPr id="5" name="TextBox 4">
            <a:extLst>
              <a:ext uri="{FF2B5EF4-FFF2-40B4-BE49-F238E27FC236}">
                <a16:creationId xmlns:a16="http://schemas.microsoft.com/office/drawing/2014/main" id="{9BF73439-7970-F952-5DEE-B9755B13C69C}"/>
              </a:ext>
            </a:extLst>
          </p:cNvPr>
          <p:cNvSpPr txBox="1"/>
          <p:nvPr/>
        </p:nvSpPr>
        <p:spPr>
          <a:xfrm>
            <a:off x="8686800" y="4310742"/>
            <a:ext cx="914400" cy="914400"/>
          </a:xfrm>
          <a:prstGeom prst="rect">
            <a:avLst/>
          </a:prstGeom>
          <a:noFill/>
        </p:spPr>
        <p:txBody>
          <a:bodyPr wrap="square" rtlCol="0">
            <a:spAutoFit/>
          </a:bodyPr>
          <a:lstStyle/>
          <a:p>
            <a:endParaRPr lang="en-US" dirty="0"/>
          </a:p>
        </p:txBody>
      </p:sp>
      <p:graphicFrame>
        <p:nvGraphicFramePr>
          <p:cNvPr id="11" name="Diagram 10">
            <a:extLst>
              <a:ext uri="{FF2B5EF4-FFF2-40B4-BE49-F238E27FC236}">
                <a16:creationId xmlns:a16="http://schemas.microsoft.com/office/drawing/2014/main" id="{230E5113-3186-0443-B223-73A37D4549B5}"/>
              </a:ext>
            </a:extLst>
          </p:cNvPr>
          <p:cNvGraphicFramePr/>
          <p:nvPr>
            <p:extLst>
              <p:ext uri="{D42A27DB-BD31-4B8C-83A1-F6EECF244321}">
                <p14:modId xmlns:p14="http://schemas.microsoft.com/office/powerpoint/2010/main" val="3596027646"/>
              </p:ext>
            </p:extLst>
          </p:nvPr>
        </p:nvGraphicFramePr>
        <p:xfrm>
          <a:off x="381000" y="1333500"/>
          <a:ext cx="17307197" cy="85246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5" name="Audio 34">
            <a:extLst>
              <a:ext uri="{FF2B5EF4-FFF2-40B4-BE49-F238E27FC236}">
                <a16:creationId xmlns:a16="http://schemas.microsoft.com/office/drawing/2014/main" id="{A849967C-D6A4-BF16-C156-F71B6ACB902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322800" y="9321800"/>
            <a:ext cx="812800" cy="812800"/>
          </a:xfrm>
          <a:prstGeom prst="rect">
            <a:avLst/>
          </a:prstGeom>
        </p:spPr>
      </p:pic>
    </p:spTree>
    <p:extLst>
      <p:ext uri="{BB962C8B-B14F-4D97-AF65-F5344CB8AC3E}">
        <p14:creationId xmlns:p14="http://schemas.microsoft.com/office/powerpoint/2010/main" val="2027794427"/>
      </p:ext>
    </p:extLst>
  </p:cSld>
  <p:clrMapOvr>
    <a:masterClrMapping/>
  </p:clrMapOvr>
  <mc:AlternateContent xmlns:mc="http://schemas.openxmlformats.org/markup-compatibility/2006" xmlns:p14="http://schemas.microsoft.com/office/powerpoint/2010/main">
    <mc:Choice Requires="p14">
      <p:transition spd="slow" p14:dur="2000" advTm="5204"/>
    </mc:Choice>
    <mc:Fallback xmlns="">
      <p:transition spd="slow" advTm="5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10077"/>
            </a:stretch>
          </a:blipFill>
        </p:spPr>
        <p:txBody>
          <a:bodyPr/>
          <a:lstStyle/>
          <a:p>
            <a:endParaRPr lang="en-US"/>
          </a:p>
        </p:txBody>
      </p:sp>
      <p:sp>
        <p:nvSpPr>
          <p:cNvPr id="3" name="Freeform 3"/>
          <p:cNvSpPr/>
          <p:nvPr/>
        </p:nvSpPr>
        <p:spPr>
          <a:xfrm>
            <a:off x="-20994" y="5711190"/>
            <a:ext cx="18288000" cy="4575810"/>
          </a:xfrm>
          <a:custGeom>
            <a:avLst/>
            <a:gdLst/>
            <a:ahLst/>
            <a:cxnLst/>
            <a:rect l="l" t="t" r="r" b="b"/>
            <a:pathLst>
              <a:path w="18288000" h="4575810">
                <a:moveTo>
                  <a:pt x="0" y="0"/>
                </a:moveTo>
                <a:lnTo>
                  <a:pt x="18288000" y="0"/>
                </a:lnTo>
                <a:lnTo>
                  <a:pt x="18288000" y="4575810"/>
                </a:lnTo>
                <a:lnTo>
                  <a:pt x="0" y="4575810"/>
                </a:lnTo>
                <a:lnTo>
                  <a:pt x="0" y="0"/>
                </a:lnTo>
                <a:close/>
              </a:path>
            </a:pathLst>
          </a:custGeom>
          <a:blipFill>
            <a:blip r:embed="rId3"/>
            <a:stretch>
              <a:fillRect b="-10074"/>
            </a:stretch>
          </a:blipFill>
        </p:spPr>
        <p:txBody>
          <a:bodyPr/>
          <a:lstStyle/>
          <a:p>
            <a:endParaRPr lang="en-US"/>
          </a:p>
        </p:txBody>
      </p:sp>
      <p:sp>
        <p:nvSpPr>
          <p:cNvPr id="4" name="Freeform 4"/>
          <p:cNvSpPr/>
          <p:nvPr/>
        </p:nvSpPr>
        <p:spPr>
          <a:xfrm>
            <a:off x="5044630" y="0"/>
            <a:ext cx="8198739" cy="8229600"/>
          </a:xfrm>
          <a:custGeom>
            <a:avLst/>
            <a:gdLst/>
            <a:ahLst/>
            <a:cxnLst/>
            <a:rect l="l" t="t" r="r" b="b"/>
            <a:pathLst>
              <a:path w="8198739" h="8229600">
                <a:moveTo>
                  <a:pt x="0" y="0"/>
                </a:moveTo>
                <a:lnTo>
                  <a:pt x="8198739" y="0"/>
                </a:lnTo>
                <a:lnTo>
                  <a:pt x="8198739" y="8229600"/>
                </a:lnTo>
                <a:lnTo>
                  <a:pt x="0" y="8229600"/>
                </a:lnTo>
                <a:lnTo>
                  <a:pt x="0" y="0"/>
                </a:lnTo>
                <a:close/>
              </a:path>
            </a:pathLst>
          </a:custGeom>
          <a:blipFill>
            <a:blip r:embed="rId4"/>
            <a:stretch>
              <a:fillRect/>
            </a:stretch>
          </a:blipFill>
        </p:spPr>
        <p:txBody>
          <a:bodyPr/>
          <a:lstStyle/>
          <a:p>
            <a:endParaRPr lang="en-US"/>
          </a:p>
        </p:txBody>
      </p:sp>
      <p:sp>
        <p:nvSpPr>
          <p:cNvPr id="5" name="Freeform 5"/>
          <p:cNvSpPr/>
          <p:nvPr/>
        </p:nvSpPr>
        <p:spPr>
          <a:xfrm>
            <a:off x="0" y="0"/>
            <a:ext cx="4165880" cy="4559102"/>
          </a:xfrm>
          <a:custGeom>
            <a:avLst/>
            <a:gdLst/>
            <a:ahLst/>
            <a:cxnLst/>
            <a:rect l="l" t="t" r="r" b="b"/>
            <a:pathLst>
              <a:path w="4165880" h="4559102">
                <a:moveTo>
                  <a:pt x="0" y="0"/>
                </a:moveTo>
                <a:lnTo>
                  <a:pt x="4165880" y="0"/>
                </a:lnTo>
                <a:lnTo>
                  <a:pt x="4165880" y="4559102"/>
                </a:lnTo>
                <a:lnTo>
                  <a:pt x="0" y="4559102"/>
                </a:lnTo>
                <a:lnTo>
                  <a:pt x="0" y="0"/>
                </a:lnTo>
                <a:close/>
              </a:path>
            </a:pathLst>
          </a:custGeom>
          <a:blipFill>
            <a:blip r:embed="rId5"/>
            <a:stretch>
              <a:fillRect/>
            </a:stretch>
          </a:blipFill>
        </p:spPr>
        <p:txBody>
          <a:bodyPr/>
          <a:lstStyle/>
          <a:p>
            <a:endParaRPr lang="en-US"/>
          </a:p>
        </p:txBody>
      </p:sp>
      <p:sp>
        <p:nvSpPr>
          <p:cNvPr id="6" name="Freeform 6"/>
          <p:cNvSpPr/>
          <p:nvPr/>
        </p:nvSpPr>
        <p:spPr>
          <a:xfrm flipH="1">
            <a:off x="14081999" y="0"/>
            <a:ext cx="4165880" cy="4559102"/>
          </a:xfrm>
          <a:custGeom>
            <a:avLst/>
            <a:gdLst/>
            <a:ahLst/>
            <a:cxnLst/>
            <a:rect l="l" t="t" r="r" b="b"/>
            <a:pathLst>
              <a:path w="4165880" h="4559102">
                <a:moveTo>
                  <a:pt x="4165879" y="0"/>
                </a:moveTo>
                <a:lnTo>
                  <a:pt x="0" y="0"/>
                </a:lnTo>
                <a:lnTo>
                  <a:pt x="0" y="4559102"/>
                </a:lnTo>
                <a:lnTo>
                  <a:pt x="4165879" y="4559102"/>
                </a:lnTo>
                <a:lnTo>
                  <a:pt x="4165879" y="0"/>
                </a:lnTo>
                <a:close/>
              </a:path>
            </a:pathLst>
          </a:custGeom>
          <a:blipFill>
            <a:blip r:embed="rId5"/>
            <a:stretch>
              <a:fillRect/>
            </a:stretch>
          </a:blipFill>
        </p:spPr>
        <p:txBody>
          <a:bodyPr/>
          <a:lstStyle/>
          <a:p>
            <a:endParaRPr lang="en-US"/>
          </a:p>
        </p:txBody>
      </p:sp>
      <p:sp>
        <p:nvSpPr>
          <p:cNvPr id="7" name="TextBox 7"/>
          <p:cNvSpPr txBox="1"/>
          <p:nvPr/>
        </p:nvSpPr>
        <p:spPr>
          <a:xfrm>
            <a:off x="6380007" y="1497063"/>
            <a:ext cx="5527986" cy="1725916"/>
          </a:xfrm>
          <a:prstGeom prst="rect">
            <a:avLst/>
          </a:prstGeom>
        </p:spPr>
        <p:txBody>
          <a:bodyPr lIns="0" tIns="0" rIns="0" bIns="0" rtlCol="0" anchor="t">
            <a:spAutoFit/>
          </a:bodyPr>
          <a:lstStyle/>
          <a:p>
            <a:pPr algn="ctr">
              <a:lnSpc>
                <a:spcPts val="12880"/>
              </a:lnSpc>
            </a:pPr>
            <a:r>
              <a:rPr lang="en-US" sz="9200">
                <a:solidFill>
                  <a:srgbClr val="4C57A8"/>
                </a:solidFill>
                <a:latin typeface="Gagalin"/>
                <a:ea typeface="Gagalin"/>
                <a:cs typeface="Gagalin"/>
                <a:sym typeface="Gagalin"/>
              </a:rPr>
              <a:t>thank you</a:t>
            </a:r>
          </a:p>
        </p:txBody>
      </p:sp>
      <p:sp>
        <p:nvSpPr>
          <p:cNvPr id="8" name="Freeform 8"/>
          <p:cNvSpPr/>
          <p:nvPr/>
        </p:nvSpPr>
        <p:spPr>
          <a:xfrm flipH="1">
            <a:off x="9123006" y="3341000"/>
            <a:ext cx="3742157" cy="6946000"/>
          </a:xfrm>
          <a:custGeom>
            <a:avLst/>
            <a:gdLst/>
            <a:ahLst/>
            <a:cxnLst/>
            <a:rect l="l" t="t" r="r" b="b"/>
            <a:pathLst>
              <a:path w="3742157" h="6946000">
                <a:moveTo>
                  <a:pt x="3742157" y="0"/>
                </a:moveTo>
                <a:lnTo>
                  <a:pt x="0" y="0"/>
                </a:lnTo>
                <a:lnTo>
                  <a:pt x="0" y="6946000"/>
                </a:lnTo>
                <a:lnTo>
                  <a:pt x="3742157" y="6946000"/>
                </a:lnTo>
                <a:lnTo>
                  <a:pt x="3742157" y="0"/>
                </a:lnTo>
                <a:close/>
              </a:path>
            </a:pathLst>
          </a:custGeom>
          <a:blipFill>
            <a:blip r:embed="rId6"/>
            <a:stretch>
              <a:fillRect/>
            </a:stretch>
          </a:blipFill>
        </p:spPr>
        <p:txBody>
          <a:bodyPr/>
          <a:lstStyle/>
          <a:p>
            <a:endParaRPr lang="en-US"/>
          </a:p>
        </p:txBody>
      </p:sp>
      <p:sp>
        <p:nvSpPr>
          <p:cNvPr id="9" name="Freeform 9"/>
          <p:cNvSpPr/>
          <p:nvPr/>
        </p:nvSpPr>
        <p:spPr>
          <a:xfrm>
            <a:off x="5422837" y="3262456"/>
            <a:ext cx="5183738" cy="7024544"/>
          </a:xfrm>
          <a:custGeom>
            <a:avLst/>
            <a:gdLst/>
            <a:ahLst/>
            <a:cxnLst/>
            <a:rect l="l" t="t" r="r" b="b"/>
            <a:pathLst>
              <a:path w="5183738" h="7024544">
                <a:moveTo>
                  <a:pt x="0" y="0"/>
                </a:moveTo>
                <a:lnTo>
                  <a:pt x="5183739" y="0"/>
                </a:lnTo>
                <a:lnTo>
                  <a:pt x="5183739" y="7024544"/>
                </a:lnTo>
                <a:lnTo>
                  <a:pt x="0" y="7024544"/>
                </a:lnTo>
                <a:lnTo>
                  <a:pt x="0" y="0"/>
                </a:lnTo>
                <a:close/>
              </a:path>
            </a:pathLst>
          </a:custGeom>
          <a:blipFill>
            <a:blip r:embed="rId7"/>
            <a:stretch>
              <a:fillRect b="-2137"/>
            </a:stretch>
          </a:blipFill>
        </p:spPr>
        <p:txBody>
          <a:bodyPr/>
          <a:lstStyle/>
          <a:p>
            <a:endParaRPr lang="en-US"/>
          </a:p>
        </p:txBody>
      </p:sp>
      <p:sp>
        <p:nvSpPr>
          <p:cNvPr id="10" name="Freeform 10"/>
          <p:cNvSpPr/>
          <p:nvPr/>
        </p:nvSpPr>
        <p:spPr>
          <a:xfrm>
            <a:off x="12865163" y="4705078"/>
            <a:ext cx="2823545" cy="2739334"/>
          </a:xfrm>
          <a:custGeom>
            <a:avLst/>
            <a:gdLst/>
            <a:ahLst/>
            <a:cxnLst/>
            <a:rect l="l" t="t" r="r" b="b"/>
            <a:pathLst>
              <a:path w="2823545" h="2739334">
                <a:moveTo>
                  <a:pt x="0" y="0"/>
                </a:moveTo>
                <a:lnTo>
                  <a:pt x="2823544" y="0"/>
                </a:lnTo>
                <a:lnTo>
                  <a:pt x="2823544" y="2739334"/>
                </a:lnTo>
                <a:lnTo>
                  <a:pt x="0" y="2739334"/>
                </a:lnTo>
                <a:lnTo>
                  <a:pt x="0" y="0"/>
                </a:lnTo>
                <a:close/>
              </a:path>
            </a:pathLst>
          </a:custGeom>
          <a:blipFill>
            <a:blip r:embed="rId8"/>
            <a:stretch>
              <a:fillRect/>
            </a:stretch>
          </a:blipFill>
        </p:spPr>
        <p:txBody>
          <a:bodyPr/>
          <a:lstStyle/>
          <a:p>
            <a:endParaRPr lang="en-US"/>
          </a:p>
        </p:txBody>
      </p:sp>
      <p:sp>
        <p:nvSpPr>
          <p:cNvPr id="11" name="Freeform 11"/>
          <p:cNvSpPr/>
          <p:nvPr/>
        </p:nvSpPr>
        <p:spPr>
          <a:xfrm flipH="1">
            <a:off x="2599293" y="4705078"/>
            <a:ext cx="2823545" cy="2739334"/>
          </a:xfrm>
          <a:custGeom>
            <a:avLst/>
            <a:gdLst/>
            <a:ahLst/>
            <a:cxnLst/>
            <a:rect l="l" t="t" r="r" b="b"/>
            <a:pathLst>
              <a:path w="2823545" h="2739334">
                <a:moveTo>
                  <a:pt x="2823544" y="0"/>
                </a:moveTo>
                <a:lnTo>
                  <a:pt x="0" y="0"/>
                </a:lnTo>
                <a:lnTo>
                  <a:pt x="0" y="2739334"/>
                </a:lnTo>
                <a:lnTo>
                  <a:pt x="2823544" y="2739334"/>
                </a:lnTo>
                <a:lnTo>
                  <a:pt x="2823544" y="0"/>
                </a:lnTo>
                <a:close/>
              </a:path>
            </a:pathLst>
          </a:custGeom>
          <a:blipFill>
            <a:blip r:embed="rId8"/>
            <a:stretch>
              <a:fillRect/>
            </a:stretch>
          </a:blipFill>
        </p:spPr>
        <p:txBody>
          <a:bodyPr/>
          <a:lstStyle/>
          <a:p>
            <a:endParaRPr lang="en-US"/>
          </a:p>
        </p:txBody>
      </p:sp>
      <p:sp>
        <p:nvSpPr>
          <p:cNvPr id="12" name="Freeform 12"/>
          <p:cNvSpPr/>
          <p:nvPr/>
        </p:nvSpPr>
        <p:spPr>
          <a:xfrm rot="2437608">
            <a:off x="1052573" y="7505350"/>
            <a:ext cx="2618400" cy="1042599"/>
          </a:xfrm>
          <a:custGeom>
            <a:avLst/>
            <a:gdLst/>
            <a:ahLst/>
            <a:cxnLst/>
            <a:rect l="l" t="t" r="r" b="b"/>
            <a:pathLst>
              <a:path w="2618400" h="1042599">
                <a:moveTo>
                  <a:pt x="0" y="0"/>
                </a:moveTo>
                <a:lnTo>
                  <a:pt x="2618400" y="0"/>
                </a:lnTo>
                <a:lnTo>
                  <a:pt x="2618400" y="1042599"/>
                </a:lnTo>
                <a:lnTo>
                  <a:pt x="0" y="104259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3" name="Freeform 13"/>
          <p:cNvSpPr/>
          <p:nvPr/>
        </p:nvSpPr>
        <p:spPr>
          <a:xfrm>
            <a:off x="15070577" y="7200900"/>
            <a:ext cx="2188723" cy="2057400"/>
          </a:xfrm>
          <a:custGeom>
            <a:avLst/>
            <a:gdLst/>
            <a:ahLst/>
            <a:cxnLst/>
            <a:rect l="l" t="t" r="r" b="b"/>
            <a:pathLst>
              <a:path w="2188723" h="2057400">
                <a:moveTo>
                  <a:pt x="0" y="0"/>
                </a:moveTo>
                <a:lnTo>
                  <a:pt x="2188723" y="0"/>
                </a:lnTo>
                <a:lnTo>
                  <a:pt x="2188723" y="2057400"/>
                </a:lnTo>
                <a:lnTo>
                  <a:pt x="0" y="205740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a:p>
        </p:txBody>
      </p:sp>
      <p:sp>
        <p:nvSpPr>
          <p:cNvPr id="14" name="Freeform 14"/>
          <p:cNvSpPr/>
          <p:nvPr/>
        </p:nvSpPr>
        <p:spPr>
          <a:xfrm>
            <a:off x="0" y="8473112"/>
            <a:ext cx="2886825" cy="1813888"/>
          </a:xfrm>
          <a:custGeom>
            <a:avLst/>
            <a:gdLst/>
            <a:ahLst/>
            <a:cxnLst/>
            <a:rect l="l" t="t" r="r" b="b"/>
            <a:pathLst>
              <a:path w="2886825" h="1813888">
                <a:moveTo>
                  <a:pt x="0" y="0"/>
                </a:moveTo>
                <a:lnTo>
                  <a:pt x="2886825" y="0"/>
                </a:lnTo>
                <a:lnTo>
                  <a:pt x="2886825" y="1813888"/>
                </a:lnTo>
                <a:lnTo>
                  <a:pt x="0" y="1813888"/>
                </a:lnTo>
                <a:lnTo>
                  <a:pt x="0" y="0"/>
                </a:lnTo>
                <a:close/>
              </a:path>
            </a:pathLst>
          </a:custGeom>
          <a:blipFill>
            <a:blip r:embed="rId13"/>
            <a:stretch>
              <a:fillRect/>
            </a:stretch>
          </a:blipFill>
        </p:spPr>
        <p:txBody>
          <a:bodyPr/>
          <a:lstStyle/>
          <a:p>
            <a:endParaRPr lang="en-US"/>
          </a:p>
        </p:txBody>
      </p:sp>
      <p:sp>
        <p:nvSpPr>
          <p:cNvPr id="15" name="Freeform 15"/>
          <p:cNvSpPr/>
          <p:nvPr/>
        </p:nvSpPr>
        <p:spPr>
          <a:xfrm flipH="1">
            <a:off x="15361053" y="8473112"/>
            <a:ext cx="2886825" cy="1813888"/>
          </a:xfrm>
          <a:custGeom>
            <a:avLst/>
            <a:gdLst/>
            <a:ahLst/>
            <a:cxnLst/>
            <a:rect l="l" t="t" r="r" b="b"/>
            <a:pathLst>
              <a:path w="2886825" h="1813888">
                <a:moveTo>
                  <a:pt x="2886825" y="0"/>
                </a:moveTo>
                <a:lnTo>
                  <a:pt x="0" y="0"/>
                </a:lnTo>
                <a:lnTo>
                  <a:pt x="0" y="1813888"/>
                </a:lnTo>
                <a:lnTo>
                  <a:pt x="2886825" y="1813888"/>
                </a:lnTo>
                <a:lnTo>
                  <a:pt x="2886825" y="0"/>
                </a:lnTo>
                <a:close/>
              </a:path>
            </a:pathLst>
          </a:custGeom>
          <a:blipFill>
            <a:blip r:embed="rId13"/>
            <a:stretch>
              <a:fillRect/>
            </a:stretch>
          </a:blipFill>
        </p:spPr>
        <p:txBody>
          <a:bodyPr/>
          <a:lstStyle/>
          <a:p>
            <a:endParaRPr lang="en-US"/>
          </a:p>
        </p:txBody>
      </p:sp>
      <p:sp>
        <p:nvSpPr>
          <p:cNvPr id="16" name="TextBox 16"/>
          <p:cNvSpPr txBox="1"/>
          <p:nvPr/>
        </p:nvSpPr>
        <p:spPr>
          <a:xfrm>
            <a:off x="6538737" y="914400"/>
            <a:ext cx="5210526" cy="1066945"/>
          </a:xfrm>
          <a:prstGeom prst="rect">
            <a:avLst/>
          </a:prstGeom>
        </p:spPr>
        <p:txBody>
          <a:bodyPr lIns="0" tIns="0" rIns="0" bIns="0" rtlCol="0" anchor="t">
            <a:spAutoFit/>
          </a:bodyPr>
          <a:lstStyle/>
          <a:p>
            <a:pPr algn="ctr">
              <a:lnSpc>
                <a:spcPts val="7837"/>
              </a:lnSpc>
            </a:pPr>
            <a:r>
              <a:rPr lang="en-US" sz="5598">
                <a:solidFill>
                  <a:srgbClr val="F22743"/>
                </a:solidFill>
                <a:latin typeface="Gagalin"/>
                <a:ea typeface="Gagalin"/>
                <a:cs typeface="Gagalin"/>
                <a:sym typeface="Gagalin"/>
              </a:rPr>
              <a:t>q and a session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201</TotalTime>
  <Words>4794</Words>
  <Application>Microsoft Macintosh PowerPoint</Application>
  <PresentationFormat>Custom</PresentationFormat>
  <Paragraphs>184</Paragraphs>
  <Slides>19</Slides>
  <Notes>16</Notes>
  <HiddenSlides>0</HiddenSlides>
  <MMClips>17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ADLaM Display</vt:lpstr>
      <vt:lpstr>Calibri</vt:lpstr>
      <vt:lpstr>Gagalin</vt:lpstr>
      <vt:lpstr>Aptos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Orange Purple and Blue Playful Aging and Geriatric Care Medical Presentation</dc:title>
  <dc:creator>SourceCode</dc:creator>
  <cp:lastModifiedBy>Manpreet Kaur (2246813)</cp:lastModifiedBy>
  <cp:revision>32</cp:revision>
  <dcterms:created xsi:type="dcterms:W3CDTF">2006-08-16T00:00:00Z</dcterms:created>
  <dcterms:modified xsi:type="dcterms:W3CDTF">2026-02-28T18:21:55Z</dcterms:modified>
  <dc:identifier>DAHCNb0KBhs</dc:identifier>
</cp:coreProperties>
</file>