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7" r:id="rId1"/>
  </p:sldMasterIdLst>
  <p:sldIdLst>
    <p:sldId id="256" r:id="rId2"/>
    <p:sldId id="258" r:id="rId3"/>
    <p:sldId id="257" r:id="rId4"/>
    <p:sldId id="259" r:id="rId5"/>
    <p:sldId id="260" r:id="rId6"/>
    <p:sldId id="263" r:id="rId7"/>
    <p:sldId id="261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8" r:id="rId18"/>
    <p:sldId id="280" r:id="rId19"/>
    <p:sldId id="281" r:id="rId20"/>
    <p:sldId id="282" r:id="rId21"/>
    <p:sldId id="283" r:id="rId22"/>
    <p:sldId id="284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7"/>
    <p:restoredTop sz="93147"/>
  </p:normalViewPr>
  <p:slideViewPr>
    <p:cSldViewPr>
      <p:cViewPr varScale="1">
        <p:scale>
          <a:sx n="60" d="100"/>
          <a:sy n="60" d="100"/>
        </p:scale>
        <p:origin x="9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14" y="596019"/>
            <a:ext cx="7510506" cy="3213982"/>
          </a:xfrm>
        </p:spPr>
        <p:txBody>
          <a:bodyPr anchor="b">
            <a:normAutofit/>
          </a:bodyPr>
          <a:lstStyle>
            <a:lvl1pPr algn="ctr">
              <a:defRPr sz="4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14" y="3886200"/>
            <a:ext cx="7510506" cy="221910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2E2F4-2EEC-554A-A8BB-79B225FE6BF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618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7EBD8-2331-9743-9F78-7EB1D2F8C55B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72071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314" y="3270698"/>
            <a:ext cx="7510506" cy="1823305"/>
          </a:xfrm>
        </p:spPr>
        <p:txBody>
          <a:bodyPr anchor="b">
            <a:normAutofit/>
          </a:bodyPr>
          <a:lstStyle>
            <a:lvl1pPr algn="r">
              <a:defRPr sz="28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9314" y="5103810"/>
            <a:ext cx="7510506" cy="99825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D2FB5-6EB3-D74B-B244-805E4A2D168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526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347" y="2060898"/>
            <a:ext cx="3685073" cy="403133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060898"/>
            <a:ext cx="3689239" cy="403133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69F6B-2E6F-2344-BF2F-AB1FA6BD8EAB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19398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6306" y="2060898"/>
            <a:ext cx="3397113" cy="733596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347" y="2786027"/>
            <a:ext cx="3685073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150" y="2060898"/>
            <a:ext cx="3419670" cy="725129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5" y="2786027"/>
            <a:ext cx="3701520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7D61C-29CD-B24D-BCC7-D40EA3F76EE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20438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288E8-4C9C-524E-B8F5-784B359D73B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96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F1E1E-BE64-0141-AAE5-EC30F999B31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5211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754928"/>
            <a:ext cx="2729523" cy="1371600"/>
          </a:xfrm>
        </p:spPr>
        <p:txBody>
          <a:bodyPr anchor="b">
            <a:normAutofit/>
          </a:bodyPr>
          <a:lstStyle>
            <a:lvl1pPr algn="l">
              <a:defRPr sz="22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8856" y="596018"/>
            <a:ext cx="4500964" cy="5506041"/>
          </a:xfrm>
        </p:spPr>
        <p:txBody>
          <a:bodyPr anchor="ctr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8347" y="3126528"/>
            <a:ext cx="272952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A7988-9A42-414A-B60E-E7A15DC5011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5262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898269"/>
            <a:ext cx="4423803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15442" y="-18288"/>
            <a:ext cx="2500062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7318" y="3269869"/>
            <a:ext cx="442380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23649" y="6181344"/>
            <a:ext cx="718502" cy="3651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8348" y="6181344"/>
            <a:ext cx="3705300" cy="3651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24262" y="6181344"/>
            <a:ext cx="305186" cy="329250"/>
          </a:xfrm>
        </p:spPr>
        <p:txBody>
          <a:bodyPr/>
          <a:lstStyle/>
          <a:p>
            <a:fld id="{14632025-F303-A345-89A9-B07F6A8B91B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23629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677" y="4377485"/>
            <a:ext cx="7413007" cy="907505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7678" y="996188"/>
            <a:ext cx="7301427" cy="298112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677" y="5284990"/>
            <a:ext cx="7413007" cy="81707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7678" y="6181344"/>
            <a:ext cx="5337278" cy="3651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35248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4" cy="3137782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343400"/>
            <a:ext cx="7511474" cy="17586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33818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583818" y="86027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88822" y="29859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3044079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436" y="3650606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641206"/>
            <a:ext cx="7511473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13354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3603566"/>
            <a:ext cx="7512338" cy="14688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015" y="5072366"/>
            <a:ext cx="7512339" cy="102969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11982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83818" y="75385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887556" y="287949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2844369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7" y="3886200"/>
            <a:ext cx="7512338" cy="1053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939862"/>
            <a:ext cx="7512338" cy="116219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17814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6" y="596018"/>
            <a:ext cx="7511473" cy="275678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6" y="3682941"/>
            <a:ext cx="7511473" cy="104928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732224"/>
            <a:ext cx="7511472" cy="1369836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8022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ED9CB-DCB8-C24E-AC6C-BA0255BF669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81587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1708" y="596018"/>
            <a:ext cx="1778112" cy="550604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8347" y="596018"/>
            <a:ext cx="5624137" cy="5506042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7F93A-84B7-7E4A-8C33-520EF816C85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53772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8" y="2060898"/>
            <a:ext cx="7511472" cy="404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1708" y="6178260"/>
            <a:ext cx="1287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8347" y="6178260"/>
            <a:ext cx="56241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7202" y="617826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CFB3B6F0-46FB-894E-AA7D-12D2715C38D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98285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714" r:id="rId17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txStyles>
    <p:titleStyle>
      <a:lvl1pPr algn="l" defTabSz="457200" rtl="0" eaLnBrk="1" latinLnBrk="0" hangingPunct="1">
        <a:spcBef>
          <a:spcPct val="0"/>
        </a:spcBef>
        <a:buNone/>
        <a:defRPr sz="28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1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1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1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1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en-US" sz="6000" dirty="0"/>
              <a:t>Pilates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 smtClean="0"/>
              <a:t>Daniel MARTIN</a:t>
            </a:r>
            <a:endParaRPr lang="en-US" altLang="en-US" sz="2400" dirty="0"/>
          </a:p>
          <a:p>
            <a:r>
              <a:rPr lang="en-US" altLang="en-US" sz="2400" dirty="0" smtClean="0"/>
              <a:t>UWTSD – LECTURER and PHYSIOTHERAPIST</a:t>
            </a:r>
            <a:endParaRPr lang="en-US" alt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History of Pilates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Developed by Joseph Pilates to overcome childhood ailments of asthma, rickets, and rheumatic fever</a:t>
            </a:r>
          </a:p>
          <a:p>
            <a:r>
              <a:rPr lang="en-US" altLang="en-US" sz="2400" dirty="0"/>
              <a:t>In 1925, the German government asked Pilates to start training the German army</a:t>
            </a:r>
          </a:p>
          <a:p>
            <a:r>
              <a:rPr lang="en-US" altLang="en-US" sz="2400" dirty="0"/>
              <a:t>Pilates emigrated to </a:t>
            </a:r>
            <a:r>
              <a:rPr lang="en-US" altLang="en-US" sz="2400" dirty="0" smtClean="0"/>
              <a:t>New York City, </a:t>
            </a:r>
            <a:r>
              <a:rPr lang="en-US" altLang="en-US" sz="2400" dirty="0"/>
              <a:t>where he opened a studio that became popular with the dance community</a:t>
            </a:r>
          </a:p>
          <a:p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18347" y="1268996"/>
            <a:ext cx="7511473" cy="1312480"/>
          </a:xfrm>
        </p:spPr>
        <p:txBody>
          <a:bodyPr>
            <a:normAutofit/>
          </a:bodyPr>
          <a:lstStyle/>
          <a:p>
            <a:r>
              <a:rPr lang="en-US" altLang="en-US" sz="3600" dirty="0" smtClean="0"/>
              <a:t>The Pilates Fundamentals</a:t>
            </a:r>
            <a:endParaRPr lang="en-US" altLang="en-US" sz="3600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Pilates relies on postural alignment for effectiveness</a:t>
            </a:r>
          </a:p>
          <a:p>
            <a:r>
              <a:rPr lang="en-US" altLang="en-US" sz="2400" dirty="0"/>
              <a:t>The diaphragm is the top of the cylinder of core muscles; respiratory control requires respiratory strength, as well as coordination and timing. </a:t>
            </a:r>
          </a:p>
          <a:p>
            <a:r>
              <a:rPr lang="en-US" altLang="en-US" sz="2400" dirty="0"/>
              <a:t>Precise movement with few repetitions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48474" y="1235923"/>
            <a:ext cx="7511473" cy="1312480"/>
          </a:xfrm>
        </p:spPr>
        <p:txBody>
          <a:bodyPr>
            <a:normAutofit/>
          </a:bodyPr>
          <a:lstStyle/>
          <a:p>
            <a:r>
              <a:rPr lang="en-US" altLang="en-US" sz="3600" dirty="0"/>
              <a:t>Postural Alignment - Front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818348" y="2726415"/>
            <a:ext cx="7511472" cy="4041162"/>
          </a:xfrm>
        </p:spPr>
        <p:txBody>
          <a:bodyPr>
            <a:normAutofit lnSpcReduction="10000"/>
          </a:bodyPr>
          <a:lstStyle/>
          <a:p>
            <a:r>
              <a:rPr lang="en-US" altLang="en-US" sz="2400" dirty="0"/>
              <a:t>Chin</a:t>
            </a:r>
          </a:p>
          <a:p>
            <a:r>
              <a:rPr lang="en-US" altLang="en-US" sz="2400" dirty="0"/>
              <a:t>Notch of collar bone</a:t>
            </a:r>
          </a:p>
          <a:p>
            <a:r>
              <a:rPr lang="en-US" altLang="en-US" sz="2400" dirty="0"/>
              <a:t>Navel</a:t>
            </a:r>
          </a:p>
          <a:p>
            <a:r>
              <a:rPr lang="en-US" altLang="en-US" sz="2400" dirty="0"/>
              <a:t>Middle of pubic bone</a:t>
            </a:r>
          </a:p>
          <a:p>
            <a:pPr lvl="1"/>
            <a:r>
              <a:rPr lang="en-US" altLang="en-US" sz="2400" dirty="0"/>
              <a:t>Middle hip joint</a:t>
            </a:r>
          </a:p>
          <a:p>
            <a:pPr lvl="1"/>
            <a:r>
              <a:rPr lang="en-US" altLang="en-US" sz="2400" dirty="0"/>
              <a:t>Middle knee cap</a:t>
            </a:r>
          </a:p>
          <a:p>
            <a:pPr lvl="1"/>
            <a:r>
              <a:rPr lang="en-US" altLang="en-US" sz="2400" dirty="0" err="1"/>
              <a:t>Tibial</a:t>
            </a:r>
            <a:r>
              <a:rPr lang="en-US" altLang="en-US" sz="2400" dirty="0"/>
              <a:t> tuberosity</a:t>
            </a:r>
          </a:p>
          <a:p>
            <a:pPr lvl="1"/>
            <a:r>
              <a:rPr lang="en-US" altLang="en-US" sz="2400" dirty="0"/>
              <a:t>Second toe</a:t>
            </a:r>
          </a:p>
          <a:p>
            <a:pPr>
              <a:buFontTx/>
              <a:buNone/>
            </a:pP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18347" y="1268996"/>
            <a:ext cx="7511473" cy="1312480"/>
          </a:xfrm>
        </p:spPr>
        <p:txBody>
          <a:bodyPr>
            <a:normAutofit/>
          </a:bodyPr>
          <a:lstStyle/>
          <a:p>
            <a:r>
              <a:rPr lang="en-US" altLang="en-US" sz="3600" dirty="0"/>
              <a:t>Postural Alignment - Side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Ear lobe</a:t>
            </a:r>
          </a:p>
          <a:p>
            <a:r>
              <a:rPr lang="en-US" altLang="en-US" sz="2400" dirty="0"/>
              <a:t>Acromion process</a:t>
            </a:r>
          </a:p>
          <a:p>
            <a:r>
              <a:rPr lang="en-US" altLang="en-US" sz="2400" dirty="0"/>
              <a:t>Greater trochanter</a:t>
            </a:r>
          </a:p>
          <a:p>
            <a:r>
              <a:rPr lang="en-US" altLang="en-US" sz="2400" dirty="0"/>
              <a:t>Knee joint</a:t>
            </a:r>
          </a:p>
          <a:p>
            <a:r>
              <a:rPr lang="en-US" altLang="en-US" sz="2400" dirty="0"/>
              <a:t>Lateral ankle bone</a:t>
            </a:r>
          </a:p>
          <a:p>
            <a:pPr>
              <a:buFontTx/>
              <a:buNone/>
            </a:pP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48474" y="1214658"/>
            <a:ext cx="7511473" cy="1312480"/>
          </a:xfrm>
        </p:spPr>
        <p:txBody>
          <a:bodyPr>
            <a:normAutofit/>
          </a:bodyPr>
          <a:lstStyle/>
          <a:p>
            <a:r>
              <a:rPr lang="en-US" altLang="en-US" sz="3600" dirty="0"/>
              <a:t>Neutral Pelvic Alignment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 smtClean="0"/>
              <a:t>Ilium same </a:t>
            </a:r>
            <a:r>
              <a:rPr lang="en-US" altLang="en-US" sz="2400" dirty="0"/>
              <a:t>vertical plane as pubic bone</a:t>
            </a:r>
          </a:p>
          <a:p>
            <a:r>
              <a:rPr lang="en-US" altLang="en-US" sz="2400" dirty="0"/>
              <a:t>Hand test</a:t>
            </a:r>
          </a:p>
          <a:p>
            <a:r>
              <a:rPr lang="en-US" altLang="en-US" sz="2400" dirty="0"/>
              <a:t>Pelvic alignment influences lumbar spine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What is the Core?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The </a:t>
            </a:r>
            <a:r>
              <a:rPr lang="en-US" altLang="en-US" sz="2400" dirty="0" err="1"/>
              <a:t>lumbopelvic</a:t>
            </a:r>
            <a:r>
              <a:rPr lang="en-US" altLang="en-US" sz="2400" dirty="0"/>
              <a:t>/hip complex – impact from movement meets compression of weight from upper trunk and arm movement</a:t>
            </a:r>
          </a:p>
          <a:p>
            <a:r>
              <a:rPr lang="en-US" altLang="en-US" sz="2400" dirty="0"/>
              <a:t>The inner unit – the diaphragm, transverse abdominals, </a:t>
            </a:r>
            <a:r>
              <a:rPr lang="en-US" altLang="en-US" sz="2400" dirty="0" err="1"/>
              <a:t>multifidus</a:t>
            </a:r>
            <a:r>
              <a:rPr lang="en-US" altLang="en-US" sz="2400" dirty="0"/>
              <a:t>, pelvic floor</a:t>
            </a:r>
          </a:p>
          <a:p>
            <a:r>
              <a:rPr lang="en-US" altLang="en-US" sz="2400" dirty="0"/>
              <a:t>Muscles that stabilize the shoulders, allowing for arm movement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Diaphragm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Top of the cylinder; aligned over pelvic floor; moves 1.5 cm in normal breath</a:t>
            </a:r>
          </a:p>
          <a:p>
            <a:r>
              <a:rPr lang="en-US" altLang="en-US" sz="2400" dirty="0"/>
              <a:t>Nose breathing releases beta-</a:t>
            </a:r>
            <a:r>
              <a:rPr lang="en-US" altLang="en-US" sz="2400" dirty="0" err="1"/>
              <a:t>endophines</a:t>
            </a:r>
            <a:endParaRPr lang="en-US" altLang="en-US" sz="2400" dirty="0"/>
          </a:p>
          <a:p>
            <a:r>
              <a:rPr lang="en-US" altLang="en-US" sz="2400" dirty="0"/>
              <a:t>Mouth breathing stimulates release of flight or fight stress hormones</a:t>
            </a:r>
          </a:p>
          <a:p>
            <a:r>
              <a:rPr lang="en-US" altLang="en-US" sz="2400" dirty="0"/>
              <a:t>Feel the breath</a:t>
            </a:r>
          </a:p>
          <a:p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818348" y="1268996"/>
            <a:ext cx="7511473" cy="1312480"/>
          </a:xfrm>
        </p:spPr>
        <p:txBody>
          <a:bodyPr>
            <a:normAutofit/>
          </a:bodyPr>
          <a:lstStyle/>
          <a:p>
            <a:r>
              <a:rPr lang="en-US" altLang="en-US" sz="3600" dirty="0"/>
              <a:t>Transverse </a:t>
            </a:r>
            <a:r>
              <a:rPr lang="en-US" altLang="en-US" sz="3600" dirty="0" err="1" smtClean="0"/>
              <a:t>Abdominis</a:t>
            </a:r>
            <a:r>
              <a:rPr lang="en-US" altLang="en-US" sz="3600" dirty="0" smtClean="0"/>
              <a:t> (TA)</a:t>
            </a:r>
            <a:endParaRPr lang="en-US" altLang="en-US" sz="3600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Stabilizes pelvis</a:t>
            </a:r>
          </a:p>
          <a:p>
            <a:r>
              <a:rPr lang="en-US" altLang="en-US" sz="2400" dirty="0"/>
              <a:t>Connects at spine and wraps around trunk</a:t>
            </a:r>
          </a:p>
          <a:p>
            <a:r>
              <a:rPr lang="en-US" altLang="en-US" sz="2400" dirty="0"/>
              <a:t>Feeling TA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 err="1"/>
              <a:t>Multifidus</a:t>
            </a:r>
            <a:endParaRPr lang="en-US" altLang="en-US" sz="3600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Part of erector </a:t>
            </a:r>
            <a:r>
              <a:rPr lang="en-US" altLang="en-US" sz="2400" dirty="0" err="1"/>
              <a:t>spinae</a:t>
            </a:r>
            <a:r>
              <a:rPr lang="en-US" altLang="en-US" sz="2400" dirty="0"/>
              <a:t>; middle of spine and on posterior surface of the sacrum</a:t>
            </a:r>
          </a:p>
          <a:p>
            <a:r>
              <a:rPr lang="en-US" altLang="en-US" sz="2400" dirty="0"/>
              <a:t>For sacral </a:t>
            </a:r>
            <a:r>
              <a:rPr lang="en-US" altLang="en-US" sz="2400" dirty="0" err="1"/>
              <a:t>multifidus</a:t>
            </a:r>
            <a:r>
              <a:rPr lang="en-US" altLang="en-US" sz="2400" dirty="0"/>
              <a:t> to work, the sacrum must be in neutral, slightly tilted forward</a:t>
            </a:r>
          </a:p>
          <a:p>
            <a:r>
              <a:rPr lang="en-US" altLang="en-US" sz="2400" dirty="0"/>
              <a:t>Feeling the </a:t>
            </a:r>
            <a:r>
              <a:rPr lang="en-US" altLang="en-US" sz="2400" dirty="0" err="1"/>
              <a:t>multifidus</a:t>
            </a:r>
            <a:endParaRPr lang="en-US" alt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Pelvic Floor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Made up of three muscles; </a:t>
            </a:r>
            <a:r>
              <a:rPr lang="en-US" altLang="en-US" sz="2400" dirty="0" err="1"/>
              <a:t>pilates</a:t>
            </a:r>
            <a:r>
              <a:rPr lang="en-US" altLang="en-US" sz="2400" dirty="0"/>
              <a:t> is concerned with the portion closest to pubic bone that connects to TA</a:t>
            </a:r>
          </a:p>
          <a:p>
            <a:r>
              <a:rPr lang="en-US" altLang="en-US" sz="2400" dirty="0"/>
              <a:t>Supports internal organs</a:t>
            </a:r>
          </a:p>
          <a:p>
            <a:r>
              <a:rPr lang="en-US" altLang="en-US" sz="2400" dirty="0"/>
              <a:t>Feeling pelvic floor</a:t>
            </a:r>
          </a:p>
          <a:p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 smtClean="0"/>
              <a:t>Full MATWORK</a:t>
            </a:r>
            <a:endParaRPr lang="en-US" altLang="en-US" sz="36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818348" y="2060898"/>
            <a:ext cx="2915452" cy="4492302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 smtClean="0"/>
              <a:t>The Hundred</a:t>
            </a:r>
          </a:p>
          <a:p>
            <a:r>
              <a:rPr lang="en-US" altLang="en-US" dirty="0" smtClean="0"/>
              <a:t>The Roll-Up</a:t>
            </a:r>
          </a:p>
          <a:p>
            <a:r>
              <a:rPr lang="en-US" altLang="en-US" dirty="0" smtClean="0"/>
              <a:t>The Rollover</a:t>
            </a:r>
          </a:p>
          <a:p>
            <a:r>
              <a:rPr lang="en-US" altLang="en-US" dirty="0" smtClean="0"/>
              <a:t>Leg Circles </a:t>
            </a:r>
          </a:p>
          <a:p>
            <a:r>
              <a:rPr lang="en-US" altLang="en-US" dirty="0" smtClean="0"/>
              <a:t>Rolling Like a Ball</a:t>
            </a:r>
          </a:p>
          <a:p>
            <a:r>
              <a:rPr lang="en-US" altLang="en-US" dirty="0" smtClean="0"/>
              <a:t>Single Leg Stretch</a:t>
            </a:r>
          </a:p>
          <a:p>
            <a:r>
              <a:rPr lang="en-US" altLang="en-US" dirty="0" smtClean="0"/>
              <a:t>Double Leg Stretch</a:t>
            </a:r>
          </a:p>
          <a:p>
            <a:r>
              <a:rPr lang="en-US" altLang="en-US" dirty="0" smtClean="0"/>
              <a:t>Single Straight Leg Stretch</a:t>
            </a:r>
          </a:p>
          <a:p>
            <a:r>
              <a:rPr lang="en-US" altLang="en-US" dirty="0" smtClean="0"/>
              <a:t>Double Straight Leg Stretch </a:t>
            </a:r>
          </a:p>
          <a:p>
            <a:r>
              <a:rPr lang="en-US" altLang="en-US" dirty="0" err="1" smtClean="0"/>
              <a:t>CrissCross</a:t>
            </a:r>
            <a:endParaRPr lang="en-US" altLang="en-US" dirty="0" smtClean="0"/>
          </a:p>
          <a:p>
            <a:r>
              <a:rPr lang="en-US" altLang="en-US" dirty="0" smtClean="0"/>
              <a:t>Spine Stretch</a:t>
            </a:r>
          </a:p>
          <a:p>
            <a:r>
              <a:rPr lang="en-US" altLang="en-US" dirty="0" smtClean="0"/>
              <a:t>Open-Leg Rocker</a:t>
            </a:r>
            <a:endParaRPr lang="en-US" alt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733800" y="2060898"/>
            <a:ext cx="2915452" cy="4492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altLang="en-US" dirty="0" smtClean="0"/>
              <a:t>The </a:t>
            </a:r>
            <a:r>
              <a:rPr lang="en-US" altLang="en-US" dirty="0" err="1" smtClean="0"/>
              <a:t>CorkScrew</a:t>
            </a:r>
            <a:endParaRPr lang="en-US" altLang="en-US" dirty="0" smtClean="0"/>
          </a:p>
          <a:p>
            <a:pPr fontAlgn="auto"/>
            <a:r>
              <a:rPr lang="en-US" altLang="en-US" dirty="0" smtClean="0"/>
              <a:t>The Saw</a:t>
            </a:r>
          </a:p>
          <a:p>
            <a:pPr fontAlgn="auto"/>
            <a:r>
              <a:rPr lang="en-US" altLang="en-US" dirty="0" smtClean="0"/>
              <a:t>Swan-Dive</a:t>
            </a:r>
          </a:p>
          <a:p>
            <a:pPr fontAlgn="auto"/>
            <a:r>
              <a:rPr lang="en-US" altLang="en-US" dirty="0" smtClean="0"/>
              <a:t>Single Leg Kicks</a:t>
            </a:r>
          </a:p>
          <a:p>
            <a:pPr fontAlgn="auto"/>
            <a:r>
              <a:rPr lang="en-US" altLang="en-US" dirty="0" smtClean="0"/>
              <a:t>Double leg kicks</a:t>
            </a:r>
          </a:p>
          <a:p>
            <a:pPr fontAlgn="auto"/>
            <a:r>
              <a:rPr lang="en-US" altLang="en-US" dirty="0" smtClean="0"/>
              <a:t>Neck Pull</a:t>
            </a:r>
          </a:p>
          <a:p>
            <a:pPr fontAlgn="auto"/>
            <a:r>
              <a:rPr lang="en-US" altLang="en-US" dirty="0" smtClean="0"/>
              <a:t>The Scissors</a:t>
            </a:r>
          </a:p>
          <a:p>
            <a:pPr fontAlgn="auto"/>
            <a:r>
              <a:rPr lang="en-US" altLang="en-US" dirty="0" smtClean="0"/>
              <a:t>Shoulder Bridge</a:t>
            </a:r>
          </a:p>
          <a:p>
            <a:pPr fontAlgn="auto"/>
            <a:r>
              <a:rPr lang="en-US" altLang="en-US" dirty="0" smtClean="0"/>
              <a:t>Spine Twist</a:t>
            </a:r>
          </a:p>
          <a:p>
            <a:pPr fontAlgn="auto"/>
            <a:r>
              <a:rPr lang="en-US" altLang="en-US" dirty="0" smtClean="0"/>
              <a:t>The </a:t>
            </a:r>
            <a:r>
              <a:rPr lang="en-US" altLang="en-US" dirty="0" err="1" smtClean="0"/>
              <a:t>JackKnife</a:t>
            </a:r>
            <a:endParaRPr lang="en-US" altLang="en-US" dirty="0" smtClean="0"/>
          </a:p>
          <a:p>
            <a:pPr fontAlgn="auto"/>
            <a:r>
              <a:rPr lang="en-US" altLang="en-US" dirty="0" smtClean="0"/>
              <a:t>Side Kicks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6477000" y="1908498"/>
            <a:ext cx="2915452" cy="4492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altLang="en-US" dirty="0" smtClean="0"/>
              <a:t>Teasers</a:t>
            </a:r>
          </a:p>
          <a:p>
            <a:pPr fontAlgn="auto"/>
            <a:r>
              <a:rPr lang="en-US" altLang="en-US" dirty="0" smtClean="0"/>
              <a:t>Hip Circles</a:t>
            </a:r>
          </a:p>
          <a:p>
            <a:pPr fontAlgn="auto"/>
            <a:r>
              <a:rPr lang="en-US" altLang="en-US" dirty="0" smtClean="0"/>
              <a:t>Swimming</a:t>
            </a:r>
          </a:p>
          <a:p>
            <a:pPr fontAlgn="auto"/>
            <a:r>
              <a:rPr lang="en-US" altLang="en-US" dirty="0" smtClean="0"/>
              <a:t>The Leg Pull-Down</a:t>
            </a:r>
          </a:p>
          <a:p>
            <a:pPr fontAlgn="auto"/>
            <a:r>
              <a:rPr lang="en-US" altLang="en-US" dirty="0" smtClean="0"/>
              <a:t>Leg Pull-Up</a:t>
            </a:r>
          </a:p>
          <a:p>
            <a:pPr fontAlgn="auto"/>
            <a:r>
              <a:rPr lang="en-US" altLang="en-US" dirty="0" smtClean="0"/>
              <a:t>Kneeling Side Kicks</a:t>
            </a:r>
          </a:p>
          <a:p>
            <a:pPr fontAlgn="auto"/>
            <a:r>
              <a:rPr lang="en-US" altLang="en-US" dirty="0" smtClean="0"/>
              <a:t>Mermaid/ side bends</a:t>
            </a:r>
          </a:p>
          <a:p>
            <a:pPr fontAlgn="auto"/>
            <a:r>
              <a:rPr lang="en-US" altLang="en-US" dirty="0" smtClean="0"/>
              <a:t>The boomerang</a:t>
            </a:r>
          </a:p>
          <a:p>
            <a:pPr fontAlgn="auto"/>
            <a:r>
              <a:rPr lang="en-US" altLang="en-US" dirty="0" smtClean="0"/>
              <a:t>The Seal</a:t>
            </a:r>
          </a:p>
          <a:p>
            <a:pPr fontAlgn="auto"/>
            <a:r>
              <a:rPr lang="en-US" altLang="en-US" dirty="0" smtClean="0"/>
              <a:t>Push-Ups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Hundreds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On back, hips/knees bent 90 degrees</a:t>
            </a:r>
          </a:p>
          <a:p>
            <a:r>
              <a:rPr lang="en-US" altLang="en-US" sz="2400" dirty="0"/>
              <a:t>Arms by trunk, palms down</a:t>
            </a:r>
          </a:p>
          <a:p>
            <a:r>
              <a:rPr lang="en-US" altLang="en-US" sz="2400" dirty="0"/>
              <a:t>Curl torso up, extend legs to 45 degrees</a:t>
            </a:r>
          </a:p>
          <a:p>
            <a:r>
              <a:rPr lang="en-US" altLang="en-US" sz="2400" dirty="0"/>
              <a:t>Pumping arms up and down, inhale 5 counts, exhale 5 counts</a:t>
            </a:r>
          </a:p>
          <a:p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Roll Up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On back, arms extended by ears, flexed feet</a:t>
            </a:r>
          </a:p>
          <a:p>
            <a:r>
              <a:rPr lang="en-US" altLang="en-US" sz="2400" dirty="0"/>
              <a:t>Inhale, raise arms and curl torso forward</a:t>
            </a:r>
          </a:p>
          <a:p>
            <a:r>
              <a:rPr lang="en-US" altLang="en-US" sz="2400" dirty="0"/>
              <a:t>Exhale, continue reaching toward feet</a:t>
            </a:r>
          </a:p>
          <a:p>
            <a:r>
              <a:rPr lang="en-US" altLang="en-US" sz="2400" dirty="0"/>
              <a:t>Inhale, sit upright</a:t>
            </a:r>
          </a:p>
          <a:p>
            <a:r>
              <a:rPr lang="en-US" altLang="en-US" sz="2400" dirty="0"/>
              <a:t>Exhale, roll back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Leg Circles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On back,  one straight leg, ankle flexed</a:t>
            </a:r>
          </a:p>
          <a:p>
            <a:r>
              <a:rPr lang="en-US" altLang="en-US" sz="2400" dirty="0"/>
              <a:t>Other leg extended , ankle extended</a:t>
            </a:r>
          </a:p>
          <a:p>
            <a:r>
              <a:rPr lang="en-US" altLang="en-US" sz="2400" dirty="0"/>
              <a:t>T base with arms</a:t>
            </a:r>
          </a:p>
          <a:p>
            <a:r>
              <a:rPr lang="en-US" altLang="en-US" sz="2400" dirty="0"/>
              <a:t>Scribe small circle, inhale crossing midline, exhale outside</a:t>
            </a:r>
          </a:p>
          <a:p>
            <a:r>
              <a:rPr lang="en-US" altLang="en-US" sz="2400" dirty="0"/>
              <a:t>Reverse, repeat with other leg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Rolling Like a Ball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From tuck position, arms wrapped</a:t>
            </a:r>
          </a:p>
          <a:p>
            <a:r>
              <a:rPr lang="en-US" altLang="en-US" sz="2400" dirty="0"/>
              <a:t>Inhale, roll back onto shoulder blades</a:t>
            </a:r>
          </a:p>
          <a:p>
            <a:r>
              <a:rPr lang="en-US" altLang="en-US" sz="2400" dirty="0"/>
              <a:t>Exhale, roll up</a:t>
            </a:r>
          </a:p>
          <a:p>
            <a:r>
              <a:rPr lang="en-US" altLang="en-US" sz="2400" dirty="0"/>
              <a:t>Balance, finish exhalation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Spine Stretch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Straddle, reach arms straight ahead</a:t>
            </a:r>
          </a:p>
          <a:p>
            <a:r>
              <a:rPr lang="en-US" altLang="en-US" sz="2400" dirty="0"/>
              <a:t>Exhale, reach forward</a:t>
            </a:r>
          </a:p>
          <a:p>
            <a:r>
              <a:rPr lang="en-US" altLang="en-US" sz="2400" dirty="0"/>
              <a:t>Inhale, hold the position</a:t>
            </a:r>
          </a:p>
          <a:p>
            <a:r>
              <a:rPr lang="en-US" altLang="en-US" sz="2400" dirty="0"/>
              <a:t>Exhale, reach forward again</a:t>
            </a:r>
          </a:p>
          <a:p>
            <a:r>
              <a:rPr lang="en-US" altLang="en-US" sz="2400" dirty="0"/>
              <a:t>Inhale, hold the position</a:t>
            </a:r>
          </a:p>
          <a:p>
            <a:r>
              <a:rPr lang="en-US" altLang="en-US" sz="2400" dirty="0"/>
              <a:t>Exhale, return to position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 smtClean="0"/>
              <a:t>Shoulder Bridge</a:t>
            </a:r>
            <a:endParaRPr lang="en-US" altLang="en-US" sz="3600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On back, </a:t>
            </a:r>
            <a:r>
              <a:rPr lang="en-US" altLang="en-US" sz="2400" dirty="0" smtClean="0"/>
              <a:t>Arms by side</a:t>
            </a:r>
          </a:p>
          <a:p>
            <a:r>
              <a:rPr lang="en-US" altLang="en-US" sz="2400" dirty="0" smtClean="0"/>
              <a:t>Joint on Joint starting with the sacrum peel the spine off the floor</a:t>
            </a:r>
          </a:p>
          <a:p>
            <a:r>
              <a:rPr lang="en-US" altLang="en-US" sz="2400" dirty="0" smtClean="0"/>
              <a:t>Joint on joint </a:t>
            </a:r>
            <a:r>
              <a:rPr lang="en-US" altLang="en-US" sz="2400" dirty="0" err="1" smtClean="0"/>
              <a:t>mobilise</a:t>
            </a:r>
            <a:r>
              <a:rPr lang="en-US" altLang="en-US" sz="2400" dirty="0" smtClean="0"/>
              <a:t> back down to the floor</a:t>
            </a:r>
            <a:endParaRPr lang="en-US" alt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S</a:t>
            </a:r>
            <a:r>
              <a:rPr lang="en-US" altLang="en-US" sz="3600" dirty="0" smtClean="0"/>
              <a:t>pine Twist</a:t>
            </a:r>
            <a:endParaRPr lang="en-US" altLang="en-US" sz="3600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 smtClean="0"/>
              <a:t>½ Sitting</a:t>
            </a:r>
            <a:endParaRPr lang="en-US" altLang="en-US" sz="2400" dirty="0"/>
          </a:p>
          <a:p>
            <a:r>
              <a:rPr lang="en-US" altLang="en-US" sz="2400" dirty="0" smtClean="0"/>
              <a:t>Length through spine</a:t>
            </a:r>
            <a:endParaRPr lang="en-US" altLang="en-US" sz="2400" dirty="0"/>
          </a:p>
          <a:p>
            <a:r>
              <a:rPr lang="en-US" altLang="en-US" sz="2400" dirty="0" smtClean="0"/>
              <a:t>Inhale</a:t>
            </a:r>
            <a:r>
              <a:rPr lang="en-US" altLang="en-US" sz="2400" dirty="0"/>
              <a:t>, </a:t>
            </a:r>
            <a:r>
              <a:rPr lang="en-US" altLang="en-US" sz="2400" dirty="0" smtClean="0"/>
              <a:t>and bring belly button up to stomach</a:t>
            </a:r>
            <a:endParaRPr lang="en-US" altLang="en-US" sz="2400" dirty="0"/>
          </a:p>
          <a:p>
            <a:r>
              <a:rPr lang="en-US" altLang="en-US" sz="2400" dirty="0"/>
              <a:t>Exhale, </a:t>
            </a:r>
            <a:r>
              <a:rPr lang="en-US" altLang="en-US" sz="2400" dirty="0" smtClean="0"/>
              <a:t>twist torso to the right</a:t>
            </a:r>
          </a:p>
          <a:p>
            <a:r>
              <a:rPr lang="en-US" altLang="en-US" sz="2400" dirty="0" smtClean="0"/>
              <a:t>Inhale as you return to the start position</a:t>
            </a:r>
            <a:endParaRPr lang="en-US" alt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3340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Sidekicks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Side lying, exhale, kick forward twice, inhale kick back</a:t>
            </a:r>
          </a:p>
          <a:p>
            <a:r>
              <a:rPr lang="en-US" altLang="en-US" sz="2400" dirty="0"/>
              <a:t>With legs parallel, circle top leg at hip height</a:t>
            </a:r>
          </a:p>
          <a:p>
            <a:r>
              <a:rPr lang="en-US" altLang="en-US" sz="2400" dirty="0"/>
              <a:t>Bottom up leg kicks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/>
              <a:t>Swimming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Prone position</a:t>
            </a:r>
          </a:p>
          <a:p>
            <a:r>
              <a:rPr lang="en-US" altLang="en-US" sz="2400" dirty="0"/>
              <a:t>Raise opposite arm and leg in swimming motion</a:t>
            </a:r>
          </a:p>
          <a:p>
            <a:r>
              <a:rPr lang="en-US" altLang="en-US" sz="2400" dirty="0"/>
              <a:t>Change sides</a:t>
            </a:r>
          </a:p>
          <a:p>
            <a:r>
              <a:rPr lang="en-US" altLang="en-US" sz="2400" dirty="0"/>
              <a:t>Inhale four, exhale four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19820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dirty="0" smtClean="0"/>
              <a:t>Mermaid/ side bends</a:t>
            </a:r>
            <a:endParaRPr lang="en-US" altLang="en-US" sz="3600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 smtClean="0"/>
              <a:t>Side position with soft knees</a:t>
            </a:r>
            <a:endParaRPr lang="en-US" altLang="en-US" sz="2400" dirty="0"/>
          </a:p>
          <a:p>
            <a:r>
              <a:rPr lang="en-US" altLang="en-US" sz="2400" dirty="0" smtClean="0"/>
              <a:t>Hand beneath shoulder</a:t>
            </a:r>
            <a:endParaRPr lang="en-US" altLang="en-US" sz="2400" dirty="0"/>
          </a:p>
          <a:p>
            <a:r>
              <a:rPr lang="en-US" altLang="en-US" sz="2400" dirty="0" smtClean="0"/>
              <a:t>Hips should feel elevated towards the ceiling</a:t>
            </a:r>
            <a:endParaRPr lang="en-US" altLang="en-US" sz="2400" dirty="0"/>
          </a:p>
          <a:p>
            <a:r>
              <a:rPr lang="en-US" altLang="en-US" sz="2400" dirty="0" smtClean="0"/>
              <a:t>Exhale as you dip your hips, looking down the line of the body</a:t>
            </a:r>
          </a:p>
          <a:p>
            <a:r>
              <a:rPr lang="en-US" altLang="en-US" sz="2400" dirty="0" smtClean="0"/>
              <a:t>Inhale as you raise the arm alongside your ear, feeling the stretch on the latissimus </a:t>
            </a:r>
            <a:r>
              <a:rPr lang="en-US" altLang="en-US" sz="2400" dirty="0" err="1" smtClean="0"/>
              <a:t>dorsi</a:t>
            </a:r>
            <a:endParaRPr lang="en-US" alt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54622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0547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F4B54B"/>
      </a:accent1>
      <a:accent2>
        <a:srgbClr val="A2C84E"/>
      </a:accent2>
      <a:accent3>
        <a:srgbClr val="4BC298"/>
      </a:accent3>
      <a:accent4>
        <a:srgbClr val="4CB5D3"/>
      </a:accent4>
      <a:accent5>
        <a:srgbClr val="9167E3"/>
      </a:accent5>
      <a:accent6>
        <a:srgbClr val="E05073"/>
      </a:accent6>
      <a:hlink>
        <a:srgbClr val="E19520"/>
      </a:hlink>
      <a:folHlink>
        <a:srgbClr val="E8B15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DD1DAD52-B525-46B5-8E87-60EE23581B9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130</TotalTime>
  <Words>712</Words>
  <Application>Microsoft Macintosh PowerPoint</Application>
  <PresentationFormat>On-screen Show (4:3)</PresentationFormat>
  <Paragraphs>140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Wingdings</vt:lpstr>
      <vt:lpstr>Mesh</vt:lpstr>
      <vt:lpstr>Pilates</vt:lpstr>
      <vt:lpstr>History of Pilates</vt:lpstr>
      <vt:lpstr>The Pilates Fundamentals</vt:lpstr>
      <vt:lpstr>Postural Alignment - Front</vt:lpstr>
      <vt:lpstr>Postural Alignment - Side</vt:lpstr>
      <vt:lpstr>Neutral Pelvic Alignment</vt:lpstr>
      <vt:lpstr>What is the Core?</vt:lpstr>
      <vt:lpstr>Diaphragm</vt:lpstr>
      <vt:lpstr>Transverse Abdominis (TA)</vt:lpstr>
      <vt:lpstr>Multifidus</vt:lpstr>
      <vt:lpstr>Pelvic Floor</vt:lpstr>
      <vt:lpstr>Full MATWORK</vt:lpstr>
      <vt:lpstr>Hundreds</vt:lpstr>
      <vt:lpstr>Roll Up</vt:lpstr>
      <vt:lpstr>Leg Circles</vt:lpstr>
      <vt:lpstr>Rolling Like a Ball</vt:lpstr>
      <vt:lpstr>Spine Stretch</vt:lpstr>
      <vt:lpstr>Shoulder Bridge</vt:lpstr>
      <vt:lpstr>Spine Twist</vt:lpstr>
      <vt:lpstr>Sidekicks</vt:lpstr>
      <vt:lpstr>Swimming</vt:lpstr>
      <vt:lpstr>Mermaid/ side bends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Pilates</dc:title>
  <dc:creator>Daniel Martin</dc:creator>
  <cp:lastModifiedBy>Daniel Martin</cp:lastModifiedBy>
  <cp:revision>7</cp:revision>
  <dcterms:created xsi:type="dcterms:W3CDTF">2016-11-15T08:27:14Z</dcterms:created>
  <dcterms:modified xsi:type="dcterms:W3CDTF">2016-11-15T10:37:31Z</dcterms:modified>
</cp:coreProperties>
</file>