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9"/>
  </p:notesMasterIdLst>
  <p:sldIdLst>
    <p:sldId id="280" r:id="rId5"/>
    <p:sldId id="281" r:id="rId6"/>
    <p:sldId id="282" r:id="rId7"/>
    <p:sldId id="28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25E5076-3810-47DD-B79F-674D7AD40C01}">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09" autoAdjust="0"/>
  </p:normalViewPr>
  <p:slideViewPr>
    <p:cSldViewPr snapToGrid="0">
      <p:cViewPr>
        <p:scale>
          <a:sx n="91" d="100"/>
          <a:sy n="91" d="100"/>
        </p:scale>
        <p:origin x="370" y="17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7/5/2026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A32322-E236-FB6A-D4B8-F6D08F40393F}"/>
              </a:ext>
            </a:extLst>
          </p:cNvPr>
          <p:cNvPicPr>
            <a:picLocks noChangeAspect="1"/>
          </p:cNvPicPr>
          <p:nvPr userDrawn="1"/>
        </p:nvPicPr>
        <p:blipFill rotWithShape="1">
          <a:blip r:embed="rId2">
            <a:alphaModFix/>
          </a:blip>
          <a:srcRect l="19567" r="13056" b="32624"/>
          <a:stretch/>
        </p:blipFill>
        <p:spPr>
          <a:xfrm flipH="1">
            <a:off x="0" y="0"/>
            <a:ext cx="12192000" cy="6858000"/>
          </a:xfrm>
          <a:prstGeom prst="rect">
            <a:avLst/>
          </a:prstGeom>
        </p:spPr>
      </p:pic>
      <p:sp>
        <p:nvSpPr>
          <p:cNvPr id="2" name="Title 1"/>
          <p:cNvSpPr>
            <a:spLocks noGrp="1"/>
          </p:cNvSpPr>
          <p:nvPr>
            <p:ph type="ctrTitle"/>
          </p:nvPr>
        </p:nvSpPr>
        <p:spPr>
          <a:xfrm>
            <a:off x="914400" y="914400"/>
            <a:ext cx="6428232" cy="4992624"/>
          </a:xfrm>
        </p:spPr>
        <p:txBody>
          <a:bodyPr wrap="square" anchor="b">
            <a:normAutofit/>
          </a:bodyPr>
          <a:lstStyle>
            <a:lvl1pPr algn="l">
              <a:defRPr sz="5400" b="1" spc="0" baseline="0">
                <a:solidFill>
                  <a:schemeClr val="bg1"/>
                </a:solidFill>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7891272" y="914400"/>
            <a:ext cx="3392424" cy="2514600"/>
          </a:xfrm>
        </p:spPr>
        <p:txBody>
          <a:bodyPr anchor="t">
            <a:normAutofit/>
          </a:bodyPr>
          <a:lstStyle>
            <a:lvl1pPr marL="0" indent="0" algn="r">
              <a:buNone/>
              <a:defRPr sz="20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6483096" cy="316382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8258750"/>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5669C7-03B9-341C-8E54-929B3B89CBA5}"/>
              </a:ext>
            </a:extLst>
          </p:cNvPr>
          <p:cNvPicPr>
            <a:picLocks noChangeAspect="1"/>
          </p:cNvPicPr>
          <p:nvPr userDrawn="1"/>
        </p:nvPicPr>
        <p:blipFill rotWithShape="1">
          <a:blip r:embed="rId2">
            <a:alphaModFix/>
          </a:blip>
          <a:srcRect t="26965" r="31989" b="5024"/>
          <a:stretch/>
        </p:blipFill>
        <p:spPr>
          <a:xfrm rot="10800000">
            <a:off x="0" y="0"/>
            <a:ext cx="12192000" cy="6858000"/>
          </a:xfrm>
          <a:prstGeom prst="rect">
            <a:avLst/>
          </a:prstGeom>
        </p:spPr>
      </p:pic>
      <p:sp>
        <p:nvSpPr>
          <p:cNvPr id="2" name="Title 1"/>
          <p:cNvSpPr>
            <a:spLocks noGrp="1"/>
          </p:cNvSpPr>
          <p:nvPr>
            <p:ph type="ctrTitle"/>
          </p:nvPr>
        </p:nvSpPr>
        <p:spPr>
          <a:xfrm>
            <a:off x="5477256" y="914400"/>
            <a:ext cx="5806440" cy="5129784"/>
          </a:xfrm>
        </p:spPr>
        <p:txBody>
          <a:bodyPr wrap="square" anchor="b">
            <a:normAutofit/>
          </a:bodyPr>
          <a:lstStyle>
            <a:lvl1pPr algn="r">
              <a:defRPr sz="5400" b="1" spc="0" baseline="0">
                <a:solidFill>
                  <a:schemeClr val="bg1"/>
                </a:solidFill>
                <a:effectLst/>
                <a:latin typeface="+mj-lt"/>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A97C257-0C1F-79D6-2080-F863FF7F2DED}"/>
              </a:ext>
            </a:extLst>
          </p:cNvPr>
          <p:cNvSpPr>
            <a:spLocks noGrp="1"/>
          </p:cNvSpPr>
          <p:nvPr>
            <p:ph type="pic" sz="quarter" idx="10"/>
          </p:nvPr>
        </p:nvSpPr>
        <p:spPr>
          <a:xfrm>
            <a:off x="0" y="914400"/>
            <a:ext cx="4927249" cy="4991099"/>
          </a:xfrm>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779281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1392AC-2F17-140B-1676-75B74CAC606A}"/>
              </a:ext>
            </a:extLst>
          </p:cNvPr>
          <p:cNvPicPr>
            <a:picLocks noChangeAspect="1"/>
          </p:cNvPicPr>
          <p:nvPr userDrawn="1"/>
        </p:nvPicPr>
        <p:blipFill rotWithShape="1">
          <a:blip r:embed="rId2">
            <a:alphaModFix/>
          </a:blip>
          <a:srcRect t="15701" r="40485" b="24784"/>
          <a:stretch/>
        </p:blipFill>
        <p:spPr>
          <a:xfrm flipH="1">
            <a:off x="0" y="0"/>
            <a:ext cx="12192000" cy="6858000"/>
          </a:xfrm>
          <a:prstGeom prst="rect">
            <a:avLst/>
          </a:prstGeom>
        </p:spPr>
      </p:pic>
      <p:sp>
        <p:nvSpPr>
          <p:cNvPr id="2" name="Title 1"/>
          <p:cNvSpPr>
            <a:spLocks noGrp="1"/>
          </p:cNvSpPr>
          <p:nvPr>
            <p:ph type="ctrTitle"/>
          </p:nvPr>
        </p:nvSpPr>
        <p:spPr>
          <a:xfrm>
            <a:off x="914400" y="3822192"/>
            <a:ext cx="10360152" cy="2221992"/>
          </a:xfrm>
        </p:spPr>
        <p:txBody>
          <a:bodyPr wrap="square" anchor="b">
            <a:normAutofit/>
          </a:bodyPr>
          <a:lstStyle>
            <a:lvl1pPr algn="l">
              <a:defRPr sz="5400" b="1" spc="0" baseline="0">
                <a:solidFill>
                  <a:schemeClr val="bg1"/>
                </a:solidFill>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8403336" y="914400"/>
            <a:ext cx="2880360" cy="2130552"/>
          </a:xfrm>
        </p:spPr>
        <p:txBody>
          <a:bodyPr anchor="t">
            <a:normAutofit/>
          </a:bodyPr>
          <a:lstStyle>
            <a:lvl1pPr marL="0" indent="0" algn="r">
              <a:buNone/>
              <a:defRPr sz="20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7">
            <a:extLst>
              <a:ext uri="{FF2B5EF4-FFF2-40B4-BE49-F238E27FC236}">
                <a16:creationId xmlns:a16="http://schemas.microsoft.com/office/drawing/2014/main" id="{DB65A55A-B3A8-36E5-D327-23E999B961F2}"/>
              </a:ext>
            </a:extLst>
          </p:cNvPr>
          <p:cNvSpPr>
            <a:spLocks noGrp="1"/>
          </p:cNvSpPr>
          <p:nvPr>
            <p:ph type="pic" sz="quarter" idx="10"/>
          </p:nvPr>
        </p:nvSpPr>
        <p:spPr>
          <a:xfrm>
            <a:off x="914400" y="0"/>
            <a:ext cx="6940296" cy="3273552"/>
          </a:xfrm>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3734080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1">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6483096" cy="3163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0004952"/>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CB9F3A-C4B7-7DED-7AB7-0E1DC0872B05}"/>
              </a:ext>
            </a:extLst>
          </p:cNvPr>
          <p:cNvPicPr>
            <a:picLocks noChangeAspect="1"/>
          </p:cNvPicPr>
          <p:nvPr userDrawn="1"/>
        </p:nvPicPr>
        <p:blipFill>
          <a:blip r:embed="rId2">
            <a:alphaModFix/>
          </a:blip>
          <a:srcRect l="10741" t="4074" r="13612" b="20124"/>
          <a:stretch/>
        </p:blipFill>
        <p:spPr>
          <a:xfrm>
            <a:off x="-1" y="0"/>
            <a:ext cx="12192000" cy="6858000"/>
          </a:xfrm>
          <a:prstGeom prst="rect">
            <a:avLst/>
          </a:prstGeom>
        </p:spPr>
      </p:pic>
      <p:sp>
        <p:nvSpPr>
          <p:cNvPr id="2" name="Title 1"/>
          <p:cNvSpPr>
            <a:spLocks noGrp="1"/>
          </p:cNvSpPr>
          <p:nvPr>
            <p:ph type="ctrTitle"/>
          </p:nvPr>
        </p:nvSpPr>
        <p:spPr>
          <a:xfrm>
            <a:off x="914400" y="914400"/>
            <a:ext cx="10360152" cy="3008376"/>
          </a:xfrm>
        </p:spPr>
        <p:txBody>
          <a:bodyPr wrap="square" anchor="b">
            <a:normAutofit/>
          </a:bodyPr>
          <a:lstStyle>
            <a:lvl1pPr algn="ctr">
              <a:defRPr sz="6000" b="1" spc="0" baseline="0">
                <a:solidFill>
                  <a:schemeClr val="bg1"/>
                </a:solidFill>
                <a:effectLst/>
                <a:latin typeface="+mj-lt"/>
              </a:defRPr>
            </a:lvl1pPr>
          </a:lstStyle>
          <a:p>
            <a:r>
              <a:rPr lang="en-US"/>
              <a:t>Click to edit Master title style</a:t>
            </a:r>
            <a:endParaRPr lang="en-US" dirty="0"/>
          </a:p>
        </p:txBody>
      </p:sp>
      <p:sp>
        <p:nvSpPr>
          <p:cNvPr id="5" name="Subtitle 2">
            <a:extLst>
              <a:ext uri="{FF2B5EF4-FFF2-40B4-BE49-F238E27FC236}">
                <a16:creationId xmlns:a16="http://schemas.microsoft.com/office/drawing/2014/main" id="{3A175ECB-7AC9-8B60-1D2A-0DA9D75F91FC}"/>
              </a:ext>
            </a:extLst>
          </p:cNvPr>
          <p:cNvSpPr>
            <a:spLocks noGrp="1"/>
          </p:cNvSpPr>
          <p:nvPr>
            <p:ph type="subTitle" idx="1"/>
          </p:nvPr>
        </p:nvSpPr>
        <p:spPr>
          <a:xfrm>
            <a:off x="914400" y="4078224"/>
            <a:ext cx="10360152" cy="1828800"/>
          </a:xfrm>
        </p:spPr>
        <p:txBody>
          <a:bodyPr anchor="t">
            <a:normAutofit/>
          </a:bodyPr>
          <a:lstStyle>
            <a:lvl1pPr marL="0" indent="0" algn="ctr">
              <a:buNone/>
              <a:defRPr sz="24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1428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4791456"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6492240" y="2743200"/>
            <a:ext cx="4791456"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6637042"/>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4791456" cy="3163824"/>
          </a:xfrm>
        </p:spPr>
        <p:txBody>
          <a:bodyPr anchor="t"/>
          <a:lstStyle>
            <a:lvl1pPr marL="0" indent="0">
              <a:buNone/>
              <a:defRPr/>
            </a:lvl1pPr>
            <a:lvl2pPr marL="512064" indent="-512064">
              <a:spcBef>
                <a:spcPts val="1000"/>
              </a:spcBef>
              <a:buFont typeface="+mj-lt"/>
              <a:buAutoNum type="arabicPeriod"/>
              <a:defRPr/>
            </a:lvl2pPr>
            <a:lvl3pPr marL="1097280" indent="-512064">
              <a:spcBef>
                <a:spcPts val="1000"/>
              </a:spcBef>
              <a:buFont typeface="+mj-lt"/>
              <a:buAutoNum type="alphaLcPeriod"/>
              <a:defRPr/>
            </a:lvl3pPr>
            <a:lvl4pPr marL="1645920" indent="-512064">
              <a:spcBef>
                <a:spcPts val="1000"/>
              </a:spcBef>
              <a:buFont typeface="+mj-lt"/>
              <a:buAutoNum type="arabicParenR"/>
              <a:defRPr/>
            </a:lvl4pPr>
            <a:lvl5pPr marL="2194560" indent="-512064">
              <a:spcBef>
                <a:spcPts val="1000"/>
              </a:spcBef>
              <a:buFont typeface="+mj-lt"/>
              <a:buAutoNum type="alphaLcParen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6492240" y="2743200"/>
            <a:ext cx="4791456"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35522904"/>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4" name="Picture Placeholder 7">
            <a:extLst>
              <a:ext uri="{FF2B5EF4-FFF2-40B4-BE49-F238E27FC236}">
                <a16:creationId xmlns:a16="http://schemas.microsoft.com/office/drawing/2014/main" id="{7723F4FA-7ADE-EA52-E869-4842D0C7FC9B}"/>
              </a:ext>
            </a:extLst>
          </p:cNvPr>
          <p:cNvSpPr>
            <a:spLocks noGrp="1"/>
          </p:cNvSpPr>
          <p:nvPr>
            <p:ph type="pic" sz="quarter" idx="10"/>
          </p:nvPr>
        </p:nvSpPr>
        <p:spPr>
          <a:xfrm>
            <a:off x="0" y="2743200"/>
            <a:ext cx="4764024" cy="3163824"/>
          </a:xfrm>
        </p:spPr>
        <p:txBody>
          <a:bodyPr/>
          <a:lstStyle>
            <a:lvl1pPr marL="0" indent="0">
              <a:buNone/>
              <a:defRPr/>
            </a:lvl1pPr>
          </a:lstStyle>
          <a:p>
            <a:r>
              <a:rPr lang="en-US"/>
              <a:t>Click icon to add picture</a:t>
            </a:r>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5312664" y="2743200"/>
            <a:ext cx="5971032"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992468"/>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3017520"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4462272" y="2871216"/>
            <a:ext cx="6812280" cy="3035808"/>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50965257"/>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743200"/>
            <a:ext cx="6812280" cy="3163824"/>
          </a:xfrm>
        </p:spPr>
        <p:txBody>
          <a:bodyPr anchor="t"/>
          <a:lstStyle>
            <a:lvl1pPr marL="0" indent="0">
              <a:buNone/>
              <a:defRPr/>
            </a:lvl1pPr>
            <a:lvl2pPr marL="228600">
              <a:spcBef>
                <a:spcPts val="1000"/>
              </a:spcBef>
              <a:defRPr/>
            </a:lvl2pPr>
            <a:lvl3pPr marL="685800">
              <a:spcBef>
                <a:spcPts val="500"/>
              </a:spcBef>
              <a:defRPr/>
            </a:lvl3pPr>
            <a:lvl4pPr marL="1143000">
              <a:spcBef>
                <a:spcPts val="500"/>
              </a:spcBef>
              <a:defRPr/>
            </a:lvl4pPr>
            <a:lvl5pPr marL="1600200">
              <a:spcBef>
                <a:spcPts val="5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4">
            <a:extLst>
              <a:ext uri="{FF2B5EF4-FFF2-40B4-BE49-F238E27FC236}">
                <a16:creationId xmlns:a16="http://schemas.microsoft.com/office/drawing/2014/main" id="{5B836612-0E94-8F3F-6E06-2FDBC37564BF}"/>
              </a:ext>
            </a:extLst>
          </p:cNvPr>
          <p:cNvSpPr>
            <a:spLocks noGrp="1"/>
          </p:cNvSpPr>
          <p:nvPr>
            <p:ph sz="quarter" idx="14"/>
          </p:nvPr>
        </p:nvSpPr>
        <p:spPr>
          <a:xfrm>
            <a:off x="8275320" y="2743200"/>
            <a:ext cx="2999232" cy="3163824"/>
          </a:xfrm>
        </p:spPr>
        <p:txBody>
          <a:bodyPr anchor="t"/>
          <a:lstStyle>
            <a:lvl1pPr marL="0" indent="0">
              <a:buNone/>
              <a:defRPr/>
            </a:lvl1pPr>
            <a:lvl2pPr marL="228600">
              <a:spcBef>
                <a:spcPts val="1000"/>
              </a:spcBef>
              <a:defRPr/>
            </a:lvl2pPr>
            <a:lvl3pPr marL="685800">
              <a:spcBef>
                <a:spcPts val="1000"/>
              </a:spcBef>
              <a:defRPr/>
            </a:lvl3pPr>
            <a:lvl4pPr marL="1143000">
              <a:spcBef>
                <a:spcPts val="1000"/>
              </a:spcBef>
              <a:defRPr/>
            </a:lvl4pPr>
            <a:lvl5pPr marL="1600200">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2839288"/>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E6DF8E-0BE6-01D3-6E0E-FA7114CADAA9}"/>
              </a:ext>
            </a:extLst>
          </p:cNvPr>
          <p:cNvSpPr>
            <a:spLocks noGrp="1"/>
          </p:cNvSpPr>
          <p:nvPr>
            <p:ph type="title"/>
          </p:nvPr>
        </p:nvSpPr>
        <p:spPr/>
        <p:txBody>
          <a:bodyPr/>
          <a:lstStyle/>
          <a:p>
            <a:r>
              <a:rPr lang="en-US"/>
              <a:t>Click to edit Master title style</a:t>
            </a:r>
          </a:p>
        </p:txBody>
      </p:sp>
      <p:sp>
        <p:nvSpPr>
          <p:cNvPr id="8" name="Footer Placeholder 7"/>
          <p:cNvSpPr>
            <a:spLocks noGrp="1"/>
          </p:cNvSpPr>
          <p:nvPr>
            <p:ph type="ftr" sz="quarter" idx="11"/>
          </p:nvPr>
        </p:nvSpPr>
        <p:spPr>
          <a:xfrm>
            <a:off x="914400" y="465439"/>
            <a:ext cx="9563100" cy="448960"/>
          </a:xfrm>
        </p:spPr>
        <p:txBody>
          <a:bodyPr tIns="0" anchor="t"/>
          <a:lstStyle>
            <a:lvl1pPr algn="l">
              <a:defRPr sz="1200" spc="80" baseline="0">
                <a:solidFill>
                  <a:schemeClr val="bg1"/>
                </a:solidFill>
              </a:defRPr>
            </a:lvl1pPr>
          </a:lstStyle>
          <a:p>
            <a:endParaRPr lang="en-US" dirty="0"/>
          </a:p>
        </p:txBody>
      </p:sp>
      <p:sp>
        <p:nvSpPr>
          <p:cNvPr id="9" name="Slide Number Placeholder 8"/>
          <p:cNvSpPr>
            <a:spLocks noGrp="1"/>
          </p:cNvSpPr>
          <p:nvPr>
            <p:ph type="sldNum" sz="quarter" idx="12"/>
          </p:nvPr>
        </p:nvSpPr>
        <p:spPr>
          <a:xfrm>
            <a:off x="10655300" y="465439"/>
            <a:ext cx="1079500" cy="448960"/>
          </a:xfrm>
        </p:spPr>
        <p:txBody>
          <a:bodyPr tIns="0" anchor="t"/>
          <a:lstStyle>
            <a:lvl1pPr algn="r">
              <a:defRPr sz="1200" b="1" spc="-80" baseline="0">
                <a:solidFill>
                  <a:schemeClr val="bg1"/>
                </a:solidFill>
              </a:defRPr>
            </a:lvl1pPr>
          </a:lstStyle>
          <a:p>
            <a:fld id="{6D22F896-40B5-4ADD-8801-0D06FADFA095}" type="slidenum">
              <a:rPr lang="en-US" smtClean="0"/>
              <a:pPr/>
              <a:t>‹#›</a:t>
            </a:fld>
            <a:endParaRPr lang="en-US" dirty="0"/>
          </a:p>
        </p:txBody>
      </p:sp>
      <p:sp>
        <p:nvSpPr>
          <p:cNvPr id="5" name="Content Placeholder 4">
            <a:extLst>
              <a:ext uri="{FF2B5EF4-FFF2-40B4-BE49-F238E27FC236}">
                <a16:creationId xmlns:a16="http://schemas.microsoft.com/office/drawing/2014/main" id="{964A01A7-6E88-9214-D446-06ECA717AA2F}"/>
              </a:ext>
            </a:extLst>
          </p:cNvPr>
          <p:cNvSpPr>
            <a:spLocks noGrp="1"/>
          </p:cNvSpPr>
          <p:nvPr>
            <p:ph sz="quarter" idx="13"/>
          </p:nvPr>
        </p:nvSpPr>
        <p:spPr>
          <a:xfrm>
            <a:off x="914400" y="2871216"/>
            <a:ext cx="10360152" cy="3035808"/>
          </a:xfrm>
        </p:spPr>
        <p:txBody>
          <a:bodyPr anchor="t"/>
          <a:lstStyle>
            <a:lvl1pPr marL="0" indent="0">
              <a:buNone/>
              <a:defRPr/>
            </a:lvl1pPr>
            <a:lvl2pPr marL="228600">
              <a:spcBef>
                <a:spcPts val="1000"/>
              </a:spcBef>
              <a:defRPr/>
            </a:lvl2pPr>
            <a:lvl3pPr marL="685800">
              <a:spcBef>
                <a:spcPts val="500"/>
              </a:spcBef>
              <a:defRPr/>
            </a:lvl3pPr>
            <a:lvl4pPr marL="1143000">
              <a:spcBef>
                <a:spcPts val="500"/>
              </a:spcBef>
              <a:defRPr/>
            </a:lvl4pPr>
            <a:lvl5pPr marL="1600200">
              <a:spcBef>
                <a:spcPts val="5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86657370"/>
      </p:ext>
    </p:extLst>
  </p:cSld>
  <p:clrMapOvr>
    <a:masterClrMapping/>
  </p:clrMapOvr>
  <p:extLst>
    <p:ext uri="{DCECCB84-F9BA-43D5-87BE-67443E8EF086}">
      <p15:sldGuideLst xmlns:p15="http://schemas.microsoft.com/office/powerpoint/2012/main">
        <p15:guide id="1" pos="7392" userDrawn="1">
          <p15:clr>
            <a:srgbClr val="FBAE40"/>
          </p15:clr>
        </p15:guide>
        <p15:guide id="2" orient="horz" pos="2160" userDrawn="1">
          <p15:clr>
            <a:srgbClr val="FBAE40"/>
          </p15:clr>
        </p15:guide>
        <p15:guide id="3" orient="horz" pos="288" userDrawn="1">
          <p15:clr>
            <a:srgbClr val="FBAE40"/>
          </p15:clr>
        </p15:guide>
        <p15:guide id="4" orient="horz" pos="4032" userDrawn="1">
          <p15:clr>
            <a:srgbClr val="FBAE40"/>
          </p15:clr>
        </p15:guide>
        <p15:guide id="5" pos="288" userDrawn="1">
          <p15:clr>
            <a:srgbClr val="FBAE40"/>
          </p15:clr>
        </p15:guide>
        <p15:guide id="6" pos="3840" userDrawn="1">
          <p15:clr>
            <a:srgbClr val="FBAE40"/>
          </p15:clr>
        </p15:guide>
        <p15:guide id="7" orient="horz" pos="3720" userDrawn="1">
          <p15:clr>
            <a:srgbClr val="FBAE40"/>
          </p15:clr>
        </p15:guide>
        <p15:guide id="8" pos="7104" userDrawn="1">
          <p15:clr>
            <a:srgbClr val="FBAE40"/>
          </p15:clr>
        </p15:guide>
        <p15:guide id="9" pos="576" userDrawn="1">
          <p15:clr>
            <a:srgbClr val="FBAE40"/>
          </p15:clr>
        </p15:guide>
        <p15:guide id="11" orient="horz" pos="576" userDrawn="1">
          <p15:clr>
            <a:srgbClr val="FBAE40"/>
          </p15:clr>
        </p15:guide>
        <p15:guide id="12" orient="horz" pos="1728" userDrawn="1">
          <p15:clr>
            <a:srgbClr val="FBAE40"/>
          </p15:clr>
        </p15:guide>
        <p15:guide id="13" orient="horz" pos="132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68743-342F-6CA4-7BA5-942F2C4C23B9}"/>
              </a:ext>
            </a:extLst>
          </p:cNvPr>
          <p:cNvPicPr>
            <a:picLocks noChangeAspect="1"/>
          </p:cNvPicPr>
          <p:nvPr userDrawn="1"/>
        </p:nvPicPr>
        <p:blipFill>
          <a:blip r:embed="rId2">
            <a:alphaModFix/>
          </a:blip>
          <a:srcRect l="1151" t="1794" r="25966" b="25175"/>
          <a:stretch/>
        </p:blipFill>
        <p:spPr>
          <a:xfrm flipV="1">
            <a:off x="0" y="0"/>
            <a:ext cx="12192000" cy="6858000"/>
          </a:xfrm>
          <a:prstGeom prst="rect">
            <a:avLst/>
          </a:prstGeom>
        </p:spPr>
      </p:pic>
      <p:sp>
        <p:nvSpPr>
          <p:cNvPr id="2" name="Title 1"/>
          <p:cNvSpPr>
            <a:spLocks noGrp="1"/>
          </p:cNvSpPr>
          <p:nvPr>
            <p:ph type="ctrTitle"/>
          </p:nvPr>
        </p:nvSpPr>
        <p:spPr>
          <a:xfrm>
            <a:off x="914400" y="914400"/>
            <a:ext cx="5788152" cy="4992624"/>
          </a:xfrm>
        </p:spPr>
        <p:txBody>
          <a:bodyPr wrap="square" anchor="t">
            <a:normAutofit/>
          </a:bodyPr>
          <a:lstStyle>
            <a:lvl1pPr algn="l">
              <a:defRPr sz="6000" b="1" spc="0" baseline="0">
                <a:solidFill>
                  <a:schemeClr val="bg1"/>
                </a:solidFill>
                <a:effectLst/>
                <a:latin typeface="+mj-lt"/>
              </a:defRPr>
            </a:lvl1pPr>
          </a:lstStyle>
          <a:p>
            <a:r>
              <a:rPr lang="en-US"/>
              <a:t>Click to edit Master title style</a:t>
            </a:r>
            <a:endParaRPr lang="en-US" dirty="0"/>
          </a:p>
        </p:txBody>
      </p:sp>
      <p:sp>
        <p:nvSpPr>
          <p:cNvPr id="5" name="Subtitle 2">
            <a:extLst>
              <a:ext uri="{FF2B5EF4-FFF2-40B4-BE49-F238E27FC236}">
                <a16:creationId xmlns:a16="http://schemas.microsoft.com/office/drawing/2014/main" id="{3A175ECB-7AC9-8B60-1D2A-0DA9D75F91FC}"/>
              </a:ext>
            </a:extLst>
          </p:cNvPr>
          <p:cNvSpPr>
            <a:spLocks noGrp="1"/>
          </p:cNvSpPr>
          <p:nvPr>
            <p:ph type="subTitle" idx="1"/>
          </p:nvPr>
        </p:nvSpPr>
        <p:spPr>
          <a:xfrm>
            <a:off x="6839712" y="914400"/>
            <a:ext cx="4434840" cy="4992624"/>
          </a:xfrm>
        </p:spPr>
        <p:txBody>
          <a:bodyPr anchor="b">
            <a:normAutofit/>
          </a:bodyPr>
          <a:lstStyle>
            <a:lvl1pPr marL="0" indent="0" algn="l">
              <a:lnSpc>
                <a:spcPct val="70000"/>
              </a:lnSpc>
              <a:buNone/>
              <a:defRPr sz="2400" b="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741487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F3310A-1B80-61B0-BFD3-6FD50289445E}"/>
              </a:ext>
            </a:extLst>
          </p:cNvPr>
          <p:cNvPicPr>
            <a:picLocks noChangeAspect="1"/>
          </p:cNvPicPr>
          <p:nvPr userDrawn="1"/>
        </p:nvPicPr>
        <p:blipFill rotWithShape="1">
          <a:blip r:embed="rId15">
            <a:alphaModFix/>
          </a:blip>
          <a:srcRect l="19567" r="13056" b="32624"/>
          <a:stretch/>
        </p:blipFill>
        <p:spPr>
          <a:xfrm flipH="1">
            <a:off x="0" y="0"/>
            <a:ext cx="12192000" cy="6858000"/>
          </a:xfrm>
          <a:prstGeom prst="rect">
            <a:avLst/>
          </a:prstGeom>
        </p:spPr>
      </p:pic>
      <p:sp>
        <p:nvSpPr>
          <p:cNvPr id="8" name="Rectangle 7">
            <a:extLst>
              <a:ext uri="{FF2B5EF4-FFF2-40B4-BE49-F238E27FC236}">
                <a16:creationId xmlns:a16="http://schemas.microsoft.com/office/drawing/2014/main" id="{AAD8424F-C2F4-1029-7B75-2B8A9326B3D7}"/>
              </a:ext>
            </a:extLst>
          </p:cNvPr>
          <p:cNvSpPr/>
          <p:nvPr userDrawn="1"/>
        </p:nvSpPr>
        <p:spPr>
          <a:xfrm>
            <a:off x="139700" y="136525"/>
            <a:ext cx="11912600" cy="658495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914400" y="914400"/>
            <a:ext cx="10360152" cy="117957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43200"/>
            <a:ext cx="6483096" cy="31638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88552" y="6356350"/>
            <a:ext cx="2743200" cy="365125"/>
          </a:xfrm>
          <a:prstGeom prst="rect">
            <a:avLst/>
          </a:prstGeom>
        </p:spPr>
        <p:txBody>
          <a:bodyPr vert="horz" lIns="91440" tIns="45720" rIns="91440" bIns="45720" rtlCol="0" anchor="ctr"/>
          <a:lstStyle>
            <a:lvl1pPr algn="r">
              <a:defRPr sz="1200">
                <a:solidFill>
                  <a:schemeClr val="bg1"/>
                </a:solidFill>
              </a:defRPr>
            </a:lvl1pPr>
          </a:lstStyle>
          <a:p>
            <a:endParaRPr lang="en-US" dirty="0"/>
          </a:p>
        </p:txBody>
      </p:sp>
      <p:sp>
        <p:nvSpPr>
          <p:cNvPr id="5" name="Footer Placeholder 4"/>
          <p:cNvSpPr>
            <a:spLocks noGrp="1"/>
          </p:cNvSpPr>
          <p:nvPr>
            <p:ph type="ftr" sz="quarter" idx="3"/>
          </p:nvPr>
        </p:nvSpPr>
        <p:spPr>
          <a:xfrm>
            <a:off x="914400" y="457200"/>
            <a:ext cx="9564624" cy="448056"/>
          </a:xfrm>
          <a:prstGeom prst="rect">
            <a:avLst/>
          </a:prstGeom>
        </p:spPr>
        <p:txBody>
          <a:bodyPr vert="horz" lIns="91440" tIns="45720" rIns="91440" bIns="45720" rtlCol="0" anchor="ctr"/>
          <a:lstStyle>
            <a:lvl1pPr algn="l">
              <a:defRPr sz="1200">
                <a:solidFill>
                  <a:schemeClr val="bg1"/>
                </a:solidFill>
              </a:defRPr>
            </a:lvl1pPr>
          </a:lstStyle>
          <a:p>
            <a:endParaRPr lang="en-US" dirty="0"/>
          </a:p>
        </p:txBody>
      </p:sp>
      <p:sp>
        <p:nvSpPr>
          <p:cNvPr id="6" name="Slide Number Placeholder 5"/>
          <p:cNvSpPr>
            <a:spLocks noGrp="1"/>
          </p:cNvSpPr>
          <p:nvPr>
            <p:ph type="sldNum" sz="quarter" idx="4"/>
          </p:nvPr>
        </p:nvSpPr>
        <p:spPr>
          <a:xfrm>
            <a:off x="10652760" y="466344"/>
            <a:ext cx="1078992" cy="448056"/>
          </a:xfrm>
          <a:prstGeom prst="rect">
            <a:avLst/>
          </a:prstGeom>
        </p:spPr>
        <p:txBody>
          <a:bodyPr vert="horz" lIns="91440" tIns="45720" rIns="91440" bIns="45720" rtlCol="0" anchor="ctr"/>
          <a:lstStyle>
            <a:lvl1pPr algn="r">
              <a:defRPr sz="1200">
                <a:solidFill>
                  <a:schemeClr val="bg1"/>
                </a:solidFill>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hf hdr="0" ftr="0" dt="0"/>
  <p:txStyles>
    <p:titleStyle>
      <a:lvl1pPr algn="l" defTabSz="914400" rtl="0" eaLnBrk="1" latinLnBrk="0" hangingPunct="1">
        <a:lnSpc>
          <a:spcPct val="90000"/>
        </a:lnSpc>
        <a:spcBef>
          <a:spcPct val="0"/>
        </a:spcBef>
        <a:buNone/>
        <a:defRPr sz="3600" b="0" u="sng"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E0C49ED-E837-682E-5FCC-700603B1FA71}"/>
              </a:ext>
            </a:extLst>
          </p:cNvPr>
          <p:cNvPicPr>
            <a:picLocks noChangeAspect="1"/>
          </p:cNvPicPr>
          <p:nvPr/>
        </p:nvPicPr>
        <p:blipFill>
          <a:blip r:embed="rId2"/>
          <a:stretch>
            <a:fillRect/>
          </a:stretch>
        </p:blipFill>
        <p:spPr>
          <a:xfrm>
            <a:off x="0" y="0"/>
            <a:ext cx="2619819" cy="1064302"/>
          </a:xfrm>
          <a:prstGeom prst="rect">
            <a:avLst/>
          </a:prstGeom>
        </p:spPr>
      </p:pic>
      <p:sp>
        <p:nvSpPr>
          <p:cNvPr id="10" name="TextBox 9">
            <a:extLst>
              <a:ext uri="{FF2B5EF4-FFF2-40B4-BE49-F238E27FC236}">
                <a16:creationId xmlns:a16="http://schemas.microsoft.com/office/drawing/2014/main" id="{88FCF908-CD6B-7DC7-CD95-4E59A26CEC26}"/>
              </a:ext>
            </a:extLst>
          </p:cNvPr>
          <p:cNvSpPr txBox="1"/>
          <p:nvPr/>
        </p:nvSpPr>
        <p:spPr>
          <a:xfrm>
            <a:off x="2301759" y="1733344"/>
            <a:ext cx="7588482" cy="1508105"/>
          </a:xfrm>
          <a:prstGeom prst="rect">
            <a:avLst/>
          </a:prstGeom>
          <a:noFill/>
        </p:spPr>
        <p:txBody>
          <a:bodyPr wrap="square">
            <a:spAutoFit/>
          </a:bodyPr>
          <a:lstStyle/>
          <a:p>
            <a:pPr algn="ctr"/>
            <a:r>
              <a:rPr lang="fr-FR" sz="3200" b="1" dirty="0">
                <a:solidFill>
                  <a:schemeClr val="bg1"/>
                </a:solidFill>
                <a:effectLst>
                  <a:outerShdw blurRad="38100" dist="38100" dir="2700000" algn="tl">
                    <a:srgbClr val="000000">
                      <a:alpha val="43137"/>
                    </a:srgbClr>
                  </a:outerShdw>
                </a:effectLst>
              </a:rPr>
              <a:t>MODULE: PSYCHOLOGICAL CLASSIFICATIONS AND PROVISIONS </a:t>
            </a:r>
          </a:p>
          <a:p>
            <a:pPr algn="ctr"/>
            <a:r>
              <a:rPr lang="fr-FR" sz="2800" dirty="0">
                <a:solidFill>
                  <a:schemeClr val="bg1"/>
                </a:solidFill>
                <a:effectLst>
                  <a:outerShdw blurRad="38100" dist="38100" dir="2700000" algn="tl">
                    <a:srgbClr val="000000">
                      <a:alpha val="43137"/>
                    </a:srgbClr>
                  </a:outerShdw>
                </a:effectLst>
              </a:rPr>
              <a:t>Module Code: BMHP6029 </a:t>
            </a:r>
            <a:endParaRPr lang="en-US" sz="2800" dirty="0">
              <a:solidFill>
                <a:schemeClr val="bg1"/>
              </a:solidFill>
              <a:effectLst>
                <a:outerShdw blurRad="38100" dist="38100" dir="2700000" algn="tl">
                  <a:srgbClr val="000000">
                    <a:alpha val="43137"/>
                  </a:srgbClr>
                </a:outerShdw>
              </a:effectLst>
            </a:endParaRPr>
          </a:p>
        </p:txBody>
      </p:sp>
      <p:sp>
        <p:nvSpPr>
          <p:cNvPr id="13" name="TextBox 12">
            <a:extLst>
              <a:ext uri="{FF2B5EF4-FFF2-40B4-BE49-F238E27FC236}">
                <a16:creationId xmlns:a16="http://schemas.microsoft.com/office/drawing/2014/main" id="{CFE7B148-C53F-5C01-7325-36E5F76301D7}"/>
              </a:ext>
            </a:extLst>
          </p:cNvPr>
          <p:cNvSpPr txBox="1"/>
          <p:nvPr/>
        </p:nvSpPr>
        <p:spPr>
          <a:xfrm>
            <a:off x="3367310" y="4649662"/>
            <a:ext cx="6093500" cy="646331"/>
          </a:xfrm>
          <a:prstGeom prst="rect">
            <a:avLst/>
          </a:prstGeom>
          <a:noFill/>
        </p:spPr>
        <p:txBody>
          <a:bodyPr wrap="square">
            <a:spAutoFit/>
          </a:bodyPr>
          <a:lstStyle/>
          <a:p>
            <a:pPr algn="ctr"/>
            <a:r>
              <a:rPr lang="fr-FR" b="1" dirty="0">
                <a:solidFill>
                  <a:schemeClr val="bg1"/>
                </a:solidFill>
                <a:effectLst>
                  <a:outerShdw blurRad="38100" dist="38100" dir="2700000" algn="tl">
                    <a:srgbClr val="000000">
                      <a:alpha val="43137"/>
                    </a:srgbClr>
                  </a:outerShdw>
                </a:effectLst>
              </a:rPr>
              <a:t>Submitted to:Neale Haddon</a:t>
            </a:r>
          </a:p>
          <a:p>
            <a:pPr algn="ctr"/>
            <a:r>
              <a:rPr lang="fr-FR" b="1" dirty="0">
                <a:solidFill>
                  <a:schemeClr val="bg1"/>
                </a:solidFill>
                <a:effectLst>
                  <a:outerShdw blurRad="38100" dist="38100" dir="2700000" algn="tl">
                    <a:srgbClr val="000000">
                      <a:alpha val="43137"/>
                    </a:srgbClr>
                  </a:outerShdw>
                </a:effectLst>
              </a:rPr>
              <a:t>Submitted by:Nafeesa Bibi(2331120)</a:t>
            </a:r>
          </a:p>
        </p:txBody>
      </p:sp>
    </p:spTree>
    <p:extLst>
      <p:ext uri="{BB962C8B-B14F-4D97-AF65-F5344CB8AC3E}">
        <p14:creationId xmlns:p14="http://schemas.microsoft.com/office/powerpoint/2010/main" val="2764666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A27E652-1BAC-5B0E-1A78-6B5E2A732CB9}"/>
              </a:ext>
            </a:extLst>
          </p:cNvPr>
          <p:cNvSpPr txBox="1"/>
          <p:nvPr/>
        </p:nvSpPr>
        <p:spPr>
          <a:xfrm>
            <a:off x="0" y="9261"/>
            <a:ext cx="12022111" cy="463397"/>
          </a:xfrm>
          <a:prstGeom prst="rect">
            <a:avLst/>
          </a:prstGeom>
          <a:noFill/>
        </p:spPr>
        <p:txBody>
          <a:bodyPr wrap="square" anchor="ctr">
            <a:spAutoFit/>
          </a:bodyPr>
          <a:lstStyle/>
          <a:p>
            <a:pPr marL="0" marR="0" algn="ctr">
              <a:lnSpc>
                <a:spcPct val="150000"/>
              </a:lnSpc>
              <a:spcBef>
                <a:spcPts val="0"/>
              </a:spcBef>
              <a:spcAft>
                <a:spcPts val="800"/>
              </a:spcAft>
            </a:pPr>
            <a:r>
              <a:rPr lang="en-IN"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Schizophrenia: Historical And Contemporary Treatment And Provision Of Care - A Critical Analysis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A247908E-B01E-C2CB-8545-66560AEB9E41}"/>
              </a:ext>
            </a:extLst>
          </p:cNvPr>
          <p:cNvSpPr txBox="1"/>
          <p:nvPr/>
        </p:nvSpPr>
        <p:spPr>
          <a:xfrm>
            <a:off x="169889" y="465439"/>
            <a:ext cx="5291790" cy="2174954"/>
          </a:xfrm>
          <a:prstGeom prst="rect">
            <a:avLst/>
          </a:prstGeom>
          <a:noFill/>
        </p:spPr>
        <p:txBody>
          <a:bodyPr wrap="square">
            <a:spAutoFit/>
          </a:bodyPr>
          <a:lstStyle/>
          <a:p>
            <a:pPr marL="0" marR="0" algn="just">
              <a:spcBef>
                <a:spcPts val="1800"/>
              </a:spcBef>
              <a:spcAft>
                <a:spcPts val="400"/>
              </a:spcAft>
            </a:pPr>
            <a:r>
              <a:rPr lang="en-IN" sz="11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 Introduction </a:t>
            </a:r>
            <a:endParaRPr lang="en-US" sz="11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Schizophrenia is a severe mental illness falling under Chapter 6 in the International Classification of Diseases, Eleventh Revision (ICD-11). It is distinguished by incessant disruptions in cognition, perception, emotions, behaviour which have great influence on functioning of a person in everyday life. Its long-term nature, coupled with its social and economic consequences, has a significant implication on individuals, families, healthcare systems, and society, which makes the disorder a major problem. Schizophrenia treatment and knowledge have developed over the years to shift towards evidence-based, recovery-focused treatment instead of institutional and custodial treatment. In this poster, I critically analyse the ICD 11 diagnosis of schizophrenia, how it has been and continues to provide care, the impact of social, cultural, and political issues and the advice on future policy and practice.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 name="Picture 9">
            <a:extLst>
              <a:ext uri="{FF2B5EF4-FFF2-40B4-BE49-F238E27FC236}">
                <a16:creationId xmlns:a16="http://schemas.microsoft.com/office/drawing/2014/main" id="{EBB45562-4C53-24B2-A2B3-7613DB64C9DE}"/>
              </a:ext>
            </a:extLst>
          </p:cNvPr>
          <p:cNvPicPr>
            <a:picLocks noChangeAspect="1"/>
          </p:cNvPicPr>
          <p:nvPr/>
        </p:nvPicPr>
        <p:blipFill>
          <a:blip r:embed="rId2"/>
          <a:stretch>
            <a:fillRect/>
          </a:stretch>
        </p:blipFill>
        <p:spPr>
          <a:xfrm>
            <a:off x="5458179" y="472658"/>
            <a:ext cx="3171212" cy="2346698"/>
          </a:xfrm>
          <a:prstGeom prst="rect">
            <a:avLst/>
          </a:prstGeom>
        </p:spPr>
      </p:pic>
      <p:sp>
        <p:nvSpPr>
          <p:cNvPr id="12" name="TextBox 11">
            <a:extLst>
              <a:ext uri="{FF2B5EF4-FFF2-40B4-BE49-F238E27FC236}">
                <a16:creationId xmlns:a16="http://schemas.microsoft.com/office/drawing/2014/main" id="{23A9E7EA-9C03-CED2-0974-047AFBE98AB6}"/>
              </a:ext>
            </a:extLst>
          </p:cNvPr>
          <p:cNvSpPr txBox="1"/>
          <p:nvPr/>
        </p:nvSpPr>
        <p:spPr>
          <a:xfrm>
            <a:off x="8664315" y="472658"/>
            <a:ext cx="3322872" cy="6273512"/>
          </a:xfrm>
          <a:prstGeom prst="rect">
            <a:avLst/>
          </a:prstGeom>
          <a:noFill/>
        </p:spPr>
        <p:txBody>
          <a:bodyPr wrap="square">
            <a:spAutoFit/>
          </a:bodyPr>
          <a:lstStyle/>
          <a:p>
            <a:pPr marL="0" marR="0" algn="just">
              <a:spcBef>
                <a:spcPts val="1800"/>
              </a:spcBef>
              <a:spcAft>
                <a:spcPts val="400"/>
              </a:spcAft>
            </a:pPr>
            <a:r>
              <a:rPr lang="en-IN" sz="11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 Critical Examination of Schizophrenia Classification in ICD-11 </a:t>
            </a:r>
            <a:endParaRPr lang="en-US" sz="11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formulation of schizophrenia in ICD-11 is as a psychotic disorder with major discontinuities in thought, perception, emotions and behaviour. Persistent symptoms that lead to their impairment of personal, social, educational, or occupational functioning are needed to make the diagnosis. The main characteristics are delusions, hallucinations, disorganisation of thinking, and negative symptoms as participant lack of emotion, lack of motivation, and withdrawal. ICD-11 is oriented towards the global pattern and the magnification of symptoms but not on the combinations of symptoms which means that clinics are more flexible during their evaluation.</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ICD-11 also eliminates the old schizophrenia sub types such as paranoid and catatonic schizophrenia and it uses a dimensional approach by evaluating the severity and manifestations of the symptoms. This indicates a sign that schizophrenia is a continuum and it promotes more personalised treatment planning (</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George </a:t>
            </a:r>
            <a:r>
              <a:rPr lang="en-GB" sz="11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IN" sz="1100" dirty="0">
                <a:solidFill>
                  <a:srgbClr val="000000"/>
                </a:solidFill>
                <a:effectLst/>
                <a:latin typeface="Times New Roman" panose="02020603050405020304" pitchFamily="18" charset="0"/>
                <a:ea typeface="Calibri" panose="020F0502020204030204" pitchFamily="34" charset="0"/>
              </a:rPr>
              <a:t>ICD-11 classification enhances diagnostic reliability, encourages international practice among healthcare providers, and facilitates research by having standard diagnostic criteria. Its adaptable model also recognises the variability in symptom manifestations. Nevertheless, it still has some limitations such as overlap with other psychotic disorders, cultural variations in the perception of the symptoms, and the possibility of diagnostic labels enhancing stigma. Critics also claim that psychiatric labelling could oversimplify intricate psychological and social experiences. ICD-11 is a freer, evidence-based and practical framework with which to classify various psychiatric diseases, but controversy over the shortcomings of psychiatric diagnosis persists.</a:t>
            </a:r>
            <a:endParaRPr lang="en-US" sz="1100" dirty="0"/>
          </a:p>
        </p:txBody>
      </p:sp>
      <p:pic>
        <p:nvPicPr>
          <p:cNvPr id="14" name="Picture 13">
            <a:extLst>
              <a:ext uri="{FF2B5EF4-FFF2-40B4-BE49-F238E27FC236}">
                <a16:creationId xmlns:a16="http://schemas.microsoft.com/office/drawing/2014/main" id="{8990D54D-2932-255F-2C84-85CAC4C978D5}"/>
              </a:ext>
            </a:extLst>
          </p:cNvPr>
          <p:cNvPicPr>
            <a:picLocks noChangeAspect="1"/>
          </p:cNvPicPr>
          <p:nvPr/>
        </p:nvPicPr>
        <p:blipFill>
          <a:blip r:embed="rId3"/>
          <a:stretch>
            <a:fillRect/>
          </a:stretch>
        </p:blipFill>
        <p:spPr>
          <a:xfrm>
            <a:off x="5458179" y="2894133"/>
            <a:ext cx="3171212" cy="1936564"/>
          </a:xfrm>
          <a:prstGeom prst="rect">
            <a:avLst/>
          </a:prstGeom>
          <a:ln>
            <a:solidFill>
              <a:schemeClr val="bg1"/>
            </a:solidFill>
          </a:ln>
        </p:spPr>
      </p:pic>
      <p:sp>
        <p:nvSpPr>
          <p:cNvPr id="16" name="TextBox 15">
            <a:extLst>
              <a:ext uri="{FF2B5EF4-FFF2-40B4-BE49-F238E27FC236}">
                <a16:creationId xmlns:a16="http://schemas.microsoft.com/office/drawing/2014/main" id="{F68CBE6E-EB10-8F8B-0FF1-82FEC721F867}"/>
              </a:ext>
            </a:extLst>
          </p:cNvPr>
          <p:cNvSpPr txBox="1"/>
          <p:nvPr/>
        </p:nvSpPr>
        <p:spPr>
          <a:xfrm>
            <a:off x="169888" y="2578203"/>
            <a:ext cx="5243437" cy="1497846"/>
          </a:xfrm>
          <a:prstGeom prst="rect">
            <a:avLst/>
          </a:prstGeom>
          <a:noFill/>
        </p:spPr>
        <p:txBody>
          <a:bodyPr wrap="square">
            <a:spAutoFit/>
          </a:bodyPr>
          <a:lstStyle/>
          <a:p>
            <a:pPr marL="0" marR="0" algn="just">
              <a:spcBef>
                <a:spcPts val="1800"/>
              </a:spcBef>
              <a:spcAft>
                <a:spcPts val="400"/>
              </a:spcAft>
            </a:pPr>
            <a:r>
              <a:rPr lang="en-IN" sz="11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 Historical Understanding and Provision of Care </a:t>
            </a:r>
            <a:endParaRPr lang="en-US" sz="11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little scientific knowledge and cultural beliefs at historical times defined the understanding of schizophrenia. Awkward behaviours and psychotic symptoms were often ascribed to supernatural processes, haunting by spirits, divine retaliation, or lack of integrity. Religious leaders tended to think that the manifestations of mental illness were that of spiritual inefficiency and the society reacted with fear, misconception, and social </a:t>
            </a:r>
            <a:r>
              <a:rPr lang="en-IN" sz="11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ostracisation</a:t>
            </a: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Those who had the symptoms were often secluded or put through rituals that tried to eliminate perceived supernatural forces as opposed to receiving treatment.</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580D56EE-966D-0FC7-C48B-E9D2962CEFBB}"/>
              </a:ext>
            </a:extLst>
          </p:cNvPr>
          <p:cNvSpPr txBox="1"/>
          <p:nvPr/>
        </p:nvSpPr>
        <p:spPr>
          <a:xfrm>
            <a:off x="169887" y="3988685"/>
            <a:ext cx="5199820" cy="1615827"/>
          </a:xfrm>
          <a:prstGeom prst="rect">
            <a:avLst/>
          </a:prstGeom>
          <a:noFill/>
        </p:spPr>
        <p:txBody>
          <a:bodyPr wrap="square">
            <a:spAutoFit/>
          </a:bodyPr>
          <a:lstStyle/>
          <a:p>
            <a:pPr marL="0" marR="0" algn="just">
              <a:spcBef>
                <a:spcPts val="0"/>
              </a:spcBef>
              <a:spcAft>
                <a:spcPts val="800"/>
              </a:spcAft>
            </a:pPr>
            <a:r>
              <a:rPr lang="en-IN"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Institutional care became the featured method of the treatment of serious mental illness in the 19th and early 20th centuries. Asylum facilities (Victorian asylum) were created to segregate mentally ill persons with the rest of society, where there was a long-term confinement of these persons under organised supervision. Even as individual institutions sought to offer order and safety, lack of effective care was usually hampered by overcrowding and unfavourable living conditions. Physical restraints, seclusion, insulin coma therapy, psychosurgery and electroconvulsive therapy were some of the historically used treatments many of which did not have much scientific backing and often their priority was on behavioural control rather than on the wellbeing of the patient.</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6AA510B1-02AC-F69F-9BF4-49AE9D40BE3A}"/>
              </a:ext>
            </a:extLst>
          </p:cNvPr>
          <p:cNvSpPr txBox="1"/>
          <p:nvPr/>
        </p:nvSpPr>
        <p:spPr>
          <a:xfrm>
            <a:off x="146257" y="5489988"/>
            <a:ext cx="5922466" cy="1277273"/>
          </a:xfrm>
          <a:prstGeom prst="rect">
            <a:avLst/>
          </a:prstGeom>
          <a:noFill/>
        </p:spPr>
        <p:txBody>
          <a:bodyPr wrap="square">
            <a:spAutoFit/>
          </a:bodyPr>
          <a:lstStyle/>
          <a:p>
            <a:pPr algn="just"/>
            <a:r>
              <a:rPr lang="en-IN" sz="1100" dirty="0">
                <a:solidFill>
                  <a:srgbClr val="000000"/>
                </a:solidFill>
                <a:effectLst/>
                <a:latin typeface="Times New Roman" panose="02020603050405020304" pitchFamily="18" charset="0"/>
                <a:ea typeface="Calibri" panose="020F0502020204030204" pitchFamily="34" charset="0"/>
              </a:rPr>
              <a:t>The institutional care offered shelter and initial efforts to systematise mental health services were made where their few alternatives were initially non-existent. However, there was a lot of abuse, personal liberty loss, neglect as well as huge breach of human rights due to practices. Due to the low efficacy of most interventions, as well as the increased ethical issues and progress in psychiatric research, the growing criticism of institutional care became a trend. Such developments eventually aligned towards the progressive transition in the area of community-based, person-centred and evidence-based practices that emphasise on recovery, autonomy and social inclusion (</a:t>
            </a:r>
            <a:r>
              <a:rPr lang="en-GB" sz="1100" dirty="0">
                <a:solidFill>
                  <a:srgbClr val="000000"/>
                </a:solidFill>
                <a:effectLst/>
                <a:latin typeface="Times New Roman" panose="02020603050405020304" pitchFamily="18" charset="0"/>
                <a:ea typeface="Calibri" panose="020F0502020204030204" pitchFamily="34" charset="0"/>
              </a:rPr>
              <a:t>Ruffalo, 2023</a:t>
            </a:r>
            <a:r>
              <a:rPr lang="en-IN" sz="1100" dirty="0">
                <a:solidFill>
                  <a:srgbClr val="000000"/>
                </a:solidFill>
                <a:effectLst/>
                <a:latin typeface="Times New Roman" panose="02020603050405020304" pitchFamily="18" charset="0"/>
                <a:ea typeface="Calibri" panose="020F0502020204030204" pitchFamily="34" charset="0"/>
              </a:rPr>
              <a:t>).</a:t>
            </a:r>
            <a:endParaRPr lang="en-US" sz="1100" dirty="0"/>
          </a:p>
        </p:txBody>
      </p:sp>
      <p:pic>
        <p:nvPicPr>
          <p:cNvPr id="1026" name="Picture 2" descr="Disabled product manufacturer in China">
            <a:extLst>
              <a:ext uri="{FF2B5EF4-FFF2-40B4-BE49-F238E27FC236}">
                <a16:creationId xmlns:a16="http://schemas.microsoft.com/office/drawing/2014/main" id="{CFFEACBA-E861-C648-34C8-97D7393CDC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8723" y="4905474"/>
            <a:ext cx="2564169" cy="1735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330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715EE65-7B55-C66D-C07D-E35A39CF4C02}"/>
              </a:ext>
            </a:extLst>
          </p:cNvPr>
          <p:cNvSpPr txBox="1"/>
          <p:nvPr/>
        </p:nvSpPr>
        <p:spPr>
          <a:xfrm>
            <a:off x="153650" y="160815"/>
            <a:ext cx="5791201" cy="4549964"/>
          </a:xfrm>
          <a:prstGeom prst="rect">
            <a:avLst/>
          </a:prstGeom>
          <a:noFill/>
        </p:spPr>
        <p:txBody>
          <a:bodyPr wrap="square">
            <a:spAutoFit/>
          </a:bodyPr>
          <a:lstStyle/>
          <a:p>
            <a:pPr marL="0" marR="0" algn="just">
              <a:spcBef>
                <a:spcPts val="1800"/>
              </a:spcBef>
              <a:spcAft>
                <a:spcPts val="400"/>
              </a:spcAft>
            </a:pPr>
            <a:r>
              <a:rPr lang="en-IN" sz="105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 Contemporary Provision of Care </a:t>
            </a:r>
            <a:endParaRPr lang="en-US" sz="105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Modern knowledge of schizophrenia rests on the biopsychosocial conceptualisation that acknowledges the interplay of biological, psychological, and social elements in the genesis and course of the disorder. Modern mental health services encourage recovery-oriented and person-centred care over just reduction of symptoms, positive personal strengths, personal goals, and involvement in treatment decisions. The multidisciplinary teams of healthcare professionals of various disciplines offer care in a coordinated and holistic way to meet both clinical and social needs, which is essential to achieve care (</a:t>
            </a:r>
            <a:r>
              <a:rPr lang="en-GB" sz="105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Fusar</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‐Poli </a:t>
            </a:r>
            <a:r>
              <a:rPr lang="en-GB" sz="105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2026</a:t>
            </a: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Existing treatment is a combination of medication, psychological, and community- based therapies aimed at enhancing the treatment outcome and decreasing the relapse. Antipsychotic drug is still used to be one of the most important drugs in treating psychotic symptoms and psychological interventions like the cognitive behavioural therapy of psychosis and family therapy are also used to enable individuals to form coping mechanisms, renew their relations and cope with distress. The services provided by Community Mental Health Teams, Early Intervention in Psychosis services, crisis resolution teams, supported employment programmes as well as supported housing initiatives allow services to provide people with a continuous care and stay with them in their communities. These services will strive to foster independence, recovery and long-term quality of life (</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Crowe, 2022</a:t>
            </a: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Modern approaches are a major improvement by facilitating independence, minimising unnecessary admission to hospital and making shared decisions by the service users and professional. The recovery-oriented care has enhanced education, work and community involvement opportunities. Nevertheless, major obstacles to overcome encompass drug side effects, trends in the labour market, disparity in access to expert services provision, and disseminated care journeys, as well as the delayed intervention in certain areas. Constant disparities in health and different quality of services also restrict recovery of many people. Even though modern practice can be more humane and evidence-based than the traditional practices, further work is necessary to provide everyone with schizophrenia with uniform, accessible, and person-centred care (</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Poletti </a:t>
            </a:r>
            <a:r>
              <a:rPr lang="en-GB" sz="105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5912F92B-7666-90FA-5FB1-03F46DF036AE}"/>
              </a:ext>
            </a:extLst>
          </p:cNvPr>
          <p:cNvSpPr txBox="1"/>
          <p:nvPr/>
        </p:nvSpPr>
        <p:spPr>
          <a:xfrm>
            <a:off x="8634334" y="160815"/>
            <a:ext cx="3404016" cy="6650539"/>
          </a:xfrm>
          <a:prstGeom prst="rect">
            <a:avLst/>
          </a:prstGeom>
          <a:noFill/>
        </p:spPr>
        <p:txBody>
          <a:bodyPr wrap="square">
            <a:spAutoFit/>
          </a:bodyPr>
          <a:lstStyle/>
          <a:p>
            <a:pPr marL="0" marR="0" algn="just">
              <a:spcBef>
                <a:spcPts val="1800"/>
              </a:spcBef>
              <a:spcAft>
                <a:spcPts val="400"/>
              </a:spcAft>
            </a:pPr>
            <a:r>
              <a:rPr lang="en-IN" sz="105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 Social, Cultural and Political Influences </a:t>
            </a:r>
            <a:endParaRPr lang="en-US" sz="105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social perceptions have played a major role in shaping the experiences of individuals with schizophrenia. The stigma, discrimination, and social exclusion are usually caused by public misconceptions like associating the disorder to unpredictability or violence. Such adverse attitudes have the potential to diminish chances at work, schools, homes and worthy relationships as well as making people unwilling to seek help early enough. The broader social effects of the disorder can also be the problems faced by family members which can be both emotional and financial.</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cultural beliefs determine the perception, experience, and treatment of schizophrenia in various communities. Symptoms can also be viewed in a religious or spiritual context in some societies whereas in others, mental illness is a shame and should be discretely handled in secret. These beliefs may have an impact on help-seeking behaviour, compliance with treatment and interaction with health practitioners. Culturally competent care delivery to multiple beliefs, without sacrificing the evidence-based practice that is both oriented at enhancing engagement and reducing disparities in mental health service provision, is key to making mental health service delivery more inclusive (</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Khan </a:t>
            </a:r>
            <a:r>
              <a:rPr lang="en-GB" sz="105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IN" sz="1050" dirty="0">
                <a:solidFill>
                  <a:srgbClr val="000000"/>
                </a:solidFill>
                <a:effectLst/>
                <a:latin typeface="Times New Roman" panose="02020603050405020304" pitchFamily="18" charset="0"/>
                <a:ea typeface="Calibri" panose="020F0502020204030204" pitchFamily="34" charset="0"/>
              </a:rPr>
              <a:t>Political choices have been at the centre of changing the way schizophrenia is treated by enacting mental health laws, deinstitutionalisation, community-based services and by providing greater safeguards to patients. Recovery, equality and integrated healthcare policies have enhanced access to treatment and increased social inclusion. Nevertheless, the problem of funding constraints, workforce gaps, and local disparity still has an impact on the quality and accessibility of services. Although the implementation of the policy reform has contributed to the enhancement of mental healthcare, it is important to continue investing and implementing this reform to cope with the existing disparities and secure equal access to the high-quality of the provided support.</a:t>
            </a:r>
            <a:endParaRPr lang="en-US" sz="1050" dirty="0"/>
          </a:p>
        </p:txBody>
      </p:sp>
      <p:pic>
        <p:nvPicPr>
          <p:cNvPr id="10" name="Picture 9">
            <a:extLst>
              <a:ext uri="{FF2B5EF4-FFF2-40B4-BE49-F238E27FC236}">
                <a16:creationId xmlns:a16="http://schemas.microsoft.com/office/drawing/2014/main" id="{A23D72A7-05BC-C365-12BE-0CD9E6C4561D}"/>
              </a:ext>
            </a:extLst>
          </p:cNvPr>
          <p:cNvPicPr>
            <a:picLocks noChangeAspect="1"/>
          </p:cNvPicPr>
          <p:nvPr/>
        </p:nvPicPr>
        <p:blipFill>
          <a:blip r:embed="rId2"/>
          <a:stretch>
            <a:fillRect/>
          </a:stretch>
        </p:blipFill>
        <p:spPr>
          <a:xfrm>
            <a:off x="5944851" y="160815"/>
            <a:ext cx="2689483" cy="1877518"/>
          </a:xfrm>
          <a:prstGeom prst="rect">
            <a:avLst/>
          </a:prstGeom>
          <a:ln>
            <a:solidFill>
              <a:schemeClr val="bg1"/>
            </a:solidFill>
          </a:ln>
        </p:spPr>
      </p:pic>
      <p:sp>
        <p:nvSpPr>
          <p:cNvPr id="12" name="TextBox 11">
            <a:extLst>
              <a:ext uri="{FF2B5EF4-FFF2-40B4-BE49-F238E27FC236}">
                <a16:creationId xmlns:a16="http://schemas.microsoft.com/office/drawing/2014/main" id="{423E04D1-CEF7-C165-B5AD-7452DF9389EB}"/>
              </a:ext>
            </a:extLst>
          </p:cNvPr>
          <p:cNvSpPr txBox="1"/>
          <p:nvPr/>
        </p:nvSpPr>
        <p:spPr>
          <a:xfrm>
            <a:off x="5944851" y="2208697"/>
            <a:ext cx="2689483" cy="4506362"/>
          </a:xfrm>
          <a:prstGeom prst="rect">
            <a:avLst/>
          </a:prstGeom>
          <a:noFill/>
        </p:spPr>
        <p:txBody>
          <a:bodyPr wrap="square">
            <a:spAutoFit/>
          </a:bodyPr>
          <a:lstStyle/>
          <a:p>
            <a:pPr marL="0" marR="0" algn="just">
              <a:spcBef>
                <a:spcPts val="1800"/>
              </a:spcBef>
              <a:spcAft>
                <a:spcPts val="400"/>
              </a:spcAft>
            </a:pPr>
            <a:r>
              <a:rPr lang="en-IN" sz="105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6. Recommendations for Future Policy and Practice </a:t>
            </a:r>
            <a:endParaRPr lang="en-US" sz="105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Further progress in this direction should focus on increased investment in community-based mental health to make sure that patients can access specialist services as soon as they need it and are less likely to be dependent on the hospital care. The expansion of Early Intervention in Psychosis programmes would allow diagnosing more and more people earlier and preventing better outcomes in long-term recovery. The use of culturally competent practice should be enhanced by healthcare organisations by training its workforce to understand the different needs of various populations. The process of bringing wrong information about schizophrenia to light through education to the community must be maintained to lessen stigma and promote prompt help seeking. Increased participatory of service users in care planning and policy formulation would foster people centred practice and quality in service provision. Lastly, integration of health, social care, housing and employment services would offer holistic use of services to people with schizophrenia.</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80696EF9-7C1F-E67F-BBCA-FF280810D542}"/>
              </a:ext>
            </a:extLst>
          </p:cNvPr>
          <p:cNvSpPr txBox="1"/>
          <p:nvPr/>
        </p:nvSpPr>
        <p:spPr>
          <a:xfrm>
            <a:off x="153651" y="4710779"/>
            <a:ext cx="3458979" cy="2082621"/>
          </a:xfrm>
          <a:prstGeom prst="rect">
            <a:avLst/>
          </a:prstGeom>
          <a:noFill/>
        </p:spPr>
        <p:txBody>
          <a:bodyPr wrap="square">
            <a:spAutoFit/>
          </a:bodyPr>
          <a:lstStyle/>
          <a:p>
            <a:pPr marL="0" marR="0" algn="just">
              <a:spcBef>
                <a:spcPts val="1800"/>
              </a:spcBef>
              <a:spcAft>
                <a:spcPts val="400"/>
              </a:spcAft>
            </a:pPr>
            <a:r>
              <a:rPr lang="en-IN" sz="105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 Conclusion </a:t>
            </a:r>
            <a:endParaRPr lang="en-US" sz="105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spcBef>
                <a:spcPts val="0"/>
              </a:spcBef>
              <a:spcAft>
                <a:spcPts val="800"/>
              </a:spcAft>
            </a:pPr>
            <a:r>
              <a:rPr lang="en-IN" sz="105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Schizophrenia has become a better understood and treated mental illness in the form of poorly accepted and managed by institutional care to a highly regarded mental illness that needs evidence-based and recovery-based support. A more adaptable and clinically suitable framework (ICD-11 classification) presents still, the issue of diagnosis and stigma. Policy development, measures to invest in community services, and more consideration of equality and person-centred care are critical to ensure further improvement of the outcomes and quality of life of people struggling with schizophrenia.</a:t>
            </a:r>
            <a:endParaRPr lang="en-US" sz="105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6" name="Picture 15">
            <a:extLst>
              <a:ext uri="{FF2B5EF4-FFF2-40B4-BE49-F238E27FC236}">
                <a16:creationId xmlns:a16="http://schemas.microsoft.com/office/drawing/2014/main" id="{03B6CC07-0DCB-DE3B-C132-25AEF10F311D}"/>
              </a:ext>
            </a:extLst>
          </p:cNvPr>
          <p:cNvPicPr>
            <a:picLocks noChangeAspect="1"/>
          </p:cNvPicPr>
          <p:nvPr/>
        </p:nvPicPr>
        <p:blipFill>
          <a:blip r:embed="rId3"/>
          <a:stretch>
            <a:fillRect/>
          </a:stretch>
        </p:blipFill>
        <p:spPr>
          <a:xfrm>
            <a:off x="3626102" y="4491858"/>
            <a:ext cx="2305276" cy="2082621"/>
          </a:xfrm>
          <a:prstGeom prst="rect">
            <a:avLst/>
          </a:prstGeom>
        </p:spPr>
      </p:pic>
    </p:spTree>
    <p:extLst>
      <p:ext uri="{BB962C8B-B14F-4D97-AF65-F5344CB8AC3E}">
        <p14:creationId xmlns:p14="http://schemas.microsoft.com/office/powerpoint/2010/main" val="514685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2ED8-6CFB-336B-08C3-F49CB6A60CB0}"/>
              </a:ext>
            </a:extLst>
          </p:cNvPr>
          <p:cNvSpPr>
            <a:spLocks noGrp="1"/>
          </p:cNvSpPr>
          <p:nvPr>
            <p:ph type="title"/>
          </p:nvPr>
        </p:nvSpPr>
        <p:spPr>
          <a:xfrm>
            <a:off x="914400" y="324611"/>
            <a:ext cx="10360152" cy="589788"/>
          </a:xfrm>
        </p:spPr>
        <p:txBody>
          <a:bodyPr anchor="ctr"/>
          <a:lstStyle/>
          <a:p>
            <a:pPr algn="ctr"/>
            <a:r>
              <a:rPr lang="en-US" b="1" dirty="0"/>
              <a:t>References </a:t>
            </a:r>
          </a:p>
        </p:txBody>
      </p:sp>
      <p:sp>
        <p:nvSpPr>
          <p:cNvPr id="3" name="Slide Number Placeholder 2">
            <a:extLst>
              <a:ext uri="{FF2B5EF4-FFF2-40B4-BE49-F238E27FC236}">
                <a16:creationId xmlns:a16="http://schemas.microsoft.com/office/drawing/2014/main" id="{A15C5C6A-4871-4530-37DD-F0985B0189D8}"/>
              </a:ext>
            </a:extLst>
          </p:cNvPr>
          <p:cNvSpPr>
            <a:spLocks noGrp="1"/>
          </p:cNvSpPr>
          <p:nvPr>
            <p:ph type="sldNum" sz="quarter" idx="12"/>
          </p:nvPr>
        </p:nvSpPr>
        <p:spPr/>
        <p:txBody>
          <a:bodyPr/>
          <a:lstStyle/>
          <a:p>
            <a:fld id="{6D22F896-40B5-4ADD-8801-0D06FADFA095}" type="slidenum">
              <a:rPr lang="en-US" smtClean="0"/>
              <a:pPr/>
              <a:t>4</a:t>
            </a:fld>
            <a:endParaRPr lang="en-US" dirty="0"/>
          </a:p>
        </p:txBody>
      </p:sp>
      <p:sp>
        <p:nvSpPr>
          <p:cNvPr id="4" name="Content Placeholder 3">
            <a:extLst>
              <a:ext uri="{FF2B5EF4-FFF2-40B4-BE49-F238E27FC236}">
                <a16:creationId xmlns:a16="http://schemas.microsoft.com/office/drawing/2014/main" id="{BF848957-DB75-7028-14EB-88727A00ED73}"/>
              </a:ext>
            </a:extLst>
          </p:cNvPr>
          <p:cNvSpPr>
            <a:spLocks noGrp="1"/>
          </p:cNvSpPr>
          <p:nvPr>
            <p:ph sz="quarter" idx="13"/>
          </p:nvPr>
        </p:nvSpPr>
        <p:spPr>
          <a:xfrm>
            <a:off x="479684" y="1199213"/>
            <a:ext cx="11255115" cy="5081666"/>
          </a:xfrm>
        </p:spPr>
        <p:txBody>
          <a:bodyPr anchor="ctr">
            <a:normAutofit lnSpcReduction="10000"/>
          </a:bodyPr>
          <a:lstStyle/>
          <a:p>
            <a:pPr marL="0" indent="0" algn="just">
              <a:buNone/>
            </a:pPr>
            <a:r>
              <a:rPr lang="en-US" sz="2000" dirty="0"/>
              <a:t>Crowe, M., 2022. Psychiatry and/or recovery: a critical analysis. International Journal of Mental Health Nursing, 31(6), pp.1542-1551.</a:t>
            </a:r>
          </a:p>
          <a:p>
            <a:pPr marL="0" indent="0" algn="just">
              <a:buNone/>
            </a:pPr>
            <a:r>
              <a:rPr lang="en-US" sz="2000" dirty="0" err="1"/>
              <a:t>Fusar</a:t>
            </a:r>
            <a:r>
              <a:rPr lang="en-US" sz="2000" dirty="0"/>
              <a:t>‐Poli, P., </a:t>
            </a:r>
            <a:r>
              <a:rPr lang="en-US" sz="2000" dirty="0" err="1"/>
              <a:t>Pillinger</a:t>
            </a:r>
            <a:r>
              <a:rPr lang="en-US" sz="2000" dirty="0"/>
              <a:t>, T., McCutcheon, R.A., </a:t>
            </a:r>
            <a:r>
              <a:rPr lang="en-US" sz="2000" dirty="0" err="1"/>
              <a:t>Rangaswamy</a:t>
            </a:r>
            <a:r>
              <a:rPr lang="en-US" sz="2000" dirty="0"/>
              <a:t>, T., </a:t>
            </a:r>
            <a:r>
              <a:rPr lang="en-US" sz="2000" dirty="0" err="1"/>
              <a:t>Asmal</a:t>
            </a:r>
            <a:r>
              <a:rPr lang="en-US" sz="2000" dirty="0"/>
              <a:t>, L., Singh, S.P., Oliver, D., </a:t>
            </a:r>
            <a:r>
              <a:rPr lang="en-US" sz="2000" dirty="0" err="1"/>
              <a:t>Stefanelli</a:t>
            </a:r>
            <a:r>
              <a:rPr lang="en-US" sz="2000" dirty="0"/>
              <a:t>, R., Crossley, N.A., Gadelha, A. and Lopez‐Jaramillo, C., 2026. Real‐world comprehensive care of people living with schizophrenia: recommendations across different settings and clinical stages. World Psychiatry, 25(2), pp.231-264.</a:t>
            </a:r>
          </a:p>
          <a:p>
            <a:pPr marL="0" indent="0" algn="just">
              <a:buNone/>
            </a:pPr>
            <a:r>
              <a:rPr lang="en-US" sz="2000" dirty="0"/>
              <a:t>George, P., Jones, N., Goldman, H. and Rosenblatt, A., 2023. Cycles of reform in the history of psychosis treatment in the United States. SSM-Mental Health, 3, p.100205.</a:t>
            </a:r>
          </a:p>
          <a:p>
            <a:pPr marL="0" indent="0" algn="just">
              <a:buNone/>
            </a:pPr>
            <a:r>
              <a:rPr lang="en-US" sz="2000" dirty="0"/>
              <a:t>Khan, Z., Qureshi, O., Pasha, A., Majid, O., Saleem, S., Fearon, P. and Shaikh, M., 2023. Exploring biomedical and traditional care pathways for people with psychosis in Karachi, Pakistan. Frontiers in Psychiatry, 14, p.1086910.</a:t>
            </a:r>
          </a:p>
          <a:p>
            <a:pPr marL="0" indent="0" algn="just">
              <a:buNone/>
            </a:pPr>
            <a:r>
              <a:rPr lang="en-US" sz="2000" dirty="0"/>
              <a:t>Poletti, M., </a:t>
            </a:r>
            <a:r>
              <a:rPr lang="en-US" sz="2000" dirty="0" err="1"/>
              <a:t>Pelizza</a:t>
            </a:r>
            <a:r>
              <a:rPr lang="en-US" sz="2000" dirty="0"/>
              <a:t>, L., </a:t>
            </a:r>
            <a:r>
              <a:rPr lang="en-US" sz="2000" dirty="0" err="1"/>
              <a:t>Preti</a:t>
            </a:r>
            <a:r>
              <a:rPr lang="en-US" sz="2000" dirty="0"/>
              <a:t>, A. and </a:t>
            </a:r>
            <a:r>
              <a:rPr lang="en-US" sz="2000" dirty="0" err="1"/>
              <a:t>Raballo</a:t>
            </a:r>
            <a:r>
              <a:rPr lang="en-US" sz="2000" dirty="0"/>
              <a:t>, A., 2024. Clinical High-Risk for Psychosis (CHR-P) circa 2024: Synoptic analysis and synthesis of contemporary treatment guidelines. Asian Journal of Psychiatry, 100, p.104142.</a:t>
            </a:r>
          </a:p>
          <a:p>
            <a:pPr marL="0" indent="0" algn="just">
              <a:buNone/>
            </a:pPr>
            <a:r>
              <a:rPr lang="en-US" sz="2000" dirty="0"/>
              <a:t>Ruffalo, M.L., 2023. The psychotherapy of schizophrenia: a review of the evidence for psychodynamic and </a:t>
            </a:r>
            <a:r>
              <a:rPr lang="en-US" sz="2000" dirty="0" err="1"/>
              <a:t>nonpsychodynamic</a:t>
            </a:r>
            <a:r>
              <a:rPr lang="en-US" sz="2000" dirty="0"/>
              <a:t> treatments. Psychiatry and Clinical Psychopharmacology, 33(3), p.222.</a:t>
            </a:r>
          </a:p>
        </p:txBody>
      </p:sp>
    </p:spTree>
    <p:extLst>
      <p:ext uri="{BB962C8B-B14F-4D97-AF65-F5344CB8AC3E}">
        <p14:creationId xmlns:p14="http://schemas.microsoft.com/office/powerpoint/2010/main" val="2868740321"/>
      </p:ext>
    </p:extLst>
  </p:cSld>
  <p:clrMapOvr>
    <a:masterClrMapping/>
  </p:clrMapOvr>
</p:sld>
</file>

<file path=ppt/theme/theme1.xml><?xml version="1.0" encoding="utf-8"?>
<a:theme xmlns:a="http://schemas.openxmlformats.org/drawingml/2006/main" name="Depth">
  <a:themeElements>
    <a:clrScheme name="TM77929380">
      <a:dk1>
        <a:srgbClr val="000000"/>
      </a:dk1>
      <a:lt1>
        <a:srgbClr val="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7929380_win32_SD_v4" id="{FF6791CE-8A46-4E30-BBEB-5F2323043503}" vid="{107E73D9-B12F-464E-997E-142EF79586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0" ma:contentTypeDescription="Create a new document." ma:contentTypeScope="" ma:versionID="da2770012b7a501801b12124a3958272">
  <xsd:schema xmlns:xsd="http://www.w3.org/2001/XMLSchema" xmlns:xs="http://www.w3.org/2001/XMLSchema" xmlns:p="http://schemas.microsoft.com/office/2006/metadata/properties" xmlns:ns3="6642d537-5170-4cd9-a3f2-9ec198ee3eac" targetNamespace="http://schemas.microsoft.com/office/2006/metadata/properties" ma:root="true" ma:fieldsID="7458bd8809c4af7543e6e8cbf015a069"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F23494-F630-4E01-81EA-AA2F2975971E}">
  <ds:schemaRefs>
    <ds:schemaRef ds:uri="http://purl.org/dc/elements/1.1/"/>
    <ds:schemaRef ds:uri="http://www.w3.org/XML/1998/namespace"/>
    <ds:schemaRef ds:uri="6642d537-5170-4cd9-a3f2-9ec198ee3eac"/>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3.xml><?xml version="1.0" encoding="utf-8"?>
<ds:datastoreItem xmlns:ds="http://schemas.openxmlformats.org/officeDocument/2006/customXml" ds:itemID="{3E03EB65-8F3C-42FB-84B4-423383242F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Depth design</Template>
  <TotalTime>253</TotalTime>
  <Words>2077</Words>
  <Application>Microsoft Office PowerPoint</Application>
  <PresentationFormat>Widescreen</PresentationFormat>
  <Paragraphs>35</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Corbel</vt:lpstr>
      <vt:lpstr>Times New Roman</vt:lpstr>
      <vt:lpstr>Depth</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Nafeesa Bibi (2331120)</cp:lastModifiedBy>
  <cp:revision>8</cp:revision>
  <dcterms:created xsi:type="dcterms:W3CDTF">2026-07-05T11:11:36Z</dcterms:created>
  <dcterms:modified xsi:type="dcterms:W3CDTF">2026-07-05T22:02:56Z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y fmtid="{D5CDD505-2E9C-101B-9397-08002B2CF9AE}" pid="3" name="MediaServiceImageTags">
    <vt:lpwstr/>
  </property>
  <property fmtid="{D5CDD505-2E9C-101B-9397-08002B2CF9AE}" pid="4" name="ClassificationContentMarkingFooterLocations">
    <vt:lpwstr>Depth:8</vt:lpwstr>
  </property>
  <property fmtid="{D5CDD505-2E9C-101B-9397-08002B2CF9AE}" pid="5" name="ClassificationContentMarkingFooterText">
    <vt:lpwstr>Classified as Microsoft Confidential</vt:lpwstr>
  </property>
</Properties>
</file>