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handoutMasterIdLst>
    <p:handoutMasterId r:id="rId36"/>
  </p:handoutMasterIdLst>
  <p:sldIdLst>
    <p:sldId id="302" r:id="rId2"/>
    <p:sldId id="303" r:id="rId3"/>
    <p:sldId id="304" r:id="rId4"/>
    <p:sldId id="317" r:id="rId5"/>
    <p:sldId id="305" r:id="rId6"/>
    <p:sldId id="306" r:id="rId7"/>
    <p:sldId id="307" r:id="rId8"/>
    <p:sldId id="308" r:id="rId9"/>
    <p:sldId id="309" r:id="rId10"/>
    <p:sldId id="310" r:id="rId11"/>
    <p:sldId id="311" r:id="rId12"/>
    <p:sldId id="318" r:id="rId13"/>
    <p:sldId id="319" r:id="rId14"/>
    <p:sldId id="324" r:id="rId15"/>
    <p:sldId id="325" r:id="rId16"/>
    <p:sldId id="326" r:id="rId17"/>
    <p:sldId id="312" r:id="rId18"/>
    <p:sldId id="320" r:id="rId19"/>
    <p:sldId id="321" r:id="rId20"/>
    <p:sldId id="322" r:id="rId21"/>
    <p:sldId id="323" r:id="rId22"/>
    <p:sldId id="313" r:id="rId23"/>
    <p:sldId id="328" r:id="rId24"/>
    <p:sldId id="329" r:id="rId25"/>
    <p:sldId id="327" r:id="rId26"/>
    <p:sldId id="314" r:id="rId27"/>
    <p:sldId id="332" r:id="rId28"/>
    <p:sldId id="333" r:id="rId29"/>
    <p:sldId id="334" r:id="rId30"/>
    <p:sldId id="315" r:id="rId31"/>
    <p:sldId id="330" r:id="rId32"/>
    <p:sldId id="331" r:id="rId33"/>
    <p:sldId id="316"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5" autoAdjust="0"/>
    <p:restoredTop sz="71376" autoAdjust="0"/>
  </p:normalViewPr>
  <p:slideViewPr>
    <p:cSldViewPr>
      <p:cViewPr>
        <p:scale>
          <a:sx n="65" d="100"/>
          <a:sy n="65" d="100"/>
        </p:scale>
        <p:origin x="1578" y="39"/>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07/11/2020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06D7123D-D547-4A6B-961C-92C914327936}" type="datetimeFigureOut">
              <a:rPr lang="en-GB" smtClean="0"/>
              <a:t>07/11/2020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271231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2</a:t>
            </a:fld>
            <a:endParaRPr lang="en-GB" altLang="en-US" smtClean="0"/>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153369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701494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4</a:t>
            </a:fld>
            <a:endParaRPr lang="en-GB" altLang="en-US" smtClean="0"/>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4208459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5</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1154034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6</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33421335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7</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25943727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8</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376288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9</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32253795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10</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5463082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1117600" y="673100"/>
            <a:ext cx="4492625" cy="3370263"/>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
        <p:nvSpPr>
          <p:cNvPr id="4" name="Slide Number Placeholder 3"/>
          <p:cNvSpPr>
            <a:spLocks noGrp="1"/>
          </p:cNvSpPr>
          <p:nvPr>
            <p:ph type="sldNum" sz="quarter" idx="5"/>
          </p:nvPr>
        </p:nvSpPr>
        <p:spPr/>
        <p:txBody>
          <a:bodyPr/>
          <a:lstStyle/>
          <a:p>
            <a:pPr>
              <a:defRPr/>
            </a:pPr>
            <a:fld id="{5E686BD2-C9EB-43AA-9509-A5AB628A3DFA}" type="slidenum">
              <a:rPr lang="cy-GB" smtClean="0"/>
              <a:pPr>
                <a:defRPr/>
              </a:pPr>
              <a:t>11</a:t>
            </a:fld>
            <a:endParaRPr lang="cy-GB"/>
          </a:p>
        </p:txBody>
      </p:sp>
    </p:spTree>
    <p:extLst>
      <p:ext uri="{BB962C8B-B14F-4D97-AF65-F5344CB8AC3E}">
        <p14:creationId xmlns:p14="http://schemas.microsoft.com/office/powerpoint/2010/main" val="2598452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12</a:t>
            </a:fld>
            <a:endParaRPr lang="cy-GB" altLang="en-US" smtClean="0">
              <a:cs typeface="Arial" panose="020B0604020202020204" pitchFamily="34" charset="0"/>
            </a:endParaRPr>
          </a:p>
        </p:txBody>
      </p:sp>
    </p:spTree>
    <p:extLst>
      <p:ext uri="{BB962C8B-B14F-4D97-AF65-F5344CB8AC3E}">
        <p14:creationId xmlns:p14="http://schemas.microsoft.com/office/powerpoint/2010/main" val="3484318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13</a:t>
            </a:fld>
            <a:endParaRPr lang="cy-GB" altLang="en-US" smtClean="0">
              <a:cs typeface="Arial" panose="020B0604020202020204" pitchFamily="34" charset="0"/>
            </a:endParaRPr>
          </a:p>
        </p:txBody>
      </p:sp>
    </p:spTree>
    <p:extLst>
      <p:ext uri="{BB962C8B-B14F-4D97-AF65-F5344CB8AC3E}">
        <p14:creationId xmlns:p14="http://schemas.microsoft.com/office/powerpoint/2010/main" val="3379607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14</a:t>
            </a:fld>
            <a:endParaRPr lang="cy-GB" altLang="en-US" smtClean="0">
              <a:cs typeface="Arial" panose="020B0604020202020204" pitchFamily="34" charset="0"/>
            </a:endParaRPr>
          </a:p>
        </p:txBody>
      </p:sp>
    </p:spTree>
    <p:extLst>
      <p:ext uri="{BB962C8B-B14F-4D97-AF65-F5344CB8AC3E}">
        <p14:creationId xmlns:p14="http://schemas.microsoft.com/office/powerpoint/2010/main" val="897319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15</a:t>
            </a:fld>
            <a:endParaRPr lang="cy-GB" altLang="en-US" smtClean="0">
              <a:cs typeface="Arial" panose="020B0604020202020204" pitchFamily="34" charset="0"/>
            </a:endParaRPr>
          </a:p>
        </p:txBody>
      </p:sp>
    </p:spTree>
    <p:extLst>
      <p:ext uri="{BB962C8B-B14F-4D97-AF65-F5344CB8AC3E}">
        <p14:creationId xmlns:p14="http://schemas.microsoft.com/office/powerpoint/2010/main" val="22468437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16</a:t>
            </a:fld>
            <a:endParaRPr lang="en-GB"/>
          </a:p>
        </p:txBody>
      </p:sp>
    </p:spTree>
    <p:extLst>
      <p:ext uri="{BB962C8B-B14F-4D97-AF65-F5344CB8AC3E}">
        <p14:creationId xmlns:p14="http://schemas.microsoft.com/office/powerpoint/2010/main" val="40660196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17</a:t>
            </a:fld>
            <a:endParaRPr lang="cy-GB" altLang="en-US" smtClean="0">
              <a:cs typeface="Arial" panose="020B0604020202020204" pitchFamily="34" charset="0"/>
            </a:endParaRPr>
          </a:p>
        </p:txBody>
      </p:sp>
    </p:spTree>
    <p:extLst>
      <p:ext uri="{BB962C8B-B14F-4D97-AF65-F5344CB8AC3E}">
        <p14:creationId xmlns:p14="http://schemas.microsoft.com/office/powerpoint/2010/main" val="1015924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18</a:t>
            </a:fld>
            <a:endParaRPr lang="cy-GB" altLang="en-US" smtClean="0">
              <a:cs typeface="Arial" panose="020B0604020202020204" pitchFamily="34" charset="0"/>
            </a:endParaRPr>
          </a:p>
        </p:txBody>
      </p:sp>
    </p:spTree>
    <p:extLst>
      <p:ext uri="{BB962C8B-B14F-4D97-AF65-F5344CB8AC3E}">
        <p14:creationId xmlns:p14="http://schemas.microsoft.com/office/powerpoint/2010/main" val="41679193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19</a:t>
            </a:fld>
            <a:endParaRPr lang="cy-GB" altLang="en-US" smtClean="0">
              <a:cs typeface="Arial" panose="020B0604020202020204" pitchFamily="34" charset="0"/>
            </a:endParaRPr>
          </a:p>
        </p:txBody>
      </p:sp>
    </p:spTree>
    <p:extLst>
      <p:ext uri="{BB962C8B-B14F-4D97-AF65-F5344CB8AC3E}">
        <p14:creationId xmlns:p14="http://schemas.microsoft.com/office/powerpoint/2010/main" val="436382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20</a:t>
            </a:fld>
            <a:endParaRPr lang="cy-GB" altLang="en-US" smtClean="0">
              <a:cs typeface="Arial" panose="020B0604020202020204" pitchFamily="34" charset="0"/>
            </a:endParaRPr>
          </a:p>
        </p:txBody>
      </p:sp>
    </p:spTree>
    <p:extLst>
      <p:ext uri="{BB962C8B-B14F-4D97-AF65-F5344CB8AC3E}">
        <p14:creationId xmlns:p14="http://schemas.microsoft.com/office/powerpoint/2010/main" val="30286720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6938" y="731838"/>
            <a:ext cx="4875212"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2D8D6D0-F18C-4773-86D9-17A3CBF2002C}" type="slidenum">
              <a:rPr lang="cy-GB" altLang="en-US" smtClean="0">
                <a:cs typeface="Arial" panose="020B0604020202020204" pitchFamily="34" charset="0"/>
              </a:rPr>
              <a:pPr>
                <a:spcBef>
                  <a:spcPct val="0"/>
                </a:spcBef>
              </a:pPr>
              <a:t>21</a:t>
            </a:fld>
            <a:endParaRPr lang="cy-GB" altLang="en-US" smtClean="0">
              <a:cs typeface="Arial" panose="020B0604020202020204" pitchFamily="34" charset="0"/>
            </a:endParaRPr>
          </a:p>
        </p:txBody>
      </p:sp>
    </p:spTree>
    <p:extLst>
      <p:ext uri="{BB962C8B-B14F-4D97-AF65-F5344CB8AC3E}">
        <p14:creationId xmlns:p14="http://schemas.microsoft.com/office/powerpoint/2010/main" val="40447035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22</a:t>
            </a:fld>
            <a:endParaRPr lang="en-GB" altLang="en-US" smtClean="0"/>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27348507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23</a:t>
            </a:fld>
            <a:endParaRPr lang="en-GB" altLang="en-US" smtClean="0"/>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14818826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24</a:t>
            </a:fld>
            <a:endParaRPr lang="en-GB" altLang="en-US" smtClean="0"/>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21580849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pPr>
            <a:fld id="{821E79D3-B247-4A32-95C0-97132AE8240E}" type="slidenum">
              <a:rPr lang="en-GB" altLang="en-US" smtClean="0"/>
              <a:pPr eaLnBrk="1" hangingPunct="1">
                <a:spcBef>
                  <a:spcPct val="0"/>
                </a:spcBef>
              </a:pPr>
              <a:t>25</a:t>
            </a:fld>
            <a:endParaRPr lang="en-GB" altLang="en-US" smtClean="0"/>
          </a:p>
        </p:txBody>
      </p:sp>
      <p:sp>
        <p:nvSpPr>
          <p:cNvPr id="34819" name="Rectangle 2"/>
          <p:cNvSpPr>
            <a:spLocks noGrp="1" noRot="1" noChangeAspect="1" noChangeArrowheads="1" noTextEdit="1"/>
          </p:cNvSpPr>
          <p:nvPr>
            <p:ph type="sldImg"/>
          </p:nvPr>
        </p:nvSpPr>
        <p:spPr>
          <a:xfrm>
            <a:off x="896938" y="731838"/>
            <a:ext cx="4875212" cy="3657600"/>
          </a:xfrm>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latin typeface="Arial" panose="020B0604020202020204" pitchFamily="34" charset="0"/>
            </a:endParaRPr>
          </a:p>
        </p:txBody>
      </p:sp>
    </p:spTree>
    <p:extLst>
      <p:ext uri="{BB962C8B-B14F-4D97-AF65-F5344CB8AC3E}">
        <p14:creationId xmlns:p14="http://schemas.microsoft.com/office/powerpoint/2010/main" val="29573862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26</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42021961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27</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33795238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28</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31667485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29</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ea typeface="ＭＳ Ｐゴシック" pitchFamily="34" charset="-128"/>
            </a:endParaRPr>
          </a:p>
        </p:txBody>
      </p:sp>
    </p:spTree>
    <p:extLst>
      <p:ext uri="{BB962C8B-B14F-4D97-AF65-F5344CB8AC3E}">
        <p14:creationId xmlns:p14="http://schemas.microsoft.com/office/powerpoint/2010/main" val="2409520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30</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smtClean="0">
              <a:ea typeface="ＭＳ Ｐゴシック" pitchFamily="34" charset="-128"/>
            </a:endParaRPr>
          </a:p>
        </p:txBody>
      </p:sp>
    </p:spTree>
    <p:extLst>
      <p:ext uri="{BB962C8B-B14F-4D97-AF65-F5344CB8AC3E}">
        <p14:creationId xmlns:p14="http://schemas.microsoft.com/office/powerpoint/2010/main" val="16738330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31</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smtClean="0">
              <a:ea typeface="ＭＳ Ｐゴシック" pitchFamily="34" charset="-128"/>
            </a:endParaRPr>
          </a:p>
        </p:txBody>
      </p:sp>
    </p:spTree>
    <p:extLst>
      <p:ext uri="{BB962C8B-B14F-4D97-AF65-F5344CB8AC3E}">
        <p14:creationId xmlns:p14="http://schemas.microsoft.com/office/powerpoint/2010/main" val="3843865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32</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dirty="0" smtClean="0">
              <a:ea typeface="ＭＳ Ｐゴシック" pitchFamily="34" charset="-128"/>
            </a:endParaRPr>
          </a:p>
        </p:txBody>
      </p:sp>
    </p:spTree>
    <p:extLst>
      <p:ext uri="{BB962C8B-B14F-4D97-AF65-F5344CB8AC3E}">
        <p14:creationId xmlns:p14="http://schemas.microsoft.com/office/powerpoint/2010/main" val="644586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20B6E7E6-83C5-4441-9B82-1C572FEFF020}" type="slidenum">
              <a:rPr lang="en-GB" altLang="en-US" smtClean="0"/>
              <a:pPr>
                <a:spcBef>
                  <a:spcPct val="0"/>
                </a:spcBef>
                <a:defRPr/>
              </a:pPr>
              <a:t>33</a:t>
            </a:fld>
            <a:endParaRPr lang="en-GB" altLang="en-US" smtClean="0"/>
          </a:p>
        </p:txBody>
      </p:sp>
      <p:sp>
        <p:nvSpPr>
          <p:cNvPr id="26627" name="Rectangle 2"/>
          <p:cNvSpPr>
            <a:spLocks noGrp="1" noRot="1" noChangeAspect="1" noChangeArrowheads="1" noTextEdit="1"/>
          </p:cNvSpPr>
          <p:nvPr>
            <p:ph type="sldImg"/>
          </p:nvPr>
        </p:nvSpPr>
        <p:spPr>
          <a:xfrm>
            <a:off x="896938" y="731838"/>
            <a:ext cx="4875212" cy="3657600"/>
          </a:xfrm>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p:txBody>
      </p:sp>
    </p:spTree>
    <p:extLst>
      <p:ext uri="{BB962C8B-B14F-4D97-AF65-F5344CB8AC3E}">
        <p14:creationId xmlns:p14="http://schemas.microsoft.com/office/powerpoint/2010/main" val="23266796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779593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176629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59699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99341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11698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445049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4837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773292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67862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9984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757300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07/11/2020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41293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11/7/2020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41350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educationpost.org/maybe-we-should-stop-telling-kids-to-be-quiet/"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www.teachertoolkit.co.uk/2015/05/18/shush-the-deadly-sin-by-teachertoolkit/"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C5iA_asc1Xk"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cwricwlwm-i-gymru/ieithoedd-llythrennedd-a-chyfathrebu/disgrifiadau-dysgu/"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s://hwb.gov.wales/curriculum-for-wales/languages-literacy-and-communication/descriptions-of-learning/"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2.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3" Type="http://schemas.openxmlformats.org/officeDocument/2006/relationships/hyperlink" Target="http://robinalexander.org.uk/wp-content/uploads/2019/12/DfE-oracy-120220-Alexander-FINAL0.pdf"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 Id="rId6" Type="http://schemas.openxmlformats.org/officeDocument/2006/relationships/hyperlink" Target="http://learning.gov.wales/resources/browse-all/nlnf/?lang=en" TargetMode="External"/><Relationship Id="rId5" Type="http://schemas.openxmlformats.org/officeDocument/2006/relationships/hyperlink" Target="https://www.oneeducation.co.uk/news-blog/silence-is-not-golden-the-importance-of-improving-oracy" TargetMode="External"/><Relationship Id="rId4" Type="http://schemas.openxmlformats.org/officeDocument/2006/relationships/hyperlink" Target="https://www.tes.com/news/pupil-talk-6-questions-see-if-you-are-getting-it-righ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628650" y="764704"/>
            <a:ext cx="3886200" cy="4752527"/>
          </a:xfrm>
        </p:spPr>
        <p:txBody>
          <a:bodyPr>
            <a:normAutofit/>
          </a:bodyPr>
          <a:lstStyle/>
          <a:p>
            <a:pPr marL="0" lvl="0" indent="0" eaLnBrk="0" fontAlgn="base" hangingPunct="0">
              <a:spcAft>
                <a:spcPct val="0"/>
              </a:spcAft>
              <a:buNone/>
              <a:defRPr/>
            </a:pPr>
            <a:r>
              <a:rPr lang="en-GB" sz="3600" b="1" kern="0" dirty="0" smtClean="0">
                <a:solidFill>
                  <a:srgbClr val="000000"/>
                </a:solidFill>
                <a:latin typeface="Lucida Sans" pitchFamily="34" charset="0"/>
                <a:ea typeface="ＭＳ Ｐゴシック" charset="-128"/>
              </a:rPr>
              <a:t>EAEE5004C </a:t>
            </a:r>
            <a:r>
              <a:rPr lang="cy-GB" sz="3600" kern="0" dirty="0" smtClean="0">
                <a:solidFill>
                  <a:srgbClr val="000000"/>
                </a:solidFill>
                <a:latin typeface="Lucida Sans" pitchFamily="34" charset="0"/>
                <a:ea typeface="ＭＳ Ｐゴシック" charset="-128"/>
              </a:rPr>
              <a:t>Iaith a Llythrennedd yn y Blynyddoedd Cynnar </a:t>
            </a:r>
          </a:p>
          <a:p>
            <a:pPr marL="0" lvl="0" indent="0" eaLnBrk="0" fontAlgn="base" hangingPunct="0">
              <a:spcAft>
                <a:spcPct val="0"/>
              </a:spcAft>
              <a:buNone/>
              <a:defRPr/>
            </a:pPr>
            <a:endParaRPr lang="cy-GB" sz="3600" kern="0" dirty="0">
              <a:solidFill>
                <a:srgbClr val="000000"/>
              </a:solidFill>
              <a:latin typeface="Lucida Sans" pitchFamily="34" charset="0"/>
              <a:ea typeface="ＭＳ Ｐゴシック" charset="-128"/>
            </a:endParaRPr>
          </a:p>
          <a:p>
            <a:pPr marL="0" lvl="0" indent="0" eaLnBrk="0" fontAlgn="base" hangingPunct="0">
              <a:spcAft>
                <a:spcPct val="0"/>
              </a:spcAft>
              <a:buNone/>
              <a:defRPr/>
            </a:pPr>
            <a:r>
              <a:rPr lang="cy-GB" sz="3600" b="1" kern="0" dirty="0" smtClean="0">
                <a:solidFill>
                  <a:srgbClr val="000000"/>
                </a:solidFill>
                <a:latin typeface="Lucida Sans" pitchFamily="34" charset="0"/>
                <a:ea typeface="ＭＳ Ｐゴシック" charset="-128"/>
              </a:rPr>
              <a:t>Llefaredd</a:t>
            </a:r>
          </a:p>
          <a:p>
            <a:pPr marL="0" lvl="0" indent="0" eaLnBrk="0" fontAlgn="base" hangingPunct="0">
              <a:spcAft>
                <a:spcPct val="0"/>
              </a:spcAft>
              <a:buNone/>
              <a:defRPr/>
            </a:pPr>
            <a:endParaRPr lang="cy-GB" sz="3600" kern="0" dirty="0">
              <a:solidFill>
                <a:srgbClr val="000000"/>
              </a:solidFill>
              <a:latin typeface="Lucida Sans" pitchFamily="34" charset="0"/>
              <a:ea typeface="ＭＳ Ｐゴシック" charset="-128"/>
            </a:endParaRPr>
          </a:p>
          <a:p>
            <a:pPr>
              <a:buFontTx/>
              <a:buNone/>
            </a:pPr>
            <a:endParaRPr lang="cy-GB" altLang="cy-GB" sz="2800" dirty="0" smtClean="0">
              <a:latin typeface="Lucida Sans" pitchFamily="34" charset="0"/>
            </a:endParaRPr>
          </a:p>
          <a:p>
            <a:pPr>
              <a:buFontTx/>
              <a:buNone/>
            </a:pPr>
            <a:endParaRPr lang="cy-GB" altLang="cy-GB" sz="2400" dirty="0" smtClean="0">
              <a:latin typeface="Lucida Sans" pitchFamily="34" charset="0"/>
            </a:endParaRPr>
          </a:p>
          <a:p>
            <a:pPr>
              <a:buFontTx/>
              <a:buNone/>
            </a:pPr>
            <a:endParaRPr lang="cy-GB" altLang="cy-GB" dirty="0" smtClean="0">
              <a:latin typeface="Lucida Sans" pitchFamily="34" charset="0"/>
            </a:endParaRPr>
          </a:p>
        </p:txBody>
      </p:sp>
      <p:sp>
        <p:nvSpPr>
          <p:cNvPr id="4100" name="Rectangle 5"/>
          <p:cNvSpPr>
            <a:spLocks noGrp="1" noChangeArrowheads="1"/>
          </p:cNvSpPr>
          <p:nvPr>
            <p:ph sz="half" idx="2"/>
          </p:nvPr>
        </p:nvSpPr>
        <p:spPr>
          <a:xfrm>
            <a:off x="4629150" y="764705"/>
            <a:ext cx="3886200" cy="4752526"/>
          </a:xfrm>
        </p:spPr>
        <p:txBody>
          <a:bodyPr>
            <a:normAutofit/>
          </a:bodyPr>
          <a:lstStyle/>
          <a:p>
            <a:pPr marL="0" lvl="0" indent="0" eaLnBrk="0" fontAlgn="base" hangingPunct="0">
              <a:spcAft>
                <a:spcPct val="0"/>
              </a:spcAft>
              <a:buNone/>
              <a:defRPr/>
            </a:pPr>
            <a:r>
              <a:rPr lang="en-GB" sz="3600" b="1" kern="0" dirty="0" smtClean="0">
                <a:solidFill>
                  <a:srgbClr val="0000FF"/>
                </a:solidFill>
                <a:latin typeface="Lucida Sans" pitchFamily="34" charset="0"/>
                <a:ea typeface="ＭＳ Ｐゴシック" charset="-128"/>
              </a:rPr>
              <a:t>EAEE5004</a:t>
            </a:r>
            <a:endParaRPr lang="en-GB" sz="3600" b="1"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kern="0" dirty="0" smtClean="0">
                <a:solidFill>
                  <a:srgbClr val="0000FF"/>
                </a:solidFill>
                <a:latin typeface="Lucida Sans" pitchFamily="34" charset="0"/>
                <a:ea typeface="ＭＳ Ｐゴシック" charset="-128"/>
              </a:rPr>
              <a:t>Language and Literacy in the Early Years</a:t>
            </a: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b="1" kern="0" dirty="0" err="1" smtClean="0">
                <a:solidFill>
                  <a:srgbClr val="0000FF"/>
                </a:solidFill>
                <a:latin typeface="Lucida Sans" pitchFamily="34" charset="0"/>
                <a:ea typeface="ＭＳ Ｐゴシック" charset="-128"/>
              </a:rPr>
              <a:t>Oracy</a:t>
            </a:r>
            <a:endParaRPr lang="cy-GB" b="1" kern="0" dirty="0">
              <a:solidFill>
                <a:srgbClr val="0000FF"/>
              </a:solidFill>
              <a:latin typeface="Arial"/>
              <a:ea typeface="ＭＳ Ｐゴシック" charset="-128"/>
            </a:endParaRPr>
          </a:p>
          <a:p>
            <a:pPr>
              <a:buFontTx/>
              <a:buNone/>
            </a:pPr>
            <a:endParaRPr lang="cy-GB" altLang="cy-GB" dirty="0" smtClean="0">
              <a:latin typeface="Lucida Sans" pitchFamily="34" charset="0"/>
            </a:endParaRPr>
          </a:p>
        </p:txBody>
      </p:sp>
    </p:spTree>
    <p:extLst>
      <p:ext uri="{BB962C8B-B14F-4D97-AF65-F5344CB8AC3E}">
        <p14:creationId xmlns:p14="http://schemas.microsoft.com/office/powerpoint/2010/main" val="3396034841"/>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615601"/>
          </a:xfrm>
        </p:spPr>
        <p:txBody>
          <a:bodyPr>
            <a:normAutofit fontScale="90000"/>
          </a:bodyPr>
          <a:lstStyle/>
          <a:p>
            <a:pPr eaLnBrk="1" hangingPunct="1"/>
            <a:r>
              <a:rPr lang="en-GB" altLang="en-US" sz="3600" dirty="0" err="1" smtClean="0">
                <a:latin typeface="Lucida Sans" panose="020B0602030504020204" pitchFamily="34" charset="0"/>
              </a:rPr>
              <a:t>Cynnwys</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Content</a:t>
            </a:r>
          </a:p>
        </p:txBody>
      </p:sp>
      <p:sp>
        <p:nvSpPr>
          <p:cNvPr id="11267" name="Rectangle 3"/>
          <p:cNvSpPr>
            <a:spLocks noGrp="1" noChangeArrowheads="1"/>
          </p:cNvSpPr>
          <p:nvPr>
            <p:ph sz="half" idx="1"/>
          </p:nvPr>
        </p:nvSpPr>
        <p:spPr>
          <a:xfrm>
            <a:off x="35496" y="1340768"/>
            <a:ext cx="4479354" cy="4836195"/>
          </a:xfrm>
        </p:spPr>
        <p:txBody>
          <a:bodyPr>
            <a:normAutofit/>
          </a:bodyPr>
          <a:lstStyle/>
          <a:p>
            <a:pPr eaLnBrk="1" hangingPunct="1"/>
            <a:r>
              <a:rPr lang="en-GB" altLang="en-US" sz="2600" dirty="0" err="1" smtClean="0">
                <a:latin typeface="Lucida Sans" panose="020B0602030504020204" pitchFamily="34" charset="0"/>
              </a:rPr>
              <a:t>Llythrennedd</a:t>
            </a:r>
            <a:r>
              <a:rPr lang="en-GB" altLang="en-US" sz="2600" dirty="0" smtClean="0">
                <a:latin typeface="Lucida Sans" panose="020B0602030504020204" pitchFamily="34" charset="0"/>
              </a:rPr>
              <a:t> </a:t>
            </a:r>
            <a:r>
              <a:rPr lang="en-GB" altLang="en-US" sz="2600" dirty="0" err="1">
                <a:latin typeface="Lucida Sans" panose="020B0602030504020204" pitchFamily="34" charset="0"/>
              </a:rPr>
              <a:t>g</a:t>
            </a:r>
            <a:r>
              <a:rPr lang="en-GB" altLang="en-US" sz="2600" dirty="0" err="1" smtClean="0">
                <a:latin typeface="Lucida Sans" panose="020B0602030504020204" pitchFamily="34" charset="0"/>
              </a:rPr>
              <a:t>ynnar</a:t>
            </a:r>
            <a:endParaRPr lang="en-GB" altLang="en-US" sz="2600" dirty="0" smtClean="0">
              <a:latin typeface="Lucida Sans" panose="020B0602030504020204" pitchFamily="34" charset="0"/>
            </a:endParaRPr>
          </a:p>
          <a:p>
            <a:pPr eaLnBrk="1" hangingPunct="1"/>
            <a:r>
              <a:rPr lang="en-GB" altLang="en-US" sz="2600" dirty="0" err="1" smtClean="0">
                <a:latin typeface="Lucida Sans" panose="020B0602030504020204" pitchFamily="34" charset="0"/>
              </a:rPr>
              <a:t>Agweddau</a:t>
            </a:r>
            <a:r>
              <a:rPr lang="en-GB" altLang="en-US" sz="2600" dirty="0" smtClean="0">
                <a:latin typeface="Lucida Sans" panose="020B0602030504020204" pitchFamily="34" charset="0"/>
              </a:rPr>
              <a:t> at </a:t>
            </a:r>
            <a:r>
              <a:rPr lang="en-GB" altLang="en-US" sz="2600" dirty="0" err="1" smtClean="0">
                <a:latin typeface="Lucida Sans" panose="020B0602030504020204" pitchFamily="34" charset="0"/>
              </a:rPr>
              <a:t>lythrennedd</a:t>
            </a:r>
            <a:endParaRPr lang="en-GB" altLang="en-US" sz="2600" dirty="0" smtClean="0">
              <a:latin typeface="Lucida Sans" panose="020B0602030504020204" pitchFamily="34" charset="0"/>
            </a:endParaRPr>
          </a:p>
          <a:p>
            <a:pPr eaLnBrk="1" hangingPunct="1"/>
            <a:r>
              <a:rPr lang="en-GB" altLang="en-US" sz="2600" dirty="0" err="1" smtClean="0">
                <a:latin typeface="Lucida Sans" panose="020B0602030504020204" pitchFamily="34" charset="0"/>
              </a:rPr>
              <a:t>Llafaredd</a:t>
            </a:r>
            <a:endParaRPr lang="en-GB" altLang="en-US" sz="2600" dirty="0" smtClean="0">
              <a:latin typeface="Lucida Sans" panose="020B0602030504020204" pitchFamily="34" charset="0"/>
            </a:endParaRPr>
          </a:p>
          <a:p>
            <a:pPr eaLnBrk="1" hangingPunct="1"/>
            <a:r>
              <a:rPr lang="en-GB" altLang="en-US" sz="2600" dirty="0" smtClean="0">
                <a:latin typeface="Lucida Sans" panose="020B0602030504020204" pitchFamily="34" charset="0"/>
              </a:rPr>
              <a:t>‘</a:t>
            </a:r>
            <a:r>
              <a:rPr lang="en-GB" altLang="en-US" sz="2600" dirty="0" err="1" smtClean="0">
                <a:latin typeface="Lucida Sans" panose="020B0602030504020204" pitchFamily="34" charset="0"/>
              </a:rPr>
              <a:t>Amgylcheddau</a:t>
            </a:r>
            <a:r>
              <a:rPr lang="en-GB" altLang="en-US" sz="2600" dirty="0" smtClean="0">
                <a:latin typeface="Lucida Sans" panose="020B0602030504020204" pitchFamily="34" charset="0"/>
              </a:rPr>
              <a:t> </a:t>
            </a:r>
            <a:r>
              <a:rPr lang="en-GB" altLang="en-US" sz="2600" dirty="0" err="1" smtClean="0">
                <a:latin typeface="Lucida Sans" panose="020B0602030504020204" pitchFamily="34" charset="0"/>
              </a:rPr>
              <a:t>siarad</a:t>
            </a:r>
            <a:r>
              <a:rPr lang="en-GB" altLang="en-US" sz="2600" dirty="0" smtClean="0">
                <a:latin typeface="Lucida Sans" panose="020B0602030504020204" pitchFamily="34" charset="0"/>
              </a:rPr>
              <a:t>’</a:t>
            </a:r>
          </a:p>
          <a:p>
            <a:pPr eaLnBrk="1" hangingPunct="1"/>
            <a:r>
              <a:rPr lang="en-GB" altLang="en-US" sz="2600" dirty="0" err="1" smtClean="0">
                <a:latin typeface="Lucida Sans" panose="020B0602030504020204" pitchFamily="34" charset="0"/>
              </a:rPr>
              <a:t>Goblygiadau</a:t>
            </a:r>
            <a:endParaRPr lang="en-GB" altLang="en-US" sz="2600" dirty="0" smtClean="0">
              <a:latin typeface="Lucida Sans" panose="020B0602030504020204" pitchFamily="34" charset="0"/>
            </a:endParaRPr>
          </a:p>
          <a:p>
            <a:pPr eaLnBrk="1" hangingPunct="1"/>
            <a:r>
              <a:rPr lang="en-GB" altLang="en-US" sz="2600" dirty="0" err="1" smtClean="0">
                <a:latin typeface="Lucida Sans" panose="020B0602030504020204" pitchFamily="34" charset="0"/>
              </a:rPr>
              <a:t>Adrodd</a:t>
            </a:r>
            <a:r>
              <a:rPr lang="en-GB" altLang="en-US" sz="2600" dirty="0" smtClean="0">
                <a:latin typeface="Lucida Sans" panose="020B0602030504020204" pitchFamily="34" charset="0"/>
              </a:rPr>
              <a:t> </a:t>
            </a:r>
            <a:r>
              <a:rPr lang="en-GB" altLang="en-US" sz="2600" dirty="0" err="1" smtClean="0">
                <a:latin typeface="Lucida Sans" panose="020B0602030504020204" pitchFamily="34" charset="0"/>
              </a:rPr>
              <a:t>stori</a:t>
            </a:r>
            <a:r>
              <a:rPr lang="en-GB" altLang="en-US" sz="2600" dirty="0" smtClean="0">
                <a:latin typeface="Lucida Sans" panose="020B0602030504020204" pitchFamily="34" charset="0"/>
              </a:rPr>
              <a:t> a </a:t>
            </a:r>
            <a:r>
              <a:rPr lang="en-GB" altLang="en-US" sz="2600" dirty="0" err="1" smtClean="0">
                <a:latin typeface="Lucida Sans" panose="020B0602030504020204" pitchFamily="34" charset="0"/>
              </a:rPr>
              <a:t>llafaredd</a:t>
            </a:r>
            <a:endParaRPr lang="en-GB" altLang="en-US" sz="2600" dirty="0" smtClean="0">
              <a:latin typeface="Lucida Sans" panose="020B0602030504020204" pitchFamily="34" charset="0"/>
            </a:endParaRPr>
          </a:p>
          <a:p>
            <a:pPr eaLnBrk="1" hangingPunct="1"/>
            <a:r>
              <a:rPr lang="en-GB" altLang="en-US" sz="2600" dirty="0" err="1" smtClean="0">
                <a:latin typeface="Lucida Sans" panose="020B0602030504020204" pitchFamily="34" charset="0"/>
              </a:rPr>
              <a:t>Fframweithiau</a:t>
            </a:r>
            <a:r>
              <a:rPr lang="en-GB" altLang="en-US" sz="2600" dirty="0" smtClean="0">
                <a:latin typeface="Lucida Sans" panose="020B0602030504020204" pitchFamily="34" charset="0"/>
              </a:rPr>
              <a:t>/</a:t>
            </a:r>
            <a:r>
              <a:rPr lang="en-GB" altLang="en-US" sz="2600" dirty="0" err="1" smtClean="0">
                <a:latin typeface="Lucida Sans" panose="020B0602030504020204" pitchFamily="34" charset="0"/>
              </a:rPr>
              <a:t>rhaglenni</a:t>
            </a:r>
            <a:r>
              <a:rPr lang="en-GB" altLang="en-US" sz="2600" dirty="0" smtClean="0">
                <a:latin typeface="Lucida Sans" panose="020B0602030504020204" pitchFamily="34" charset="0"/>
              </a:rPr>
              <a:t> </a:t>
            </a:r>
            <a:r>
              <a:rPr lang="en-GB" altLang="en-US" sz="2600" dirty="0" err="1" smtClean="0">
                <a:latin typeface="Lucida Sans" panose="020B0602030504020204" pitchFamily="34" charset="0"/>
              </a:rPr>
              <a:t>llythrennedd</a:t>
            </a:r>
            <a:endParaRPr lang="en-GB" altLang="en-US" sz="2600" dirty="0" smtClean="0">
              <a:latin typeface="Lucida Sans" panose="020B0602030504020204" pitchFamily="34" charset="0"/>
            </a:endParaRPr>
          </a:p>
          <a:p>
            <a:pPr marL="0" indent="0" eaLnBrk="1" hangingPunct="1">
              <a:buNone/>
            </a:pPr>
            <a:endParaRPr lang="en-GB" altLang="en-US" sz="3200" dirty="0" smtClean="0">
              <a:latin typeface="Lucida Sans" panose="020B0602030504020204" pitchFamily="34" charset="0"/>
            </a:endParaRPr>
          </a:p>
        </p:txBody>
      </p:sp>
      <p:sp>
        <p:nvSpPr>
          <p:cNvPr id="11268" name="Content Placeholder 1"/>
          <p:cNvSpPr>
            <a:spLocks noGrp="1"/>
          </p:cNvSpPr>
          <p:nvPr>
            <p:ph sz="half" idx="2"/>
          </p:nvPr>
        </p:nvSpPr>
        <p:spPr>
          <a:xfrm>
            <a:off x="4629150" y="1340768"/>
            <a:ext cx="4335338" cy="4836195"/>
          </a:xfrm>
        </p:spPr>
        <p:txBody>
          <a:bodyPr>
            <a:normAutofit/>
          </a:bodyPr>
          <a:lstStyle/>
          <a:p>
            <a:r>
              <a:rPr lang="en-GB" altLang="en-US" sz="2600" dirty="0" smtClean="0">
                <a:solidFill>
                  <a:srgbClr val="0000FF"/>
                </a:solidFill>
                <a:latin typeface="Lucida Sans" panose="020B0602030504020204" pitchFamily="34" charset="0"/>
              </a:rPr>
              <a:t>Early literacy</a:t>
            </a:r>
          </a:p>
          <a:p>
            <a:r>
              <a:rPr lang="en-GB" altLang="en-US" sz="2600" dirty="0" smtClean="0">
                <a:solidFill>
                  <a:srgbClr val="0000FF"/>
                </a:solidFill>
                <a:latin typeface="Lucida Sans" panose="020B0602030504020204" pitchFamily="34" charset="0"/>
              </a:rPr>
              <a:t>Attitudes towards literacy</a:t>
            </a:r>
          </a:p>
          <a:p>
            <a:r>
              <a:rPr lang="en-GB" altLang="en-US" sz="2600" dirty="0" err="1" smtClean="0">
                <a:solidFill>
                  <a:srgbClr val="0000FF"/>
                </a:solidFill>
                <a:latin typeface="Lucida Sans" panose="020B0602030504020204" pitchFamily="34" charset="0"/>
              </a:rPr>
              <a:t>Oracy</a:t>
            </a:r>
            <a:endParaRPr lang="en-GB" altLang="en-US" sz="2600" dirty="0" smtClean="0">
              <a:solidFill>
                <a:srgbClr val="0000FF"/>
              </a:solidFill>
              <a:latin typeface="Lucida Sans" panose="020B0602030504020204" pitchFamily="34" charset="0"/>
            </a:endParaRPr>
          </a:p>
          <a:p>
            <a:r>
              <a:rPr lang="en-GB" altLang="en-US" sz="2600" dirty="0" smtClean="0">
                <a:solidFill>
                  <a:srgbClr val="0000FF"/>
                </a:solidFill>
                <a:latin typeface="Lucida Sans" panose="020B0602030504020204" pitchFamily="34" charset="0"/>
              </a:rPr>
              <a:t>‘Talking environments’</a:t>
            </a:r>
          </a:p>
          <a:p>
            <a:r>
              <a:rPr lang="en-GB" altLang="en-US" sz="2600" dirty="0" smtClean="0">
                <a:solidFill>
                  <a:srgbClr val="0000FF"/>
                </a:solidFill>
                <a:latin typeface="Lucida Sans" panose="020B0602030504020204" pitchFamily="34" charset="0"/>
              </a:rPr>
              <a:t>Implications</a:t>
            </a:r>
          </a:p>
          <a:p>
            <a:r>
              <a:rPr lang="en-GB" altLang="en-US" sz="2600" dirty="0" smtClean="0">
                <a:solidFill>
                  <a:srgbClr val="0000FF"/>
                </a:solidFill>
                <a:latin typeface="Lucida Sans" panose="020B0602030504020204" pitchFamily="34" charset="0"/>
              </a:rPr>
              <a:t>Storytelling and </a:t>
            </a:r>
            <a:r>
              <a:rPr lang="en-GB" altLang="en-US" sz="2600" dirty="0" err="1" smtClean="0">
                <a:solidFill>
                  <a:srgbClr val="0000FF"/>
                </a:solidFill>
                <a:latin typeface="Lucida Sans" panose="020B0602030504020204" pitchFamily="34" charset="0"/>
              </a:rPr>
              <a:t>oracy</a:t>
            </a:r>
            <a:endParaRPr lang="en-GB" altLang="en-US" sz="2600" dirty="0" smtClean="0">
              <a:solidFill>
                <a:srgbClr val="0000FF"/>
              </a:solidFill>
              <a:latin typeface="Lucida Sans" panose="020B0602030504020204" pitchFamily="34" charset="0"/>
            </a:endParaRPr>
          </a:p>
          <a:p>
            <a:r>
              <a:rPr lang="en-GB" altLang="en-US" sz="2600" dirty="0" smtClean="0">
                <a:solidFill>
                  <a:srgbClr val="0000FF"/>
                </a:solidFill>
                <a:latin typeface="Lucida Sans" panose="020B0602030504020204" pitchFamily="34" charset="0"/>
              </a:rPr>
              <a:t>Literacy </a:t>
            </a:r>
            <a:r>
              <a:rPr lang="en-GB" altLang="en-US" sz="2600" dirty="0" smtClean="0">
                <a:solidFill>
                  <a:srgbClr val="0000FF"/>
                </a:solidFill>
                <a:latin typeface="Lucida Sans" panose="020B0602030504020204" pitchFamily="34" charset="0"/>
              </a:rPr>
              <a:t>frameworks/programme</a:t>
            </a:r>
            <a:endParaRPr lang="en-GB" altLang="en-US" sz="2600" dirty="0" smtClean="0">
              <a:solidFill>
                <a:srgbClr val="0000FF"/>
              </a:solidFill>
              <a:latin typeface="Lucida Sans" panose="020B0602030504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2</a:t>
            </a:fld>
            <a:endParaRPr lang="en-GB" altLang="en-US" sz="1400" smtClean="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7835432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smtClean="0">
                <a:latin typeface="Lucida Sans" panose="020B0602030504020204" pitchFamily="34" charset="0"/>
              </a:rPr>
              <a:t>Sgiliau </a:t>
            </a:r>
            <a:r>
              <a:rPr lang="en-GB" sz="3000" dirty="0" err="1" smtClean="0">
                <a:latin typeface="Lucida Sans" panose="020B0602030504020204" pitchFamily="34" charset="0"/>
              </a:rPr>
              <a:t>Cyflogadwyedd</a:t>
            </a:r>
            <a:r>
              <a:rPr lang="en-GB" sz="3000" dirty="0" smtClean="0">
                <a:latin typeface="Lucida Sans" panose="020B0602030504020204" pitchFamily="34" charset="0"/>
              </a:rPr>
              <a:t>/</a:t>
            </a:r>
            <a:r>
              <a:rPr lang="en-GB" sz="3000" dirty="0" err="1" smtClean="0">
                <a:latin typeface="Lucida Sans" panose="020B0602030504020204" pitchFamily="34" charset="0"/>
              </a:rPr>
              <a:t>Trosglwyddadwy</a:t>
            </a:r>
            <a:r>
              <a:rPr lang="en-GB" sz="3000" dirty="0" smtClean="0">
                <a:latin typeface="Lucida Sans" panose="020B0602030504020204" pitchFamily="34" charset="0"/>
              </a:rPr>
              <a:t/>
            </a:r>
            <a:br>
              <a:rPr lang="en-GB" sz="3000" dirty="0" smtClean="0">
                <a:latin typeface="Lucida Sans" panose="020B0602030504020204" pitchFamily="34" charset="0"/>
              </a:rPr>
            </a:br>
            <a:r>
              <a:rPr lang="en-GB" sz="3000" dirty="0" smtClean="0">
                <a:solidFill>
                  <a:srgbClr val="0000FF"/>
                </a:solidFill>
                <a:latin typeface="Lucida Sans" panose="020B0602030504020204" pitchFamily="34" charset="0"/>
              </a:rPr>
              <a:t>Employability/Transferable Skills</a:t>
            </a:r>
            <a:endParaRPr lang="en-US" sz="30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600201"/>
            <a:ext cx="4038600" cy="3989040"/>
          </a:xfrm>
        </p:spPr>
        <p:txBody>
          <a:bodyPr/>
          <a:lstStyle/>
          <a:p>
            <a:r>
              <a:rPr lang="en-GB" dirty="0" err="1" smtClean="0">
                <a:latin typeface="Lucida Sans" panose="020B0602030504020204" pitchFamily="34" charset="0"/>
              </a:rPr>
              <a:t>Trefnu</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r>
              <a:rPr lang="en-GB" dirty="0" smtClean="0">
                <a:latin typeface="Lucida Sans" panose="020B0602030504020204" pitchFamily="34" charset="0"/>
              </a:rPr>
              <a:t> </a:t>
            </a: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GB" dirty="0" smtClean="0">
              <a:latin typeface="Lucida Sans" panose="020B0602030504020204" pitchFamily="34" charset="0"/>
            </a:endParaRPr>
          </a:p>
          <a:p>
            <a:r>
              <a:rPr lang="en-GB" dirty="0" err="1" smtClean="0">
                <a:latin typeface="Lucida Sans" panose="020B0602030504020204" pitchFamily="34" charset="0"/>
              </a:rPr>
              <a:t>Trafod</a:t>
            </a:r>
            <a:endParaRPr lang="en-GB" dirty="0" smtClean="0">
              <a:latin typeface="Lucida Sans" panose="020B0602030504020204" pitchFamily="34" charset="0"/>
            </a:endParaRPr>
          </a:p>
          <a:p>
            <a:r>
              <a:rPr lang="en-GB" dirty="0" err="1" smtClean="0">
                <a:latin typeface="Lucida Sans" panose="020B0602030504020204" pitchFamily="34" charset="0"/>
              </a:rPr>
              <a:t>Cysylltu</a:t>
            </a:r>
            <a:r>
              <a:rPr lang="en-GB" dirty="0" smtClean="0">
                <a:latin typeface="Lucida Sans" panose="020B0602030504020204" pitchFamily="34" charset="0"/>
              </a:rPr>
              <a:t> </a:t>
            </a:r>
            <a:r>
              <a:rPr lang="en-GB" dirty="0" err="1" smtClean="0">
                <a:latin typeface="Lucida Sans" panose="020B0602030504020204" pitchFamily="34" charset="0"/>
              </a:rPr>
              <a:t>damcaniaeth</a:t>
            </a:r>
            <a:r>
              <a:rPr lang="en-GB" dirty="0" smtClean="0">
                <a:latin typeface="Lucida Sans" panose="020B0602030504020204" pitchFamily="34" charset="0"/>
              </a:rPr>
              <a:t> ag </a:t>
            </a:r>
            <a:r>
              <a:rPr lang="en-GB" dirty="0" err="1" smtClean="0">
                <a:latin typeface="Lucida Sans" panose="020B0602030504020204" pitchFamily="34" charset="0"/>
              </a:rPr>
              <a:t>arfer</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Organisation</a:t>
            </a:r>
          </a:p>
          <a:p>
            <a:r>
              <a:rPr lang="en-GB" dirty="0" smtClean="0">
                <a:solidFill>
                  <a:srgbClr val="0000FF"/>
                </a:solidFill>
                <a:latin typeface="Lucida Sans" panose="020B0602030504020204" pitchFamily="34" charset="0"/>
              </a:rPr>
              <a:t>Planning</a:t>
            </a:r>
          </a:p>
          <a:p>
            <a:r>
              <a:rPr lang="en-GB" dirty="0" smtClean="0">
                <a:solidFill>
                  <a:srgbClr val="0000FF"/>
                </a:solidFill>
                <a:latin typeface="Lucida Sans" panose="020B0602030504020204" pitchFamily="34" charset="0"/>
              </a:rPr>
              <a:t>Researching</a:t>
            </a:r>
          </a:p>
          <a:p>
            <a:r>
              <a:rPr lang="en-GB" dirty="0" smtClean="0">
                <a:solidFill>
                  <a:srgbClr val="0000FF"/>
                </a:solidFill>
                <a:latin typeface="Lucida Sans" panose="020B0602030504020204" pitchFamily="34" charset="0"/>
              </a:rPr>
              <a:t>Note taking</a:t>
            </a:r>
          </a:p>
          <a:p>
            <a:r>
              <a:rPr lang="en-GB" dirty="0" smtClean="0">
                <a:solidFill>
                  <a:srgbClr val="0000FF"/>
                </a:solidFill>
                <a:latin typeface="Lucida Sans" panose="020B0602030504020204" pitchFamily="34" charset="0"/>
              </a:rPr>
              <a:t>Discussing</a:t>
            </a:r>
          </a:p>
          <a:p>
            <a:r>
              <a:rPr lang="en-GB" dirty="0" smtClean="0">
                <a:solidFill>
                  <a:srgbClr val="0000FF"/>
                </a:solidFill>
                <a:latin typeface="Lucida Sans" panose="020B0602030504020204" pitchFamily="34" charset="0"/>
              </a:rPr>
              <a:t>Linking theory to practice</a:t>
            </a:r>
          </a:p>
        </p:txBody>
      </p:sp>
    </p:spTree>
    <p:extLst>
      <p:ext uri="{BB962C8B-B14F-4D97-AF65-F5344CB8AC3E}">
        <p14:creationId xmlns:p14="http://schemas.microsoft.com/office/powerpoint/2010/main" val="17971197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rmAutofit fontScale="90000"/>
          </a:bodyPr>
          <a:lstStyle/>
          <a:p>
            <a:pPr eaLnBrk="1" hangingPunct="1"/>
            <a:r>
              <a:rPr lang="en-GB" altLang="en-US" sz="3600" dirty="0" err="1" smtClean="0">
                <a:latin typeface="Lucida Sans" panose="020B0602030504020204" pitchFamily="34" charset="0"/>
              </a:rPr>
              <a:t>Adnoddau</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Resources</a:t>
            </a:r>
            <a:endParaRPr lang="en-GB" altLang="en-US" sz="3600" dirty="0" smtClean="0">
              <a:solidFill>
                <a:srgbClr val="0000FF"/>
              </a:solidFill>
              <a:latin typeface="Lucida Sans" panose="020B0602030504020204" pitchFamily="34" charset="0"/>
            </a:endParaRP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Lucida Sans" panose="020B0602030504020204" pitchFamily="34" charset="0"/>
              </a:rPr>
              <a:t>PP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endParaRPr lang="en-GB" dirty="0">
              <a:latin typeface="Lucida Sans" panose="020B0602030504020204" pitchFamily="34" charset="0"/>
            </a:endParaRPr>
          </a:p>
          <a:p>
            <a:r>
              <a:rPr lang="en-GB" dirty="0" err="1">
                <a:latin typeface="Lucida Sans" panose="020B0602030504020204" pitchFamily="34" charset="0"/>
              </a:rPr>
              <a:t>Clipiau</a:t>
            </a:r>
            <a:r>
              <a:rPr lang="en-GB" dirty="0">
                <a:latin typeface="Lucida Sans" panose="020B0602030504020204" pitchFamily="34" charset="0"/>
              </a:rPr>
              <a:t> </a:t>
            </a:r>
            <a:r>
              <a:rPr lang="en-GB" dirty="0" err="1">
                <a:latin typeface="Lucida Sans" panose="020B0602030504020204" pitchFamily="34" charset="0"/>
              </a:rPr>
              <a:t>fideo</a:t>
            </a:r>
            <a:endParaRPr lang="en-GB" dirty="0">
              <a:latin typeface="Lucida Sans" panose="020B0602030504020204" pitchFamily="34" charset="0"/>
            </a:endParaRPr>
          </a:p>
          <a:p>
            <a:r>
              <a:rPr lang="en-GB" dirty="0" err="1" smtClean="0">
                <a:latin typeface="Lucida Sans" panose="020B0602030504020204" pitchFamily="34" charset="0"/>
              </a:rPr>
              <a:t>Gwefannau</a:t>
            </a:r>
            <a:endParaRPr lang="en-GB" dirty="0" smtClean="0">
              <a:latin typeface="Lucida Sans" panose="020B0602030504020204" pitchFamily="34" charset="0"/>
            </a:endParaRPr>
          </a:p>
          <a:p>
            <a:r>
              <a:rPr lang="en-GB" dirty="0" err="1" smtClean="0">
                <a:latin typeface="Lucida Sans" panose="020B0602030504020204" pitchFamily="34" charset="0"/>
              </a:rPr>
              <a:t>Delweddau</a:t>
            </a:r>
            <a:endParaRPr lang="en-GB" dirty="0" smtClean="0">
              <a:latin typeface="Lucida Sans" panose="020B0602030504020204" pitchFamily="34" charset="0"/>
            </a:endParaRPr>
          </a:p>
          <a:p>
            <a:r>
              <a:rPr lang="en-GB" dirty="0" err="1" smtClean="0">
                <a:latin typeface="Lucida Sans" panose="020B0602030504020204" pitchFamily="34" charset="0"/>
              </a:rPr>
              <a:t>Blogiau</a:t>
            </a:r>
            <a:endParaRPr lang="en-GB" dirty="0">
              <a:latin typeface="Lucida Sans" panose="020B0602030504020204" pitchFamily="34" charset="0"/>
            </a:endParaRPr>
          </a:p>
          <a:p>
            <a:pPr marL="0" indent="0" eaLnBrk="1" hangingPunct="1">
              <a:buNone/>
            </a:pPr>
            <a:endParaRPr lang="en-GB" altLang="en-US" sz="3200" dirty="0" smtClean="0">
              <a:latin typeface="Lucida Sans" panose="020B0602030504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00FF"/>
                </a:solidFill>
                <a:latin typeface="Lucida Sans" panose="020B0602030504020204" pitchFamily="34" charset="0"/>
              </a:rPr>
              <a:t>PP for the lecture</a:t>
            </a:r>
          </a:p>
          <a:p>
            <a:r>
              <a:rPr lang="en-GB" dirty="0" smtClean="0">
                <a:solidFill>
                  <a:srgbClr val="0000FF"/>
                </a:solidFill>
                <a:latin typeface="Lucida Sans" panose="020B0602030504020204" pitchFamily="34" charset="0"/>
              </a:rPr>
              <a:t>Research</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Video clips</a:t>
            </a:r>
          </a:p>
          <a:p>
            <a:r>
              <a:rPr lang="en-GB" dirty="0" smtClean="0">
                <a:solidFill>
                  <a:srgbClr val="0000FF"/>
                </a:solidFill>
                <a:latin typeface="Lucida Sans" panose="020B0602030504020204" pitchFamily="34" charset="0"/>
              </a:rPr>
              <a:t>Websites</a:t>
            </a:r>
          </a:p>
          <a:p>
            <a:r>
              <a:rPr lang="en-GB" dirty="0" smtClean="0">
                <a:solidFill>
                  <a:srgbClr val="0000FF"/>
                </a:solidFill>
                <a:latin typeface="Lucida Sans" panose="020B0602030504020204" pitchFamily="34" charset="0"/>
              </a:rPr>
              <a:t>Images</a:t>
            </a:r>
          </a:p>
          <a:p>
            <a:r>
              <a:rPr lang="en-GB" dirty="0" smtClean="0">
                <a:solidFill>
                  <a:srgbClr val="0000FF"/>
                </a:solidFill>
                <a:latin typeface="Lucida Sans" panose="020B0602030504020204" pitchFamily="34" charset="0"/>
              </a:rPr>
              <a:t>Blogs</a:t>
            </a:r>
            <a:endParaRPr lang="en-GB" dirty="0">
              <a:solidFill>
                <a:srgbClr val="0000FF"/>
              </a:solidFill>
              <a:latin typeface="Lucida Sans" panose="020B0602030504020204" pitchFamily="34" charset="0"/>
            </a:endParaRPr>
          </a:p>
          <a:p>
            <a:endParaRPr lang="en-GB" altLang="en-US" dirty="0" smtClean="0">
              <a:solidFill>
                <a:srgbClr val="0000FF"/>
              </a:solidFill>
              <a:latin typeface="Lucida Sans" panose="020B0602030504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4</a:t>
            </a:fld>
            <a:endParaRPr lang="en-GB" altLang="en-US" sz="1400" smtClean="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4067751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8650" y="365127"/>
            <a:ext cx="7886700" cy="975642"/>
          </a:xfrm>
        </p:spPr>
        <p:txBody>
          <a:bodyPr>
            <a:normAutofit fontScale="90000"/>
          </a:bodyPr>
          <a:lstStyle/>
          <a:p>
            <a:pPr eaLnBrk="1" hangingPunct="1"/>
            <a:r>
              <a:rPr lang="en-GB" altLang="en-US" sz="4000" dirty="0" err="1" smtClean="0">
                <a:latin typeface="Lucida Sans" panose="020B0602030504020204" pitchFamily="34" charset="0"/>
              </a:rPr>
              <a:t>Llythrennedd</a:t>
            </a:r>
            <a:r>
              <a:rPr lang="en-GB" altLang="en-US" sz="4000" dirty="0" smtClean="0">
                <a:latin typeface="Lucida Sans" panose="020B0602030504020204" pitchFamily="34" charset="0"/>
              </a:rPr>
              <a:t> </a:t>
            </a:r>
            <a:r>
              <a:rPr lang="en-GB" altLang="en-US" sz="4000" dirty="0" err="1" smtClean="0">
                <a:latin typeface="Lucida Sans" panose="020B0602030504020204" pitchFamily="34" charset="0"/>
              </a:rPr>
              <a:t>gynnar</a:t>
            </a:r>
            <a:r>
              <a:rPr lang="en-GB" altLang="en-US" sz="4000" dirty="0" smtClean="0"/>
              <a:t/>
            </a:r>
            <a:br>
              <a:rPr lang="en-GB" altLang="en-US" sz="4000" dirty="0" smtClean="0"/>
            </a:br>
            <a:r>
              <a:rPr lang="en-GB" altLang="en-US" sz="4000" dirty="0" smtClean="0">
                <a:solidFill>
                  <a:srgbClr val="0000FF"/>
                </a:solidFill>
                <a:latin typeface="Lucida Sans" panose="020B0602030504020204" pitchFamily="34" charset="0"/>
              </a:rPr>
              <a:t>Early literacy</a:t>
            </a:r>
          </a:p>
        </p:txBody>
      </p:sp>
      <p:sp>
        <p:nvSpPr>
          <p:cNvPr id="2" name="Content Placeholder 1"/>
          <p:cNvSpPr>
            <a:spLocks noGrp="1"/>
          </p:cNvSpPr>
          <p:nvPr>
            <p:ph sz="half" idx="1"/>
          </p:nvPr>
        </p:nvSpPr>
        <p:spPr>
          <a:xfrm>
            <a:off x="0" y="1600201"/>
            <a:ext cx="4495800" cy="3989040"/>
          </a:xfrm>
        </p:spPr>
        <p:txBody>
          <a:bodyPr>
            <a:normAutofit fontScale="92500" lnSpcReduction="20000"/>
          </a:bodyPr>
          <a:lstStyle/>
          <a:p>
            <a:r>
              <a:rPr lang="en-GB" dirty="0" err="1" smtClean="0">
                <a:latin typeface="Lucida Sans" panose="020B0602030504020204" pitchFamily="34" charset="0"/>
              </a:rPr>
              <a:t>Siarad</a:t>
            </a:r>
            <a:r>
              <a:rPr lang="en-GB" dirty="0" smtClean="0">
                <a:latin typeface="Lucida Sans" panose="020B0602030504020204" pitchFamily="34" charset="0"/>
              </a:rPr>
              <a:t>/</a:t>
            </a:r>
            <a:r>
              <a:rPr lang="en-GB" dirty="0" err="1" smtClean="0">
                <a:latin typeface="Lucida Sans" panose="020B0602030504020204" pitchFamily="34" charset="0"/>
              </a:rPr>
              <a:t>Lleferydd</a:t>
            </a:r>
            <a:r>
              <a:rPr lang="en-GB" dirty="0" smtClean="0">
                <a:latin typeface="Lucida Sans" panose="020B0602030504020204" pitchFamily="34" charset="0"/>
              </a:rPr>
              <a:t> </a:t>
            </a:r>
            <a:r>
              <a:rPr lang="en-GB" dirty="0">
                <a:latin typeface="Lucida Sans" panose="020B0602030504020204" pitchFamily="34" charset="0"/>
              </a:rPr>
              <a:t>– </a:t>
            </a:r>
            <a:r>
              <a:rPr lang="en-GB" dirty="0" err="1" smtClean="0">
                <a:latin typeface="Lucida Sans" panose="020B0602030504020204" pitchFamily="34" charset="0"/>
              </a:rPr>
              <a:t>defnydd</a:t>
            </a:r>
            <a:r>
              <a:rPr lang="en-GB" dirty="0" smtClean="0">
                <a:latin typeface="Lucida Sans" panose="020B0602030504020204" pitchFamily="34" charset="0"/>
              </a:rPr>
              <a:t> o </a:t>
            </a:r>
            <a:r>
              <a:rPr lang="en-GB" dirty="0" err="1" smtClean="0">
                <a:latin typeface="Lucida Sans" panose="020B0602030504020204" pitchFamily="34" charset="0"/>
              </a:rPr>
              <a:t>eiriau</a:t>
            </a:r>
            <a:r>
              <a:rPr lang="en-GB" dirty="0" smtClean="0">
                <a:latin typeface="Lucida Sans" panose="020B0602030504020204" pitchFamily="34" charset="0"/>
              </a:rPr>
              <a:t>, </a:t>
            </a:r>
            <a:r>
              <a:rPr lang="en-GB" dirty="0" err="1" smtClean="0">
                <a:latin typeface="Lucida Sans" panose="020B0602030504020204" pitchFamily="34" charset="0"/>
              </a:rPr>
              <a:t>brawddegau</a:t>
            </a:r>
            <a:r>
              <a:rPr lang="en-GB" dirty="0" smtClean="0">
                <a:latin typeface="Lucida Sans" panose="020B0602030504020204" pitchFamily="34" charset="0"/>
              </a:rPr>
              <a:t> a </a:t>
            </a:r>
            <a:r>
              <a:rPr lang="en-GB" dirty="0" err="1" smtClean="0">
                <a:latin typeface="Lucida Sans" panose="020B0602030504020204" pitchFamily="34" charset="0"/>
              </a:rPr>
              <a:t>mydryddiaeth</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gyfathrebu</a:t>
            </a:r>
            <a:endParaRPr lang="en-GB" dirty="0">
              <a:latin typeface="Lucida Sans" panose="020B0602030504020204" pitchFamily="34" charset="0"/>
            </a:endParaRPr>
          </a:p>
          <a:p>
            <a:r>
              <a:rPr lang="en-GB" dirty="0" err="1" smtClean="0">
                <a:latin typeface="Lucida Sans" panose="020B0602030504020204" pitchFamily="34" charset="0"/>
              </a:rPr>
              <a:t>Ysgrifennu</a:t>
            </a:r>
            <a:r>
              <a:rPr lang="en-GB" dirty="0" smtClean="0">
                <a:latin typeface="Lucida Sans" panose="020B0602030504020204" pitchFamily="34" charset="0"/>
              </a:rPr>
              <a:t> </a:t>
            </a:r>
            <a:r>
              <a:rPr lang="en-GB" dirty="0">
                <a:latin typeface="Lucida Sans" panose="020B0602030504020204" pitchFamily="34" charset="0"/>
              </a:rPr>
              <a:t>– </a:t>
            </a:r>
            <a:r>
              <a:rPr lang="en-GB" dirty="0" err="1" smtClean="0">
                <a:latin typeface="Lucida Sans" panose="020B0602030504020204" pitchFamily="34" charset="0"/>
              </a:rPr>
              <a:t>cynrychiolaeth</a:t>
            </a:r>
            <a:r>
              <a:rPr lang="en-GB" dirty="0" smtClean="0">
                <a:latin typeface="Lucida Sans" panose="020B0602030504020204" pitchFamily="34" charset="0"/>
              </a:rPr>
              <a:t> </a:t>
            </a:r>
            <a:r>
              <a:rPr lang="en-GB" dirty="0" err="1" smtClean="0">
                <a:latin typeface="Lucida Sans" panose="020B0602030504020204" pitchFamily="34" charset="0"/>
              </a:rPr>
              <a:t>symbolaidd</a:t>
            </a:r>
            <a:r>
              <a:rPr lang="en-GB" dirty="0" smtClean="0">
                <a:latin typeface="Lucida Sans" panose="020B0602030504020204" pitchFamily="34" charset="0"/>
              </a:rPr>
              <a:t> </a:t>
            </a:r>
            <a:r>
              <a:rPr lang="en-GB" dirty="0" err="1" smtClean="0">
                <a:latin typeface="Lucida Sans" panose="020B0602030504020204" pitchFamily="34" charset="0"/>
              </a:rPr>
              <a:t>o’r</a:t>
            </a:r>
            <a:r>
              <a:rPr lang="en-GB" dirty="0" smtClean="0">
                <a:latin typeface="Lucida Sans" panose="020B0602030504020204" pitchFamily="34" charset="0"/>
              </a:rPr>
              <a:t> </a:t>
            </a:r>
            <a:r>
              <a:rPr lang="en-GB" dirty="0" err="1" smtClean="0">
                <a:latin typeface="Lucida Sans" panose="020B0602030504020204" pitchFamily="34" charset="0"/>
              </a:rPr>
              <a:t>hyn</a:t>
            </a:r>
            <a:r>
              <a:rPr lang="en-GB" dirty="0" smtClean="0">
                <a:latin typeface="Lucida Sans" panose="020B0602030504020204" pitchFamily="34" charset="0"/>
              </a:rPr>
              <a:t> a </a:t>
            </a:r>
            <a:r>
              <a:rPr lang="en-GB" dirty="0" err="1" smtClean="0">
                <a:latin typeface="Lucida Sans" panose="020B0602030504020204" pitchFamily="34" charset="0"/>
              </a:rPr>
              <a:t>ddywedwyd</a:t>
            </a:r>
            <a:endParaRPr lang="en-US" dirty="0">
              <a:latin typeface="Lucida Sans" panose="020B0602030504020204" pitchFamily="34" charset="0"/>
            </a:endParaRPr>
          </a:p>
          <a:p>
            <a:r>
              <a:rPr lang="en-GB" dirty="0" err="1" smtClean="0">
                <a:latin typeface="Lucida Sans" panose="020B0602030504020204" pitchFamily="34" charset="0"/>
              </a:rPr>
              <a:t>Darllen</a:t>
            </a:r>
            <a:r>
              <a:rPr lang="en-GB" dirty="0" smtClean="0">
                <a:latin typeface="Lucida Sans" panose="020B0602030504020204" pitchFamily="34" charset="0"/>
              </a:rPr>
              <a:t> </a:t>
            </a:r>
            <a:r>
              <a:rPr lang="en-GB" dirty="0">
                <a:latin typeface="Lucida Sans" panose="020B0602030504020204" pitchFamily="34" charset="0"/>
              </a:rPr>
              <a:t>– </a:t>
            </a:r>
            <a:r>
              <a:rPr lang="en-GB" dirty="0" smtClean="0">
                <a:latin typeface="Lucida Sans" panose="020B0602030504020204" pitchFamily="34" charset="0"/>
              </a:rPr>
              <a:t>y broses o </a:t>
            </a:r>
            <a:r>
              <a:rPr lang="en-GB" dirty="0" err="1" smtClean="0">
                <a:latin typeface="Lucida Sans" panose="020B0602030504020204" pitchFamily="34" charset="0"/>
              </a:rPr>
              <a:t>ddeall</a:t>
            </a:r>
            <a:r>
              <a:rPr lang="en-GB" dirty="0" smtClean="0">
                <a:latin typeface="Lucida Sans" panose="020B0602030504020204" pitchFamily="34" charset="0"/>
              </a:rPr>
              <a:t> a </a:t>
            </a:r>
            <a:r>
              <a:rPr lang="en-GB" dirty="0" err="1" smtClean="0">
                <a:latin typeface="Lucida Sans" panose="020B0602030504020204" pitchFamily="34" charset="0"/>
              </a:rPr>
              <a:t>chreu</a:t>
            </a:r>
            <a:r>
              <a:rPr lang="en-GB" dirty="0" smtClean="0">
                <a:latin typeface="Lucida Sans" panose="020B0602030504020204" pitchFamily="34" charset="0"/>
              </a:rPr>
              <a:t> </a:t>
            </a:r>
            <a:r>
              <a:rPr lang="en-GB" dirty="0" err="1" smtClean="0">
                <a:latin typeface="Lucida Sans" panose="020B0602030504020204" pitchFamily="34" charset="0"/>
              </a:rPr>
              <a:t>ystyr</a:t>
            </a:r>
            <a:r>
              <a:rPr lang="en-GB" dirty="0" smtClean="0">
                <a:latin typeface="Lucida Sans" panose="020B0602030504020204" pitchFamily="34" charset="0"/>
              </a:rPr>
              <a:t> </a:t>
            </a:r>
            <a:r>
              <a:rPr lang="en-GB" dirty="0" err="1" smtClean="0">
                <a:latin typeface="Lucida Sans" panose="020B0602030504020204" pitchFamily="34" charset="0"/>
              </a:rPr>
              <a:t>o’r</a:t>
            </a:r>
            <a:r>
              <a:rPr lang="en-GB" dirty="0" smtClean="0">
                <a:latin typeface="Lucida Sans" panose="020B0602030504020204" pitchFamily="34" charset="0"/>
              </a:rPr>
              <a:t> </a:t>
            </a:r>
            <a:r>
              <a:rPr lang="en-GB" dirty="0" err="1" smtClean="0">
                <a:latin typeface="Lucida Sans" panose="020B0602030504020204" pitchFamily="34" charset="0"/>
              </a:rPr>
              <a:t>cynrychiolaeth</a:t>
            </a:r>
            <a:endParaRPr lang="en-GB" dirty="0"/>
          </a:p>
        </p:txBody>
      </p:sp>
      <p:sp>
        <p:nvSpPr>
          <p:cNvPr id="3" name="Content Placeholder 2"/>
          <p:cNvSpPr>
            <a:spLocks noGrp="1"/>
          </p:cNvSpPr>
          <p:nvPr>
            <p:ph sz="half" idx="2"/>
          </p:nvPr>
        </p:nvSpPr>
        <p:spPr>
          <a:xfrm>
            <a:off x="4648200" y="1600201"/>
            <a:ext cx="4244280" cy="3989040"/>
          </a:xfrm>
        </p:spPr>
        <p:txBody>
          <a:bodyPr>
            <a:normAutofit fontScale="92500" lnSpcReduction="20000"/>
          </a:bodyPr>
          <a:lstStyle/>
          <a:p>
            <a:r>
              <a:rPr lang="en-GB" dirty="0" smtClean="0">
                <a:solidFill>
                  <a:srgbClr val="0000FF"/>
                </a:solidFill>
                <a:latin typeface="Lucida Sans" panose="020B0602030504020204" pitchFamily="34" charset="0"/>
              </a:rPr>
              <a:t>Talking/Speech – use of words, sentences and prosody to communicate</a:t>
            </a:r>
          </a:p>
          <a:p>
            <a:r>
              <a:rPr lang="en-GB" dirty="0">
                <a:solidFill>
                  <a:srgbClr val="0000FF"/>
                </a:solidFill>
                <a:latin typeface="Lucida Sans" panose="020B0602030504020204" pitchFamily="34" charset="0"/>
              </a:rPr>
              <a:t>Writing – symbolic representation of what is spoken</a:t>
            </a:r>
            <a:endParaRPr lang="en-US" dirty="0">
              <a:solidFill>
                <a:srgbClr val="0000FF"/>
              </a:solidFill>
              <a:latin typeface="Lucida Sans" panose="020B0602030504020204" pitchFamily="34" charset="0"/>
            </a:endParaRPr>
          </a:p>
          <a:p>
            <a:r>
              <a:rPr lang="en-GB" dirty="0" smtClean="0">
                <a:solidFill>
                  <a:srgbClr val="0000FF"/>
                </a:solidFill>
                <a:latin typeface="Lucida Sans" panose="020B0602030504020204" pitchFamily="34" charset="0"/>
              </a:rPr>
              <a:t>Reading – process of understanding and creating meaning from this representation</a:t>
            </a:r>
          </a:p>
          <a:p>
            <a:pPr marL="0" indent="0" algn="r">
              <a:buNone/>
            </a:pPr>
            <a:r>
              <a:rPr lang="en-GB" sz="2100" dirty="0">
                <a:solidFill>
                  <a:srgbClr val="0000FF"/>
                </a:solidFill>
                <a:latin typeface="Lucida Sans" panose="020B0602030504020204" pitchFamily="34" charset="0"/>
              </a:rPr>
              <a:t>(</a:t>
            </a:r>
            <a:r>
              <a:rPr lang="en-GB" sz="2100" dirty="0" err="1" smtClean="0">
                <a:solidFill>
                  <a:srgbClr val="0000FF"/>
                </a:solidFill>
                <a:latin typeface="Lucida Sans" panose="020B0602030504020204" pitchFamily="34" charset="0"/>
              </a:rPr>
              <a:t>Neaum</a:t>
            </a:r>
            <a:r>
              <a:rPr lang="en-GB" sz="2100" dirty="0" smtClean="0">
                <a:solidFill>
                  <a:srgbClr val="0000FF"/>
                </a:solidFill>
                <a:latin typeface="Lucida Sans" panose="020B0602030504020204" pitchFamily="34" charset="0"/>
              </a:rPr>
              <a:t>, 2012)</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5</a:t>
            </a:fld>
            <a:endParaRPr lang="en-GB" altLang="en-US" sz="1400" smtClean="0">
              <a:ea typeface="ＭＳ Ｐゴシック" pitchFamily="34" charset="-128"/>
            </a:endParaRPr>
          </a:p>
        </p:txBody>
      </p:sp>
    </p:spTree>
    <p:extLst>
      <p:ext uri="{BB962C8B-B14F-4D97-AF65-F5344CB8AC3E}">
        <p14:creationId xmlns:p14="http://schemas.microsoft.com/office/powerpoint/2010/main" val="7643338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pPr eaLnBrk="1" hangingPunct="1"/>
            <a:r>
              <a:rPr lang="en-GB" altLang="en-US" sz="4000" dirty="0" err="1" smtClean="0">
                <a:latin typeface="Lucida Sans" panose="020B0602030504020204" pitchFamily="34" charset="0"/>
              </a:rPr>
              <a:t>Agweddau</a:t>
            </a:r>
            <a:r>
              <a:rPr lang="en-GB" altLang="en-US" sz="4000" dirty="0" smtClean="0"/>
              <a:t/>
            </a:r>
            <a:br>
              <a:rPr lang="en-GB" altLang="en-US" sz="4000" dirty="0" smtClean="0"/>
            </a:br>
            <a:r>
              <a:rPr lang="en-GB" altLang="en-US" sz="4000" dirty="0" smtClean="0">
                <a:solidFill>
                  <a:srgbClr val="0000FF"/>
                </a:solidFill>
                <a:latin typeface="Lucida Sans" panose="020B0602030504020204" pitchFamily="34" charset="0"/>
              </a:rPr>
              <a:t>Attitudes</a:t>
            </a:r>
          </a:p>
        </p:txBody>
      </p:sp>
      <p:sp>
        <p:nvSpPr>
          <p:cNvPr id="2" name="Content Placeholder 1"/>
          <p:cNvSpPr>
            <a:spLocks noGrp="1"/>
          </p:cNvSpPr>
          <p:nvPr>
            <p:ph idx="1"/>
          </p:nvPr>
        </p:nvSpPr>
        <p:spPr>
          <a:xfrm>
            <a:off x="457200" y="1844825"/>
            <a:ext cx="8229600" cy="3672408"/>
          </a:xfrm>
        </p:spPr>
        <p:txBody>
          <a:bodyPr/>
          <a:lstStyle/>
          <a:p>
            <a:pPr marL="0" indent="0">
              <a:buFontTx/>
              <a:buNone/>
              <a:defRPr/>
            </a:pPr>
            <a:r>
              <a:rPr lang="en-GB" altLang="en-US" i="1" dirty="0" smtClean="0">
                <a:latin typeface="Lucida Sans" panose="020B0602030504020204" pitchFamily="34" charset="0"/>
              </a:rPr>
              <a:t>“…there is a powerful link between the quantity and the quality of language and interaction that babies and very young children experience in the home and their acquisition and development of communication and language skills.”</a:t>
            </a:r>
            <a:endParaRPr lang="en-GB" altLang="en-US" i="1" dirty="0">
              <a:latin typeface="Lucida Sans" panose="020B0602030504020204" pitchFamily="34" charset="0"/>
            </a:endParaRPr>
          </a:p>
          <a:p>
            <a:pPr marL="0" indent="0" algn="r">
              <a:buFontTx/>
              <a:buNone/>
              <a:defRPr/>
            </a:pPr>
            <a:r>
              <a:rPr lang="en-GB" altLang="en-US" sz="1800" dirty="0" smtClean="0">
                <a:latin typeface="Lucida Sans" panose="020B0602030504020204" pitchFamily="34" charset="0"/>
              </a:rPr>
              <a:t>(</a:t>
            </a:r>
            <a:r>
              <a:rPr lang="en-GB" altLang="en-US" sz="1800" dirty="0" err="1" smtClean="0">
                <a:latin typeface="Lucida Sans" panose="020B0602030504020204" pitchFamily="34" charset="0"/>
              </a:rPr>
              <a:t>Neaum</a:t>
            </a:r>
            <a:r>
              <a:rPr lang="en-GB" altLang="en-US" sz="1800" dirty="0" smtClean="0">
                <a:latin typeface="Lucida Sans" panose="020B0602030504020204" pitchFamily="34" charset="0"/>
              </a:rPr>
              <a:t> 2012: 39)</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6</a:t>
            </a:fld>
            <a:endParaRPr lang="en-GB" altLang="en-US" sz="1400" smtClean="0">
              <a:ea typeface="ＭＳ Ｐゴシック" pitchFamily="34" charset="-128"/>
            </a:endParaRPr>
          </a:p>
        </p:txBody>
      </p:sp>
    </p:spTree>
    <p:extLst>
      <p:ext uri="{BB962C8B-B14F-4D97-AF65-F5344CB8AC3E}">
        <p14:creationId xmlns:p14="http://schemas.microsoft.com/office/powerpoint/2010/main" val="35101356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78098"/>
          </a:xfrm>
        </p:spPr>
        <p:txBody>
          <a:bodyPr>
            <a:noAutofit/>
          </a:bodyPr>
          <a:lstStyle/>
          <a:p>
            <a:pPr eaLnBrk="1" hangingPunct="1"/>
            <a:r>
              <a:rPr lang="en-GB" altLang="en-US" sz="2800" dirty="0" err="1" smtClean="0">
                <a:latin typeface="Lucida Sans" panose="020B0602030504020204" pitchFamily="34" charset="0"/>
              </a:rPr>
              <a:t>Ymchwil</a:t>
            </a:r>
            <a:r>
              <a:rPr lang="en-GB" altLang="en-US" sz="2800" dirty="0" smtClean="0">
                <a:latin typeface="Lucida Sans" panose="020B0602030504020204" pitchFamily="34" charset="0"/>
              </a:rPr>
              <a:t> – Hart a </a:t>
            </a:r>
            <a:r>
              <a:rPr lang="en-GB" altLang="en-US" sz="2800" dirty="0" err="1" smtClean="0">
                <a:latin typeface="Lucida Sans" panose="020B0602030504020204" pitchFamily="34" charset="0"/>
              </a:rPr>
              <a:t>Risley</a:t>
            </a:r>
            <a:r>
              <a:rPr lang="en-GB" altLang="en-US" sz="2800" dirty="0" smtClean="0">
                <a:latin typeface="Lucida Sans" panose="020B0602030504020204" pitchFamily="34" charset="0"/>
              </a:rPr>
              <a:t> (1995)</a:t>
            </a:r>
            <a:br>
              <a:rPr lang="en-GB" altLang="en-US" sz="2800" dirty="0" smtClean="0">
                <a:latin typeface="Lucida Sans" panose="020B0602030504020204" pitchFamily="34" charset="0"/>
              </a:rPr>
            </a:br>
            <a:r>
              <a:rPr lang="en-GB" altLang="en-US" sz="2800" dirty="0" smtClean="0">
                <a:solidFill>
                  <a:srgbClr val="0000FF"/>
                </a:solidFill>
                <a:latin typeface="Lucida Sans" panose="020B0602030504020204" pitchFamily="34" charset="0"/>
              </a:rPr>
              <a:t>Research – Hart and </a:t>
            </a:r>
            <a:r>
              <a:rPr lang="en-GB" altLang="en-US" sz="2800" dirty="0" err="1" smtClean="0">
                <a:solidFill>
                  <a:srgbClr val="0000FF"/>
                </a:solidFill>
                <a:latin typeface="Lucida Sans" panose="020B0602030504020204" pitchFamily="34" charset="0"/>
              </a:rPr>
              <a:t>Risley</a:t>
            </a:r>
            <a:r>
              <a:rPr lang="en-GB" altLang="en-US" sz="2800" dirty="0" smtClean="0">
                <a:solidFill>
                  <a:srgbClr val="0000FF"/>
                </a:solidFill>
                <a:latin typeface="Lucida Sans" panose="020B0602030504020204" pitchFamily="34" charset="0"/>
              </a:rPr>
              <a:t> (1995)</a:t>
            </a:r>
          </a:p>
        </p:txBody>
      </p:sp>
      <p:sp>
        <p:nvSpPr>
          <p:cNvPr id="3" name="Content Placeholder 2"/>
          <p:cNvSpPr>
            <a:spLocks noGrp="1"/>
          </p:cNvSpPr>
          <p:nvPr>
            <p:ph sz="half" idx="1"/>
          </p:nvPr>
        </p:nvSpPr>
        <p:spPr>
          <a:xfrm>
            <a:off x="457200" y="1268760"/>
            <a:ext cx="4038600" cy="4320481"/>
          </a:xfrm>
        </p:spPr>
        <p:txBody>
          <a:bodyPr>
            <a:normAutofit lnSpcReduction="10000"/>
          </a:bodyPr>
          <a:lstStyle/>
          <a:p>
            <a:r>
              <a:rPr lang="en-GB" dirty="0" err="1" smtClean="0">
                <a:latin typeface="Lucida Sans" panose="020B0602030504020204" pitchFamily="34" charset="0"/>
              </a:rPr>
              <a:t>Lefelau</a:t>
            </a:r>
            <a:r>
              <a:rPr lang="en-GB" dirty="0" smtClean="0">
                <a:latin typeface="Lucida Sans" panose="020B0602030504020204" pitchFamily="34" charset="0"/>
              </a:rPr>
              <a:t> </a:t>
            </a:r>
            <a:r>
              <a:rPr lang="en-GB" dirty="0" err="1" smtClean="0">
                <a:latin typeface="Lucida Sans" panose="020B0602030504020204" pitchFamily="34" charset="0"/>
              </a:rPr>
              <a:t>uchel</a:t>
            </a:r>
            <a:r>
              <a:rPr lang="en-GB" dirty="0" smtClean="0">
                <a:latin typeface="Lucida Sans" panose="020B0602030504020204" pitchFamily="34" charset="0"/>
              </a:rPr>
              <a:t> o </a:t>
            </a:r>
            <a:r>
              <a:rPr lang="en-GB" dirty="0" err="1" smtClean="0">
                <a:latin typeface="Lucida Sans" panose="020B0602030504020204" pitchFamily="34" charset="0"/>
              </a:rPr>
              <a:t>iaith</a:t>
            </a:r>
            <a:r>
              <a:rPr lang="en-GB" dirty="0" smtClean="0">
                <a:latin typeface="Lucida Sans" panose="020B0602030504020204" pitchFamily="34" charset="0"/>
              </a:rPr>
              <a:t>/</a:t>
            </a:r>
            <a:r>
              <a:rPr lang="en-GB" dirty="0" err="1" smtClean="0">
                <a:latin typeface="Lucida Sans" panose="020B0602030504020204" pitchFamily="34" charset="0"/>
              </a:rPr>
              <a:t>rhyngweithio</a:t>
            </a:r>
            <a:endParaRPr lang="en-GB" dirty="0" smtClean="0">
              <a:latin typeface="Lucida Sans" panose="020B0602030504020204" pitchFamily="34" charset="0"/>
            </a:endParaRPr>
          </a:p>
          <a:p>
            <a:pPr marL="0" indent="0">
              <a:buNone/>
            </a:pPr>
            <a:r>
              <a:rPr lang="en-GB" dirty="0" smtClean="0">
                <a:latin typeface="Lucida Sans" panose="020B0602030504020204" pitchFamily="34" charset="0"/>
              </a:rPr>
              <a:t>= </a:t>
            </a:r>
            <a:r>
              <a:rPr lang="en-GB" dirty="0" err="1" smtClean="0">
                <a:latin typeface="Lucida Sans" panose="020B0602030504020204" pitchFamily="34" charset="0"/>
              </a:rPr>
              <a:t>Datblygiad</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DA</a:t>
            </a:r>
          </a:p>
          <a:p>
            <a:r>
              <a:rPr lang="en-GB" dirty="0" err="1" smtClean="0">
                <a:latin typeface="Lucida Sans" panose="020B0602030504020204" pitchFamily="34" charset="0"/>
              </a:rPr>
              <a:t>Lefelau</a:t>
            </a:r>
            <a:r>
              <a:rPr lang="en-GB" dirty="0" smtClean="0">
                <a:latin typeface="Lucida Sans" panose="020B0602030504020204" pitchFamily="34" charset="0"/>
              </a:rPr>
              <a:t> </a:t>
            </a:r>
            <a:r>
              <a:rPr lang="en-GB" dirty="0" err="1" smtClean="0">
                <a:latin typeface="Lucida Sans" panose="020B0602030504020204" pitchFamily="34" charset="0"/>
              </a:rPr>
              <a:t>isel</a:t>
            </a:r>
            <a:r>
              <a:rPr lang="en-GB" dirty="0" smtClean="0">
                <a:latin typeface="Lucida Sans" panose="020B0602030504020204" pitchFamily="34" charset="0"/>
              </a:rPr>
              <a:t> o </a:t>
            </a:r>
            <a:r>
              <a:rPr lang="en-GB" dirty="0" err="1" smtClean="0">
                <a:latin typeface="Lucida Sans" panose="020B0602030504020204" pitchFamily="34" charset="0"/>
              </a:rPr>
              <a:t>iaith</a:t>
            </a:r>
            <a:r>
              <a:rPr lang="en-GB" dirty="0" smtClean="0">
                <a:latin typeface="Lucida Sans" panose="020B0602030504020204" pitchFamily="34" charset="0"/>
              </a:rPr>
              <a:t>/</a:t>
            </a:r>
            <a:r>
              <a:rPr lang="en-GB" dirty="0" err="1" smtClean="0">
                <a:latin typeface="Lucida Sans" panose="020B0602030504020204" pitchFamily="34" charset="0"/>
              </a:rPr>
              <a:t>rhyngweithio</a:t>
            </a:r>
            <a:endParaRPr lang="en-GB" dirty="0" smtClean="0">
              <a:latin typeface="Lucida Sans" panose="020B0602030504020204" pitchFamily="34" charset="0"/>
            </a:endParaRPr>
          </a:p>
          <a:p>
            <a:pPr marL="0" indent="0">
              <a:buNone/>
            </a:pPr>
            <a:r>
              <a:rPr lang="en-GB" dirty="0" smtClean="0">
                <a:latin typeface="Lucida Sans" panose="020B0602030504020204" pitchFamily="34" charset="0"/>
              </a:rPr>
              <a:t>= </a:t>
            </a:r>
            <a:r>
              <a:rPr lang="en-GB" dirty="0" err="1" smtClean="0">
                <a:latin typeface="Lucida Sans" panose="020B0602030504020204" pitchFamily="34" charset="0"/>
              </a:rPr>
              <a:t>Datblygiad</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GWAN</a:t>
            </a:r>
          </a:p>
          <a:p>
            <a:r>
              <a:rPr lang="en-GB" b="1" dirty="0" err="1" smtClean="0">
                <a:latin typeface="Lucida Sans" panose="020B0602030504020204" pitchFamily="34" charset="0"/>
              </a:rPr>
              <a:t>Bwlch</a:t>
            </a:r>
            <a:r>
              <a:rPr lang="en-GB" b="1" dirty="0" smtClean="0">
                <a:latin typeface="Lucida Sans" panose="020B0602030504020204" pitchFamily="34" charset="0"/>
              </a:rPr>
              <a:t> </a:t>
            </a:r>
            <a:r>
              <a:rPr lang="en-GB" b="1" dirty="0" err="1" smtClean="0">
                <a:latin typeface="Lucida Sans" panose="020B0602030504020204" pitchFamily="34" charset="0"/>
              </a:rPr>
              <a:t>ieithyddol</a:t>
            </a:r>
            <a:r>
              <a:rPr lang="en-GB" b="1" dirty="0" smtClean="0">
                <a:latin typeface="Lucida Sans" panose="020B0602030504020204" pitchFamily="34" charset="0"/>
              </a:rPr>
              <a:t> o 30 </a:t>
            </a:r>
            <a:r>
              <a:rPr lang="en-GB" b="1" dirty="0" err="1" smtClean="0">
                <a:latin typeface="Lucida Sans" panose="020B0602030504020204" pitchFamily="34" charset="0"/>
              </a:rPr>
              <a:t>miliwn</a:t>
            </a:r>
            <a:r>
              <a:rPr lang="en-GB" b="1" dirty="0" smtClean="0">
                <a:latin typeface="Lucida Sans" panose="020B0602030504020204" pitchFamily="34" charset="0"/>
              </a:rPr>
              <a:t> </a:t>
            </a:r>
            <a:r>
              <a:rPr lang="en-GB" b="1" dirty="0" err="1" smtClean="0">
                <a:latin typeface="Lucida Sans" panose="020B0602030504020204" pitchFamily="34" charset="0"/>
              </a:rPr>
              <a:t>gair</a:t>
            </a:r>
            <a:r>
              <a:rPr lang="en-GB" b="1" dirty="0" smtClean="0">
                <a:latin typeface="Lucida Sans" panose="020B0602030504020204" pitchFamily="34" charset="0"/>
              </a:rPr>
              <a:t> </a:t>
            </a:r>
            <a:r>
              <a:rPr lang="en-GB" b="1" dirty="0" err="1" smtClean="0">
                <a:latin typeface="Lucida Sans" panose="020B0602030504020204" pitchFamily="34" charset="0"/>
              </a:rPr>
              <a:t>erbyn</a:t>
            </a:r>
            <a:r>
              <a:rPr lang="en-GB" b="1" dirty="0" smtClean="0">
                <a:latin typeface="Lucida Sans" panose="020B0602030504020204" pitchFamily="34" charset="0"/>
              </a:rPr>
              <a:t> 3 </a:t>
            </a:r>
            <a:r>
              <a:rPr lang="en-GB" b="1" dirty="0" err="1" smtClean="0">
                <a:latin typeface="Lucida Sans" panose="020B0602030504020204" pitchFamily="34" charset="0"/>
              </a:rPr>
              <a:t>oed</a:t>
            </a:r>
            <a:endParaRPr lang="en-GB" b="1" dirty="0" smtClean="0">
              <a:latin typeface="Lucida Sans" panose="020B0602030504020204" pitchFamily="34" charset="0"/>
            </a:endParaRPr>
          </a:p>
        </p:txBody>
      </p:sp>
      <p:sp>
        <p:nvSpPr>
          <p:cNvPr id="4" name="Content Placeholder 3"/>
          <p:cNvSpPr>
            <a:spLocks noGrp="1"/>
          </p:cNvSpPr>
          <p:nvPr>
            <p:ph sz="half" idx="2"/>
          </p:nvPr>
        </p:nvSpPr>
        <p:spPr>
          <a:xfrm>
            <a:off x="4648200" y="1268760"/>
            <a:ext cx="4244280" cy="4320481"/>
          </a:xfrm>
        </p:spPr>
        <p:txBody>
          <a:bodyPr>
            <a:normAutofit lnSpcReduction="10000"/>
          </a:bodyPr>
          <a:lstStyle/>
          <a:p>
            <a:r>
              <a:rPr lang="en-GB" sz="2600" dirty="0" smtClean="0">
                <a:solidFill>
                  <a:srgbClr val="0000FF"/>
                </a:solidFill>
                <a:latin typeface="Lucida Sans" panose="020B0602030504020204" pitchFamily="34" charset="0"/>
              </a:rPr>
              <a:t>High levels of language/interaction</a:t>
            </a:r>
          </a:p>
          <a:p>
            <a:pPr marL="0" indent="0">
              <a:buNone/>
            </a:pPr>
            <a:r>
              <a:rPr lang="en-GB" sz="2600" dirty="0" smtClean="0">
                <a:solidFill>
                  <a:srgbClr val="0000FF"/>
                </a:solidFill>
                <a:latin typeface="Lucida Sans" panose="020B0602030504020204" pitchFamily="34" charset="0"/>
              </a:rPr>
              <a:t>= GOOD language development</a:t>
            </a:r>
          </a:p>
          <a:p>
            <a:r>
              <a:rPr lang="en-GB" sz="2600" dirty="0" smtClean="0">
                <a:solidFill>
                  <a:srgbClr val="0000FF"/>
                </a:solidFill>
                <a:latin typeface="Lucida Sans" panose="020B0602030504020204" pitchFamily="34" charset="0"/>
              </a:rPr>
              <a:t>Low levels of language/interaction</a:t>
            </a:r>
          </a:p>
          <a:p>
            <a:pPr marL="0" indent="0">
              <a:buNone/>
            </a:pPr>
            <a:r>
              <a:rPr lang="en-GB" sz="2600" dirty="0" smtClean="0">
                <a:solidFill>
                  <a:srgbClr val="0000FF"/>
                </a:solidFill>
                <a:latin typeface="Lucida Sans" panose="020B0602030504020204" pitchFamily="34" charset="0"/>
              </a:rPr>
              <a:t>= POOR language development</a:t>
            </a:r>
          </a:p>
          <a:p>
            <a:r>
              <a:rPr lang="en-GB" sz="2600" b="1" dirty="0" smtClean="0">
                <a:solidFill>
                  <a:srgbClr val="0000FF"/>
                </a:solidFill>
                <a:latin typeface="Lucida Sans" panose="020B0602030504020204" pitchFamily="34" charset="0"/>
              </a:rPr>
              <a:t>Language gap of 30 million words by 3 years</a:t>
            </a:r>
            <a:endParaRPr lang="en-US" sz="2600" b="1" dirty="0">
              <a:solidFill>
                <a:srgbClr val="0000FF"/>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7</a:t>
            </a:fld>
            <a:endParaRPr lang="en-GB" altLang="en-US" sz="1400" smtClean="0">
              <a:ea typeface="ＭＳ Ｐゴシック" pitchFamily="34" charset="-128"/>
            </a:endParaRPr>
          </a:p>
        </p:txBody>
      </p:sp>
    </p:spTree>
    <p:extLst>
      <p:ext uri="{BB962C8B-B14F-4D97-AF65-F5344CB8AC3E}">
        <p14:creationId xmlns:p14="http://schemas.microsoft.com/office/powerpoint/2010/main" val="67885678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78098"/>
          </a:xfrm>
        </p:spPr>
        <p:txBody>
          <a:bodyPr>
            <a:normAutofit fontScale="90000"/>
          </a:bodyPr>
          <a:lstStyle/>
          <a:p>
            <a:pPr eaLnBrk="1" hangingPunct="1"/>
            <a:r>
              <a:rPr lang="en-GB" altLang="en-US" sz="4000" dirty="0" err="1" smtClean="0">
                <a:latin typeface="Lucida Sans" panose="020B0602030504020204" pitchFamily="34" charset="0"/>
              </a:rPr>
              <a:t>Rhieni</a:t>
            </a:r>
            <a:r>
              <a:rPr lang="en-GB" altLang="en-US" dirty="0" smtClean="0">
                <a:latin typeface="Lucida Sans" panose="020B0602030504020204" pitchFamily="34" charset="0"/>
              </a:rPr>
              <a:t/>
            </a:r>
            <a:br>
              <a:rPr lang="en-GB" altLang="en-US" dirty="0" smtClean="0">
                <a:latin typeface="Lucida Sans" panose="020B0602030504020204" pitchFamily="34" charset="0"/>
              </a:rPr>
            </a:br>
            <a:r>
              <a:rPr lang="en-GB" altLang="en-US" sz="4000" dirty="0" smtClean="0">
                <a:solidFill>
                  <a:srgbClr val="0000FF"/>
                </a:solidFill>
                <a:latin typeface="Lucida Sans" panose="020B0602030504020204" pitchFamily="34" charset="0"/>
              </a:rPr>
              <a:t>Parents</a:t>
            </a:r>
          </a:p>
        </p:txBody>
      </p:sp>
      <p:sp>
        <p:nvSpPr>
          <p:cNvPr id="3" name="Content Placeholder 2"/>
          <p:cNvSpPr>
            <a:spLocks noGrp="1"/>
          </p:cNvSpPr>
          <p:nvPr>
            <p:ph sz="half" idx="1"/>
          </p:nvPr>
        </p:nvSpPr>
        <p:spPr>
          <a:xfrm>
            <a:off x="457200" y="1268760"/>
            <a:ext cx="4038600" cy="4320481"/>
          </a:xfrm>
        </p:spPr>
        <p:txBody>
          <a:bodyPr>
            <a:normAutofit/>
          </a:bodyPr>
          <a:lstStyle/>
          <a:p>
            <a:r>
              <a:rPr lang="en-GB" dirty="0" err="1" smtClean="0">
                <a:latin typeface="Lucida Sans" panose="020B0602030504020204" pitchFamily="34" charset="0"/>
              </a:rPr>
              <a:t>Rôl</a:t>
            </a:r>
            <a:r>
              <a:rPr lang="en-GB" dirty="0" smtClean="0">
                <a:latin typeface="Lucida Sans" panose="020B0602030504020204" pitchFamily="34" charset="0"/>
              </a:rPr>
              <a:t> </a:t>
            </a:r>
            <a:r>
              <a:rPr lang="en-GB" dirty="0" err="1" smtClean="0">
                <a:latin typeface="Lucida Sans" panose="020B0602030504020204" pitchFamily="34" charset="0"/>
              </a:rPr>
              <a:t>bwysig</a:t>
            </a:r>
            <a:r>
              <a:rPr lang="en-GB" dirty="0" smtClean="0">
                <a:latin typeface="Lucida Sans" panose="020B0602030504020204" pitchFamily="34" charset="0"/>
              </a:rPr>
              <a:t> </a:t>
            </a:r>
            <a:r>
              <a:rPr lang="en-GB" dirty="0" err="1" smtClean="0">
                <a:latin typeface="Lucida Sans" panose="020B0602030504020204" pitchFamily="34" charset="0"/>
              </a:rPr>
              <a:t>iawn</a:t>
            </a:r>
            <a:endParaRPr lang="en-GB" dirty="0" smtClean="0">
              <a:latin typeface="Lucida Sans" panose="020B0602030504020204" pitchFamily="34" charset="0"/>
            </a:endParaRPr>
          </a:p>
          <a:p>
            <a:r>
              <a:rPr lang="en-GB" dirty="0" err="1" smtClean="0">
                <a:latin typeface="Lucida Sans" panose="020B0602030504020204" pitchFamily="34" charset="0"/>
              </a:rPr>
              <a:t>Siarad</a:t>
            </a:r>
            <a:endParaRPr lang="en-GB" dirty="0" smtClean="0">
              <a:latin typeface="Lucida Sans" panose="020B0602030504020204" pitchFamily="34" charset="0"/>
            </a:endParaRPr>
          </a:p>
          <a:p>
            <a:r>
              <a:rPr lang="en-GB" dirty="0" err="1" smtClean="0">
                <a:latin typeface="Lucida Sans" panose="020B0602030504020204" pitchFamily="34" charset="0"/>
              </a:rPr>
              <a:t>Canu</a:t>
            </a:r>
            <a:endParaRPr lang="en-GB" dirty="0" smtClean="0">
              <a:latin typeface="Lucida Sans" panose="020B0602030504020204" pitchFamily="34" charset="0"/>
            </a:endParaRPr>
          </a:p>
          <a:p>
            <a:r>
              <a:rPr lang="en-GB" dirty="0" err="1" smtClean="0">
                <a:latin typeface="Lucida Sans" panose="020B0602030504020204" pitchFamily="34" charset="0"/>
              </a:rPr>
              <a:t>Darllen</a:t>
            </a:r>
            <a:endParaRPr lang="en-GB" dirty="0" smtClean="0">
              <a:latin typeface="Lucida Sans" panose="020B0602030504020204" pitchFamily="34" charset="0"/>
            </a:endParaRPr>
          </a:p>
          <a:p>
            <a:r>
              <a:rPr lang="en-GB" dirty="0" err="1" smtClean="0">
                <a:latin typeface="Lucida Sans" panose="020B0602030504020204" pitchFamily="34" charset="0"/>
              </a:rPr>
              <a:t>Chwarae</a:t>
            </a:r>
            <a:endParaRPr lang="en-GB" dirty="0" smtClean="0">
              <a:latin typeface="Lucida Sans" panose="020B0602030504020204" pitchFamily="34" charset="0"/>
            </a:endParaRPr>
          </a:p>
          <a:p>
            <a:r>
              <a:rPr lang="en-GB" dirty="0" err="1" smtClean="0">
                <a:latin typeface="Lucida Sans" panose="020B0602030504020204" pitchFamily="34" charset="0"/>
              </a:rPr>
              <a:t>Rhyngweithiadau</a:t>
            </a:r>
            <a:r>
              <a:rPr lang="en-GB" dirty="0" smtClean="0">
                <a:latin typeface="Lucida Sans" panose="020B0602030504020204" pitchFamily="34" charset="0"/>
              </a:rPr>
              <a:t> o </a:t>
            </a:r>
            <a:r>
              <a:rPr lang="en-GB" dirty="0" err="1" smtClean="0">
                <a:latin typeface="Lucida Sans" panose="020B0602030504020204" pitchFamily="34" charset="0"/>
              </a:rPr>
              <a:t>ansawdd</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y </a:t>
            </a:r>
            <a:r>
              <a:rPr lang="en-GB" dirty="0" err="1" smtClean="0">
                <a:latin typeface="Lucida Sans" panose="020B0602030504020204" pitchFamily="34" charset="0"/>
              </a:rPr>
              <a:t>cartref</a:t>
            </a:r>
            <a:r>
              <a:rPr lang="en-GB" dirty="0" smtClean="0">
                <a:latin typeface="Lucida Sans" panose="020B0602030504020204" pitchFamily="34" charset="0"/>
              </a:rPr>
              <a:t> = </a:t>
            </a:r>
            <a:r>
              <a:rPr lang="en-GB" dirty="0" err="1" smtClean="0">
                <a:latin typeface="Lucida Sans" panose="020B0602030504020204" pitchFamily="34" charset="0"/>
              </a:rPr>
              <a:t>canlyniadau</a:t>
            </a:r>
            <a:r>
              <a:rPr lang="en-GB" dirty="0" smtClean="0">
                <a:latin typeface="Lucida Sans" panose="020B0602030504020204" pitchFamily="34" charset="0"/>
              </a:rPr>
              <a:t> </a:t>
            </a:r>
            <a:r>
              <a:rPr lang="en-GB" dirty="0" err="1" smtClean="0">
                <a:latin typeface="Lucida Sans" panose="020B0602030504020204" pitchFamily="34" charset="0"/>
              </a:rPr>
              <a:t>cadarnhaol</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ysgol</a:t>
            </a:r>
            <a:endParaRPr lang="en-GB" dirty="0" smtClean="0">
              <a:latin typeface="Lucida Sans" panose="020B0602030504020204" pitchFamily="34" charset="0"/>
            </a:endParaRPr>
          </a:p>
        </p:txBody>
      </p:sp>
      <p:sp>
        <p:nvSpPr>
          <p:cNvPr id="4" name="Content Placeholder 3"/>
          <p:cNvSpPr>
            <a:spLocks noGrp="1"/>
          </p:cNvSpPr>
          <p:nvPr>
            <p:ph sz="half" idx="2"/>
          </p:nvPr>
        </p:nvSpPr>
        <p:spPr>
          <a:xfrm>
            <a:off x="4648200" y="1268760"/>
            <a:ext cx="4244280" cy="4320481"/>
          </a:xfrm>
        </p:spPr>
        <p:txBody>
          <a:bodyPr>
            <a:normAutofit/>
          </a:bodyPr>
          <a:lstStyle/>
          <a:p>
            <a:r>
              <a:rPr lang="en-GB" sz="2600" dirty="0" smtClean="0">
                <a:solidFill>
                  <a:srgbClr val="0000FF"/>
                </a:solidFill>
                <a:latin typeface="Lucida Sans" panose="020B0602030504020204" pitchFamily="34" charset="0"/>
              </a:rPr>
              <a:t>Very important role</a:t>
            </a:r>
          </a:p>
          <a:p>
            <a:r>
              <a:rPr lang="en-GB" sz="2600" dirty="0" smtClean="0">
                <a:solidFill>
                  <a:srgbClr val="0000FF"/>
                </a:solidFill>
                <a:latin typeface="Lucida Sans" panose="020B0602030504020204" pitchFamily="34" charset="0"/>
              </a:rPr>
              <a:t>Talking</a:t>
            </a:r>
          </a:p>
          <a:p>
            <a:r>
              <a:rPr lang="en-GB" sz="2600" dirty="0" smtClean="0">
                <a:solidFill>
                  <a:srgbClr val="0000FF"/>
                </a:solidFill>
                <a:latin typeface="Lucida Sans" panose="020B0602030504020204" pitchFamily="34" charset="0"/>
              </a:rPr>
              <a:t>Singing</a:t>
            </a:r>
          </a:p>
          <a:p>
            <a:r>
              <a:rPr lang="en-GB" sz="2600" dirty="0" smtClean="0">
                <a:solidFill>
                  <a:srgbClr val="0000FF"/>
                </a:solidFill>
                <a:latin typeface="Lucida Sans" panose="020B0602030504020204" pitchFamily="34" charset="0"/>
              </a:rPr>
              <a:t>Reading</a:t>
            </a:r>
          </a:p>
          <a:p>
            <a:r>
              <a:rPr lang="en-GB" sz="2600" dirty="0" smtClean="0">
                <a:solidFill>
                  <a:srgbClr val="0000FF"/>
                </a:solidFill>
                <a:latin typeface="Lucida Sans" panose="020B0602030504020204" pitchFamily="34" charset="0"/>
              </a:rPr>
              <a:t>Playing</a:t>
            </a:r>
          </a:p>
          <a:p>
            <a:r>
              <a:rPr lang="en-GB" sz="2600" dirty="0" smtClean="0">
                <a:solidFill>
                  <a:srgbClr val="0000FF"/>
                </a:solidFill>
                <a:latin typeface="Lucida Sans" panose="020B0602030504020204" pitchFamily="34" charset="0"/>
              </a:rPr>
              <a:t>Quality interactions at home = positive outcomes at school</a:t>
            </a:r>
          </a:p>
          <a:p>
            <a:endParaRPr lang="en-US" sz="2600" b="1" dirty="0">
              <a:solidFill>
                <a:srgbClr val="0070C0"/>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8</a:t>
            </a:fld>
            <a:endParaRPr lang="en-GB" altLang="en-US" sz="1400" smtClean="0">
              <a:ea typeface="ＭＳ Ｐゴシック" pitchFamily="34" charset="-128"/>
            </a:endParaRPr>
          </a:p>
        </p:txBody>
      </p:sp>
    </p:spTree>
    <p:extLst>
      <p:ext uri="{BB962C8B-B14F-4D97-AF65-F5344CB8AC3E}">
        <p14:creationId xmlns:p14="http://schemas.microsoft.com/office/powerpoint/2010/main" val="22145285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78098"/>
          </a:xfrm>
        </p:spPr>
        <p:txBody>
          <a:bodyPr>
            <a:normAutofit fontScale="90000"/>
          </a:bodyPr>
          <a:lstStyle/>
          <a:p>
            <a:pPr eaLnBrk="1" hangingPunct="1"/>
            <a:r>
              <a:rPr lang="en-GB" altLang="en-US" sz="3200" dirty="0" err="1" smtClean="0">
                <a:latin typeface="Lucida Sans" panose="020B0602030504020204" pitchFamily="34" charset="0"/>
              </a:rPr>
              <a:t>Rhyngweithrediadau</a:t>
            </a:r>
            <a:r>
              <a:rPr lang="en-GB" altLang="en-US" sz="3200" dirty="0" smtClean="0">
                <a:latin typeface="Lucida Sans" panose="020B0602030504020204" pitchFamily="34" charset="0"/>
              </a:rPr>
              <a:t> o </a:t>
            </a:r>
            <a:r>
              <a:rPr lang="en-GB" altLang="en-US" sz="3200" dirty="0" err="1" smtClean="0">
                <a:latin typeface="Lucida Sans" panose="020B0602030504020204" pitchFamily="34" charset="0"/>
              </a:rPr>
              <a:t>ansawdd</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uchel</a:t>
            </a:r>
            <a:r>
              <a:rPr lang="en-GB" altLang="en-US" sz="3200" dirty="0" smtClean="0">
                <a:solidFill>
                  <a:srgbClr val="0070C0"/>
                </a:solidFill>
                <a:latin typeface="Lucida Sans" panose="020B0602030504020204" pitchFamily="34" charset="0"/>
              </a:rPr>
              <a:t/>
            </a:r>
            <a:br>
              <a:rPr lang="en-GB" altLang="en-US" sz="3200" dirty="0" smtClean="0">
                <a:solidFill>
                  <a:srgbClr val="0070C0"/>
                </a:solidFill>
                <a:latin typeface="Lucida Sans" panose="020B0602030504020204" pitchFamily="34" charset="0"/>
              </a:rPr>
            </a:br>
            <a:r>
              <a:rPr lang="en-GB" altLang="en-US" sz="3200" dirty="0" smtClean="0">
                <a:solidFill>
                  <a:srgbClr val="0000FF"/>
                </a:solidFill>
                <a:latin typeface="Lucida Sans" panose="020B0602030504020204" pitchFamily="34" charset="0"/>
              </a:rPr>
              <a:t>High quality interactions</a:t>
            </a:r>
          </a:p>
        </p:txBody>
      </p:sp>
      <p:sp>
        <p:nvSpPr>
          <p:cNvPr id="3" name="Content Placeholder 2"/>
          <p:cNvSpPr>
            <a:spLocks noGrp="1"/>
          </p:cNvSpPr>
          <p:nvPr>
            <p:ph sz="half" idx="1"/>
          </p:nvPr>
        </p:nvSpPr>
        <p:spPr>
          <a:xfrm>
            <a:off x="457200" y="1268760"/>
            <a:ext cx="4038600" cy="4320481"/>
          </a:xfrm>
        </p:spPr>
        <p:txBody>
          <a:bodyPr>
            <a:normAutofit/>
          </a:bodyPr>
          <a:lstStyle/>
          <a:p>
            <a:r>
              <a:rPr lang="en-GB" sz="3200" dirty="0" err="1" smtClean="0">
                <a:latin typeface="Lucida Sans" panose="020B0602030504020204" pitchFamily="34" charset="0"/>
              </a:rPr>
              <a:t>Bondio</a:t>
            </a:r>
            <a:endParaRPr lang="en-GB" sz="3200" dirty="0" smtClean="0">
              <a:latin typeface="Lucida Sans" panose="020B0602030504020204" pitchFamily="34" charset="0"/>
            </a:endParaRPr>
          </a:p>
          <a:p>
            <a:r>
              <a:rPr lang="en-GB" sz="3200" dirty="0" err="1" smtClean="0">
                <a:latin typeface="Lucida Sans" panose="020B0602030504020204" pitchFamily="34" charset="0"/>
              </a:rPr>
              <a:t>Ymlyniad</a:t>
            </a:r>
            <a:endParaRPr lang="en-GB" sz="3200" dirty="0" smtClean="0">
              <a:latin typeface="Lucida Sans" panose="020B0602030504020204" pitchFamily="34" charset="0"/>
            </a:endParaRPr>
          </a:p>
          <a:p>
            <a:r>
              <a:rPr lang="en-GB" sz="3200" dirty="0" err="1" smtClean="0">
                <a:latin typeface="Lucida Sans" panose="020B0602030504020204" pitchFamily="34" charset="0"/>
              </a:rPr>
              <a:t>Ystumiau</a:t>
            </a:r>
            <a:endParaRPr lang="en-GB" sz="3200" dirty="0" smtClean="0">
              <a:latin typeface="Lucida Sans" panose="020B0602030504020204" pitchFamily="34" charset="0"/>
            </a:endParaRPr>
          </a:p>
          <a:p>
            <a:r>
              <a:rPr lang="en-GB" sz="3200" dirty="0" err="1" smtClean="0">
                <a:latin typeface="Lucida Sans" panose="020B0602030504020204" pitchFamily="34" charset="0"/>
              </a:rPr>
              <a:t>Cilyddiaeth</a:t>
            </a:r>
            <a:endParaRPr lang="en-GB" sz="3200" dirty="0" smtClean="0">
              <a:latin typeface="Lucida Sans" panose="020B0602030504020204" pitchFamily="34" charset="0"/>
            </a:endParaRPr>
          </a:p>
        </p:txBody>
      </p:sp>
      <p:sp>
        <p:nvSpPr>
          <p:cNvPr id="4" name="Content Placeholder 3"/>
          <p:cNvSpPr>
            <a:spLocks noGrp="1"/>
          </p:cNvSpPr>
          <p:nvPr>
            <p:ph sz="half" idx="2"/>
          </p:nvPr>
        </p:nvSpPr>
        <p:spPr>
          <a:xfrm>
            <a:off x="4648200" y="1268760"/>
            <a:ext cx="4244280" cy="4320481"/>
          </a:xfrm>
        </p:spPr>
        <p:txBody>
          <a:bodyPr>
            <a:normAutofit/>
          </a:bodyPr>
          <a:lstStyle/>
          <a:p>
            <a:r>
              <a:rPr lang="en-GB" sz="3200" dirty="0" smtClean="0">
                <a:solidFill>
                  <a:srgbClr val="0000FF"/>
                </a:solidFill>
                <a:latin typeface="Lucida Sans" panose="020B0602030504020204" pitchFamily="34" charset="0"/>
              </a:rPr>
              <a:t>Bonding</a:t>
            </a:r>
          </a:p>
          <a:p>
            <a:r>
              <a:rPr lang="en-GB" sz="3200" dirty="0" smtClean="0">
                <a:solidFill>
                  <a:srgbClr val="0000FF"/>
                </a:solidFill>
                <a:latin typeface="Lucida Sans" panose="020B0602030504020204" pitchFamily="34" charset="0"/>
              </a:rPr>
              <a:t>Attachment</a:t>
            </a:r>
          </a:p>
          <a:p>
            <a:r>
              <a:rPr lang="en-GB" sz="3200" dirty="0" smtClean="0">
                <a:solidFill>
                  <a:srgbClr val="0000FF"/>
                </a:solidFill>
                <a:latin typeface="Lucida Sans" panose="020B0602030504020204" pitchFamily="34" charset="0"/>
              </a:rPr>
              <a:t>Gestures</a:t>
            </a:r>
          </a:p>
          <a:p>
            <a:r>
              <a:rPr lang="en-GB" sz="3200" dirty="0" smtClean="0">
                <a:solidFill>
                  <a:srgbClr val="0000FF"/>
                </a:solidFill>
                <a:latin typeface="Lucida Sans" panose="020B0602030504020204" pitchFamily="34" charset="0"/>
              </a:rPr>
              <a:t>Reciprocity</a:t>
            </a:r>
          </a:p>
          <a:p>
            <a:endParaRPr lang="en-US" sz="2600" b="1" dirty="0">
              <a:solidFill>
                <a:srgbClr val="0070C0"/>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9</a:t>
            </a:fld>
            <a:endParaRPr lang="en-GB" altLang="en-US" sz="1400" smtClean="0">
              <a:ea typeface="ＭＳ Ｐゴシック" pitchFamily="34" charset="-128"/>
            </a:endParaRPr>
          </a:p>
        </p:txBody>
      </p:sp>
    </p:spTree>
    <p:extLst>
      <p:ext uri="{BB962C8B-B14F-4D97-AF65-F5344CB8AC3E}">
        <p14:creationId xmlns:p14="http://schemas.microsoft.com/office/powerpoint/2010/main" val="15631031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78098"/>
          </a:xfrm>
        </p:spPr>
        <p:txBody>
          <a:bodyPr>
            <a:normAutofit fontScale="90000"/>
          </a:bodyPr>
          <a:lstStyle/>
          <a:p>
            <a:pPr eaLnBrk="1" hangingPunct="1"/>
            <a:r>
              <a:rPr lang="en-GB" altLang="en-US" sz="3200" dirty="0" err="1" smtClean="0">
                <a:latin typeface="Lucida Sans" panose="020B0602030504020204" pitchFamily="34" charset="0"/>
              </a:rPr>
              <a:t>Rhyngweithrediadau</a:t>
            </a:r>
            <a:r>
              <a:rPr lang="en-GB" altLang="en-US" sz="3200" dirty="0" smtClean="0">
                <a:latin typeface="Lucida Sans" panose="020B0602030504020204" pitchFamily="34" charset="0"/>
              </a:rPr>
              <a:t> o </a:t>
            </a:r>
            <a:r>
              <a:rPr lang="en-GB" altLang="en-US" sz="3200" dirty="0" err="1" smtClean="0">
                <a:latin typeface="Lucida Sans" panose="020B0602030504020204" pitchFamily="34" charset="0"/>
              </a:rPr>
              <a:t>ansawdd</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isel</a:t>
            </a:r>
            <a:r>
              <a:rPr lang="en-GB" altLang="en-US" sz="3200" dirty="0" smtClean="0">
                <a:solidFill>
                  <a:srgbClr val="0070C0"/>
                </a:solidFill>
                <a:latin typeface="Lucida Sans" panose="020B0602030504020204" pitchFamily="34" charset="0"/>
              </a:rPr>
              <a:t/>
            </a:r>
            <a:br>
              <a:rPr lang="en-GB" altLang="en-US" sz="3200" dirty="0" smtClean="0">
                <a:solidFill>
                  <a:srgbClr val="0070C0"/>
                </a:solidFill>
                <a:latin typeface="Lucida Sans" panose="020B0602030504020204" pitchFamily="34" charset="0"/>
              </a:rPr>
            </a:br>
            <a:r>
              <a:rPr lang="en-GB" altLang="en-US" sz="3200" dirty="0" smtClean="0">
                <a:solidFill>
                  <a:srgbClr val="0000FF"/>
                </a:solidFill>
                <a:latin typeface="Lucida Sans" panose="020B0602030504020204" pitchFamily="34" charset="0"/>
              </a:rPr>
              <a:t>Poor quality interactions</a:t>
            </a:r>
          </a:p>
        </p:txBody>
      </p:sp>
      <p:sp>
        <p:nvSpPr>
          <p:cNvPr id="3" name="Content Placeholder 2"/>
          <p:cNvSpPr>
            <a:spLocks noGrp="1"/>
          </p:cNvSpPr>
          <p:nvPr>
            <p:ph sz="half" idx="1"/>
          </p:nvPr>
        </p:nvSpPr>
        <p:spPr>
          <a:xfrm>
            <a:off x="457200" y="1268760"/>
            <a:ext cx="4038600" cy="4320481"/>
          </a:xfrm>
        </p:spPr>
        <p:txBody>
          <a:bodyPr>
            <a:normAutofit/>
          </a:bodyPr>
          <a:lstStyle/>
          <a:p>
            <a:r>
              <a:rPr lang="en-GB" sz="3200" dirty="0" err="1" smtClean="0">
                <a:latin typeface="Lucida Sans" panose="020B0602030504020204" pitchFamily="34" charset="0"/>
              </a:rPr>
              <a:t>Statws</a:t>
            </a:r>
            <a:r>
              <a:rPr lang="en-GB" sz="3200" dirty="0" smtClean="0">
                <a:latin typeface="Lucida Sans" panose="020B0602030504020204" pitchFamily="34" charset="0"/>
              </a:rPr>
              <a:t> </a:t>
            </a:r>
            <a:r>
              <a:rPr lang="en-GB" sz="3200" dirty="0" err="1" smtClean="0">
                <a:latin typeface="Lucida Sans" panose="020B0602030504020204" pitchFamily="34" charset="0"/>
              </a:rPr>
              <a:t>economaidd-gymdeithasol</a:t>
            </a:r>
            <a:endParaRPr lang="en-GB" sz="3200" dirty="0" smtClean="0">
              <a:latin typeface="Lucida Sans" panose="020B0602030504020204" pitchFamily="34" charset="0"/>
            </a:endParaRPr>
          </a:p>
          <a:p>
            <a:r>
              <a:rPr lang="en-GB" sz="3200" dirty="0" err="1" smtClean="0">
                <a:latin typeface="Lucida Sans" panose="020B0602030504020204" pitchFamily="34" charset="0"/>
              </a:rPr>
              <a:t>Oedran</a:t>
            </a:r>
            <a:r>
              <a:rPr lang="en-GB" sz="3200" dirty="0" smtClean="0">
                <a:latin typeface="Lucida Sans" panose="020B0602030504020204" pitchFamily="34" charset="0"/>
              </a:rPr>
              <a:t> </a:t>
            </a:r>
            <a:r>
              <a:rPr lang="en-GB" sz="3200" dirty="0" err="1" smtClean="0">
                <a:latin typeface="Lucida Sans" panose="020B0602030504020204" pitchFamily="34" charset="0"/>
              </a:rPr>
              <a:t>dechrau</a:t>
            </a:r>
            <a:r>
              <a:rPr lang="en-GB" sz="3200" dirty="0" smtClean="0">
                <a:latin typeface="Lucida Sans" panose="020B0602030504020204" pitchFamily="34" charset="0"/>
              </a:rPr>
              <a:t> </a:t>
            </a:r>
            <a:r>
              <a:rPr lang="en-GB" sz="3200" dirty="0" err="1" smtClean="0">
                <a:latin typeface="Lucida Sans" panose="020B0602030504020204" pitchFamily="34" charset="0"/>
              </a:rPr>
              <a:t>ysgol</a:t>
            </a:r>
            <a:endParaRPr lang="en-GB" sz="3200" dirty="0" smtClean="0">
              <a:latin typeface="Lucida Sans" panose="020B0602030504020204" pitchFamily="34" charset="0"/>
            </a:endParaRPr>
          </a:p>
          <a:p>
            <a:r>
              <a:rPr lang="en-GB" sz="3200" dirty="0" smtClean="0">
                <a:latin typeface="Lucida Sans" panose="020B0602030504020204" pitchFamily="34" charset="0"/>
              </a:rPr>
              <a:t>ADY</a:t>
            </a:r>
          </a:p>
          <a:p>
            <a:r>
              <a:rPr lang="en-GB" sz="3200" dirty="0" err="1" smtClean="0">
                <a:latin typeface="Lucida Sans" panose="020B0602030504020204" pitchFamily="34" charset="0"/>
              </a:rPr>
              <a:t>Cyfryngau</a:t>
            </a:r>
            <a:endParaRPr lang="en-GB" sz="3200" dirty="0" smtClean="0">
              <a:latin typeface="Lucida Sans" panose="020B0602030504020204" pitchFamily="34" charset="0"/>
            </a:endParaRPr>
          </a:p>
        </p:txBody>
      </p:sp>
      <p:sp>
        <p:nvSpPr>
          <p:cNvPr id="4" name="Content Placeholder 3"/>
          <p:cNvSpPr>
            <a:spLocks noGrp="1"/>
          </p:cNvSpPr>
          <p:nvPr>
            <p:ph sz="half" idx="2"/>
          </p:nvPr>
        </p:nvSpPr>
        <p:spPr>
          <a:xfrm>
            <a:off x="4648200" y="1268760"/>
            <a:ext cx="4244280" cy="4320481"/>
          </a:xfrm>
        </p:spPr>
        <p:txBody>
          <a:bodyPr>
            <a:normAutofit/>
          </a:bodyPr>
          <a:lstStyle/>
          <a:p>
            <a:r>
              <a:rPr lang="en-GB" sz="3200" dirty="0" smtClean="0">
                <a:solidFill>
                  <a:srgbClr val="0000FF"/>
                </a:solidFill>
                <a:latin typeface="Lucida Sans" panose="020B0602030504020204" pitchFamily="34" charset="0"/>
              </a:rPr>
              <a:t>Socio-economic status</a:t>
            </a:r>
          </a:p>
          <a:p>
            <a:r>
              <a:rPr lang="en-GB" sz="3200" dirty="0" smtClean="0">
                <a:solidFill>
                  <a:srgbClr val="0000FF"/>
                </a:solidFill>
                <a:latin typeface="Lucida Sans" panose="020B0602030504020204" pitchFamily="34" charset="0"/>
              </a:rPr>
              <a:t>Age when starting school</a:t>
            </a:r>
          </a:p>
          <a:p>
            <a:r>
              <a:rPr lang="en-GB" sz="3200" dirty="0" smtClean="0">
                <a:solidFill>
                  <a:srgbClr val="0000FF"/>
                </a:solidFill>
                <a:latin typeface="Lucida Sans" panose="020B0602030504020204" pitchFamily="34" charset="0"/>
              </a:rPr>
              <a:t>ALN</a:t>
            </a:r>
          </a:p>
          <a:p>
            <a:r>
              <a:rPr lang="en-GB" sz="3200" dirty="0" smtClean="0">
                <a:solidFill>
                  <a:srgbClr val="0000FF"/>
                </a:solidFill>
                <a:latin typeface="Lucida Sans" panose="020B0602030504020204" pitchFamily="34" charset="0"/>
              </a:rPr>
              <a:t>Media</a:t>
            </a:r>
          </a:p>
          <a:p>
            <a:endParaRPr lang="en-US" sz="2600" b="1" dirty="0">
              <a:solidFill>
                <a:srgbClr val="0070C0"/>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10</a:t>
            </a:fld>
            <a:endParaRPr lang="en-GB" altLang="en-US" sz="1400" smtClean="0">
              <a:ea typeface="ＭＳ Ｐゴシック" pitchFamily="34" charset="-128"/>
            </a:endParaRPr>
          </a:p>
        </p:txBody>
      </p:sp>
    </p:spTree>
    <p:extLst>
      <p:ext uri="{BB962C8B-B14F-4D97-AF65-F5344CB8AC3E}">
        <p14:creationId xmlns:p14="http://schemas.microsoft.com/office/powerpoint/2010/main" val="1053093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Autofit/>
          </a:bodyPr>
          <a:lstStyle/>
          <a:p>
            <a:r>
              <a:rPr lang="en-GB" altLang="en-US" sz="3600" dirty="0" smtClean="0">
                <a:latin typeface="Lucida Sans" panose="020B0602030504020204" pitchFamily="34" charset="0"/>
              </a:rPr>
              <a:t>Llafaredd </a:t>
            </a:r>
            <a:br>
              <a:rPr lang="en-GB" altLang="en-US" sz="3600" dirty="0" smtClean="0">
                <a:latin typeface="Lucida Sans" panose="020B0602030504020204" pitchFamily="34" charset="0"/>
              </a:rPr>
            </a:br>
            <a:r>
              <a:rPr lang="en-GB" altLang="en-US" sz="3600" dirty="0" err="1" smtClean="0">
                <a:solidFill>
                  <a:srgbClr val="0000FF"/>
                </a:solidFill>
                <a:latin typeface="Lucida Sans" panose="020B0602030504020204" pitchFamily="34" charset="0"/>
              </a:rPr>
              <a:t>Oracy</a:t>
            </a:r>
            <a:endParaRPr lang="en-GB" altLang="en-US"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628650" y="1628800"/>
            <a:ext cx="3886200" cy="4548163"/>
          </a:xfrm>
        </p:spPr>
        <p:txBody>
          <a:bodyPr/>
          <a:lstStyle/>
          <a:p>
            <a:pPr marL="0" indent="0">
              <a:buFontTx/>
              <a:buNone/>
              <a:defRPr/>
            </a:pPr>
            <a:endParaRPr lang="en-GB" dirty="0"/>
          </a:p>
          <a:p>
            <a:pPr lvl="1">
              <a:lnSpc>
                <a:spcPct val="100000"/>
              </a:lnSpc>
              <a:buFont typeface="Arial" panose="020B0604020202020204" pitchFamily="34" charset="0"/>
              <a:buChar char="•"/>
              <a:defRPr/>
            </a:pPr>
            <a:r>
              <a:rPr lang="en-GB" sz="3600" dirty="0" err="1">
                <a:latin typeface="Lucida Sans" panose="020B0602030504020204" pitchFamily="34" charset="0"/>
              </a:rPr>
              <a:t>Siarad</a:t>
            </a:r>
            <a:r>
              <a:rPr lang="en-GB" sz="3600" dirty="0">
                <a:latin typeface="Lucida Sans" panose="020B0602030504020204" pitchFamily="34" charset="0"/>
              </a:rPr>
              <a:t> </a:t>
            </a:r>
          </a:p>
          <a:p>
            <a:pPr lvl="1">
              <a:lnSpc>
                <a:spcPct val="100000"/>
              </a:lnSpc>
              <a:buFont typeface="Arial" panose="020B0604020202020204" pitchFamily="34" charset="0"/>
              <a:buChar char="•"/>
              <a:defRPr/>
            </a:pPr>
            <a:r>
              <a:rPr lang="en-GB" sz="3600" dirty="0" err="1">
                <a:latin typeface="Lucida Sans" panose="020B0602030504020204" pitchFamily="34" charset="0"/>
              </a:rPr>
              <a:t>Gwrando</a:t>
            </a:r>
            <a:endParaRPr lang="en-GB" sz="3600" dirty="0">
              <a:latin typeface="Lucida Sans" panose="020B0602030504020204" pitchFamily="34" charset="0"/>
            </a:endParaRPr>
          </a:p>
          <a:p>
            <a:pPr lvl="1">
              <a:lnSpc>
                <a:spcPct val="100000"/>
              </a:lnSpc>
              <a:buFont typeface="Arial" panose="020B0604020202020204" pitchFamily="34" charset="0"/>
              <a:buChar char="•"/>
              <a:defRPr/>
            </a:pPr>
            <a:r>
              <a:rPr lang="en-GB" sz="3600" dirty="0" err="1">
                <a:latin typeface="Lucida Sans" panose="020B0602030504020204" pitchFamily="34" charset="0"/>
              </a:rPr>
              <a:t>Cydweithio</a:t>
            </a:r>
            <a:r>
              <a:rPr lang="en-GB" sz="3600" dirty="0">
                <a:latin typeface="Lucida Sans" panose="020B0602030504020204" pitchFamily="34" charset="0"/>
              </a:rPr>
              <a:t> a </a:t>
            </a:r>
            <a:r>
              <a:rPr lang="en-GB" sz="3600" dirty="0" err="1">
                <a:latin typeface="Lucida Sans" panose="020B0602030504020204" pitchFamily="34" charset="0"/>
              </a:rPr>
              <a:t>thrafod</a:t>
            </a:r>
            <a:endParaRPr lang="en-GB" sz="3600" dirty="0">
              <a:latin typeface="Lucida Sans" panose="020B0602030504020204" pitchFamily="34" charset="0"/>
            </a:endParaRPr>
          </a:p>
          <a:p>
            <a:pPr>
              <a:defRPr/>
            </a:pPr>
            <a:endParaRPr lang="en-GB" dirty="0"/>
          </a:p>
        </p:txBody>
      </p:sp>
      <p:sp>
        <p:nvSpPr>
          <p:cNvPr id="7172" name="Content Placeholder 3"/>
          <p:cNvSpPr>
            <a:spLocks noGrp="1"/>
          </p:cNvSpPr>
          <p:nvPr>
            <p:ph sz="half" idx="2"/>
          </p:nvPr>
        </p:nvSpPr>
        <p:spPr>
          <a:xfrm>
            <a:off x="4629150" y="1412776"/>
            <a:ext cx="3886200" cy="4764187"/>
          </a:xfrm>
        </p:spPr>
        <p:txBody>
          <a:bodyPr/>
          <a:lstStyle/>
          <a:p>
            <a:endParaRPr lang="en-GB" altLang="en-US" dirty="0" smtClean="0"/>
          </a:p>
          <a:p>
            <a:pPr lvl="1">
              <a:lnSpc>
                <a:spcPct val="100000"/>
              </a:lnSpc>
              <a:buFont typeface="Arial" panose="020B0604020202020204" pitchFamily="34" charset="0"/>
              <a:buChar char="•"/>
            </a:pPr>
            <a:r>
              <a:rPr lang="en-GB" altLang="en-US" sz="3600" dirty="0" smtClean="0">
                <a:solidFill>
                  <a:srgbClr val="0000FF"/>
                </a:solidFill>
                <a:latin typeface="Lucida Sans" panose="020B0602030504020204" pitchFamily="34" charset="0"/>
              </a:rPr>
              <a:t>Speaking</a:t>
            </a:r>
          </a:p>
          <a:p>
            <a:pPr lvl="1">
              <a:lnSpc>
                <a:spcPct val="100000"/>
              </a:lnSpc>
              <a:buFont typeface="Arial" panose="020B0604020202020204" pitchFamily="34" charset="0"/>
              <a:buChar char="•"/>
            </a:pPr>
            <a:r>
              <a:rPr lang="en-GB" altLang="en-US" sz="3600" dirty="0" smtClean="0">
                <a:solidFill>
                  <a:srgbClr val="0000FF"/>
                </a:solidFill>
                <a:latin typeface="Lucida Sans" panose="020B0602030504020204" pitchFamily="34" charset="0"/>
              </a:rPr>
              <a:t>Listening	</a:t>
            </a:r>
          </a:p>
          <a:p>
            <a:pPr lvl="1">
              <a:lnSpc>
                <a:spcPct val="100000"/>
              </a:lnSpc>
              <a:buFont typeface="Arial" panose="020B0604020202020204" pitchFamily="34" charset="0"/>
              <a:buChar char="•"/>
            </a:pPr>
            <a:r>
              <a:rPr lang="en-GB" altLang="en-US" sz="3600" dirty="0" smtClean="0">
                <a:solidFill>
                  <a:srgbClr val="0000FF"/>
                </a:solidFill>
                <a:latin typeface="Lucida Sans" panose="020B0602030504020204" pitchFamily="34" charset="0"/>
              </a:rPr>
              <a:t>Collaboration and discussion</a:t>
            </a:r>
          </a:p>
          <a:p>
            <a:endParaRPr lang="en-GB" altLang="en-US" dirty="0" smtClean="0"/>
          </a:p>
        </p:txBody>
      </p:sp>
    </p:spTree>
    <p:extLst>
      <p:ext uri="{BB962C8B-B14F-4D97-AF65-F5344CB8AC3E}">
        <p14:creationId xmlns:p14="http://schemas.microsoft.com/office/powerpoint/2010/main" val="8043557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67544" y="457200"/>
            <a:ext cx="6552728" cy="1027584"/>
          </a:xfrm>
        </p:spPr>
        <p:txBody>
          <a:bodyPr>
            <a:normAutofit fontScale="90000"/>
          </a:bodyPr>
          <a:lstStyle/>
          <a:p>
            <a:r>
              <a:rPr lang="en-GB" altLang="en-US" sz="3600" dirty="0" smtClean="0">
                <a:latin typeface="Lucida Sans" panose="020B0602030504020204" pitchFamily="34" charset="0"/>
              </a:rPr>
              <a:t>Pam </a:t>
            </a:r>
            <a:r>
              <a:rPr lang="en-GB" altLang="en-US" sz="3600" dirty="0" err="1" smtClean="0">
                <a:latin typeface="Lucida Sans" panose="020B0602030504020204" pitchFamily="34" charset="0"/>
              </a:rPr>
              <a:t>fod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llafaredd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yn</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bwysig</a:t>
            </a:r>
            <a:r>
              <a:rPr lang="en-GB" altLang="en-US" sz="3600" dirty="0" smtClean="0">
                <a:latin typeface="Lucida Sans" panose="020B0602030504020204" pitchFamily="34" charset="0"/>
              </a:rPr>
              <a:t>?</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Why is </a:t>
            </a:r>
            <a:r>
              <a:rPr lang="en-GB" altLang="en-US" sz="3600" dirty="0" err="1" smtClean="0">
                <a:solidFill>
                  <a:srgbClr val="0000FF"/>
                </a:solidFill>
                <a:latin typeface="Lucida Sans" panose="020B0602030504020204" pitchFamily="34" charset="0"/>
              </a:rPr>
              <a:t>o</a:t>
            </a:r>
            <a:r>
              <a:rPr lang="en-GB" altLang="en-US" sz="3600" dirty="0" err="1" smtClean="0">
                <a:solidFill>
                  <a:srgbClr val="0000FF"/>
                </a:solidFill>
                <a:latin typeface="Lucida Sans" panose="020B0602030504020204" pitchFamily="34" charset="0"/>
              </a:rPr>
              <a:t>racy</a:t>
            </a:r>
            <a:r>
              <a:rPr lang="en-GB" altLang="en-US" sz="3600" dirty="0" smtClean="0">
                <a:solidFill>
                  <a:srgbClr val="0000FF"/>
                </a:solidFill>
                <a:latin typeface="Lucida Sans" panose="020B0602030504020204" pitchFamily="34" charset="0"/>
              </a:rPr>
              <a:t> important?</a:t>
            </a:r>
            <a:endParaRPr lang="en-GB" altLang="en-US" sz="3600" i="1" dirty="0" smtClean="0">
              <a:solidFill>
                <a:srgbClr val="0000FF"/>
              </a:solidFill>
            </a:endParaRPr>
          </a:p>
        </p:txBody>
      </p:sp>
      <p:sp>
        <p:nvSpPr>
          <p:cNvPr id="33795" name="Content Placeholder 2"/>
          <p:cNvSpPr>
            <a:spLocks noGrp="1"/>
          </p:cNvSpPr>
          <p:nvPr>
            <p:ph idx="1"/>
          </p:nvPr>
        </p:nvSpPr>
        <p:spPr>
          <a:xfrm>
            <a:off x="3887391" y="1772816"/>
            <a:ext cx="4629150" cy="4088235"/>
          </a:xfrm>
        </p:spPr>
        <p:txBody>
          <a:bodyPr>
            <a:normAutofit/>
          </a:bodyPr>
          <a:lstStyle/>
          <a:p>
            <a:pPr marL="0" indent="0" eaLnBrk="1" hangingPunct="1">
              <a:buNone/>
            </a:pPr>
            <a:r>
              <a:rPr lang="en-GB" altLang="en-US" sz="2800" i="1" dirty="0" smtClean="0">
                <a:latin typeface="Lucida Sans" panose="020B0602030504020204" pitchFamily="34" charset="0"/>
              </a:rPr>
              <a:t>“Communication is a key life skill”</a:t>
            </a:r>
          </a:p>
          <a:p>
            <a:pPr marL="0" indent="0" algn="r" eaLnBrk="1" hangingPunct="1">
              <a:buNone/>
            </a:pPr>
            <a:r>
              <a:rPr lang="en-GB" altLang="en-US" sz="1600" dirty="0" smtClean="0">
                <a:latin typeface="Lucida Sans" panose="020B0602030504020204" pitchFamily="34" charset="0"/>
              </a:rPr>
              <a:t>(Lodge, 2020, p.3)</a:t>
            </a:r>
          </a:p>
          <a:p>
            <a:pPr marL="0" indent="0" eaLnBrk="1" hangingPunct="1">
              <a:buNone/>
            </a:pPr>
            <a:endParaRPr lang="en-GB" altLang="en-US" sz="1600" dirty="0">
              <a:latin typeface="Lucida Sans" panose="020B0602030504020204" pitchFamily="34" charset="0"/>
            </a:endParaRPr>
          </a:p>
          <a:p>
            <a:r>
              <a:rPr lang="en-GB" altLang="en-US" sz="2000" dirty="0" err="1">
                <a:latin typeface="Lucida Sans" panose="020B0602030504020204" pitchFamily="34" charset="0"/>
              </a:rPr>
              <a:t>Os</a:t>
            </a:r>
            <a:r>
              <a:rPr lang="en-GB" altLang="en-US" sz="2000" dirty="0">
                <a:latin typeface="Lucida Sans" panose="020B0602030504020204" pitchFamily="34" charset="0"/>
              </a:rPr>
              <a:t> </a:t>
            </a:r>
            <a:r>
              <a:rPr lang="en-GB" altLang="en-US" sz="2000" dirty="0" err="1" smtClean="0">
                <a:latin typeface="Lucida Sans" panose="020B0602030504020204" pitchFamily="34" charset="0"/>
              </a:rPr>
              <a:t>nad</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yw</a:t>
            </a:r>
            <a:r>
              <a:rPr lang="en-GB" altLang="en-US" sz="2000" dirty="0" smtClean="0">
                <a:latin typeface="Lucida Sans" panose="020B0602030504020204" pitchFamily="34" charset="0"/>
              </a:rPr>
              <a:t> plant </a:t>
            </a:r>
            <a:r>
              <a:rPr lang="en-GB" altLang="en-US" sz="2000" dirty="0" err="1" smtClean="0">
                <a:latin typeface="Lucida Sans" panose="020B0602030504020204" pitchFamily="34" charset="0"/>
              </a:rPr>
              <a:t>yn</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cael</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cyfle</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i</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siarad</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maent</a:t>
            </a:r>
            <a:r>
              <a:rPr lang="en-GB" altLang="en-US" sz="2000" dirty="0">
                <a:latin typeface="Lucida Sans" panose="020B0602030504020204" pitchFamily="34" charset="0"/>
              </a:rPr>
              <a:t> </a:t>
            </a:r>
            <a:r>
              <a:rPr lang="en-GB" altLang="en-US" sz="2000" dirty="0" err="1" smtClean="0">
                <a:latin typeface="Lucida Sans" panose="020B0602030504020204" pitchFamily="34" charset="0"/>
              </a:rPr>
              <a:t>fwy</a:t>
            </a:r>
            <a:r>
              <a:rPr lang="en-GB" altLang="en-US" sz="2000" dirty="0" smtClean="0">
                <a:latin typeface="Lucida Sans" panose="020B0602030504020204" pitchFamily="34" charset="0"/>
              </a:rPr>
              <a:t> </a:t>
            </a:r>
            <a:r>
              <a:rPr lang="en-GB" altLang="en-US" sz="2000" dirty="0" err="1">
                <a:latin typeface="Lucida Sans" panose="020B0602030504020204" pitchFamily="34" charset="0"/>
              </a:rPr>
              <a:t>tebygol</a:t>
            </a:r>
            <a:r>
              <a:rPr lang="en-GB" altLang="en-US" sz="2000" dirty="0">
                <a:latin typeface="Lucida Sans" panose="020B0602030504020204" pitchFamily="34" charset="0"/>
              </a:rPr>
              <a:t> o </a:t>
            </a:r>
            <a:r>
              <a:rPr lang="en-GB" altLang="en-US" sz="2000" dirty="0" err="1" smtClean="0">
                <a:latin typeface="Lucida Sans" panose="020B0602030504020204" pitchFamily="34" charset="0"/>
              </a:rPr>
              <a:t>gael</a:t>
            </a:r>
            <a:r>
              <a:rPr lang="en-GB" altLang="en-US" sz="2000" dirty="0" smtClean="0">
                <a:latin typeface="Lucida Sans" panose="020B0602030504020204" pitchFamily="34" charset="0"/>
              </a:rPr>
              <a:t> </a:t>
            </a:r>
            <a:r>
              <a:rPr lang="en-GB" altLang="en-US" sz="2000" dirty="0" err="1" smtClean="0">
                <a:latin typeface="Lucida Sans" panose="020B0602030504020204" pitchFamily="34" charset="0"/>
              </a:rPr>
              <a:t>geirfa</a:t>
            </a:r>
            <a:r>
              <a:rPr lang="en-GB" altLang="en-US" sz="2000" dirty="0" smtClean="0">
                <a:latin typeface="Lucida Sans" panose="020B0602030504020204" pitchFamily="34" charset="0"/>
              </a:rPr>
              <a:t> wan</a:t>
            </a:r>
          </a:p>
          <a:p>
            <a:r>
              <a:rPr lang="en-GB" altLang="en-US" sz="2000" dirty="0" smtClean="0">
                <a:solidFill>
                  <a:srgbClr val="0000FF"/>
                </a:solidFill>
                <a:latin typeface="Lucida Sans" panose="020B0602030504020204" pitchFamily="34" charset="0"/>
              </a:rPr>
              <a:t>If </a:t>
            </a:r>
            <a:r>
              <a:rPr lang="en-GB" altLang="en-US" sz="2000" dirty="0" err="1" smtClean="0">
                <a:solidFill>
                  <a:srgbClr val="0000FF"/>
                </a:solidFill>
                <a:latin typeface="Lucida Sans" panose="020B0602030504020204" pitchFamily="34" charset="0"/>
              </a:rPr>
              <a:t>oracy</a:t>
            </a:r>
            <a:r>
              <a:rPr lang="en-GB" altLang="en-US" sz="2000" dirty="0" smtClean="0">
                <a:solidFill>
                  <a:srgbClr val="0000FF"/>
                </a:solidFill>
                <a:latin typeface="Lucida Sans" panose="020B0602030504020204" pitchFamily="34" charset="0"/>
              </a:rPr>
              <a:t> is stifled, young children are more likely to have poor vocabulary</a:t>
            </a:r>
            <a:endParaRPr lang="en-GB" altLang="en-US" sz="1800" dirty="0" smtClean="0">
              <a:solidFill>
                <a:srgbClr val="0000FF"/>
              </a:solidFill>
              <a:latin typeface="Lucida Sans" panose="020B0602030504020204" pitchFamily="34" charset="0"/>
            </a:endParaRPr>
          </a:p>
        </p:txBody>
      </p:sp>
      <p:pic>
        <p:nvPicPr>
          <p:cNvPr id="4" name="Picture 3"/>
          <p:cNvPicPr>
            <a:picLocks noChangeAspect="1"/>
          </p:cNvPicPr>
          <p:nvPr/>
        </p:nvPicPr>
        <p:blipFill>
          <a:blip r:embed="rId3"/>
          <a:stretch>
            <a:fillRect/>
          </a:stretch>
        </p:blipFill>
        <p:spPr>
          <a:xfrm>
            <a:off x="395536" y="1647494"/>
            <a:ext cx="3255490" cy="4301786"/>
          </a:xfrm>
          <a:prstGeom prst="rect">
            <a:avLst/>
          </a:prstGeom>
        </p:spPr>
      </p:pic>
      <p:sp>
        <p:nvSpPr>
          <p:cNvPr id="2" name="Text Placeholder 1"/>
          <p:cNvSpPr>
            <a:spLocks noGrp="1"/>
          </p:cNvSpPr>
          <p:nvPr>
            <p:ph type="body" sz="half" idx="2"/>
          </p:nvPr>
        </p:nvSpPr>
        <p:spPr>
          <a:xfrm>
            <a:off x="251521" y="1772816"/>
            <a:ext cx="3240360" cy="3096344"/>
          </a:xfrm>
        </p:spPr>
        <p:txBody>
          <a:bodyPr/>
          <a:lstStyle/>
          <a:p>
            <a:endParaRPr lang="en-GB" dirty="0"/>
          </a:p>
        </p:txBody>
      </p:sp>
    </p:spTree>
    <p:extLst>
      <p:ext uri="{BB962C8B-B14F-4D97-AF65-F5344CB8AC3E}">
        <p14:creationId xmlns:p14="http://schemas.microsoft.com/office/powerpoint/2010/main" val="36935168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365127"/>
            <a:ext cx="7886700" cy="759617"/>
          </a:xfrm>
        </p:spPr>
        <p:txBody>
          <a:bodyPr>
            <a:normAutofit fontScale="90000"/>
          </a:bodyPr>
          <a:lstStyle/>
          <a:p>
            <a:r>
              <a:rPr lang="en-GB" altLang="en-US" sz="3600" dirty="0" err="1" smtClean="0">
                <a:latin typeface="Lucida Sans" panose="020B0602030504020204" pitchFamily="34" charset="0"/>
              </a:rPr>
              <a:t>Geirfa</a:t>
            </a:r>
            <a:r>
              <a:rPr lang="en-GB" altLang="en-US" sz="3600" dirty="0" smtClean="0">
                <a:latin typeface="Lucida Sans" panose="020B0602030504020204" pitchFamily="34" charset="0"/>
              </a:rPr>
              <a:t> wan </a:t>
            </a:r>
            <a:r>
              <a:rPr lang="en-GB" altLang="en-US" sz="3600" dirty="0" err="1" smtClean="0">
                <a:latin typeface="Lucida Sans" panose="020B0602030504020204" pitchFamily="34" charset="0"/>
              </a:rPr>
              <a:t>yn</a:t>
            </a:r>
            <a:r>
              <a:rPr lang="en-GB" altLang="en-US" sz="3600" dirty="0" smtClean="0">
                <a:latin typeface="Lucida Sans" panose="020B0602030504020204" pitchFamily="34" charset="0"/>
              </a:rPr>
              <a:t> 5 </a:t>
            </a:r>
            <a:r>
              <a:rPr lang="en-GB" altLang="en-US" sz="3600" dirty="0" err="1" smtClean="0">
                <a:latin typeface="Lucida Sans" panose="020B0602030504020204" pitchFamily="34" charset="0"/>
              </a:rPr>
              <a:t>oed</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Poor vocabulary at 5 years</a:t>
            </a:r>
            <a:endParaRPr lang="en-GB" altLang="en-US" sz="3600" i="1" dirty="0" smtClean="0">
              <a:solidFill>
                <a:srgbClr val="0000FF"/>
              </a:solidFill>
            </a:endParaRPr>
          </a:p>
        </p:txBody>
      </p:sp>
      <p:sp>
        <p:nvSpPr>
          <p:cNvPr id="33795" name="Content Placeholder 2"/>
          <p:cNvSpPr>
            <a:spLocks noGrp="1"/>
          </p:cNvSpPr>
          <p:nvPr>
            <p:ph sz="half" idx="1"/>
          </p:nvPr>
        </p:nvSpPr>
        <p:spPr>
          <a:xfrm>
            <a:off x="107504" y="1268760"/>
            <a:ext cx="4388296" cy="4320828"/>
          </a:xfrm>
        </p:spPr>
        <p:txBody>
          <a:bodyPr>
            <a:noAutofit/>
          </a:bodyPr>
          <a:lstStyle/>
          <a:p>
            <a:r>
              <a:rPr lang="en-GB" sz="2200" dirty="0" smtClean="0">
                <a:latin typeface="Lucida Sans" panose="020B0602030504020204" pitchFamily="34" charset="0"/>
              </a:rPr>
              <a:t>6 </a:t>
            </a:r>
            <a:r>
              <a:rPr lang="en-GB" sz="2200" dirty="0" err="1" smtClean="0">
                <a:latin typeface="Lucida Sans" panose="020B0602030504020204" pitchFamily="34" charset="0"/>
              </a:rPr>
              <a:t>gwaith</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llai</a:t>
            </a:r>
            <a:r>
              <a:rPr lang="en-GB" sz="2200" dirty="0" smtClean="0">
                <a:latin typeface="Lucida Sans" panose="020B0602030504020204" pitchFamily="34" charset="0"/>
              </a:rPr>
              <a:t> </a:t>
            </a:r>
            <a:r>
              <a:rPr lang="en-GB" sz="2200" dirty="0" err="1">
                <a:latin typeface="Lucida Sans" panose="020B0602030504020204" pitchFamily="34" charset="0"/>
              </a:rPr>
              <a:t>tebygol</a:t>
            </a:r>
            <a:r>
              <a:rPr lang="en-GB" sz="2200" dirty="0">
                <a:latin typeface="Lucida Sans" panose="020B0602030504020204" pitchFamily="34" charset="0"/>
              </a:rPr>
              <a:t> o </a:t>
            </a:r>
            <a:r>
              <a:rPr lang="en-GB" sz="2200" dirty="0" err="1">
                <a:latin typeface="Lucida Sans" panose="020B0602030504020204" pitchFamily="34" charset="0"/>
              </a:rPr>
              <a:t>gyrraedd</a:t>
            </a:r>
            <a:r>
              <a:rPr lang="en-GB" sz="2200" dirty="0">
                <a:latin typeface="Lucida Sans" panose="020B0602030504020204" pitchFamily="34" charset="0"/>
              </a:rPr>
              <a:t> </a:t>
            </a:r>
            <a:r>
              <a:rPr lang="en-GB" sz="2200" dirty="0" err="1">
                <a:latin typeface="Lucida Sans" panose="020B0602030504020204" pitchFamily="34" charset="0"/>
              </a:rPr>
              <a:t>safon</a:t>
            </a:r>
            <a:r>
              <a:rPr lang="en-GB" sz="2200" dirty="0">
                <a:latin typeface="Lucida Sans" panose="020B0602030504020204" pitchFamily="34" charset="0"/>
              </a:rPr>
              <a:t> </a:t>
            </a:r>
            <a:r>
              <a:rPr lang="en-GB" sz="2200" dirty="0" err="1">
                <a:latin typeface="Lucida Sans" panose="020B0602030504020204" pitchFamily="34" charset="0"/>
              </a:rPr>
              <a:t>ddisgwyliedig</a:t>
            </a:r>
            <a:r>
              <a:rPr lang="en-GB" sz="2200" dirty="0">
                <a:latin typeface="Lucida Sans" panose="020B0602030504020204" pitchFamily="34" charset="0"/>
              </a:rPr>
              <a:t> </a:t>
            </a:r>
            <a:r>
              <a:rPr lang="en-GB" sz="2200" dirty="0" err="1" smtClean="0">
                <a:latin typeface="Lucida Sans" panose="020B0602030504020204" pitchFamily="34" charset="0"/>
              </a:rPr>
              <a:t>Saesneg</a:t>
            </a:r>
            <a:r>
              <a:rPr lang="en-GB" sz="2200" dirty="0" smtClean="0">
                <a:latin typeface="Lucida Sans" panose="020B0602030504020204" pitchFamily="34" charset="0"/>
              </a:rPr>
              <a:t>/ </a:t>
            </a:r>
            <a:r>
              <a:rPr lang="en-GB" sz="2200" dirty="0" err="1">
                <a:latin typeface="Lucida Sans" panose="020B0602030504020204" pitchFamily="34" charset="0"/>
              </a:rPr>
              <a:t>Cymraeg</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11 </a:t>
            </a:r>
            <a:r>
              <a:rPr lang="en-GB" sz="2200" dirty="0" err="1" smtClean="0">
                <a:latin typeface="Lucida Sans" panose="020B0602030504020204" pitchFamily="34" charset="0"/>
              </a:rPr>
              <a:t>oed</a:t>
            </a:r>
            <a:endParaRPr lang="en-GB" sz="2200" dirty="0" smtClean="0">
              <a:latin typeface="Lucida Sans" panose="020B0602030504020204" pitchFamily="34" charset="0"/>
            </a:endParaRPr>
          </a:p>
          <a:p>
            <a:r>
              <a:rPr lang="en-GB" sz="2200" dirty="0" smtClean="0">
                <a:latin typeface="Lucida Sans" panose="020B0602030504020204" pitchFamily="34" charset="0"/>
              </a:rPr>
              <a:t>10 </a:t>
            </a:r>
            <a:r>
              <a:rPr lang="en-GB" sz="2200" dirty="0" err="1" smtClean="0">
                <a:latin typeface="Lucida Sans" panose="020B0602030504020204" pitchFamily="34" charset="0"/>
              </a:rPr>
              <a:t>gwaith</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llai</a:t>
            </a:r>
            <a:r>
              <a:rPr lang="en-GB" sz="2200" dirty="0" smtClean="0">
                <a:latin typeface="Lucida Sans" panose="020B0602030504020204" pitchFamily="34" charset="0"/>
              </a:rPr>
              <a:t> </a:t>
            </a:r>
            <a:r>
              <a:rPr lang="en-GB" sz="2200" dirty="0" err="1">
                <a:latin typeface="Lucida Sans" panose="020B0602030504020204" pitchFamily="34" charset="0"/>
              </a:rPr>
              <a:t>tebygol</a:t>
            </a:r>
            <a:r>
              <a:rPr lang="en-GB" sz="2200" dirty="0">
                <a:latin typeface="Lucida Sans" panose="020B0602030504020204" pitchFamily="34" charset="0"/>
              </a:rPr>
              <a:t> o </a:t>
            </a:r>
            <a:r>
              <a:rPr lang="en-GB" sz="2200" dirty="0" err="1">
                <a:latin typeface="Lucida Sans" panose="020B0602030504020204" pitchFamily="34" charset="0"/>
              </a:rPr>
              <a:t>gyflawni'r</a:t>
            </a:r>
            <a:r>
              <a:rPr lang="en-GB" sz="2200" dirty="0">
                <a:latin typeface="Lucida Sans" panose="020B0602030504020204" pitchFamily="34" charset="0"/>
              </a:rPr>
              <a:t> </a:t>
            </a:r>
            <a:r>
              <a:rPr lang="en-GB" sz="2200" dirty="0" err="1">
                <a:latin typeface="Lucida Sans" panose="020B0602030504020204" pitchFamily="34" charset="0"/>
              </a:rPr>
              <a:t>lefel</a:t>
            </a:r>
            <a:r>
              <a:rPr lang="en-GB" sz="2200" dirty="0">
                <a:latin typeface="Lucida Sans" panose="020B0602030504020204" pitchFamily="34" charset="0"/>
              </a:rPr>
              <a:t> </a:t>
            </a:r>
            <a:r>
              <a:rPr lang="en-GB" sz="2200" dirty="0" err="1">
                <a:latin typeface="Lucida Sans" panose="020B0602030504020204" pitchFamily="34" charset="0"/>
              </a:rPr>
              <a:t>ddisgwyliedig</a:t>
            </a:r>
            <a:r>
              <a:rPr lang="en-GB" sz="2200" dirty="0">
                <a:latin typeface="Lucida Sans" panose="020B0602030504020204" pitchFamily="34" charset="0"/>
              </a:rPr>
              <a:t> </a:t>
            </a:r>
            <a:r>
              <a:rPr lang="en-GB" sz="2200" dirty="0" err="1">
                <a:latin typeface="Lucida Sans" panose="020B0602030504020204" pitchFamily="34" charset="0"/>
              </a:rPr>
              <a:t>mewn</a:t>
            </a:r>
            <a:r>
              <a:rPr lang="en-GB" sz="2200" dirty="0">
                <a:latin typeface="Lucida Sans" panose="020B0602030504020204" pitchFamily="34" charset="0"/>
              </a:rPr>
              <a:t> </a:t>
            </a:r>
            <a:r>
              <a:rPr lang="en-GB" sz="2200" dirty="0" err="1" smtClean="0">
                <a:latin typeface="Lucida Sans" panose="020B0602030504020204" pitchFamily="34" charset="0"/>
              </a:rPr>
              <a:t>Mathemateg</a:t>
            </a:r>
            <a:endParaRPr lang="en-GB" sz="2200" dirty="0" smtClean="0">
              <a:latin typeface="Lucida Sans" panose="020B0602030504020204" pitchFamily="34" charset="0"/>
            </a:endParaRPr>
          </a:p>
          <a:p>
            <a:r>
              <a:rPr lang="en-GB" sz="2200" dirty="0" err="1" smtClean="0">
                <a:latin typeface="Lucida Sans" panose="020B0602030504020204" pitchFamily="34" charset="0"/>
              </a:rPr>
              <a:t>Mwy</a:t>
            </a:r>
            <a:r>
              <a:rPr lang="en-GB" sz="2200" dirty="0" smtClean="0">
                <a:latin typeface="Lucida Sans" panose="020B0602030504020204" pitchFamily="34" charset="0"/>
              </a:rPr>
              <a:t> </a:t>
            </a:r>
            <a:r>
              <a:rPr lang="en-GB" sz="2200" dirty="0" err="1">
                <a:latin typeface="Lucida Sans" panose="020B0602030504020204" pitchFamily="34" charset="0"/>
              </a:rPr>
              <a:t>na</a:t>
            </a:r>
            <a:r>
              <a:rPr lang="en-GB" sz="2200" dirty="0">
                <a:latin typeface="Lucida Sans" panose="020B0602030504020204" pitchFamily="34" charset="0"/>
              </a:rPr>
              <a:t> </a:t>
            </a:r>
            <a:r>
              <a:rPr lang="en-GB" sz="2200" dirty="0" err="1">
                <a:latin typeface="Lucida Sans" panose="020B0602030504020204" pitchFamily="34" charset="0"/>
              </a:rPr>
              <a:t>dwywaith</a:t>
            </a:r>
            <a:r>
              <a:rPr lang="en-GB" sz="2200" dirty="0">
                <a:latin typeface="Lucida Sans" panose="020B0602030504020204" pitchFamily="34" charset="0"/>
              </a:rPr>
              <a:t> </a:t>
            </a:r>
            <a:r>
              <a:rPr lang="en-GB" sz="2200" dirty="0" err="1" smtClean="0">
                <a:latin typeface="Lucida Sans" panose="020B0602030504020204" pitchFamily="34" charset="0"/>
              </a:rPr>
              <a:t>fwy</a:t>
            </a:r>
            <a:r>
              <a:rPr lang="en-GB" sz="2200" dirty="0" smtClean="0">
                <a:latin typeface="Lucida Sans" panose="020B0602030504020204" pitchFamily="34" charset="0"/>
              </a:rPr>
              <a:t> </a:t>
            </a:r>
            <a:r>
              <a:rPr lang="en-GB" sz="2200" dirty="0" err="1">
                <a:latin typeface="Lucida Sans" panose="020B0602030504020204" pitchFamily="34" charset="0"/>
              </a:rPr>
              <a:t>tebygol</a:t>
            </a:r>
            <a:r>
              <a:rPr lang="en-GB" sz="2200" dirty="0">
                <a:latin typeface="Lucida Sans" panose="020B0602030504020204" pitchFamily="34" charset="0"/>
              </a:rPr>
              <a:t> o </a:t>
            </a:r>
            <a:r>
              <a:rPr lang="en-GB" sz="2200" dirty="0" err="1">
                <a:latin typeface="Lucida Sans" panose="020B0602030504020204" pitchFamily="34" charset="0"/>
              </a:rPr>
              <a:t>fod</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ddi-waith</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34 </a:t>
            </a:r>
            <a:r>
              <a:rPr lang="en-GB" sz="2200" dirty="0" err="1" smtClean="0">
                <a:latin typeface="Lucida Sans" panose="020B0602030504020204" pitchFamily="34" charset="0"/>
              </a:rPr>
              <a:t>oed</a:t>
            </a:r>
            <a:endParaRPr lang="en-GB" sz="2200" dirty="0" smtClean="0">
              <a:latin typeface="Lucida Sans" panose="020B0602030504020204" pitchFamily="34" charset="0"/>
            </a:endParaRPr>
          </a:p>
          <a:p>
            <a:r>
              <a:rPr lang="en-GB" sz="2200" dirty="0" err="1" smtClean="0">
                <a:latin typeface="Lucida Sans" panose="020B0602030504020204" pitchFamily="34" charset="0"/>
              </a:rPr>
              <a:t>Ddwywaith</a:t>
            </a:r>
            <a:r>
              <a:rPr lang="en-GB" sz="2200" dirty="0" smtClean="0">
                <a:latin typeface="Lucida Sans" panose="020B0602030504020204" pitchFamily="34" charset="0"/>
              </a:rPr>
              <a:t> </a:t>
            </a:r>
            <a:r>
              <a:rPr lang="en-GB" sz="2200" dirty="0" err="1" smtClean="0">
                <a:latin typeface="Lucida Sans" panose="020B0602030504020204" pitchFamily="34" charset="0"/>
              </a:rPr>
              <a:t>fwy</a:t>
            </a:r>
            <a:r>
              <a:rPr lang="en-GB" sz="2200" dirty="0" smtClean="0">
                <a:latin typeface="Lucida Sans" panose="020B0602030504020204" pitchFamily="34" charset="0"/>
              </a:rPr>
              <a:t> </a:t>
            </a:r>
            <a:r>
              <a:rPr lang="en-GB" sz="2200" dirty="0" err="1">
                <a:latin typeface="Lucida Sans" panose="020B0602030504020204" pitchFamily="34" charset="0"/>
              </a:rPr>
              <a:t>t</a:t>
            </a:r>
            <a:r>
              <a:rPr lang="en-GB" sz="2200" dirty="0" err="1" smtClean="0">
                <a:latin typeface="Lucida Sans" panose="020B0602030504020204" pitchFamily="34" charset="0"/>
              </a:rPr>
              <a:t>ebygol</a:t>
            </a:r>
            <a:r>
              <a:rPr lang="en-GB" sz="2200" dirty="0" smtClean="0">
                <a:latin typeface="Lucida Sans" panose="020B0602030504020204" pitchFamily="34" charset="0"/>
              </a:rPr>
              <a:t> </a:t>
            </a:r>
            <a:r>
              <a:rPr lang="en-GB" sz="2200" dirty="0">
                <a:latin typeface="Lucida Sans" panose="020B0602030504020204" pitchFamily="34" charset="0"/>
              </a:rPr>
              <a:t>o </a:t>
            </a:r>
            <a:r>
              <a:rPr lang="en-GB" sz="2200" dirty="0" err="1">
                <a:latin typeface="Lucida Sans" panose="020B0602030504020204" pitchFamily="34" charset="0"/>
              </a:rPr>
              <a:t>gael</a:t>
            </a:r>
            <a:r>
              <a:rPr lang="en-GB" sz="2200" dirty="0">
                <a:latin typeface="Lucida Sans" panose="020B0602030504020204" pitchFamily="34" charset="0"/>
              </a:rPr>
              <a:t> </a:t>
            </a:r>
            <a:r>
              <a:rPr lang="en-GB" sz="2200" dirty="0" err="1">
                <a:latin typeface="Lucida Sans" panose="020B0602030504020204" pitchFamily="34" charset="0"/>
              </a:rPr>
              <a:t>anawsterau</a:t>
            </a:r>
            <a:r>
              <a:rPr lang="en-GB" sz="2200" dirty="0">
                <a:latin typeface="Lucida Sans" panose="020B0602030504020204" pitchFamily="34" charset="0"/>
              </a:rPr>
              <a:t> </a:t>
            </a:r>
            <a:r>
              <a:rPr lang="en-GB" sz="2200" dirty="0" err="1">
                <a:latin typeface="Lucida Sans" panose="020B0602030504020204" pitchFamily="34" charset="0"/>
              </a:rPr>
              <a:t>iechyd</a:t>
            </a:r>
            <a:r>
              <a:rPr lang="en-GB" sz="2200" dirty="0">
                <a:latin typeface="Lucida Sans" panose="020B0602030504020204" pitchFamily="34" charset="0"/>
              </a:rPr>
              <a:t> </a:t>
            </a:r>
            <a:r>
              <a:rPr lang="en-GB" sz="2200" dirty="0" err="1">
                <a:latin typeface="Lucida Sans" panose="020B0602030504020204" pitchFamily="34" charset="0"/>
              </a:rPr>
              <a:t>meddwl</a:t>
            </a:r>
            <a:endParaRPr lang="en-GB" altLang="en-US" sz="2200" dirty="0" smtClean="0">
              <a:latin typeface="Lucida Sans" panose="020B0602030504020204" pitchFamily="34" charset="0"/>
            </a:endParaRPr>
          </a:p>
        </p:txBody>
      </p:sp>
      <p:sp>
        <p:nvSpPr>
          <p:cNvPr id="33796" name="Content Placeholder 3"/>
          <p:cNvSpPr>
            <a:spLocks noGrp="1"/>
          </p:cNvSpPr>
          <p:nvPr>
            <p:ph sz="half" idx="2"/>
          </p:nvPr>
        </p:nvSpPr>
        <p:spPr>
          <a:xfrm>
            <a:off x="4648200" y="1412776"/>
            <a:ext cx="4495800" cy="4176812"/>
          </a:xfrm>
        </p:spPr>
        <p:txBody>
          <a:bodyPr>
            <a:noAutofit/>
          </a:bodyPr>
          <a:lstStyle/>
          <a:p>
            <a:pPr eaLnBrk="1" hangingPunct="1"/>
            <a:r>
              <a:rPr lang="en-GB" altLang="en-US" sz="2400" dirty="0" smtClean="0">
                <a:solidFill>
                  <a:srgbClr val="0000FF"/>
                </a:solidFill>
                <a:latin typeface="Lucida Sans" panose="020B0602030504020204" pitchFamily="34" charset="0"/>
              </a:rPr>
              <a:t>6 times less likely to reach expected standard of English/Welsh at age 11</a:t>
            </a:r>
          </a:p>
          <a:p>
            <a:pPr eaLnBrk="1" hangingPunct="1"/>
            <a:r>
              <a:rPr lang="en-GB" altLang="en-US" sz="2400" dirty="0" smtClean="0">
                <a:solidFill>
                  <a:srgbClr val="0000FF"/>
                </a:solidFill>
                <a:latin typeface="Lucida Sans" panose="020B0602030504020204" pitchFamily="34" charset="0"/>
              </a:rPr>
              <a:t>10 less likely to achieve expected level in Maths</a:t>
            </a:r>
          </a:p>
          <a:p>
            <a:pPr eaLnBrk="1" hangingPunct="1"/>
            <a:r>
              <a:rPr lang="en-GB" altLang="en-US" sz="2400" dirty="0" smtClean="0">
                <a:solidFill>
                  <a:srgbClr val="0000FF"/>
                </a:solidFill>
                <a:latin typeface="Lucida Sans" panose="020B0602030504020204" pitchFamily="34" charset="0"/>
              </a:rPr>
              <a:t>More than twice as likely to be unemployed  at 34 years</a:t>
            </a:r>
          </a:p>
          <a:p>
            <a:pPr eaLnBrk="1" hangingPunct="1"/>
            <a:r>
              <a:rPr lang="en-GB" altLang="en-US" sz="2400" dirty="0" smtClean="0">
                <a:solidFill>
                  <a:srgbClr val="0000FF"/>
                </a:solidFill>
                <a:latin typeface="Lucida Sans" panose="020B0602030504020204" pitchFamily="34" charset="0"/>
              </a:rPr>
              <a:t>Twice as likely to have mental health difficulties</a:t>
            </a:r>
            <a:endParaRPr lang="en-GB" altLang="en-US" sz="24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41172154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365127"/>
            <a:ext cx="7886700" cy="759617"/>
          </a:xfrm>
        </p:spPr>
        <p:txBody>
          <a:bodyPr>
            <a:normAutofit fontScale="90000"/>
          </a:bodyPr>
          <a:lstStyle/>
          <a:p>
            <a:r>
              <a:rPr lang="en-GB" altLang="en-US" sz="3600" dirty="0" err="1" smtClean="0">
                <a:latin typeface="Lucida Sans" panose="020B0602030504020204" pitchFamily="34" charset="0"/>
              </a:rPr>
              <a:t>Agweddau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tuag</a:t>
            </a:r>
            <a:r>
              <a:rPr lang="en-GB" altLang="en-US" sz="3600" dirty="0" smtClean="0">
                <a:latin typeface="Lucida Sans" panose="020B0602030504020204" pitchFamily="34" charset="0"/>
              </a:rPr>
              <a:t> at </a:t>
            </a:r>
            <a:r>
              <a:rPr lang="en-GB" altLang="en-US" sz="3600" dirty="0" err="1" smtClean="0">
                <a:latin typeface="Lucida Sans" panose="020B0602030504020204" pitchFamily="34" charset="0"/>
              </a:rPr>
              <a:t>lafaredd</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Attitudes towards </a:t>
            </a:r>
            <a:r>
              <a:rPr lang="en-GB" altLang="en-US" sz="3600" dirty="0" err="1" smtClean="0">
                <a:solidFill>
                  <a:srgbClr val="0000FF"/>
                </a:solidFill>
                <a:latin typeface="Lucida Sans" panose="020B0602030504020204" pitchFamily="34" charset="0"/>
              </a:rPr>
              <a:t>oracy</a:t>
            </a:r>
            <a:endParaRPr lang="en-GB" altLang="en-US" sz="3600" i="1" dirty="0" smtClean="0">
              <a:solidFill>
                <a:srgbClr val="0000FF"/>
              </a:solidFill>
            </a:endParaRPr>
          </a:p>
        </p:txBody>
      </p:sp>
      <p:sp>
        <p:nvSpPr>
          <p:cNvPr id="33795" name="Content Placeholder 2"/>
          <p:cNvSpPr>
            <a:spLocks noGrp="1"/>
          </p:cNvSpPr>
          <p:nvPr>
            <p:ph sz="half" idx="1"/>
          </p:nvPr>
        </p:nvSpPr>
        <p:spPr>
          <a:xfrm>
            <a:off x="323528" y="1268760"/>
            <a:ext cx="3456384" cy="4320828"/>
          </a:xfrm>
        </p:spPr>
        <p:txBody>
          <a:bodyPr>
            <a:noAutofit/>
          </a:bodyPr>
          <a:lstStyle/>
          <a:p>
            <a:pPr marL="0" indent="0">
              <a:buNone/>
            </a:pPr>
            <a:r>
              <a:rPr lang="en-GB" altLang="en-US" sz="3200" i="1" dirty="0" smtClean="0">
                <a:latin typeface="Lucida Sans" panose="020B0602030504020204" pitchFamily="34" charset="0"/>
              </a:rPr>
              <a:t>“</a:t>
            </a:r>
            <a:r>
              <a:rPr lang="en-GB" altLang="en-US" sz="3200" i="1" dirty="0" err="1" smtClean="0">
                <a:latin typeface="Lucida Sans" panose="020B0602030504020204" pitchFamily="34" charset="0"/>
              </a:rPr>
              <a:t>oracy</a:t>
            </a:r>
            <a:r>
              <a:rPr lang="en-GB" altLang="en-US" sz="3200" i="1" dirty="0" smtClean="0">
                <a:latin typeface="Lucida Sans" panose="020B0602030504020204" pitchFamily="34" charset="0"/>
              </a:rPr>
              <a:t> has a low status, while acquiring the written code is far more visible as an outcome of schooling”</a:t>
            </a:r>
          </a:p>
          <a:p>
            <a:pPr marL="0" indent="0">
              <a:buNone/>
            </a:pPr>
            <a:endParaRPr lang="en-GB" altLang="en-US" sz="3200" i="1" dirty="0" smtClean="0">
              <a:latin typeface="Lucida Sans" panose="020B0602030504020204" pitchFamily="34" charset="0"/>
            </a:endParaRPr>
          </a:p>
          <a:p>
            <a:pPr marL="0" indent="0" algn="r">
              <a:buNone/>
            </a:pPr>
            <a:r>
              <a:rPr lang="en-GB" altLang="en-US" sz="1600" dirty="0">
                <a:latin typeface="Lucida Sans" panose="020B0602030504020204" pitchFamily="34" charset="0"/>
              </a:rPr>
              <a:t>(</a:t>
            </a:r>
            <a:r>
              <a:rPr lang="en-GB" altLang="en-US" sz="1600" dirty="0" err="1" smtClean="0">
                <a:latin typeface="Lucida Sans" panose="020B0602030504020204" pitchFamily="34" charset="0"/>
              </a:rPr>
              <a:t>Kaldahl</a:t>
            </a:r>
            <a:r>
              <a:rPr lang="en-GB" altLang="en-US" sz="1600" dirty="0" smtClean="0">
                <a:latin typeface="Lucida Sans" panose="020B0602030504020204" pitchFamily="34" charset="0"/>
              </a:rPr>
              <a:t> et al., 2019, p. 2)</a:t>
            </a:r>
            <a:endParaRPr lang="en-GB" altLang="en-US" sz="1600" dirty="0" smtClean="0">
              <a:latin typeface="Lucida Sans" panose="020B0602030504020204" pitchFamily="34" charset="0"/>
            </a:endParaRPr>
          </a:p>
        </p:txBody>
      </p:sp>
      <p:sp>
        <p:nvSpPr>
          <p:cNvPr id="33796" name="Content Placeholder 3"/>
          <p:cNvSpPr>
            <a:spLocks noGrp="1"/>
          </p:cNvSpPr>
          <p:nvPr>
            <p:ph sz="half" idx="2"/>
          </p:nvPr>
        </p:nvSpPr>
        <p:spPr>
          <a:xfrm>
            <a:off x="3923928" y="1412776"/>
            <a:ext cx="5112568" cy="4176812"/>
          </a:xfrm>
        </p:spPr>
        <p:txBody>
          <a:bodyPr>
            <a:noAutofit/>
          </a:bodyPr>
          <a:lstStyle/>
          <a:p>
            <a:r>
              <a:rPr lang="en-GB" altLang="en-US" sz="2300" dirty="0" err="1">
                <a:latin typeface="Lucida Sans" panose="020B0602030504020204" pitchFamily="34" charset="0"/>
              </a:rPr>
              <a:t>A</a:t>
            </a:r>
            <a:r>
              <a:rPr lang="en-GB" altLang="en-US" sz="2300" dirty="0" err="1" smtClean="0">
                <a:latin typeface="Lucida Sans" panose="020B0602030504020204" pitchFamily="34" charset="0"/>
              </a:rPr>
              <a:t>thrawon</a:t>
            </a:r>
            <a:r>
              <a:rPr lang="en-GB" altLang="en-US" sz="2300" dirty="0">
                <a:latin typeface="Lucida Sans" panose="020B0602030504020204" pitchFamily="34" charset="0"/>
              </a:rPr>
              <a:t>, </a:t>
            </a:r>
            <a:r>
              <a:rPr lang="en-GB" altLang="en-US" sz="2300" dirty="0" err="1">
                <a:latin typeface="Lucida Sans" panose="020B0602030504020204" pitchFamily="34" charset="0"/>
              </a:rPr>
              <a:t>rhieni</a:t>
            </a:r>
            <a:r>
              <a:rPr lang="en-GB" altLang="en-US" sz="2300" dirty="0">
                <a:latin typeface="Lucida Sans" panose="020B0602030504020204" pitchFamily="34" charset="0"/>
              </a:rPr>
              <a:t> ac </a:t>
            </a:r>
            <a:r>
              <a:rPr lang="en-GB" altLang="en-US" sz="2300" dirty="0" err="1">
                <a:latin typeface="Lucida Sans" panose="020B0602030504020204" pitchFamily="34" charset="0"/>
              </a:rPr>
              <a:t>arolygwyr</a:t>
            </a:r>
            <a:r>
              <a:rPr lang="en-GB" altLang="en-US" sz="2300" dirty="0">
                <a:latin typeface="Lucida Sans" panose="020B0602030504020204" pitchFamily="34" charset="0"/>
              </a:rPr>
              <a:t> </a:t>
            </a:r>
            <a:r>
              <a:rPr lang="en-GB" altLang="en-US" sz="2300" dirty="0" err="1">
                <a:latin typeface="Lucida Sans" panose="020B0602030504020204" pitchFamily="34" charset="0"/>
              </a:rPr>
              <a:t>yn</a:t>
            </a:r>
            <a:r>
              <a:rPr lang="en-GB" altLang="en-US" sz="2300" dirty="0">
                <a:latin typeface="Lucida Sans" panose="020B0602030504020204" pitchFamily="34" charset="0"/>
              </a:rPr>
              <a:t> </a:t>
            </a:r>
            <a:r>
              <a:rPr lang="en-GB" altLang="en-US" sz="2300" dirty="0" err="1">
                <a:latin typeface="Lucida Sans" panose="020B0602030504020204" pitchFamily="34" charset="0"/>
              </a:rPr>
              <a:t>aml</a:t>
            </a:r>
            <a:r>
              <a:rPr lang="en-GB" altLang="en-US" sz="2300" dirty="0">
                <a:latin typeface="Lucida Sans" panose="020B0602030504020204" pitchFamily="34" charset="0"/>
              </a:rPr>
              <a:t> </a:t>
            </a:r>
            <a:r>
              <a:rPr lang="en-GB" altLang="en-US" sz="2300" dirty="0" err="1">
                <a:latin typeface="Lucida Sans" panose="020B0602030504020204" pitchFamily="34" charset="0"/>
              </a:rPr>
              <a:t>yn</a:t>
            </a:r>
            <a:r>
              <a:rPr lang="en-GB" altLang="en-US" sz="2300" dirty="0">
                <a:latin typeface="Lucida Sans" panose="020B0602030504020204" pitchFamily="34" charset="0"/>
              </a:rPr>
              <a:t> </a:t>
            </a:r>
            <a:r>
              <a:rPr lang="en-GB" altLang="en-US" sz="2300" dirty="0" err="1">
                <a:latin typeface="Lucida Sans" panose="020B0602030504020204" pitchFamily="34" charset="0"/>
              </a:rPr>
              <a:t>ystyried</a:t>
            </a:r>
            <a:r>
              <a:rPr lang="en-GB" altLang="en-US" sz="2300" dirty="0">
                <a:latin typeface="Lucida Sans" panose="020B0602030504020204" pitchFamily="34" charset="0"/>
              </a:rPr>
              <a:t> </a:t>
            </a:r>
            <a:r>
              <a:rPr lang="en-GB" altLang="en-US" sz="2300" dirty="0" err="1">
                <a:latin typeface="Lucida Sans" panose="020B0602030504020204" pitchFamily="34" charset="0"/>
              </a:rPr>
              <a:t>mai</a:t>
            </a:r>
            <a:r>
              <a:rPr lang="en-GB" altLang="en-US" sz="2300" dirty="0">
                <a:latin typeface="Lucida Sans" panose="020B0602030504020204" pitchFamily="34" charset="0"/>
              </a:rPr>
              <a:t> </a:t>
            </a:r>
            <a:r>
              <a:rPr lang="en-GB" altLang="en-US" sz="2300" dirty="0" err="1">
                <a:latin typeface="Lucida Sans" panose="020B0602030504020204" pitchFamily="34" charset="0"/>
              </a:rPr>
              <a:t>gwaith</a:t>
            </a:r>
            <a:r>
              <a:rPr lang="en-GB" altLang="en-US" sz="2300" dirty="0">
                <a:latin typeface="Lucida Sans" panose="020B0602030504020204" pitchFamily="34" charset="0"/>
              </a:rPr>
              <a:t> </a:t>
            </a:r>
            <a:r>
              <a:rPr lang="en-GB" altLang="en-US" sz="2300" dirty="0" err="1">
                <a:latin typeface="Lucida Sans" panose="020B0602030504020204" pitchFamily="34" charset="0"/>
              </a:rPr>
              <a:t>ysgrifenedig</a:t>
            </a:r>
            <a:r>
              <a:rPr lang="en-GB" altLang="en-US" sz="2300" dirty="0">
                <a:latin typeface="Lucida Sans" panose="020B0602030504020204" pitchFamily="34" charset="0"/>
              </a:rPr>
              <a:t> </a:t>
            </a:r>
            <a:r>
              <a:rPr lang="en-GB" altLang="en-US" sz="2300" dirty="0" err="1">
                <a:latin typeface="Lucida Sans" panose="020B0602030504020204" pitchFamily="34" charset="0"/>
              </a:rPr>
              <a:t>yw'r</a:t>
            </a:r>
            <a:r>
              <a:rPr lang="en-GB" altLang="en-US" sz="2300" dirty="0">
                <a:latin typeface="Lucida Sans" panose="020B0602030504020204" pitchFamily="34" charset="0"/>
              </a:rPr>
              <a:t> </a:t>
            </a:r>
            <a:r>
              <a:rPr lang="en-GB" altLang="en-US" sz="2300" dirty="0" err="1">
                <a:latin typeface="Lucida Sans" panose="020B0602030504020204" pitchFamily="34" charset="0"/>
              </a:rPr>
              <a:t>unig</a:t>
            </a:r>
            <a:r>
              <a:rPr lang="en-GB" altLang="en-US" sz="2300" dirty="0">
                <a:latin typeface="Lucida Sans" panose="020B0602030504020204" pitchFamily="34" charset="0"/>
              </a:rPr>
              <a:t> </a:t>
            </a:r>
            <a:r>
              <a:rPr lang="en-GB" altLang="en-US" sz="2300" dirty="0" err="1">
                <a:latin typeface="Lucida Sans" panose="020B0602030504020204" pitchFamily="34" charset="0"/>
              </a:rPr>
              <a:t>waith</a:t>
            </a:r>
            <a:r>
              <a:rPr lang="en-GB" altLang="en-US" sz="2300" dirty="0">
                <a:latin typeface="Lucida Sans" panose="020B0602030504020204" pitchFamily="34" charset="0"/>
              </a:rPr>
              <a:t> “go </a:t>
            </a:r>
            <a:r>
              <a:rPr lang="en-GB" altLang="en-US" sz="2300" dirty="0" err="1">
                <a:latin typeface="Lucida Sans" panose="020B0602030504020204" pitchFamily="34" charset="0"/>
              </a:rPr>
              <a:t>iawn</a:t>
            </a:r>
            <a:r>
              <a:rPr lang="en-GB" altLang="en-US" sz="2300" dirty="0">
                <a:latin typeface="Lucida Sans" panose="020B0602030504020204" pitchFamily="34" charset="0"/>
              </a:rPr>
              <a:t>”, </a:t>
            </a:r>
            <a:r>
              <a:rPr lang="en-GB" altLang="en-US" sz="2300" dirty="0" err="1">
                <a:latin typeface="Lucida Sans" panose="020B0602030504020204" pitchFamily="34" charset="0"/>
              </a:rPr>
              <a:t>tra</a:t>
            </a:r>
            <a:r>
              <a:rPr lang="en-GB" altLang="en-US" sz="2300" dirty="0">
                <a:latin typeface="Lucida Sans" panose="020B0602030504020204" pitchFamily="34" charset="0"/>
              </a:rPr>
              <a:t> bod </a:t>
            </a:r>
            <a:r>
              <a:rPr lang="en-GB" altLang="en-US" sz="2300" dirty="0" err="1">
                <a:latin typeface="Lucida Sans" panose="020B0602030504020204" pitchFamily="34" charset="0"/>
              </a:rPr>
              <a:t>siarad</a:t>
            </a:r>
            <a:r>
              <a:rPr lang="en-GB" altLang="en-US" sz="2300" dirty="0">
                <a:latin typeface="Lucida Sans" panose="020B0602030504020204" pitchFamily="34" charset="0"/>
              </a:rPr>
              <a:t> </a:t>
            </a:r>
            <a:r>
              <a:rPr lang="en-GB" altLang="en-US" sz="2300" dirty="0" err="1">
                <a:latin typeface="Lucida Sans" panose="020B0602030504020204" pitchFamily="34" charset="0"/>
              </a:rPr>
              <a:t>yn</a:t>
            </a:r>
            <a:r>
              <a:rPr lang="en-GB" altLang="en-US" sz="2300" dirty="0">
                <a:latin typeface="Lucida Sans" panose="020B0602030504020204" pitchFamily="34" charset="0"/>
              </a:rPr>
              <a:t> </a:t>
            </a:r>
            <a:r>
              <a:rPr lang="en-GB" altLang="en-US" sz="2300" dirty="0" err="1">
                <a:latin typeface="Lucida Sans" panose="020B0602030504020204" pitchFamily="34" charset="0"/>
              </a:rPr>
              <a:t>cael</a:t>
            </a:r>
            <a:r>
              <a:rPr lang="en-GB" altLang="en-US" sz="2300" dirty="0">
                <a:latin typeface="Lucida Sans" panose="020B0602030504020204" pitchFamily="34" charset="0"/>
              </a:rPr>
              <a:t> </a:t>
            </a:r>
            <a:r>
              <a:rPr lang="en-GB" altLang="en-US" sz="2300" dirty="0" err="1">
                <a:latin typeface="Lucida Sans" panose="020B0602030504020204" pitchFamily="34" charset="0"/>
              </a:rPr>
              <a:t>ei</a:t>
            </a:r>
            <a:r>
              <a:rPr lang="en-GB" altLang="en-US" sz="2300" dirty="0">
                <a:latin typeface="Lucida Sans" panose="020B0602030504020204" pitchFamily="34" charset="0"/>
              </a:rPr>
              <a:t> </a:t>
            </a:r>
            <a:r>
              <a:rPr lang="en-GB" altLang="en-US" sz="2300" dirty="0" err="1">
                <a:latin typeface="Lucida Sans" panose="020B0602030504020204" pitchFamily="34" charset="0"/>
              </a:rPr>
              <a:t>ystyried</a:t>
            </a:r>
            <a:r>
              <a:rPr lang="en-GB" altLang="en-US" sz="2300" dirty="0">
                <a:latin typeface="Lucida Sans" panose="020B0602030504020204" pitchFamily="34" charset="0"/>
              </a:rPr>
              <a:t> </a:t>
            </a:r>
            <a:r>
              <a:rPr lang="en-GB" altLang="en-US" sz="2300" dirty="0" err="1">
                <a:latin typeface="Lucida Sans" panose="020B0602030504020204" pitchFamily="34" charset="0"/>
              </a:rPr>
              <a:t>yn</a:t>
            </a:r>
            <a:r>
              <a:rPr lang="en-GB" altLang="en-US" sz="2300" dirty="0">
                <a:latin typeface="Lucida Sans" panose="020B0602030504020204" pitchFamily="34" charset="0"/>
              </a:rPr>
              <a:t> </a:t>
            </a:r>
            <a:r>
              <a:rPr lang="en-GB" altLang="en-US" sz="2300" dirty="0" err="1">
                <a:latin typeface="Lucida Sans" panose="020B0602030504020204" pitchFamily="34" charset="0"/>
              </a:rPr>
              <a:t>gefnogol</a:t>
            </a:r>
            <a:r>
              <a:rPr lang="en-GB" altLang="en-US" sz="2300" dirty="0">
                <a:latin typeface="Lucida Sans" panose="020B0602030504020204" pitchFamily="34" charset="0"/>
              </a:rPr>
              <a:t> </a:t>
            </a:r>
            <a:r>
              <a:rPr lang="en-GB" altLang="en-US" sz="2300" dirty="0" err="1">
                <a:latin typeface="Lucida Sans" panose="020B0602030504020204" pitchFamily="34" charset="0"/>
              </a:rPr>
              <a:t>i'r</a:t>
            </a:r>
            <a:r>
              <a:rPr lang="en-GB" altLang="en-US" sz="2300" dirty="0">
                <a:latin typeface="Lucida Sans" panose="020B0602030504020204" pitchFamily="34" charset="0"/>
              </a:rPr>
              <a:t> </a:t>
            </a:r>
            <a:r>
              <a:rPr lang="en-GB" altLang="en-US" sz="2300" dirty="0" err="1">
                <a:latin typeface="Lucida Sans" panose="020B0602030504020204" pitchFamily="34" charset="0"/>
              </a:rPr>
              <a:t>sgiliau</a:t>
            </a:r>
            <a:r>
              <a:rPr lang="en-GB" altLang="en-US" sz="2300" dirty="0">
                <a:latin typeface="Lucida Sans" panose="020B0602030504020204" pitchFamily="34" charset="0"/>
              </a:rPr>
              <a:t> </a:t>
            </a:r>
            <a:r>
              <a:rPr lang="en-GB" altLang="en-US" sz="2300" dirty="0" err="1" smtClean="0">
                <a:latin typeface="Lucida Sans" panose="020B0602030504020204" pitchFamily="34" charset="0"/>
              </a:rPr>
              <a:t>hyn</a:t>
            </a:r>
            <a:r>
              <a:rPr lang="en-GB" altLang="en-US" sz="2300" dirty="0" smtClean="0">
                <a:latin typeface="Lucida Sans" panose="020B0602030504020204" pitchFamily="34" charset="0"/>
              </a:rPr>
              <a:t>.</a:t>
            </a:r>
          </a:p>
          <a:p>
            <a:pPr eaLnBrk="1" hangingPunct="1"/>
            <a:endParaRPr lang="en-GB" altLang="en-US" sz="2300" dirty="0">
              <a:solidFill>
                <a:srgbClr val="0000FF"/>
              </a:solidFill>
              <a:latin typeface="Lucida Sans" panose="020B0602030504020204" pitchFamily="34" charset="0"/>
            </a:endParaRPr>
          </a:p>
          <a:p>
            <a:pPr eaLnBrk="1" hangingPunct="1"/>
            <a:r>
              <a:rPr lang="en-GB" altLang="en-US" sz="2300" dirty="0" smtClean="0">
                <a:solidFill>
                  <a:srgbClr val="0000FF"/>
                </a:solidFill>
                <a:latin typeface="Lucida Sans" panose="020B0602030504020204" pitchFamily="34" charset="0"/>
              </a:rPr>
              <a:t>Teachers, parents and inspectors often consider written work as the only “real” work, while talk is primarily viewed as supportive for these skills.</a:t>
            </a:r>
            <a:endParaRPr lang="en-GB" altLang="en-US" sz="23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9362125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365127"/>
            <a:ext cx="7886700" cy="759617"/>
          </a:xfrm>
        </p:spPr>
        <p:txBody>
          <a:bodyPr>
            <a:normAutofit fontScale="90000"/>
          </a:bodyPr>
          <a:lstStyle/>
          <a:p>
            <a:r>
              <a:rPr lang="en-GB" altLang="en-US" sz="3600" dirty="0" smtClean="0">
                <a:latin typeface="Lucida Sans" panose="020B0602030504020204" pitchFamily="34" charset="0"/>
              </a:rPr>
              <a:t>‘</a:t>
            </a:r>
            <a:r>
              <a:rPr lang="en-GB" altLang="en-US" sz="3600" i="1" dirty="0" smtClean="0">
                <a:latin typeface="Lucida Sans" panose="020B0602030504020204" pitchFamily="34" charset="0"/>
              </a:rPr>
              <a:t>Silence is not golden’ </a:t>
            </a:r>
            <a:r>
              <a:rPr lang="en-GB" altLang="en-US" sz="3600" dirty="0" smtClean="0">
                <a:latin typeface="Lucida Sans" panose="020B0602030504020204" pitchFamily="34" charset="0"/>
              </a:rPr>
              <a:t>(Lodge, 2020)</a:t>
            </a:r>
            <a:endParaRPr lang="en-GB" altLang="en-US" sz="3600" i="1" dirty="0" smtClean="0">
              <a:solidFill>
                <a:srgbClr val="0000FF"/>
              </a:solidFill>
            </a:endParaRPr>
          </a:p>
        </p:txBody>
      </p:sp>
      <p:sp>
        <p:nvSpPr>
          <p:cNvPr id="33795" name="Content Placeholder 2"/>
          <p:cNvSpPr>
            <a:spLocks noGrp="1"/>
          </p:cNvSpPr>
          <p:nvPr>
            <p:ph sz="half" idx="1"/>
          </p:nvPr>
        </p:nvSpPr>
        <p:spPr>
          <a:xfrm>
            <a:off x="323528" y="1268760"/>
            <a:ext cx="4248472" cy="4320828"/>
          </a:xfrm>
        </p:spPr>
        <p:txBody>
          <a:bodyPr>
            <a:noAutofit/>
          </a:bodyPr>
          <a:lstStyle/>
          <a:p>
            <a:r>
              <a:rPr lang="en-GB" altLang="en-US" sz="2400" dirty="0" err="1">
                <a:latin typeface="Lucida Sans" panose="020B0602030504020204" pitchFamily="34" charset="0"/>
              </a:rPr>
              <a:t>D</a:t>
            </a:r>
            <a:r>
              <a:rPr lang="en-GB" altLang="en-US" sz="2400" dirty="0" err="1" smtClean="0">
                <a:latin typeface="Lucida Sans" panose="020B0602030504020204" pitchFamily="34" charset="0"/>
              </a:rPr>
              <a:t>istawrwydd</a:t>
            </a:r>
            <a:r>
              <a:rPr lang="en-GB" altLang="en-US" sz="2400" dirty="0" smtClean="0">
                <a:latin typeface="Lucida Sans" panose="020B0602030504020204" pitchFamily="34" charset="0"/>
              </a:rPr>
              <a:t> </a:t>
            </a:r>
            <a:r>
              <a:rPr lang="en-GB" altLang="en-US" sz="2400" dirty="0" err="1">
                <a:latin typeface="Lucida Sans" panose="020B0602030504020204" pitchFamily="34" charset="0"/>
              </a:rPr>
              <a:t>yn</a:t>
            </a:r>
            <a:r>
              <a:rPr lang="en-GB" altLang="en-US" sz="2400" dirty="0">
                <a:latin typeface="Lucida Sans" panose="020B0602030504020204" pitchFamily="34" charset="0"/>
              </a:rPr>
              <a:t> </a:t>
            </a:r>
            <a:r>
              <a:rPr lang="en-GB" altLang="en-US" sz="2400" dirty="0" err="1">
                <a:latin typeface="Lucida Sans" panose="020B0602030504020204" pitchFamily="34" charset="0"/>
              </a:rPr>
              <a:t>dod</a:t>
            </a:r>
            <a:r>
              <a:rPr lang="en-GB" altLang="en-US" sz="2400" dirty="0">
                <a:latin typeface="Lucida Sans" panose="020B0602030504020204" pitchFamily="34" charset="0"/>
              </a:rPr>
              <a:t> </a:t>
            </a:r>
            <a:r>
              <a:rPr lang="en-GB" altLang="en-US" sz="2400" dirty="0" err="1">
                <a:latin typeface="Lucida Sans" panose="020B0602030504020204" pitchFamily="34" charset="0"/>
              </a:rPr>
              <a:t>yn</a:t>
            </a:r>
            <a:r>
              <a:rPr lang="en-GB" altLang="en-US" sz="2400" dirty="0">
                <a:latin typeface="Lucida Sans" panose="020B0602030504020204" pitchFamily="34" charset="0"/>
              </a:rPr>
              <a:t> norm</a:t>
            </a:r>
          </a:p>
          <a:p>
            <a:r>
              <a:rPr lang="en-GB" altLang="en-US" sz="2400" dirty="0">
                <a:latin typeface="Lucida Sans" panose="020B0602030504020204" pitchFamily="34" charset="0"/>
              </a:rPr>
              <a:t>Plant </a:t>
            </a:r>
            <a:r>
              <a:rPr lang="en-GB" altLang="en-US" sz="2400" dirty="0" err="1">
                <a:latin typeface="Lucida Sans" panose="020B0602030504020204" pitchFamily="34" charset="0"/>
              </a:rPr>
              <a:t>yn</a:t>
            </a:r>
            <a:r>
              <a:rPr lang="en-GB" altLang="en-US" sz="2400" dirty="0">
                <a:latin typeface="Lucida Sans" panose="020B0602030504020204" pitchFamily="34" charset="0"/>
              </a:rPr>
              <a:t> </a:t>
            </a:r>
            <a:r>
              <a:rPr lang="en-GB" altLang="en-US" sz="2400" dirty="0" err="1" smtClean="0">
                <a:latin typeface="Lucida Sans" panose="020B0602030504020204" pitchFamily="34" charset="0"/>
              </a:rPr>
              <a:t>methu</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mynegi</a:t>
            </a:r>
            <a:r>
              <a:rPr lang="en-GB" altLang="en-US" sz="2400" dirty="0" smtClean="0">
                <a:latin typeface="Lucida Sans" panose="020B0602030504020204" pitchFamily="34" charset="0"/>
              </a:rPr>
              <a:t>:</a:t>
            </a:r>
          </a:p>
          <a:p>
            <a:pPr marL="0" indent="0">
              <a:buNone/>
            </a:pP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Meddyliau</a:t>
            </a:r>
            <a:endParaRPr lang="en-GB" altLang="en-US" sz="2400" dirty="0">
              <a:latin typeface="Lucida Sans" panose="020B0602030504020204" pitchFamily="34" charset="0"/>
            </a:endParaRPr>
          </a:p>
          <a:p>
            <a:pPr marL="0" indent="0">
              <a:buNone/>
            </a:pP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Teimladau</a:t>
            </a:r>
            <a:endParaRPr lang="en-GB" altLang="en-US" sz="2400" dirty="0">
              <a:latin typeface="Lucida Sans" panose="020B0602030504020204" pitchFamily="34" charset="0"/>
            </a:endParaRPr>
          </a:p>
          <a:p>
            <a:pPr marL="0" indent="0">
              <a:buNone/>
            </a:pPr>
            <a:r>
              <a:rPr lang="en-GB" altLang="en-US" sz="2400" dirty="0" smtClean="0">
                <a:latin typeface="Lucida Sans" panose="020B0602030504020204" pitchFamily="34" charset="0"/>
              </a:rPr>
              <a:t>- Barn</a:t>
            </a:r>
            <a:endParaRPr lang="en-GB" altLang="en-US" sz="2400" dirty="0">
              <a:latin typeface="Lucida Sans" panose="020B0602030504020204" pitchFamily="34" charset="0"/>
            </a:endParaRPr>
          </a:p>
          <a:p>
            <a:r>
              <a:rPr lang="en-GB" altLang="en-US" sz="2400" dirty="0" err="1">
                <a:latin typeface="Lucida Sans" panose="020B0602030504020204" pitchFamily="34" charset="0"/>
              </a:rPr>
              <a:t>Gormod</a:t>
            </a:r>
            <a:r>
              <a:rPr lang="en-GB" altLang="en-US" sz="2400" dirty="0">
                <a:latin typeface="Lucida Sans" panose="020B0602030504020204" pitchFamily="34" charset="0"/>
              </a:rPr>
              <a:t> o </a:t>
            </a:r>
            <a:r>
              <a:rPr lang="en-GB" altLang="en-US" sz="2400" dirty="0" err="1">
                <a:latin typeface="Lucida Sans" panose="020B0602030504020204" pitchFamily="34" charset="0"/>
              </a:rPr>
              <a:t>blant</a:t>
            </a:r>
            <a:r>
              <a:rPr lang="en-GB" altLang="en-US" sz="2400" dirty="0">
                <a:latin typeface="Lucida Sans" panose="020B0602030504020204" pitchFamily="34" charset="0"/>
              </a:rPr>
              <a:t> </a:t>
            </a:r>
            <a:r>
              <a:rPr lang="en-GB" altLang="en-US" sz="2400" dirty="0" err="1">
                <a:latin typeface="Lucida Sans" panose="020B0602030504020204" pitchFamily="34" charset="0"/>
              </a:rPr>
              <a:t>dan</a:t>
            </a:r>
            <a:r>
              <a:rPr lang="en-GB" altLang="en-US" sz="2400" dirty="0">
                <a:latin typeface="Lucida Sans" panose="020B0602030504020204" pitchFamily="34" charset="0"/>
              </a:rPr>
              <a:t> </a:t>
            </a:r>
            <a:r>
              <a:rPr lang="en-GB" altLang="en-US" sz="2400" dirty="0" err="1">
                <a:latin typeface="Lucida Sans" panose="020B0602030504020204" pitchFamily="34" charset="0"/>
              </a:rPr>
              <a:t>glo</a:t>
            </a:r>
            <a:r>
              <a:rPr lang="en-GB" altLang="en-US" sz="2400" dirty="0">
                <a:latin typeface="Lucida Sans" panose="020B0602030504020204" pitchFamily="34" charset="0"/>
              </a:rPr>
              <a:t> </a:t>
            </a:r>
            <a:r>
              <a:rPr lang="en-GB" altLang="en-US" sz="2400" dirty="0" err="1">
                <a:latin typeface="Lucida Sans" panose="020B0602030504020204" pitchFamily="34" charset="0"/>
              </a:rPr>
              <a:t>mewn</a:t>
            </a:r>
            <a:r>
              <a:rPr lang="en-GB" altLang="en-US" sz="2400" dirty="0">
                <a:latin typeface="Lucida Sans" panose="020B0602030504020204" pitchFamily="34" charset="0"/>
              </a:rPr>
              <a:t> ‘</a:t>
            </a:r>
            <a:r>
              <a:rPr lang="en-GB" altLang="en-US" sz="2400" dirty="0" err="1">
                <a:latin typeface="Lucida Sans" panose="020B0602030504020204" pitchFamily="34" charset="0"/>
              </a:rPr>
              <a:t>lled-dawelwch</a:t>
            </a:r>
            <a:r>
              <a:rPr lang="en-GB" altLang="en-US" sz="2400" dirty="0">
                <a:latin typeface="Lucida Sans" panose="020B0602030504020204" pitchFamily="34" charset="0"/>
              </a:rPr>
              <a:t>’</a:t>
            </a:r>
          </a:p>
          <a:p>
            <a:r>
              <a:rPr lang="en-GB" altLang="en-US" sz="2400" b="1" dirty="0" err="1">
                <a:latin typeface="Lucida Sans" panose="020B0602030504020204" pitchFamily="34" charset="0"/>
              </a:rPr>
              <a:t>Yn</a:t>
            </a:r>
            <a:r>
              <a:rPr lang="en-GB" altLang="en-US" sz="2400" b="1" dirty="0">
                <a:latin typeface="Lucida Sans" panose="020B0602030504020204" pitchFamily="34" charset="0"/>
              </a:rPr>
              <a:t> </a:t>
            </a:r>
            <a:r>
              <a:rPr lang="en-GB" altLang="en-US" sz="2400" b="1" dirty="0" err="1">
                <a:latin typeface="Lucida Sans" panose="020B0602030504020204" pitchFamily="34" charset="0"/>
              </a:rPr>
              <a:t>aml</a:t>
            </a:r>
            <a:r>
              <a:rPr lang="en-GB" altLang="en-US" sz="2400" b="1" dirty="0">
                <a:latin typeface="Lucida Sans" panose="020B0602030504020204" pitchFamily="34" charset="0"/>
              </a:rPr>
              <a:t> </a:t>
            </a:r>
            <a:r>
              <a:rPr lang="en-GB" altLang="en-US" sz="2400" b="1" dirty="0" err="1">
                <a:latin typeface="Lucida Sans" panose="020B0602030504020204" pitchFamily="34" charset="0"/>
              </a:rPr>
              <a:t>esgeulusir</a:t>
            </a:r>
            <a:r>
              <a:rPr lang="en-GB" altLang="en-US" sz="2400" b="1" dirty="0">
                <a:latin typeface="Lucida Sans" panose="020B0602030504020204" pitchFamily="34" charset="0"/>
              </a:rPr>
              <a:t> </a:t>
            </a:r>
            <a:r>
              <a:rPr lang="en-GB" altLang="en-US" sz="2400" b="1" dirty="0" err="1" smtClean="0">
                <a:latin typeface="Lucida Sans" panose="020B0602030504020204" pitchFamily="34" charset="0"/>
              </a:rPr>
              <a:t>llafaredd</a:t>
            </a:r>
            <a:endParaRPr lang="en-GB" altLang="en-US" sz="2400" b="1" dirty="0" smtClean="0">
              <a:latin typeface="Lucida Sans" panose="020B0602030504020204" pitchFamily="34" charset="0"/>
            </a:endParaRPr>
          </a:p>
          <a:p>
            <a:pPr marL="0" indent="0" algn="r">
              <a:buNone/>
            </a:pPr>
            <a:endParaRPr lang="en-GB" altLang="en-US" sz="1600" dirty="0" smtClean="0">
              <a:latin typeface="Lucida Sans" panose="020B0602030504020204" pitchFamily="34" charset="0"/>
            </a:endParaRPr>
          </a:p>
        </p:txBody>
      </p:sp>
      <p:sp>
        <p:nvSpPr>
          <p:cNvPr id="33796" name="Content Placeholder 3"/>
          <p:cNvSpPr>
            <a:spLocks noGrp="1"/>
          </p:cNvSpPr>
          <p:nvPr>
            <p:ph sz="half" idx="2"/>
          </p:nvPr>
        </p:nvSpPr>
        <p:spPr>
          <a:xfrm>
            <a:off x="4572000" y="1412776"/>
            <a:ext cx="4176464" cy="4176812"/>
          </a:xfrm>
        </p:spPr>
        <p:txBody>
          <a:bodyPr>
            <a:noAutofit/>
          </a:bodyPr>
          <a:lstStyle/>
          <a:p>
            <a:pPr eaLnBrk="1" hangingPunct="1"/>
            <a:r>
              <a:rPr lang="en-GB" altLang="en-US" sz="2300" dirty="0" smtClean="0">
                <a:solidFill>
                  <a:srgbClr val="0000FF"/>
                </a:solidFill>
                <a:latin typeface="Lucida Sans" panose="020B0602030504020204" pitchFamily="34" charset="0"/>
              </a:rPr>
              <a:t>Silence is becoming the norm</a:t>
            </a:r>
          </a:p>
          <a:p>
            <a:pPr eaLnBrk="1" hangingPunct="1"/>
            <a:r>
              <a:rPr lang="en-GB" altLang="en-US" sz="2300" dirty="0" smtClean="0">
                <a:solidFill>
                  <a:srgbClr val="0000FF"/>
                </a:solidFill>
                <a:latin typeface="Lucida Sans" panose="020B0602030504020204" pitchFamily="34" charset="0"/>
              </a:rPr>
              <a:t>Children unable to express:</a:t>
            </a:r>
          </a:p>
          <a:p>
            <a:pPr eaLnBrk="1" hangingPunct="1">
              <a:buFontTx/>
              <a:buChar char="-"/>
            </a:pPr>
            <a:r>
              <a:rPr lang="en-GB" altLang="en-US" sz="2300" dirty="0" smtClean="0">
                <a:solidFill>
                  <a:srgbClr val="0000FF"/>
                </a:solidFill>
                <a:latin typeface="Lucida Sans" panose="020B0602030504020204" pitchFamily="34" charset="0"/>
              </a:rPr>
              <a:t>Thoughts</a:t>
            </a:r>
          </a:p>
          <a:p>
            <a:pPr eaLnBrk="1" hangingPunct="1">
              <a:buFontTx/>
              <a:buChar char="-"/>
            </a:pPr>
            <a:r>
              <a:rPr lang="en-GB" altLang="en-US" sz="2300" dirty="0" smtClean="0">
                <a:solidFill>
                  <a:srgbClr val="0000FF"/>
                </a:solidFill>
                <a:latin typeface="Lucida Sans" panose="020B0602030504020204" pitchFamily="34" charset="0"/>
              </a:rPr>
              <a:t>Feelings</a:t>
            </a:r>
          </a:p>
          <a:p>
            <a:pPr eaLnBrk="1" hangingPunct="1">
              <a:buFontTx/>
              <a:buChar char="-"/>
            </a:pPr>
            <a:r>
              <a:rPr lang="en-GB" altLang="en-US" sz="2300" dirty="0" smtClean="0">
                <a:solidFill>
                  <a:srgbClr val="0000FF"/>
                </a:solidFill>
                <a:latin typeface="Lucida Sans" panose="020B0602030504020204" pitchFamily="34" charset="0"/>
              </a:rPr>
              <a:t>Opinions</a:t>
            </a:r>
            <a:endParaRPr lang="en-GB" altLang="en-US" sz="2300" dirty="0">
              <a:solidFill>
                <a:srgbClr val="0000FF"/>
              </a:solidFill>
              <a:latin typeface="Lucida Sans" panose="020B0602030504020204" pitchFamily="34" charset="0"/>
            </a:endParaRPr>
          </a:p>
          <a:p>
            <a:pPr eaLnBrk="1" hangingPunct="1"/>
            <a:r>
              <a:rPr lang="en-GB" altLang="en-US" sz="2300" dirty="0" smtClean="0">
                <a:solidFill>
                  <a:srgbClr val="0000FF"/>
                </a:solidFill>
                <a:latin typeface="Lucida Sans" panose="020B0602030504020204" pitchFamily="34" charset="0"/>
              </a:rPr>
              <a:t>Too many children locked in ‘semi-silence’</a:t>
            </a:r>
          </a:p>
          <a:p>
            <a:pPr eaLnBrk="1" hangingPunct="1"/>
            <a:r>
              <a:rPr lang="en-GB" altLang="en-US" sz="2300" b="1" dirty="0" err="1" smtClean="0">
                <a:solidFill>
                  <a:srgbClr val="0000FF"/>
                </a:solidFill>
                <a:latin typeface="Lucida Sans" panose="020B0602030504020204" pitchFamily="34" charset="0"/>
              </a:rPr>
              <a:t>Oracy</a:t>
            </a:r>
            <a:r>
              <a:rPr lang="en-GB" altLang="en-US" sz="2300" b="1" dirty="0" smtClean="0">
                <a:solidFill>
                  <a:srgbClr val="0000FF"/>
                </a:solidFill>
                <a:latin typeface="Lucida Sans" panose="020B0602030504020204" pitchFamily="34" charset="0"/>
              </a:rPr>
              <a:t> is often neglected</a:t>
            </a:r>
            <a:endParaRPr lang="en-GB" altLang="en-US" sz="2300" b="1"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61239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latin typeface="Lucida Sans" panose="020B0602030504020204" pitchFamily="34" charset="0"/>
              </a:rPr>
              <a:t>Blogiau</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00FF"/>
                </a:solidFill>
                <a:latin typeface="Lucida Sans" panose="020B0602030504020204" pitchFamily="34" charset="0"/>
              </a:rPr>
              <a:t>Blogs</a:t>
            </a:r>
            <a:endParaRPr lang="en-GB" dirty="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sz="3600" dirty="0" smtClean="0">
                <a:latin typeface="Lucida Sans" panose="020B0602030504020204" pitchFamily="34" charset="0"/>
                <a:hlinkClick r:id="rId3"/>
              </a:rPr>
              <a:t>Maybe We Should Stop Telling Kids to Be Quiet</a:t>
            </a:r>
            <a:endParaRPr lang="en-GB" sz="3600"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pPr marL="0" indent="0">
              <a:buNone/>
            </a:pPr>
            <a:r>
              <a:rPr lang="en-GB" sz="3600" dirty="0" smtClean="0">
                <a:latin typeface="Lucida Sans" panose="020B0602030504020204" pitchFamily="34" charset="0"/>
                <a:hlinkClick r:id="rId4"/>
              </a:rPr>
              <a:t>Shush: The Deadly Sin </a:t>
            </a:r>
            <a:endParaRPr lang="en-GB" sz="3600" dirty="0">
              <a:latin typeface="Lucida Sans" panose="020B0602030504020204" pitchFamily="34" charset="0"/>
            </a:endParaRPr>
          </a:p>
        </p:txBody>
      </p:sp>
    </p:spTree>
    <p:extLst>
      <p:ext uri="{BB962C8B-B14F-4D97-AF65-F5344CB8AC3E}">
        <p14:creationId xmlns:p14="http://schemas.microsoft.com/office/powerpoint/2010/main" val="1594511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628650" y="404665"/>
            <a:ext cx="7886700" cy="936104"/>
          </a:xfrm>
        </p:spPr>
        <p:txBody>
          <a:bodyPr>
            <a:normAutofit fontScale="90000"/>
          </a:bodyPr>
          <a:lstStyle/>
          <a:p>
            <a:r>
              <a:rPr lang="en-GB" altLang="en-US" sz="3600" dirty="0" err="1" smtClean="0">
                <a:latin typeface="Lucida Sans" panose="020B0602030504020204" pitchFamily="34" charset="0"/>
              </a:rPr>
              <a:t>Cyfleoedd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i</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hyrwyddo</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l</a:t>
            </a:r>
            <a:r>
              <a:rPr lang="en-GB" altLang="en-US" sz="3600" dirty="0" err="1" smtClean="0">
                <a:latin typeface="Lucida Sans" panose="020B0602030504020204" pitchFamily="34" charset="0"/>
              </a:rPr>
              <a:t>lafaredd</a:t>
            </a:r>
            <a:r>
              <a:rPr lang="en-GB" altLang="en-US" sz="3600" dirty="0" smtClean="0">
                <a:latin typeface="Lucida Sans" panose="020B0602030504020204" pitchFamily="34" charset="0"/>
              </a:rPr>
              <a:t> </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Opportunities to promote </a:t>
            </a:r>
            <a:r>
              <a:rPr lang="en-GB" altLang="en-US" sz="3600" dirty="0" err="1" smtClean="0">
                <a:solidFill>
                  <a:srgbClr val="0000FF"/>
                </a:solidFill>
                <a:latin typeface="Lucida Sans" panose="020B0602030504020204" pitchFamily="34" charset="0"/>
              </a:rPr>
              <a:t>oracy</a:t>
            </a:r>
            <a:endParaRPr lang="en-GB" altLang="en-US" sz="3600" i="1" dirty="0" smtClean="0">
              <a:solidFill>
                <a:srgbClr val="0000FF"/>
              </a:solidFill>
            </a:endParaRPr>
          </a:p>
        </p:txBody>
      </p:sp>
      <p:sp>
        <p:nvSpPr>
          <p:cNvPr id="33795" name="Content Placeholder 2"/>
          <p:cNvSpPr>
            <a:spLocks noGrp="1"/>
          </p:cNvSpPr>
          <p:nvPr>
            <p:ph sz="half" idx="1"/>
          </p:nvPr>
        </p:nvSpPr>
        <p:spPr>
          <a:xfrm>
            <a:off x="457200" y="1600200"/>
            <a:ext cx="4038600" cy="3989388"/>
          </a:xfrm>
        </p:spPr>
        <p:txBody>
          <a:bodyPr>
            <a:normAutofit/>
          </a:bodyPr>
          <a:lstStyle/>
          <a:p>
            <a:pPr eaLnBrk="1" hangingPunct="1"/>
            <a:r>
              <a:rPr lang="en-GB" altLang="en-US" sz="3200" dirty="0" err="1" smtClean="0">
                <a:latin typeface="Lucida Sans" panose="020B0602030504020204" pitchFamily="34" charset="0"/>
              </a:rPr>
              <a:t>Cymryd</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tro</a:t>
            </a:r>
            <a:endParaRPr lang="en-GB" altLang="en-US" sz="3200" dirty="0" smtClean="0">
              <a:latin typeface="Lucida Sans" panose="020B0602030504020204" pitchFamily="34" charset="0"/>
            </a:endParaRPr>
          </a:p>
          <a:p>
            <a:pPr eaLnBrk="1" hangingPunct="1"/>
            <a:r>
              <a:rPr lang="en-GB" altLang="en-US" sz="3200" dirty="0" err="1" smtClean="0">
                <a:latin typeface="Lucida Sans" panose="020B0602030504020204" pitchFamily="34" charset="0"/>
              </a:rPr>
              <a:t>Cwestiynu</a:t>
            </a:r>
            <a:r>
              <a:rPr lang="en-GB" altLang="en-US" sz="3200" dirty="0" smtClean="0">
                <a:latin typeface="Lucida Sans" panose="020B0602030504020204" pitchFamily="34" charset="0"/>
              </a:rPr>
              <a:t> ac </a:t>
            </a:r>
            <a:r>
              <a:rPr lang="en-GB" altLang="en-US" sz="3200" dirty="0" err="1" smtClean="0">
                <a:latin typeface="Lucida Sans" panose="020B0602030504020204" pitchFamily="34" charset="0"/>
              </a:rPr>
              <a:t>ateb</a:t>
            </a:r>
            <a:endParaRPr lang="en-GB" altLang="en-US" sz="3200" dirty="0">
              <a:latin typeface="Lucida Sans" panose="020B0602030504020204" pitchFamily="34" charset="0"/>
            </a:endParaRPr>
          </a:p>
          <a:p>
            <a:pPr eaLnBrk="1" hangingPunct="1"/>
            <a:r>
              <a:rPr lang="en-GB" altLang="en-US" sz="3200" dirty="0" err="1" smtClean="0">
                <a:latin typeface="Lucida Sans" panose="020B0602030504020204" pitchFamily="34" charset="0"/>
              </a:rPr>
              <a:t>Croesawu</a:t>
            </a:r>
            <a:r>
              <a:rPr lang="en-GB" altLang="en-US" sz="3200" dirty="0" smtClean="0">
                <a:latin typeface="Lucida Sans" panose="020B0602030504020204" pitchFamily="34" charset="0"/>
              </a:rPr>
              <a:t> ac </a:t>
            </a:r>
            <a:r>
              <a:rPr lang="en-GB" altLang="en-US" sz="3200" dirty="0" err="1" smtClean="0">
                <a:latin typeface="Lucida Sans" panose="020B0602030504020204" pitchFamily="34" charset="0"/>
              </a:rPr>
              <a:t>ymateb</a:t>
            </a:r>
            <a:endParaRPr lang="en-GB" altLang="en-US" sz="3200" dirty="0" smtClean="0">
              <a:latin typeface="Lucida Sans" panose="020B0602030504020204" pitchFamily="34" charset="0"/>
            </a:endParaRPr>
          </a:p>
          <a:p>
            <a:pPr eaLnBrk="1" hangingPunct="1"/>
            <a:r>
              <a:rPr lang="en-GB" altLang="en-US" sz="3200" dirty="0" err="1" smtClean="0">
                <a:latin typeface="Lucida Sans" panose="020B0602030504020204" pitchFamily="34" charset="0"/>
              </a:rPr>
              <a:t>Ciwiau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heb</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eiriau</a:t>
            </a:r>
            <a:endParaRPr lang="en-GB" altLang="en-US" sz="3200" dirty="0" smtClean="0">
              <a:latin typeface="Lucida Sans" panose="020B0602030504020204" pitchFamily="34" charset="0"/>
            </a:endParaRPr>
          </a:p>
          <a:p>
            <a:pPr eaLnBrk="1" hangingPunct="1"/>
            <a:r>
              <a:rPr lang="en-GB" altLang="en-US" sz="3200" dirty="0" err="1" smtClean="0">
                <a:latin typeface="Lucida Sans" panose="020B0602030504020204" pitchFamily="34" charset="0"/>
              </a:rPr>
              <a:t>Sut</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i</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wrando</a:t>
            </a:r>
            <a:endParaRPr lang="en-GB" altLang="en-US" sz="3200" dirty="0" smtClean="0">
              <a:latin typeface="Lucida Sans" panose="020B0602030504020204" pitchFamily="34" charset="0"/>
            </a:endParaRPr>
          </a:p>
          <a:p>
            <a:pPr eaLnBrk="1" hangingPunct="1"/>
            <a:r>
              <a:rPr lang="en-GB" altLang="en-US" sz="3200" dirty="0" err="1" smtClean="0">
                <a:latin typeface="Lucida Sans" panose="020B0602030504020204" pitchFamily="34" charset="0"/>
              </a:rPr>
              <a:t>Sut</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i</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siarad</a:t>
            </a:r>
            <a:endParaRPr lang="en-GB" altLang="en-US" sz="3200" dirty="0" smtClean="0">
              <a:latin typeface="Lucida Sans" panose="020B0602030504020204" pitchFamily="34" charset="0"/>
            </a:endParaRPr>
          </a:p>
        </p:txBody>
      </p:sp>
      <p:sp>
        <p:nvSpPr>
          <p:cNvPr id="33796" name="Content Placeholder 3"/>
          <p:cNvSpPr>
            <a:spLocks noGrp="1"/>
          </p:cNvSpPr>
          <p:nvPr>
            <p:ph sz="half" idx="2"/>
          </p:nvPr>
        </p:nvSpPr>
        <p:spPr>
          <a:xfrm>
            <a:off x="4648200" y="1412776"/>
            <a:ext cx="4495800" cy="4176812"/>
          </a:xfrm>
        </p:spPr>
        <p:txBody>
          <a:bodyPr>
            <a:noAutofit/>
          </a:bodyPr>
          <a:lstStyle/>
          <a:p>
            <a:pPr eaLnBrk="1" hangingPunct="1"/>
            <a:r>
              <a:rPr lang="en-GB" altLang="en-US" sz="3000" dirty="0" smtClean="0">
                <a:solidFill>
                  <a:srgbClr val="0000FF"/>
                </a:solidFill>
                <a:latin typeface="Lucida Sans" panose="020B0602030504020204" pitchFamily="34" charset="0"/>
              </a:rPr>
              <a:t>Taking turns</a:t>
            </a:r>
          </a:p>
          <a:p>
            <a:pPr eaLnBrk="1" hangingPunct="1"/>
            <a:r>
              <a:rPr lang="en-GB" altLang="en-US" sz="3000" dirty="0" smtClean="0">
                <a:solidFill>
                  <a:srgbClr val="0000FF"/>
                </a:solidFill>
                <a:latin typeface="Lucida Sans" panose="020B0602030504020204" pitchFamily="34" charset="0"/>
              </a:rPr>
              <a:t>Questioning and answering</a:t>
            </a:r>
          </a:p>
          <a:p>
            <a:pPr eaLnBrk="1" hangingPunct="1"/>
            <a:r>
              <a:rPr lang="en-GB" altLang="en-US" sz="3000" dirty="0" smtClean="0">
                <a:solidFill>
                  <a:srgbClr val="0000FF"/>
                </a:solidFill>
                <a:latin typeface="Lucida Sans" panose="020B0602030504020204" pitchFamily="34" charset="0"/>
              </a:rPr>
              <a:t>Greeting and responding</a:t>
            </a:r>
          </a:p>
          <a:p>
            <a:pPr eaLnBrk="1" hangingPunct="1"/>
            <a:r>
              <a:rPr lang="en-GB" altLang="en-US" sz="3000" dirty="0" smtClean="0">
                <a:solidFill>
                  <a:srgbClr val="0000FF"/>
                </a:solidFill>
                <a:latin typeface="Lucida Sans" panose="020B0602030504020204" pitchFamily="34" charset="0"/>
              </a:rPr>
              <a:t>Non-verbal cues</a:t>
            </a:r>
          </a:p>
          <a:p>
            <a:pPr eaLnBrk="1" hangingPunct="1"/>
            <a:r>
              <a:rPr lang="en-GB" altLang="en-US" sz="3000" dirty="0" smtClean="0">
                <a:solidFill>
                  <a:srgbClr val="0000FF"/>
                </a:solidFill>
                <a:latin typeface="Lucida Sans" panose="020B0602030504020204" pitchFamily="34" charset="0"/>
              </a:rPr>
              <a:t>How to listen</a:t>
            </a:r>
          </a:p>
          <a:p>
            <a:pPr eaLnBrk="1" hangingPunct="1"/>
            <a:r>
              <a:rPr lang="en-GB" altLang="en-US" sz="3000" dirty="0" smtClean="0">
                <a:solidFill>
                  <a:srgbClr val="0000FF"/>
                </a:solidFill>
                <a:latin typeface="Lucida Sans" panose="020B0602030504020204" pitchFamily="34" charset="0"/>
              </a:rPr>
              <a:t>How to speak</a:t>
            </a:r>
            <a:endParaRPr lang="en-GB" altLang="en-US" sz="30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13773596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altLang="en-US" sz="3600" dirty="0" err="1" smtClean="0">
                <a:latin typeface="Lucida Sans" panose="020B0602030504020204" pitchFamily="34" charset="0"/>
              </a:rPr>
              <a:t>Ymarfer</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wrth</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sgwrsio</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Practising when conversing</a:t>
            </a:r>
            <a:endParaRPr lang="en-GB" altLang="en-US" sz="3600" i="1" dirty="0" smtClean="0">
              <a:solidFill>
                <a:srgbClr val="0000FF"/>
              </a:solidFill>
            </a:endParaRPr>
          </a:p>
        </p:txBody>
      </p:sp>
      <p:pic>
        <p:nvPicPr>
          <p:cNvPr id="2" name="Content Placeholder 1"/>
          <p:cNvPicPr>
            <a:picLocks noGrp="1" noChangeAspect="1"/>
          </p:cNvPicPr>
          <p:nvPr>
            <p:ph sz="half" idx="1"/>
          </p:nvPr>
        </p:nvPicPr>
        <p:blipFill>
          <a:blip r:embed="rId3"/>
          <a:stretch>
            <a:fillRect/>
          </a:stretch>
        </p:blipFill>
        <p:spPr>
          <a:xfrm>
            <a:off x="395536" y="1690688"/>
            <a:ext cx="3816424" cy="4762647"/>
          </a:xfrm>
          <a:prstGeom prst="rect">
            <a:avLst/>
          </a:prstGeom>
        </p:spPr>
      </p:pic>
      <p:sp>
        <p:nvSpPr>
          <p:cNvPr id="3" name="TextBox 2"/>
          <p:cNvSpPr txBox="1"/>
          <p:nvPr/>
        </p:nvSpPr>
        <p:spPr>
          <a:xfrm flipH="1">
            <a:off x="4499992" y="1690688"/>
            <a:ext cx="4015358" cy="2862322"/>
          </a:xfrm>
          <a:prstGeom prst="rect">
            <a:avLst/>
          </a:prstGeom>
          <a:noFill/>
        </p:spPr>
        <p:txBody>
          <a:bodyPr wrap="square" rtlCol="0">
            <a:spAutoFit/>
          </a:bodyPr>
          <a:lstStyle/>
          <a:p>
            <a:r>
              <a:rPr lang="en-GB" sz="3600" dirty="0" smtClean="0">
                <a:latin typeface="Lucida Sans" panose="020B0602030504020204" pitchFamily="34" charset="0"/>
              </a:rPr>
              <a:t>Beth </a:t>
            </a:r>
            <a:r>
              <a:rPr lang="en-GB" sz="3600" dirty="0" err="1" smtClean="0">
                <a:latin typeface="Lucida Sans" panose="020B0602030504020204" pitchFamily="34" charset="0"/>
              </a:rPr>
              <a:t>sy’n</a:t>
            </a:r>
            <a:r>
              <a:rPr lang="en-GB" sz="3600" dirty="0" smtClean="0">
                <a:latin typeface="Lucida Sans" panose="020B0602030504020204" pitchFamily="34" charset="0"/>
              </a:rPr>
              <a:t> </a:t>
            </a:r>
            <a:r>
              <a:rPr lang="en-GB" sz="3600" dirty="0" err="1" smtClean="0">
                <a:latin typeface="Lucida Sans" panose="020B0602030504020204" pitchFamily="34" charset="0"/>
              </a:rPr>
              <a:t>digwydd</a:t>
            </a:r>
            <a:r>
              <a:rPr lang="en-GB" sz="3600" dirty="0" smtClean="0">
                <a:latin typeface="Lucida Sans" panose="020B0602030504020204" pitchFamily="34" charset="0"/>
              </a:rPr>
              <a:t> </a:t>
            </a:r>
            <a:r>
              <a:rPr lang="en-GB" sz="3600" dirty="0" err="1" smtClean="0">
                <a:latin typeface="Lucida Sans" panose="020B0602030504020204" pitchFamily="34" charset="0"/>
              </a:rPr>
              <a:t>yma</a:t>
            </a:r>
            <a:r>
              <a:rPr lang="en-GB" sz="3600" dirty="0" smtClean="0">
                <a:latin typeface="Lucida Sans" panose="020B0602030504020204" pitchFamily="34" charset="0"/>
              </a:rPr>
              <a:t>?</a:t>
            </a:r>
          </a:p>
          <a:p>
            <a:endParaRPr lang="en-GB" sz="3600" dirty="0">
              <a:latin typeface="Lucida Sans" panose="020B0602030504020204" pitchFamily="34" charset="0"/>
            </a:endParaRPr>
          </a:p>
          <a:p>
            <a:r>
              <a:rPr lang="en-GB" sz="3600" dirty="0" smtClean="0">
                <a:solidFill>
                  <a:srgbClr val="0000FF"/>
                </a:solidFill>
                <a:latin typeface="Lucida Sans" panose="020B0602030504020204" pitchFamily="34" charset="0"/>
              </a:rPr>
              <a:t>What is happening here?</a:t>
            </a:r>
            <a:endParaRPr lang="en-GB" sz="36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9496503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altLang="en-US" sz="3600" dirty="0" err="1" smtClean="0">
                <a:latin typeface="Lucida Sans" panose="020B0602030504020204" pitchFamily="34" charset="0"/>
              </a:rPr>
              <a:t>Gweithio</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ar</a:t>
            </a:r>
            <a:r>
              <a:rPr lang="en-GB" altLang="en-US" sz="3600" dirty="0" smtClean="0">
                <a:latin typeface="Lucida Sans" panose="020B0602030504020204" pitchFamily="34" charset="0"/>
              </a:rPr>
              <a:t> y </a:t>
            </a:r>
            <a:r>
              <a:rPr lang="en-GB" altLang="en-US" sz="3600" dirty="0" err="1" smtClean="0">
                <a:latin typeface="Lucida Sans" panose="020B0602030504020204" pitchFamily="34" charset="0"/>
              </a:rPr>
              <a:t>cyd</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Collaborative work</a:t>
            </a:r>
            <a:endParaRPr lang="en-GB" altLang="en-US" sz="3600" i="1" dirty="0" smtClean="0">
              <a:solidFill>
                <a:srgbClr val="0000FF"/>
              </a:solidFill>
            </a:endParaRPr>
          </a:p>
        </p:txBody>
      </p:sp>
      <p:sp>
        <p:nvSpPr>
          <p:cNvPr id="33795" name="Content Placeholder 2"/>
          <p:cNvSpPr>
            <a:spLocks noGrp="1"/>
          </p:cNvSpPr>
          <p:nvPr>
            <p:ph sz="half" idx="1"/>
          </p:nvPr>
        </p:nvSpPr>
        <p:spPr>
          <a:xfrm>
            <a:off x="457200" y="1600200"/>
            <a:ext cx="4038600" cy="3989388"/>
          </a:xfrm>
        </p:spPr>
        <p:txBody>
          <a:bodyPr>
            <a:normAutofit/>
          </a:bodyPr>
          <a:lstStyle/>
          <a:p>
            <a:pPr eaLnBrk="1" hangingPunct="1"/>
            <a:r>
              <a:rPr lang="en-GB" altLang="en-US" sz="3200" dirty="0" smtClean="0">
                <a:latin typeface="Lucida Sans" panose="020B0602030504020204" pitchFamily="34" charset="0"/>
              </a:rPr>
              <a:t>Ac </a:t>
            </a:r>
            <a:r>
              <a:rPr lang="en-GB" altLang="en-US" sz="3200" dirty="0" err="1" smtClean="0">
                <a:latin typeface="Lucida Sans" panose="020B0602030504020204" pitchFamily="34" charset="0"/>
              </a:rPr>
              <a:t>yma</a:t>
            </a:r>
            <a:r>
              <a:rPr lang="en-GB" altLang="en-US" sz="3200" dirty="0" smtClean="0">
                <a:latin typeface="Lucida Sans" panose="020B0602030504020204" pitchFamily="34" charset="0"/>
              </a:rPr>
              <a:t>?</a:t>
            </a:r>
          </a:p>
          <a:p>
            <a:pPr eaLnBrk="1" hangingPunct="1"/>
            <a:endParaRPr lang="en-GB" altLang="en-US" sz="3200" dirty="0">
              <a:latin typeface="Lucida Sans" panose="020B0602030504020204" pitchFamily="34" charset="0"/>
            </a:endParaRPr>
          </a:p>
          <a:p>
            <a:pPr eaLnBrk="1" hangingPunct="1"/>
            <a:r>
              <a:rPr lang="en-GB" altLang="en-US" sz="3200" dirty="0" smtClean="0">
                <a:solidFill>
                  <a:srgbClr val="0000FF"/>
                </a:solidFill>
                <a:latin typeface="Lucida Sans" panose="020B0602030504020204" pitchFamily="34" charset="0"/>
              </a:rPr>
              <a:t>And here?</a:t>
            </a:r>
            <a:endParaRPr lang="en-GB" altLang="en-US" sz="3200" dirty="0" smtClean="0">
              <a:solidFill>
                <a:srgbClr val="0000FF"/>
              </a:solidFill>
              <a:latin typeface="Lucida Sans" panose="020B0602030504020204" pitchFamily="34" charset="0"/>
            </a:endParaRPr>
          </a:p>
        </p:txBody>
      </p:sp>
      <p:pic>
        <p:nvPicPr>
          <p:cNvPr id="2" name="Content Placeholder 1"/>
          <p:cNvPicPr>
            <a:picLocks noGrp="1" noChangeAspect="1"/>
          </p:cNvPicPr>
          <p:nvPr>
            <p:ph sz="half" idx="2"/>
          </p:nvPr>
        </p:nvPicPr>
        <p:blipFill>
          <a:blip r:embed="rId3"/>
          <a:stretch>
            <a:fillRect/>
          </a:stretch>
        </p:blipFill>
        <p:spPr>
          <a:xfrm>
            <a:off x="4716016" y="1772816"/>
            <a:ext cx="4032448" cy="3888432"/>
          </a:xfrm>
          <a:prstGeom prst="rect">
            <a:avLst/>
          </a:prstGeom>
        </p:spPr>
      </p:pic>
    </p:spTree>
    <p:extLst>
      <p:ext uri="{BB962C8B-B14F-4D97-AF65-F5344CB8AC3E}">
        <p14:creationId xmlns:p14="http://schemas.microsoft.com/office/powerpoint/2010/main" val="8455384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395536" y="457200"/>
            <a:ext cx="3384376" cy="1315616"/>
          </a:xfrm>
        </p:spPr>
        <p:txBody>
          <a:bodyPr>
            <a:normAutofit fontScale="90000"/>
          </a:bodyPr>
          <a:lstStyle/>
          <a:p>
            <a:r>
              <a:rPr lang="en-GB" altLang="en-US" sz="3600" dirty="0" err="1" smtClean="0">
                <a:latin typeface="Lucida Sans" panose="020B0602030504020204" pitchFamily="34" charset="0"/>
              </a:rPr>
              <a:t>Datblygu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naratif</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Developing narrative</a:t>
            </a:r>
            <a:endParaRPr lang="en-GB" altLang="en-US" sz="3600" i="1" dirty="0" smtClean="0">
              <a:solidFill>
                <a:srgbClr val="0000FF"/>
              </a:solidFill>
            </a:endParaRPr>
          </a:p>
        </p:txBody>
      </p:sp>
      <p:sp>
        <p:nvSpPr>
          <p:cNvPr id="2" name="Content Placeholder 1"/>
          <p:cNvSpPr>
            <a:spLocks noGrp="1"/>
          </p:cNvSpPr>
          <p:nvPr>
            <p:ph idx="1"/>
          </p:nvPr>
        </p:nvSpPr>
        <p:spPr>
          <a:xfrm>
            <a:off x="3876914" y="188640"/>
            <a:ext cx="5159582" cy="5672411"/>
          </a:xfrm>
        </p:spPr>
        <p:txBody>
          <a:bodyPr>
            <a:noAutofit/>
          </a:bodyPr>
          <a:lstStyle/>
          <a:p>
            <a:r>
              <a:rPr lang="en-GB" sz="1700" dirty="0">
                <a:latin typeface="Lucida Sans" panose="020B0602030504020204" pitchFamily="34" charset="0"/>
              </a:rPr>
              <a:t>Mae </a:t>
            </a:r>
            <a:r>
              <a:rPr lang="en-GB" sz="1700" dirty="0" err="1">
                <a:latin typeface="Lucida Sans" panose="020B0602030504020204" pitchFamily="34" charset="0"/>
              </a:rPr>
              <a:t>sgiliau</a:t>
            </a:r>
            <a:r>
              <a:rPr lang="en-GB" sz="1700" dirty="0">
                <a:latin typeface="Lucida Sans" panose="020B0602030504020204" pitchFamily="34" charset="0"/>
              </a:rPr>
              <a:t> </a:t>
            </a:r>
            <a:r>
              <a:rPr lang="en-GB" sz="1700" dirty="0" err="1">
                <a:latin typeface="Lucida Sans" panose="020B0602030504020204" pitchFamily="34" charset="0"/>
              </a:rPr>
              <a:t>naratif</a:t>
            </a:r>
            <a:r>
              <a:rPr lang="en-GB" sz="1700" dirty="0">
                <a:latin typeface="Lucida Sans" panose="020B0602030504020204" pitchFamily="34" charset="0"/>
              </a:rPr>
              <a:t> </a:t>
            </a:r>
            <a:r>
              <a:rPr lang="en-GB" sz="1700" dirty="0" err="1">
                <a:latin typeface="Lucida Sans" panose="020B0602030504020204" pitchFamily="34" charset="0"/>
              </a:rPr>
              <a:t>yn</a:t>
            </a:r>
            <a:r>
              <a:rPr lang="en-GB" sz="1700" dirty="0">
                <a:latin typeface="Lucida Sans" panose="020B0602030504020204" pitchFamily="34" charset="0"/>
              </a:rPr>
              <a:t> </a:t>
            </a:r>
            <a:r>
              <a:rPr lang="en-GB" sz="1700" dirty="0" err="1">
                <a:latin typeface="Lucida Sans" panose="020B0602030504020204" pitchFamily="34" charset="0"/>
              </a:rPr>
              <a:t>rhan</a:t>
            </a:r>
            <a:r>
              <a:rPr lang="en-GB" sz="1700" dirty="0">
                <a:latin typeface="Lucida Sans" panose="020B0602030504020204" pitchFamily="34" charset="0"/>
              </a:rPr>
              <a:t> </a:t>
            </a:r>
            <a:r>
              <a:rPr lang="en-GB" sz="1700" dirty="0" err="1">
                <a:latin typeface="Lucida Sans" panose="020B0602030504020204" pitchFamily="34" charset="0"/>
              </a:rPr>
              <a:t>gymhleth</a:t>
            </a:r>
            <a:r>
              <a:rPr lang="en-GB" sz="1700" dirty="0">
                <a:latin typeface="Lucida Sans" panose="020B0602030504020204" pitchFamily="34" charset="0"/>
              </a:rPr>
              <a:t> a </a:t>
            </a:r>
            <a:r>
              <a:rPr lang="en-GB" sz="1700" dirty="0" err="1">
                <a:latin typeface="Lucida Sans" panose="020B0602030504020204" pitchFamily="34" charset="0"/>
              </a:rPr>
              <a:t>phwysig</a:t>
            </a:r>
            <a:r>
              <a:rPr lang="en-GB" sz="1700" dirty="0">
                <a:latin typeface="Lucida Sans" panose="020B0602030504020204" pitchFamily="34" charset="0"/>
              </a:rPr>
              <a:t> o </a:t>
            </a:r>
            <a:r>
              <a:rPr lang="en-GB" sz="1700" dirty="0" err="1">
                <a:latin typeface="Lucida Sans" panose="020B0602030504020204" pitchFamily="34" charset="0"/>
              </a:rPr>
              <a:t>gyfathrebu</a:t>
            </a:r>
            <a:endParaRPr lang="en-GB" sz="1700" dirty="0">
              <a:latin typeface="Lucida Sans" panose="020B0602030504020204" pitchFamily="34" charset="0"/>
            </a:endParaRPr>
          </a:p>
          <a:p>
            <a:pPr marL="0" indent="0">
              <a:buNone/>
            </a:pPr>
            <a:r>
              <a:rPr lang="en-GB" sz="1700" dirty="0" smtClean="0">
                <a:latin typeface="Lucida Sans" panose="020B0602030504020204" pitchFamily="34" charset="0"/>
              </a:rPr>
              <a:t>-   ail-</a:t>
            </a:r>
            <a:r>
              <a:rPr lang="en-GB" sz="1700" dirty="0" err="1" smtClean="0">
                <a:latin typeface="Lucida Sans" panose="020B0602030504020204" pitchFamily="34" charset="0"/>
              </a:rPr>
              <a:t>ddweud</a:t>
            </a:r>
            <a:r>
              <a:rPr lang="en-GB" sz="1700" dirty="0" smtClean="0">
                <a:latin typeface="Lucida Sans" panose="020B0602030504020204" pitchFamily="34" charset="0"/>
              </a:rPr>
              <a:t> </a:t>
            </a:r>
            <a:r>
              <a:rPr lang="en-GB" sz="1700" dirty="0" err="1">
                <a:latin typeface="Lucida Sans" panose="020B0602030504020204" pitchFamily="34" charset="0"/>
              </a:rPr>
              <a:t>digwyddiadau</a:t>
            </a:r>
            <a:endParaRPr lang="en-GB" sz="1700" dirty="0">
              <a:latin typeface="Lucida Sans" panose="020B0602030504020204" pitchFamily="34" charset="0"/>
            </a:endParaRPr>
          </a:p>
          <a:p>
            <a:pPr>
              <a:buFontTx/>
              <a:buChar char="-"/>
            </a:pPr>
            <a:r>
              <a:rPr lang="en-GB" sz="1700" dirty="0" err="1" smtClean="0">
                <a:latin typeface="Lucida Sans" panose="020B0602030504020204" pitchFamily="34" charset="0"/>
              </a:rPr>
              <a:t>dweud</a:t>
            </a:r>
            <a:r>
              <a:rPr lang="en-GB" sz="1700" dirty="0" smtClean="0">
                <a:latin typeface="Lucida Sans" panose="020B0602030504020204" pitchFamily="34" charset="0"/>
              </a:rPr>
              <a:t> </a:t>
            </a:r>
            <a:r>
              <a:rPr lang="en-GB" sz="1700" dirty="0" err="1">
                <a:latin typeface="Lucida Sans" panose="020B0602030504020204" pitchFamily="34" charset="0"/>
              </a:rPr>
              <a:t>wrth</a:t>
            </a:r>
            <a:r>
              <a:rPr lang="en-GB" sz="1700" dirty="0">
                <a:latin typeface="Lucida Sans" panose="020B0602030504020204" pitchFamily="34" charset="0"/>
              </a:rPr>
              <a:t> </a:t>
            </a:r>
            <a:r>
              <a:rPr lang="en-GB" sz="1700" dirty="0" err="1">
                <a:latin typeface="Lucida Sans" panose="020B0602030504020204" pitchFamily="34" charset="0"/>
              </a:rPr>
              <a:t>eraill</a:t>
            </a:r>
            <a:r>
              <a:rPr lang="en-GB" sz="1700" dirty="0">
                <a:latin typeface="Lucida Sans" panose="020B0602030504020204" pitchFamily="34" charset="0"/>
              </a:rPr>
              <a:t> </a:t>
            </a:r>
            <a:r>
              <a:rPr lang="en-GB" sz="1700" dirty="0" smtClean="0">
                <a:latin typeface="Lucida Sans" panose="020B0602030504020204" pitchFamily="34" charset="0"/>
              </a:rPr>
              <a:t>am </a:t>
            </a:r>
            <a:r>
              <a:rPr lang="en-GB" sz="1700" dirty="0" err="1" smtClean="0">
                <a:latin typeface="Lucida Sans" panose="020B0602030504020204" pitchFamily="34" charset="0"/>
              </a:rPr>
              <a:t>ein</a:t>
            </a:r>
            <a:r>
              <a:rPr lang="en-GB" sz="1700" dirty="0" smtClean="0">
                <a:latin typeface="Lucida Sans" panose="020B0602030504020204" pitchFamily="34" charset="0"/>
              </a:rPr>
              <a:t> </a:t>
            </a:r>
            <a:r>
              <a:rPr lang="en-GB" sz="1700" dirty="0" err="1" smtClean="0">
                <a:latin typeface="Lucida Sans" panose="020B0602030504020204" pitchFamily="34" charset="0"/>
              </a:rPr>
              <a:t>hunain</a:t>
            </a:r>
            <a:endParaRPr lang="en-GB" sz="1700" dirty="0" smtClean="0">
              <a:latin typeface="Lucida Sans" panose="020B0602030504020204" pitchFamily="34" charset="0"/>
            </a:endParaRPr>
          </a:p>
          <a:p>
            <a:pPr>
              <a:buFontTx/>
              <a:buChar char="-"/>
            </a:pPr>
            <a:r>
              <a:rPr lang="en-GB" sz="1700" dirty="0" err="1" smtClean="0">
                <a:latin typeface="Lucida Sans" panose="020B0602030504020204" pitchFamily="34" charset="0"/>
              </a:rPr>
              <a:t>rhoi</a:t>
            </a:r>
            <a:r>
              <a:rPr lang="en-GB" sz="1700" dirty="0" smtClean="0">
                <a:latin typeface="Lucida Sans" panose="020B0602030504020204" pitchFamily="34" charset="0"/>
              </a:rPr>
              <a:t> </a:t>
            </a:r>
            <a:r>
              <a:rPr lang="en-GB" sz="1700" dirty="0" err="1" smtClean="0">
                <a:latin typeface="Lucida Sans" panose="020B0602030504020204" pitchFamily="34" charset="0"/>
              </a:rPr>
              <a:t>cyfarwyddiadau</a:t>
            </a:r>
            <a:endParaRPr lang="en-GB" sz="1700" dirty="0" smtClean="0">
              <a:latin typeface="Lucida Sans" panose="020B0602030504020204" pitchFamily="34" charset="0"/>
            </a:endParaRPr>
          </a:p>
          <a:p>
            <a:pPr>
              <a:buFontTx/>
              <a:buChar char="-"/>
            </a:pPr>
            <a:r>
              <a:rPr lang="en-GB" sz="1700" dirty="0" err="1" smtClean="0">
                <a:latin typeface="Lucida Sans" panose="020B0602030504020204" pitchFamily="34" charset="0"/>
              </a:rPr>
              <a:t>adrodd</a:t>
            </a:r>
            <a:r>
              <a:rPr lang="en-GB" sz="1700" dirty="0" smtClean="0">
                <a:latin typeface="Lucida Sans" panose="020B0602030504020204" pitchFamily="34" charset="0"/>
              </a:rPr>
              <a:t> – </a:t>
            </a:r>
            <a:r>
              <a:rPr lang="en-GB" sz="1700" dirty="0" err="1" smtClean="0">
                <a:latin typeface="Lucida Sans" panose="020B0602030504020204" pitchFamily="34" charset="0"/>
              </a:rPr>
              <a:t>perswadio</a:t>
            </a:r>
            <a:r>
              <a:rPr lang="en-GB" sz="1700" dirty="0" smtClean="0">
                <a:latin typeface="Lucida Sans" panose="020B0602030504020204" pitchFamily="34" charset="0"/>
              </a:rPr>
              <a:t> – </a:t>
            </a:r>
            <a:r>
              <a:rPr lang="en-GB" sz="1700" dirty="0" err="1" smtClean="0">
                <a:latin typeface="Lucida Sans" panose="020B0602030504020204" pitchFamily="34" charset="0"/>
              </a:rPr>
              <a:t>disgrifio</a:t>
            </a:r>
            <a:endParaRPr lang="en-GB" sz="1700" dirty="0" smtClean="0">
              <a:latin typeface="Lucida Sans" panose="020B0602030504020204" pitchFamily="34" charset="0"/>
            </a:endParaRPr>
          </a:p>
          <a:p>
            <a:pPr marL="0" indent="0">
              <a:buNone/>
            </a:pPr>
            <a:r>
              <a:rPr lang="en-GB" sz="1700" dirty="0" smtClean="0">
                <a:latin typeface="Lucida Sans" panose="020B0602030504020204" pitchFamily="34" charset="0"/>
              </a:rPr>
              <a:t>-  </a:t>
            </a:r>
            <a:r>
              <a:rPr lang="en-GB" sz="1700" dirty="0" err="1" smtClean="0">
                <a:latin typeface="Lucida Sans" panose="020B0602030504020204" pitchFamily="34" charset="0"/>
              </a:rPr>
              <a:t>deall</a:t>
            </a:r>
            <a:r>
              <a:rPr lang="en-GB" sz="1700" dirty="0" smtClean="0">
                <a:latin typeface="Lucida Sans" panose="020B0602030504020204" pitchFamily="34" charset="0"/>
              </a:rPr>
              <a:t> </a:t>
            </a:r>
            <a:r>
              <a:rPr lang="en-GB" sz="1700" dirty="0" err="1" smtClean="0">
                <a:latin typeface="Lucida Sans" panose="020B0602030504020204" pitchFamily="34" charset="0"/>
              </a:rPr>
              <a:t>beth</a:t>
            </a:r>
            <a:r>
              <a:rPr lang="en-GB" sz="1700" dirty="0" smtClean="0">
                <a:latin typeface="Lucida Sans" panose="020B0602030504020204" pitchFamily="34" charset="0"/>
              </a:rPr>
              <a:t> </a:t>
            </a:r>
            <a:r>
              <a:rPr lang="en-GB" sz="1700" dirty="0" err="1" smtClean="0">
                <a:latin typeface="Lucida Sans" panose="020B0602030504020204" pitchFamily="34" charset="0"/>
              </a:rPr>
              <a:t>sydd</a:t>
            </a:r>
            <a:r>
              <a:rPr lang="en-GB" sz="1700" dirty="0" smtClean="0">
                <a:latin typeface="Lucida Sans" panose="020B0602030504020204" pitchFamily="34" charset="0"/>
              </a:rPr>
              <a:t> </a:t>
            </a:r>
            <a:r>
              <a:rPr lang="en-GB" sz="1700" dirty="0" err="1" smtClean="0">
                <a:latin typeface="Lucida Sans" panose="020B0602030504020204" pitchFamily="34" charset="0"/>
              </a:rPr>
              <a:t>wedi</a:t>
            </a:r>
            <a:r>
              <a:rPr lang="en-GB" sz="1700" dirty="0" smtClean="0">
                <a:latin typeface="Lucida Sans" panose="020B0602030504020204" pitchFamily="34" charset="0"/>
              </a:rPr>
              <a:t> </a:t>
            </a:r>
            <a:r>
              <a:rPr lang="en-GB" sz="1700" dirty="0" err="1" smtClean="0">
                <a:latin typeface="Lucida Sans" panose="020B0602030504020204" pitchFamily="34" charset="0"/>
              </a:rPr>
              <a:t>cael</a:t>
            </a:r>
            <a:r>
              <a:rPr lang="en-GB" sz="1700" dirty="0" smtClean="0">
                <a:latin typeface="Lucida Sans" panose="020B0602030504020204" pitchFamily="34" charset="0"/>
              </a:rPr>
              <a:t> </a:t>
            </a:r>
            <a:r>
              <a:rPr lang="en-GB" sz="1700" dirty="0" err="1" smtClean="0">
                <a:latin typeface="Lucida Sans" panose="020B0602030504020204" pitchFamily="34" charset="0"/>
              </a:rPr>
              <a:t>ei</a:t>
            </a:r>
            <a:r>
              <a:rPr lang="en-GB" sz="1700" dirty="0" smtClean="0">
                <a:latin typeface="Lucida Sans" panose="020B0602030504020204" pitchFamily="34" charset="0"/>
              </a:rPr>
              <a:t> </a:t>
            </a:r>
            <a:r>
              <a:rPr lang="en-GB" sz="1700" dirty="0" err="1">
                <a:latin typeface="Lucida Sans" panose="020B0602030504020204" pitchFamily="34" charset="0"/>
              </a:rPr>
              <a:t>ddarllen</a:t>
            </a:r>
            <a:endParaRPr lang="en-GB" sz="1700" dirty="0">
              <a:latin typeface="Lucida Sans" panose="020B0602030504020204" pitchFamily="34" charset="0"/>
            </a:endParaRPr>
          </a:p>
          <a:p>
            <a:pPr marL="0" indent="0">
              <a:buNone/>
            </a:pPr>
            <a:r>
              <a:rPr lang="en-GB" sz="1700" dirty="0" smtClean="0">
                <a:latin typeface="Lucida Sans" panose="020B0602030504020204" pitchFamily="34" charset="0"/>
              </a:rPr>
              <a:t>-  </a:t>
            </a:r>
            <a:r>
              <a:rPr lang="en-GB" sz="1700" dirty="0" err="1" smtClean="0">
                <a:latin typeface="Lucida Sans" panose="020B0602030504020204" pitchFamily="34" charset="0"/>
              </a:rPr>
              <a:t>difyrru</a:t>
            </a:r>
            <a:endParaRPr lang="en-GB" sz="1700" dirty="0" smtClean="0">
              <a:latin typeface="Lucida Sans" panose="020B0602030504020204" pitchFamily="34" charset="0"/>
            </a:endParaRPr>
          </a:p>
          <a:p>
            <a:r>
              <a:rPr lang="en-GB" sz="1700" dirty="0" smtClean="0">
                <a:solidFill>
                  <a:srgbClr val="0000FF"/>
                </a:solidFill>
                <a:latin typeface="Lucida Sans" panose="020B0602030504020204" pitchFamily="34" charset="0"/>
              </a:rPr>
              <a:t>Narrative skills are a complex and important part of communication</a:t>
            </a:r>
          </a:p>
          <a:p>
            <a:pPr>
              <a:buFontTx/>
              <a:buChar char="-"/>
            </a:pPr>
            <a:r>
              <a:rPr lang="en-GB" sz="1700" dirty="0" smtClean="0">
                <a:solidFill>
                  <a:srgbClr val="0000FF"/>
                </a:solidFill>
                <a:latin typeface="Lucida Sans" panose="020B0602030504020204" pitchFamily="34" charset="0"/>
              </a:rPr>
              <a:t>re-tell events</a:t>
            </a:r>
          </a:p>
          <a:p>
            <a:pPr>
              <a:buFontTx/>
              <a:buChar char="-"/>
            </a:pPr>
            <a:r>
              <a:rPr lang="en-GB" sz="1700" dirty="0" smtClean="0">
                <a:solidFill>
                  <a:srgbClr val="0000FF"/>
                </a:solidFill>
                <a:latin typeface="Lucida Sans" panose="020B0602030504020204" pitchFamily="34" charset="0"/>
              </a:rPr>
              <a:t>tell others about ourselves</a:t>
            </a:r>
          </a:p>
          <a:p>
            <a:pPr>
              <a:buFontTx/>
              <a:buChar char="-"/>
            </a:pPr>
            <a:r>
              <a:rPr lang="en-GB" sz="1700" dirty="0" smtClean="0">
                <a:solidFill>
                  <a:srgbClr val="0000FF"/>
                </a:solidFill>
                <a:latin typeface="Lucida Sans" panose="020B0602030504020204" pitchFamily="34" charset="0"/>
              </a:rPr>
              <a:t>give instructions</a:t>
            </a:r>
          </a:p>
          <a:p>
            <a:pPr>
              <a:buFontTx/>
              <a:buChar char="-"/>
            </a:pPr>
            <a:r>
              <a:rPr lang="en-GB" sz="1700" dirty="0">
                <a:solidFill>
                  <a:srgbClr val="0000FF"/>
                </a:solidFill>
                <a:latin typeface="Lucida Sans" panose="020B0602030504020204" pitchFamily="34" charset="0"/>
              </a:rPr>
              <a:t>r</a:t>
            </a:r>
            <a:r>
              <a:rPr lang="en-GB" sz="1700" dirty="0" smtClean="0">
                <a:solidFill>
                  <a:srgbClr val="0000FF"/>
                </a:solidFill>
                <a:latin typeface="Lucida Sans" panose="020B0602030504020204" pitchFamily="34" charset="0"/>
              </a:rPr>
              <a:t>eport  - persuade  - describe</a:t>
            </a:r>
          </a:p>
          <a:p>
            <a:pPr>
              <a:buFontTx/>
              <a:buChar char="-"/>
            </a:pPr>
            <a:r>
              <a:rPr lang="en-GB" sz="1700" dirty="0" smtClean="0">
                <a:solidFill>
                  <a:srgbClr val="0000FF"/>
                </a:solidFill>
                <a:latin typeface="Lucida Sans" panose="020B0602030504020204" pitchFamily="34" charset="0"/>
              </a:rPr>
              <a:t>understand what we read</a:t>
            </a:r>
          </a:p>
          <a:p>
            <a:pPr>
              <a:buFontTx/>
              <a:buChar char="-"/>
            </a:pPr>
            <a:r>
              <a:rPr lang="en-GB" sz="1700" dirty="0" smtClean="0">
                <a:solidFill>
                  <a:srgbClr val="0000FF"/>
                </a:solidFill>
                <a:latin typeface="Lucida Sans" panose="020B0602030504020204" pitchFamily="34" charset="0"/>
              </a:rPr>
              <a:t>entertain</a:t>
            </a:r>
            <a:endParaRPr lang="en-GB" sz="1700" dirty="0">
              <a:solidFill>
                <a:srgbClr val="0000FF"/>
              </a:solidFill>
              <a:latin typeface="Lucida Sans" panose="020B0602030504020204" pitchFamily="34" charset="0"/>
            </a:endParaRPr>
          </a:p>
        </p:txBody>
      </p:sp>
      <p:sp>
        <p:nvSpPr>
          <p:cNvPr id="33796" name="Content Placeholder 3"/>
          <p:cNvSpPr>
            <a:spLocks noGrp="1"/>
          </p:cNvSpPr>
          <p:nvPr>
            <p:ph type="body" sz="half" idx="2"/>
          </p:nvPr>
        </p:nvSpPr>
        <p:spPr/>
        <p:txBody>
          <a:bodyPr>
            <a:noAutofit/>
          </a:bodyPr>
          <a:lstStyle/>
          <a:p>
            <a:endParaRPr lang="en-GB" sz="3200" dirty="0" smtClean="0"/>
          </a:p>
        </p:txBody>
      </p:sp>
      <p:pic>
        <p:nvPicPr>
          <p:cNvPr id="2050" name="Picture 2" descr="BENEFITS OF DRAMA - Bright Young Things Dram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946" y="2057400"/>
            <a:ext cx="3544968" cy="3625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5217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r>
              <a:rPr lang="en-GB" altLang="en-US" sz="3600" dirty="0" err="1" smtClean="0">
                <a:latin typeface="Lucida Sans" panose="020B0602030504020204" pitchFamily="34" charset="0"/>
              </a:rPr>
              <a:t>Brwdfrydedd</a:t>
            </a:r>
            <a:r>
              <a:rPr lang="en-GB" altLang="en-US" sz="3600" dirty="0" smtClean="0">
                <a:latin typeface="Lucida Sans" panose="020B0602030504020204" pitchFamily="34" charset="0"/>
              </a:rPr>
              <a:t> ac </a:t>
            </a:r>
            <a:r>
              <a:rPr lang="en-GB" altLang="en-US" sz="3600" dirty="0" err="1" smtClean="0">
                <a:latin typeface="Lucida Sans" panose="020B0602030504020204" pitchFamily="34" charset="0"/>
              </a:rPr>
              <a:t>ysgogiad</a:t>
            </a:r>
            <a:r>
              <a:rPr lang="en-GB" altLang="en-US" sz="3600" dirty="0">
                <a:latin typeface="Lucida Sans" panose="020B0602030504020204" pitchFamily="34" charset="0"/>
              </a:rPr>
              <a:t/>
            </a:r>
            <a:br>
              <a:rPr lang="en-GB" altLang="en-US" sz="3600" dirty="0">
                <a:latin typeface="Lucida Sans" panose="020B0602030504020204" pitchFamily="34" charset="0"/>
              </a:rPr>
            </a:br>
            <a:r>
              <a:rPr lang="en-GB" altLang="en-US" sz="3600" dirty="0" smtClean="0">
                <a:solidFill>
                  <a:srgbClr val="0000FF"/>
                </a:solidFill>
                <a:latin typeface="Lucida Sans" panose="020B0602030504020204" pitchFamily="34" charset="0"/>
              </a:rPr>
              <a:t>Enthusiasm and motivation</a:t>
            </a:r>
            <a:endParaRPr lang="en-GB" altLang="en-US" sz="3600" i="1" dirty="0" smtClean="0">
              <a:solidFill>
                <a:srgbClr val="0000FF"/>
              </a:solidFill>
            </a:endParaRPr>
          </a:p>
        </p:txBody>
      </p:sp>
      <p:pic>
        <p:nvPicPr>
          <p:cNvPr id="2" name="Content Placeholder 1"/>
          <p:cNvPicPr>
            <a:picLocks noGrp="1" noChangeAspect="1"/>
          </p:cNvPicPr>
          <p:nvPr>
            <p:ph sz="half" idx="1"/>
          </p:nvPr>
        </p:nvPicPr>
        <p:blipFill>
          <a:blip r:embed="rId3"/>
          <a:stretch>
            <a:fillRect/>
          </a:stretch>
        </p:blipFill>
        <p:spPr>
          <a:xfrm>
            <a:off x="107504" y="1772816"/>
            <a:ext cx="4248472" cy="3888432"/>
          </a:xfrm>
          <a:prstGeom prst="rect">
            <a:avLst/>
          </a:prstGeom>
        </p:spPr>
      </p:pic>
      <p:pic>
        <p:nvPicPr>
          <p:cNvPr id="3" name="Content Placeholder 2"/>
          <p:cNvPicPr>
            <a:picLocks noGrp="1" noChangeAspect="1"/>
          </p:cNvPicPr>
          <p:nvPr>
            <p:ph sz="half" idx="2"/>
          </p:nvPr>
        </p:nvPicPr>
        <p:blipFill>
          <a:blip r:embed="rId4"/>
          <a:stretch>
            <a:fillRect/>
          </a:stretch>
        </p:blipFill>
        <p:spPr>
          <a:xfrm>
            <a:off x="4572000" y="1844825"/>
            <a:ext cx="4392488" cy="4032448"/>
          </a:xfrm>
          <a:prstGeom prst="rect">
            <a:avLst/>
          </a:prstGeom>
        </p:spPr>
      </p:pic>
    </p:spTree>
    <p:extLst>
      <p:ext uri="{BB962C8B-B14F-4D97-AF65-F5344CB8AC3E}">
        <p14:creationId xmlns:p14="http://schemas.microsoft.com/office/powerpoint/2010/main" val="40371408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noAutofit/>
          </a:bodyPr>
          <a:lstStyle/>
          <a:p>
            <a:pPr eaLnBrk="1" hangingPunct="1"/>
            <a:r>
              <a:rPr lang="cy-GB" altLang="en-US" sz="3600" dirty="0" smtClean="0">
                <a:latin typeface="Lucida Sans" panose="020B0602030504020204" pitchFamily="34" charset="0"/>
              </a:rPr>
              <a:t>‘Amgylcheddau siarad’</a:t>
            </a:r>
            <a:r>
              <a:rPr lang="cy-GB" altLang="en-US" sz="3600" dirty="0" smtClean="0">
                <a:latin typeface="Lucida Sans" panose="020B0602030504020204" pitchFamily="34" charset="0"/>
              </a:rPr>
              <a:t/>
            </a:r>
            <a:br>
              <a:rPr lang="cy-GB" altLang="en-US" sz="3600" dirty="0" smtClean="0">
                <a:latin typeface="Lucida Sans" panose="020B0602030504020204" pitchFamily="34" charset="0"/>
              </a:rPr>
            </a:br>
            <a:r>
              <a:rPr lang="cy-GB" altLang="en-US" sz="3600" dirty="0" smtClean="0">
                <a:latin typeface="Lucida Sans" panose="020B0602030504020204" pitchFamily="34" charset="0"/>
              </a:rPr>
              <a:t>‘</a:t>
            </a:r>
            <a:r>
              <a:rPr lang="cy-GB" altLang="en-US" sz="3600" dirty="0" err="1" smtClean="0">
                <a:solidFill>
                  <a:srgbClr val="0000FF"/>
                </a:solidFill>
                <a:latin typeface="Lucida Sans" panose="020B0602030504020204" pitchFamily="34" charset="0"/>
              </a:rPr>
              <a:t>Talking</a:t>
            </a:r>
            <a:r>
              <a:rPr lang="cy-GB" altLang="en-US" sz="3600" dirty="0" smtClean="0">
                <a:solidFill>
                  <a:srgbClr val="0000FF"/>
                </a:solidFill>
                <a:latin typeface="Lucida Sans" panose="020B0602030504020204" pitchFamily="34" charset="0"/>
              </a:rPr>
              <a:t> </a:t>
            </a:r>
            <a:r>
              <a:rPr lang="cy-GB" altLang="en-US" sz="3600" dirty="0" err="1" smtClean="0">
                <a:solidFill>
                  <a:srgbClr val="0000FF"/>
                </a:solidFill>
                <a:latin typeface="Lucida Sans" panose="020B0602030504020204" pitchFamily="34" charset="0"/>
              </a:rPr>
              <a:t>environments</a:t>
            </a:r>
            <a:r>
              <a:rPr lang="cy-GB" altLang="en-US" sz="3600" dirty="0" smtClean="0">
                <a:solidFill>
                  <a:srgbClr val="0000FF"/>
                </a:solidFill>
                <a:latin typeface="Lucida Sans" panose="020B0602030504020204" pitchFamily="34" charset="0"/>
              </a:rPr>
              <a:t>’</a:t>
            </a:r>
            <a:endParaRPr lang="cy-GB" altLang="en-US" sz="3600" dirty="0" smtClean="0">
              <a:solidFill>
                <a:srgbClr val="0000FF"/>
              </a:solidFill>
              <a:latin typeface="Lucida Sans" panose="020B0602030504020204" pitchFamily="34" charset="0"/>
            </a:endParaRPr>
          </a:p>
        </p:txBody>
      </p:sp>
      <p:sp>
        <p:nvSpPr>
          <p:cNvPr id="33795" name="Rectangle 5"/>
          <p:cNvSpPr>
            <a:spLocks noGrp="1" noChangeArrowheads="1"/>
          </p:cNvSpPr>
          <p:nvPr>
            <p:ph type="body" sz="half" idx="1"/>
          </p:nvPr>
        </p:nvSpPr>
        <p:spPr>
          <a:xfrm>
            <a:off x="457200" y="1600200"/>
            <a:ext cx="4038600" cy="3989388"/>
          </a:xfrm>
        </p:spPr>
        <p:txBody>
          <a:bodyPr/>
          <a:lstStyle/>
          <a:p>
            <a:r>
              <a:rPr lang="en-GB" dirty="0">
                <a:latin typeface="Lucida Sans" panose="020B0602030504020204" pitchFamily="34" charset="0"/>
              </a:rPr>
              <a:t>S</a:t>
            </a:r>
            <a:r>
              <a:rPr lang="en-GB" dirty="0" smtClean="0">
                <a:latin typeface="Lucida Sans" panose="020B0602030504020204" pitchFamily="34" charset="0"/>
              </a:rPr>
              <a:t>gwrs </a:t>
            </a:r>
            <a:r>
              <a:rPr lang="en-GB" dirty="0">
                <a:latin typeface="Lucida Sans" panose="020B0602030504020204" pitchFamily="34" charset="0"/>
              </a:rPr>
              <a:t>plant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ei</a:t>
            </a:r>
            <a:r>
              <a:rPr lang="en-GB" dirty="0">
                <a:latin typeface="Lucida Sans" panose="020B0602030504020204" pitchFamily="34" charset="0"/>
              </a:rPr>
              <a:t> </a:t>
            </a:r>
            <a:r>
              <a:rPr lang="en-GB" dirty="0" err="1" smtClean="0">
                <a:latin typeface="Lucida Sans" panose="020B0602030504020204" pitchFamily="34" charset="0"/>
              </a:rPr>
              <a:t>meithrin</a:t>
            </a:r>
            <a:endParaRPr lang="en-GB" dirty="0" smtClean="0">
              <a:latin typeface="Lucida Sans" panose="020B0602030504020204" pitchFamily="34" charset="0"/>
            </a:endParaRPr>
          </a:p>
          <a:p>
            <a:r>
              <a:rPr lang="en-GB" dirty="0" err="1" smtClean="0">
                <a:latin typeface="Lucida Sans" panose="020B0602030504020204" pitchFamily="34" charset="0"/>
              </a:rPr>
              <a:t>Diwylliant</a:t>
            </a:r>
            <a:r>
              <a:rPr lang="en-GB" dirty="0" smtClean="0">
                <a:latin typeface="Lucida Sans" panose="020B0602030504020204" pitchFamily="34" charset="0"/>
              </a:rPr>
              <a:t> </a:t>
            </a:r>
            <a:r>
              <a:rPr lang="en-GB" dirty="0" err="1">
                <a:latin typeface="Lucida Sans" panose="020B0602030504020204" pitchFamily="34" charset="0"/>
              </a:rPr>
              <a:t>lle</a:t>
            </a:r>
            <a:r>
              <a:rPr lang="en-GB" dirty="0">
                <a:latin typeface="Lucida Sans" panose="020B0602030504020204" pitchFamily="34" charset="0"/>
              </a:rPr>
              <a:t> </a:t>
            </a:r>
            <a:r>
              <a:rPr lang="en-GB" dirty="0" err="1">
                <a:latin typeface="Lucida Sans" panose="020B0602030504020204" pitchFamily="34" charset="0"/>
              </a:rPr>
              <a:t>mae</a:t>
            </a:r>
            <a:r>
              <a:rPr lang="en-GB" dirty="0">
                <a:latin typeface="Lucida Sans" panose="020B0602030504020204" pitchFamily="34" charset="0"/>
              </a:rPr>
              <a:t> </a:t>
            </a:r>
            <a:r>
              <a:rPr lang="en-GB" dirty="0" err="1" smtClean="0">
                <a:latin typeface="Lucida Sans" panose="020B0602030504020204" pitchFamily="34" charset="0"/>
              </a:rPr>
              <a:t>siarad</a:t>
            </a:r>
            <a:r>
              <a:rPr lang="en-GB" dirty="0" smtClean="0">
                <a:latin typeface="Lucida Sans" panose="020B0602030504020204" pitchFamily="34" charset="0"/>
              </a:rPr>
              <a:t> a </a:t>
            </a:r>
            <a:r>
              <a:rPr lang="en-GB" dirty="0" err="1" smtClean="0">
                <a:latin typeface="Lucida Sans" panose="020B0602030504020204" pitchFamily="34" charset="0"/>
              </a:rPr>
              <a:t>sgyrsiau</a:t>
            </a:r>
            <a:r>
              <a:rPr lang="en-GB" dirty="0" smtClean="0">
                <a:latin typeface="Lucida Sans" panose="020B0602030504020204" pitchFamily="34" charset="0"/>
              </a:rPr>
              <a:t> plant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cael</a:t>
            </a:r>
            <a:r>
              <a:rPr lang="en-GB" dirty="0">
                <a:latin typeface="Lucida Sans" panose="020B0602030504020204" pitchFamily="34" charset="0"/>
              </a:rPr>
              <a:t> </a:t>
            </a:r>
            <a:r>
              <a:rPr lang="en-GB" dirty="0" err="1">
                <a:latin typeface="Lucida Sans" panose="020B0602030504020204" pitchFamily="34" charset="0"/>
              </a:rPr>
              <a:t>eu</a:t>
            </a:r>
            <a:r>
              <a:rPr lang="en-GB" dirty="0">
                <a:latin typeface="Lucida Sans" panose="020B0602030504020204" pitchFamily="34" charset="0"/>
              </a:rPr>
              <a:t> </a:t>
            </a:r>
            <a:r>
              <a:rPr lang="en-GB" dirty="0" err="1">
                <a:latin typeface="Lucida Sans" panose="020B0602030504020204" pitchFamily="34" charset="0"/>
              </a:rPr>
              <a:t>gwerthfawrogi'n</a:t>
            </a:r>
            <a:r>
              <a:rPr lang="en-GB" dirty="0">
                <a:latin typeface="Lucida Sans" panose="020B0602030504020204" pitchFamily="34" charset="0"/>
              </a:rPr>
              <a:t> </a:t>
            </a:r>
            <a:r>
              <a:rPr lang="en-GB" dirty="0" err="1" smtClean="0">
                <a:latin typeface="Lucida Sans" panose="020B0602030504020204" pitchFamily="34" charset="0"/>
              </a:rPr>
              <a:t>fawr</a:t>
            </a:r>
            <a:endParaRPr lang="en-GB" dirty="0" smtClean="0">
              <a:latin typeface="Lucida Sans" panose="020B0602030504020204" pitchFamily="34" charset="0"/>
            </a:endParaRPr>
          </a:p>
          <a:p>
            <a:r>
              <a:rPr lang="en-GB" dirty="0" err="1" smtClean="0">
                <a:latin typeface="Lucida Sans" panose="020B0602030504020204" pitchFamily="34" charset="0"/>
              </a:rPr>
              <a:t>Oedolion</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modelu</a:t>
            </a:r>
            <a:r>
              <a:rPr lang="en-GB" dirty="0" smtClean="0">
                <a:latin typeface="Lucida Sans" panose="020B0602030504020204" pitchFamily="34" charset="0"/>
              </a:rPr>
              <a:t> </a:t>
            </a:r>
            <a:r>
              <a:rPr lang="en-GB" dirty="0">
                <a:latin typeface="Lucida Sans" panose="020B0602030504020204" pitchFamily="34" charset="0"/>
              </a:rPr>
              <a:t>‘</a:t>
            </a:r>
            <a:r>
              <a:rPr lang="en-GB" dirty="0" err="1">
                <a:latin typeface="Lucida Sans" panose="020B0602030504020204" pitchFamily="34" charset="0"/>
              </a:rPr>
              <a:t>siarad</a:t>
            </a:r>
            <a:r>
              <a:rPr lang="en-GB" dirty="0">
                <a:latin typeface="Lucida Sans" panose="020B0602030504020204" pitchFamily="34" charset="0"/>
              </a:rPr>
              <a:t> o </a:t>
            </a:r>
            <a:r>
              <a:rPr lang="en-GB" dirty="0" err="1">
                <a:latin typeface="Lucida Sans" panose="020B0602030504020204" pitchFamily="34" charset="0"/>
              </a:rPr>
              <a:t>safon</a:t>
            </a:r>
            <a:r>
              <a:rPr lang="en-GB" dirty="0">
                <a:latin typeface="Lucida Sans" panose="020B0602030504020204" pitchFamily="34" charset="0"/>
              </a:rPr>
              <a:t>’</a:t>
            </a:r>
            <a:endParaRPr lang="cy-GB" altLang="en-US" dirty="0" smtClean="0">
              <a:latin typeface="Lucida Sans" panose="020B0602030504020204" pitchFamily="34" charset="0"/>
            </a:endParaRPr>
          </a:p>
        </p:txBody>
      </p:sp>
      <p:sp>
        <p:nvSpPr>
          <p:cNvPr id="33796" name="Rectangle 6"/>
          <p:cNvSpPr>
            <a:spLocks noGrp="1" noChangeArrowheads="1"/>
          </p:cNvSpPr>
          <p:nvPr>
            <p:ph type="body" sz="half" idx="2"/>
          </p:nvPr>
        </p:nvSpPr>
        <p:spPr>
          <a:xfrm>
            <a:off x="4648200" y="1600200"/>
            <a:ext cx="4038600" cy="3989388"/>
          </a:xfrm>
        </p:spPr>
        <p:txBody>
          <a:bodyPr>
            <a:normAutofit lnSpcReduction="10000"/>
          </a:bodyPr>
          <a:lstStyle/>
          <a:p>
            <a:pPr eaLnBrk="1" hangingPunct="1"/>
            <a:r>
              <a:rPr lang="cy-GB" altLang="en-US" dirty="0" err="1" smtClean="0">
                <a:solidFill>
                  <a:srgbClr val="0000FF"/>
                </a:solidFill>
                <a:latin typeface="Lucida Sans" panose="020B0602030504020204" pitchFamily="34" charset="0"/>
              </a:rPr>
              <a:t>Children’s</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talk</a:t>
            </a:r>
            <a:r>
              <a:rPr lang="cy-GB" altLang="en-US" dirty="0" smtClean="0">
                <a:solidFill>
                  <a:srgbClr val="0000FF"/>
                </a:solidFill>
                <a:latin typeface="Lucida Sans" panose="020B0602030504020204" pitchFamily="34" charset="0"/>
              </a:rPr>
              <a:t> is </a:t>
            </a:r>
            <a:r>
              <a:rPr lang="cy-GB" altLang="en-US" dirty="0" err="1" smtClean="0">
                <a:solidFill>
                  <a:srgbClr val="0000FF"/>
                </a:solidFill>
                <a:latin typeface="Lucida Sans" panose="020B0602030504020204" pitchFamily="34" charset="0"/>
              </a:rPr>
              <a:t>nurtured</a:t>
            </a:r>
            <a:endParaRPr lang="cy-GB" altLang="en-US" dirty="0" smtClean="0">
              <a:solidFill>
                <a:srgbClr val="0000FF"/>
              </a:solidFill>
              <a:latin typeface="Lucida Sans" panose="020B0602030504020204" pitchFamily="34" charset="0"/>
            </a:endParaRPr>
          </a:p>
          <a:p>
            <a:pPr eaLnBrk="1" hangingPunct="1"/>
            <a:r>
              <a:rPr lang="cy-GB" altLang="en-US" dirty="0" smtClean="0">
                <a:solidFill>
                  <a:srgbClr val="0000FF"/>
                </a:solidFill>
                <a:latin typeface="Lucida Sans" panose="020B0602030504020204" pitchFamily="34" charset="0"/>
              </a:rPr>
              <a:t>A </a:t>
            </a:r>
            <a:r>
              <a:rPr lang="cy-GB" altLang="en-US" dirty="0" err="1" smtClean="0">
                <a:solidFill>
                  <a:srgbClr val="0000FF"/>
                </a:solidFill>
                <a:latin typeface="Lucida Sans" panose="020B0602030504020204" pitchFamily="34" charset="0"/>
              </a:rPr>
              <a:t>culture</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where</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children</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talking</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and</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having</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conversations</a:t>
            </a:r>
            <a:r>
              <a:rPr lang="cy-GB" altLang="en-US" dirty="0" smtClean="0">
                <a:solidFill>
                  <a:srgbClr val="0000FF"/>
                </a:solidFill>
                <a:latin typeface="Lucida Sans" panose="020B0602030504020204" pitchFamily="34" charset="0"/>
              </a:rPr>
              <a:t> is </a:t>
            </a:r>
            <a:r>
              <a:rPr lang="cy-GB" altLang="en-US" dirty="0" err="1" smtClean="0">
                <a:solidFill>
                  <a:srgbClr val="0000FF"/>
                </a:solidFill>
                <a:latin typeface="Lucida Sans" panose="020B0602030504020204" pitchFamily="34" charset="0"/>
              </a:rPr>
              <a:t>highly</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valued</a:t>
            </a:r>
            <a:endParaRPr lang="cy-GB" altLang="en-US" dirty="0" smtClean="0">
              <a:solidFill>
                <a:srgbClr val="0000FF"/>
              </a:solidFill>
              <a:latin typeface="Lucida Sans" panose="020B0602030504020204" pitchFamily="34" charset="0"/>
            </a:endParaRPr>
          </a:p>
          <a:p>
            <a:pPr eaLnBrk="1" hangingPunct="1"/>
            <a:r>
              <a:rPr lang="cy-GB" altLang="en-US" dirty="0" err="1" smtClean="0">
                <a:solidFill>
                  <a:srgbClr val="0000FF"/>
                </a:solidFill>
                <a:latin typeface="Lucida Sans" panose="020B0602030504020204" pitchFamily="34" charset="0"/>
              </a:rPr>
              <a:t>Adults</a:t>
            </a:r>
            <a:r>
              <a:rPr lang="cy-GB" altLang="en-US" dirty="0" smtClean="0">
                <a:solidFill>
                  <a:srgbClr val="0000FF"/>
                </a:solidFill>
                <a:latin typeface="Lucida Sans" panose="020B0602030504020204" pitchFamily="34" charset="0"/>
              </a:rPr>
              <a:t> model ‘</a:t>
            </a:r>
            <a:r>
              <a:rPr lang="cy-GB" altLang="en-US" dirty="0" err="1" smtClean="0">
                <a:solidFill>
                  <a:srgbClr val="0000FF"/>
                </a:solidFill>
                <a:latin typeface="Lucida Sans" panose="020B0602030504020204" pitchFamily="34" charset="0"/>
              </a:rPr>
              <a:t>quality</a:t>
            </a:r>
            <a:r>
              <a:rPr lang="cy-GB" altLang="en-US" dirty="0" smtClean="0">
                <a:solidFill>
                  <a:srgbClr val="0000FF"/>
                </a:solidFill>
                <a:latin typeface="Lucida Sans" panose="020B0602030504020204" pitchFamily="34" charset="0"/>
              </a:rPr>
              <a:t> </a:t>
            </a:r>
            <a:r>
              <a:rPr lang="cy-GB" altLang="en-US" dirty="0" err="1" smtClean="0">
                <a:solidFill>
                  <a:srgbClr val="0000FF"/>
                </a:solidFill>
                <a:latin typeface="Lucida Sans" panose="020B0602030504020204" pitchFamily="34" charset="0"/>
              </a:rPr>
              <a:t>talk</a:t>
            </a:r>
            <a:r>
              <a:rPr lang="cy-GB" altLang="en-US" dirty="0" smtClean="0">
                <a:solidFill>
                  <a:srgbClr val="0000FF"/>
                </a:solidFill>
                <a:latin typeface="Lucida Sans" panose="020B0602030504020204" pitchFamily="34" charset="0"/>
              </a:rPr>
              <a:t>’</a:t>
            </a:r>
          </a:p>
          <a:p>
            <a:pPr marL="0" indent="0" algn="r" eaLnBrk="1" hangingPunct="1">
              <a:buNone/>
            </a:pPr>
            <a:r>
              <a:rPr lang="cy-GB" altLang="en-US" sz="1600" dirty="0" smtClean="0">
                <a:solidFill>
                  <a:srgbClr val="0000FF"/>
                </a:solidFill>
                <a:latin typeface="Lucida Sans" panose="020B0602030504020204" pitchFamily="34" charset="0"/>
              </a:rPr>
              <a:t>(</a:t>
            </a:r>
            <a:r>
              <a:rPr lang="cy-GB" altLang="en-US" sz="1600" dirty="0" err="1" smtClean="0">
                <a:solidFill>
                  <a:srgbClr val="0000FF"/>
                </a:solidFill>
                <a:latin typeface="Lucida Sans" panose="020B0602030504020204" pitchFamily="34" charset="0"/>
              </a:rPr>
              <a:t>Atwal</a:t>
            </a:r>
            <a:r>
              <a:rPr lang="cy-GB" altLang="en-US" sz="1600" dirty="0" smtClean="0">
                <a:solidFill>
                  <a:srgbClr val="0000FF"/>
                </a:solidFill>
                <a:latin typeface="Lucida Sans" panose="020B0602030504020204" pitchFamily="34" charset="0"/>
              </a:rPr>
              <a:t>, 2019)</a:t>
            </a:r>
            <a:endParaRPr lang="cy-GB" altLang="en-US" sz="16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260365922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a:xfrm>
            <a:off x="628650" y="365127"/>
            <a:ext cx="7886700" cy="687610"/>
          </a:xfrm>
        </p:spPr>
        <p:txBody>
          <a:bodyPr>
            <a:noAutofit/>
          </a:bodyPr>
          <a:lstStyle/>
          <a:p>
            <a:pPr eaLnBrk="1" hangingPunct="1"/>
            <a:r>
              <a:rPr lang="cy-GB" altLang="en-US" sz="3200" dirty="0" smtClean="0">
                <a:latin typeface="Lucida Sans" panose="020B0602030504020204" pitchFamily="34" charset="0"/>
              </a:rPr>
              <a:t>Clip fideo – gwyliwch a thrafodwch</a:t>
            </a:r>
            <a:r>
              <a:rPr lang="cy-GB" altLang="en-US" sz="3200" dirty="0" smtClean="0">
                <a:latin typeface="Lucida Sans" panose="020B0602030504020204" pitchFamily="34" charset="0"/>
              </a:rPr>
              <a:t> </a:t>
            </a:r>
            <a:br>
              <a:rPr lang="cy-GB" altLang="en-US" sz="3200" dirty="0" smtClean="0">
                <a:latin typeface="Lucida Sans" panose="020B0602030504020204" pitchFamily="34" charset="0"/>
              </a:rPr>
            </a:br>
            <a:r>
              <a:rPr lang="cy-GB" altLang="en-US" sz="3200" dirty="0" err="1" smtClean="0">
                <a:solidFill>
                  <a:srgbClr val="0000FF"/>
                </a:solidFill>
                <a:latin typeface="Lucida Sans" panose="020B0602030504020204" pitchFamily="34" charset="0"/>
              </a:rPr>
              <a:t>Video</a:t>
            </a:r>
            <a:r>
              <a:rPr lang="cy-GB" altLang="en-US" sz="3200" dirty="0" smtClean="0">
                <a:solidFill>
                  <a:srgbClr val="0000FF"/>
                </a:solidFill>
                <a:latin typeface="Lucida Sans" panose="020B0602030504020204" pitchFamily="34" charset="0"/>
              </a:rPr>
              <a:t> clip – </a:t>
            </a:r>
            <a:r>
              <a:rPr lang="cy-GB" altLang="en-US" sz="3200" dirty="0" err="1" smtClean="0">
                <a:solidFill>
                  <a:srgbClr val="0000FF"/>
                </a:solidFill>
                <a:latin typeface="Lucida Sans" panose="020B0602030504020204" pitchFamily="34" charset="0"/>
              </a:rPr>
              <a:t>watch</a:t>
            </a:r>
            <a:r>
              <a:rPr lang="cy-GB" altLang="en-US" sz="3200" dirty="0" smtClean="0">
                <a:solidFill>
                  <a:srgbClr val="0000FF"/>
                </a:solidFill>
                <a:latin typeface="Lucida Sans" panose="020B0602030504020204" pitchFamily="34" charset="0"/>
              </a:rPr>
              <a:t> </a:t>
            </a:r>
            <a:r>
              <a:rPr lang="cy-GB" altLang="en-US" sz="3200" dirty="0" err="1" smtClean="0">
                <a:solidFill>
                  <a:srgbClr val="0000FF"/>
                </a:solidFill>
                <a:latin typeface="Lucida Sans" panose="020B0602030504020204" pitchFamily="34" charset="0"/>
              </a:rPr>
              <a:t>and</a:t>
            </a:r>
            <a:r>
              <a:rPr lang="cy-GB" altLang="en-US" sz="3200" dirty="0" smtClean="0">
                <a:solidFill>
                  <a:srgbClr val="0000FF"/>
                </a:solidFill>
                <a:latin typeface="Lucida Sans" panose="020B0602030504020204" pitchFamily="34" charset="0"/>
              </a:rPr>
              <a:t> </a:t>
            </a:r>
            <a:r>
              <a:rPr lang="cy-GB" altLang="en-US" sz="3200" dirty="0" err="1" smtClean="0">
                <a:solidFill>
                  <a:srgbClr val="0000FF"/>
                </a:solidFill>
                <a:latin typeface="Lucida Sans" panose="020B0602030504020204" pitchFamily="34" charset="0"/>
              </a:rPr>
              <a:t>discuss</a:t>
            </a:r>
            <a:endParaRPr lang="cy-GB" altLang="en-US" sz="3200" dirty="0" smtClean="0">
              <a:solidFill>
                <a:srgbClr val="0000FF"/>
              </a:solidFill>
              <a:latin typeface="Lucida Sans" panose="020B0602030504020204" pitchFamily="34" charset="0"/>
            </a:endParaRPr>
          </a:p>
        </p:txBody>
      </p:sp>
      <p:sp>
        <p:nvSpPr>
          <p:cNvPr id="33795" name="Rectangle 5"/>
          <p:cNvSpPr>
            <a:spLocks noGrp="1" noChangeArrowheads="1"/>
          </p:cNvSpPr>
          <p:nvPr>
            <p:ph type="body" sz="half" idx="1"/>
          </p:nvPr>
        </p:nvSpPr>
        <p:spPr>
          <a:xfrm>
            <a:off x="179512" y="1484784"/>
            <a:ext cx="8496944" cy="4104804"/>
          </a:xfrm>
        </p:spPr>
        <p:txBody>
          <a:bodyPr>
            <a:normAutofit/>
          </a:bodyPr>
          <a:lstStyle/>
          <a:p>
            <a:pPr marL="0" indent="0">
              <a:buNone/>
            </a:pPr>
            <a:r>
              <a:rPr lang="en-GB" altLang="en-US" sz="3600" dirty="0" smtClean="0">
                <a:latin typeface="Lucida Sans" panose="020B0602030504020204" pitchFamily="34" charset="0"/>
                <a:hlinkClick r:id="rId3"/>
              </a:rPr>
              <a:t>The </a:t>
            </a:r>
            <a:r>
              <a:rPr lang="en-GB" altLang="en-US" sz="3600" dirty="0" err="1" smtClean="0">
                <a:latin typeface="Lucida Sans" panose="020B0602030504020204" pitchFamily="34" charset="0"/>
                <a:hlinkClick r:id="rId3"/>
              </a:rPr>
              <a:t>Oracy</a:t>
            </a:r>
            <a:r>
              <a:rPr lang="en-GB" altLang="en-US" sz="3600" dirty="0" smtClean="0">
                <a:latin typeface="Lucida Sans" panose="020B0602030504020204" pitchFamily="34" charset="0"/>
                <a:hlinkClick r:id="rId3"/>
              </a:rPr>
              <a:t> Edit: 6 Ways To Boost Spoken Language At School</a:t>
            </a:r>
            <a:endParaRPr lang="cy-GB" altLang="en-US" sz="3600" dirty="0" smtClean="0">
              <a:latin typeface="Lucida Sans" panose="020B0602030504020204" pitchFamily="34" charset="0"/>
            </a:endParaRPr>
          </a:p>
        </p:txBody>
      </p:sp>
    </p:spTree>
    <p:extLst>
      <p:ext uri="{BB962C8B-B14F-4D97-AF65-F5344CB8AC3E}">
        <p14:creationId xmlns:p14="http://schemas.microsoft.com/office/powerpoint/2010/main" val="12923237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a:xfrm>
            <a:off x="628650" y="365127"/>
            <a:ext cx="7886700" cy="687610"/>
          </a:xfrm>
        </p:spPr>
        <p:txBody>
          <a:bodyPr>
            <a:noAutofit/>
          </a:bodyPr>
          <a:lstStyle/>
          <a:p>
            <a:pPr eaLnBrk="1" hangingPunct="1"/>
            <a:r>
              <a:rPr lang="cy-GB" altLang="en-US" sz="2800" dirty="0" smtClean="0">
                <a:latin typeface="Lucida Sans" panose="020B0602030504020204" pitchFamily="34" charset="0"/>
              </a:rPr>
              <a:t>Eich profiadau chi?</a:t>
            </a:r>
            <a:r>
              <a:rPr lang="cy-GB" altLang="en-US" sz="2800" dirty="0" smtClean="0">
                <a:latin typeface="Lucida Sans" panose="020B0602030504020204" pitchFamily="34" charset="0"/>
              </a:rPr>
              <a:t/>
            </a:r>
            <a:br>
              <a:rPr lang="cy-GB" altLang="en-US" sz="2800" dirty="0" smtClean="0">
                <a:latin typeface="Lucida Sans" panose="020B0602030504020204" pitchFamily="34" charset="0"/>
              </a:rPr>
            </a:br>
            <a:r>
              <a:rPr lang="cy-GB" altLang="en-US" sz="2800" dirty="0" err="1" smtClean="0">
                <a:solidFill>
                  <a:srgbClr val="0000FF"/>
                </a:solidFill>
                <a:latin typeface="Lucida Sans" panose="020B0602030504020204" pitchFamily="34" charset="0"/>
              </a:rPr>
              <a:t>Your</a:t>
            </a:r>
            <a:r>
              <a:rPr lang="cy-GB" altLang="en-US" sz="2800" dirty="0" smtClean="0">
                <a:solidFill>
                  <a:srgbClr val="0000FF"/>
                </a:solidFill>
                <a:latin typeface="Lucida Sans" panose="020B0602030504020204" pitchFamily="34" charset="0"/>
              </a:rPr>
              <a:t> </a:t>
            </a:r>
            <a:r>
              <a:rPr lang="cy-GB" altLang="en-US" sz="2800" dirty="0" err="1" smtClean="0">
                <a:solidFill>
                  <a:srgbClr val="0000FF"/>
                </a:solidFill>
                <a:latin typeface="Lucida Sans" panose="020B0602030504020204" pitchFamily="34" charset="0"/>
              </a:rPr>
              <a:t>experiences</a:t>
            </a:r>
            <a:r>
              <a:rPr lang="cy-GB" altLang="en-US" sz="2800" dirty="0" smtClean="0">
                <a:solidFill>
                  <a:srgbClr val="0000FF"/>
                </a:solidFill>
                <a:latin typeface="Lucida Sans" panose="020B0602030504020204" pitchFamily="34" charset="0"/>
              </a:rPr>
              <a:t>?</a:t>
            </a:r>
            <a:endParaRPr lang="cy-GB" altLang="en-US" sz="2800" dirty="0" smtClean="0">
              <a:solidFill>
                <a:srgbClr val="0000FF"/>
              </a:solidFill>
              <a:latin typeface="Lucida Sans" panose="020B0602030504020204" pitchFamily="34" charset="0"/>
            </a:endParaRPr>
          </a:p>
        </p:txBody>
      </p:sp>
      <p:sp>
        <p:nvSpPr>
          <p:cNvPr id="33795" name="Rectangle 5"/>
          <p:cNvSpPr>
            <a:spLocks noGrp="1" noChangeArrowheads="1"/>
          </p:cNvSpPr>
          <p:nvPr>
            <p:ph type="body" sz="half" idx="1"/>
          </p:nvPr>
        </p:nvSpPr>
        <p:spPr>
          <a:xfrm>
            <a:off x="179512" y="1196752"/>
            <a:ext cx="4316288" cy="4392836"/>
          </a:xfrm>
        </p:spPr>
        <p:txBody>
          <a:bodyPr>
            <a:normAutofit fontScale="92500" lnSpcReduction="20000"/>
          </a:bodyPr>
          <a:lstStyle/>
          <a:p>
            <a:pPr marL="457200" indent="-457200">
              <a:buAutoNum type="arabicPeriod"/>
            </a:pPr>
            <a:r>
              <a:rPr lang="en-GB" sz="2000" dirty="0" err="1" smtClean="0">
                <a:latin typeface="Lucida Sans" panose="020B0602030504020204" pitchFamily="34" charset="0"/>
              </a:rPr>
              <a:t>Sut</a:t>
            </a:r>
            <a:r>
              <a:rPr lang="en-GB" sz="2000" dirty="0" smtClean="0">
                <a:latin typeface="Lucida Sans" panose="020B0602030504020204" pitchFamily="34" charset="0"/>
              </a:rPr>
              <a:t> </a:t>
            </a:r>
            <a:r>
              <a:rPr lang="en-GB" sz="2000" dirty="0" err="1">
                <a:latin typeface="Lucida Sans" panose="020B0602030504020204" pitchFamily="34" charset="0"/>
              </a:rPr>
              <a:t>mae</a:t>
            </a:r>
            <a:r>
              <a:rPr lang="en-GB" sz="2000" dirty="0">
                <a:latin typeface="Lucida Sans" panose="020B0602030504020204" pitchFamily="34" charset="0"/>
              </a:rPr>
              <a:t> </a:t>
            </a:r>
            <a:r>
              <a:rPr lang="en-GB" sz="2000" dirty="0" err="1" smtClean="0">
                <a:latin typeface="Lucida Sans" panose="020B0602030504020204" pitchFamily="34" charset="0"/>
              </a:rPr>
              <a:t>llafaredd</a:t>
            </a:r>
            <a:r>
              <a:rPr lang="en-GB" sz="2000" dirty="0" smtClean="0">
                <a:latin typeface="Lucida Sans" panose="020B0602030504020204" pitchFamily="34" charset="0"/>
              </a:rPr>
              <a:t> </a:t>
            </a:r>
            <a:r>
              <a:rPr lang="en-GB" sz="2000" dirty="0" err="1" smtClean="0">
                <a:latin typeface="Lucida Sans" panose="020B0602030504020204" pitchFamily="34" charset="0"/>
              </a:rPr>
              <a:t>yn</a:t>
            </a:r>
            <a:r>
              <a:rPr lang="en-GB" sz="2000" dirty="0" smtClean="0">
                <a:latin typeface="Lucida Sans" panose="020B0602030504020204" pitchFamily="34" charset="0"/>
              </a:rPr>
              <a:t> </a:t>
            </a:r>
            <a:r>
              <a:rPr lang="en-GB" sz="2000" dirty="0" err="1" smtClean="0">
                <a:latin typeface="Lucida Sans" panose="020B0602030504020204" pitchFamily="34" charset="0"/>
              </a:rPr>
              <a:t>cael</a:t>
            </a:r>
            <a:r>
              <a:rPr lang="en-GB" sz="2000" dirty="0" smtClean="0">
                <a:latin typeface="Lucida Sans" panose="020B0602030504020204" pitchFamily="34" charset="0"/>
              </a:rPr>
              <a:t> </a:t>
            </a:r>
            <a:r>
              <a:rPr lang="en-GB" sz="2000" dirty="0" err="1" smtClean="0">
                <a:latin typeface="Lucida Sans" panose="020B0602030504020204" pitchFamily="34" charset="0"/>
              </a:rPr>
              <a:t>ei</a:t>
            </a:r>
            <a:r>
              <a:rPr lang="en-GB" sz="2000" dirty="0" smtClean="0">
                <a:latin typeface="Lucida Sans" panose="020B0602030504020204" pitchFamily="34" charset="0"/>
              </a:rPr>
              <a:t> </a:t>
            </a:r>
            <a:r>
              <a:rPr lang="en-GB" sz="2000" dirty="0" err="1">
                <a:latin typeface="Lucida Sans" panose="020B0602030504020204" pitchFamily="34" charset="0"/>
              </a:rPr>
              <a:t>dathlu</a:t>
            </a:r>
            <a:r>
              <a:rPr lang="en-GB" sz="2000" dirty="0">
                <a:latin typeface="Lucida Sans" panose="020B0602030504020204" pitchFamily="34" charset="0"/>
              </a:rPr>
              <a: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eich</a:t>
            </a:r>
            <a:r>
              <a:rPr lang="en-GB" sz="2000" dirty="0">
                <a:latin typeface="Lucida Sans" panose="020B0602030504020204" pitchFamily="34" charset="0"/>
              </a:rPr>
              <a:t> </a:t>
            </a:r>
            <a:r>
              <a:rPr lang="en-GB" sz="2000" dirty="0" err="1">
                <a:latin typeface="Lucida Sans" panose="020B0602030504020204" pitchFamily="34" charset="0"/>
              </a:rPr>
              <a:t>lleoliad</a:t>
            </a:r>
            <a:r>
              <a:rPr lang="en-GB" sz="2000" dirty="0" smtClean="0">
                <a:latin typeface="Lucida Sans" panose="020B0602030504020204" pitchFamily="34" charset="0"/>
              </a:rPr>
              <a:t>?</a:t>
            </a:r>
          </a:p>
          <a:p>
            <a:pPr marL="457200" indent="-457200">
              <a:buAutoNum type="arabicPeriod"/>
            </a:pPr>
            <a:r>
              <a:rPr lang="en-GB" sz="2000" dirty="0" smtClean="0">
                <a:latin typeface="Lucida Sans" panose="020B0602030504020204" pitchFamily="34" charset="0"/>
              </a:rPr>
              <a:t>A </a:t>
            </a:r>
            <a:r>
              <a:rPr lang="en-GB" sz="2000" dirty="0" err="1" smtClean="0">
                <a:latin typeface="Lucida Sans" panose="020B0602030504020204" pitchFamily="34" charset="0"/>
              </a:rPr>
              <a:t>yw</a:t>
            </a:r>
            <a:r>
              <a:rPr lang="en-GB" sz="2000" dirty="0" smtClean="0">
                <a:latin typeface="Lucida Sans" panose="020B0602030504020204" pitchFamily="34" charset="0"/>
              </a:rPr>
              <a:t> </a:t>
            </a:r>
            <a:r>
              <a:rPr lang="en-GB" sz="2000" dirty="0" err="1" smtClean="0">
                <a:latin typeface="Lucida Sans" panose="020B0602030504020204" pitchFamily="34" charset="0"/>
              </a:rPr>
              <a:t>sylwadau</a:t>
            </a:r>
            <a:r>
              <a:rPr lang="en-GB" sz="2000" dirty="0" smtClean="0">
                <a:latin typeface="Lucida Sans" panose="020B0602030504020204" pitchFamily="34" charset="0"/>
              </a:rPr>
              <a:t> </a:t>
            </a:r>
            <a:r>
              <a:rPr lang="en-GB" sz="2000" dirty="0">
                <a:latin typeface="Lucida Sans" panose="020B0602030504020204" pitchFamily="34" charset="0"/>
              </a:rPr>
              <a:t>plant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cael</a:t>
            </a:r>
            <a:r>
              <a:rPr lang="en-GB" sz="2000" dirty="0">
                <a:latin typeface="Lucida Sans" panose="020B0602030504020204" pitchFamily="34" charset="0"/>
              </a:rPr>
              <a:t> </a:t>
            </a:r>
            <a:r>
              <a:rPr lang="en-GB" sz="2000" dirty="0" err="1">
                <a:latin typeface="Lucida Sans" panose="020B0602030504020204" pitchFamily="34" charset="0"/>
              </a:rPr>
              <a:t>eu</a:t>
            </a:r>
            <a:r>
              <a:rPr lang="en-GB" sz="2000" dirty="0">
                <a:latin typeface="Lucida Sans" panose="020B0602030504020204" pitchFamily="34" charset="0"/>
              </a:rPr>
              <a:t> </a:t>
            </a:r>
            <a:r>
              <a:rPr lang="en-GB" sz="2000" dirty="0" err="1" smtClean="0">
                <a:latin typeface="Lucida Sans" panose="020B0602030504020204" pitchFamily="34" charset="0"/>
              </a:rPr>
              <a:t>casglu</a:t>
            </a:r>
            <a:r>
              <a:rPr lang="en-GB" sz="2000" dirty="0" smtClean="0">
                <a:latin typeface="Lucida Sans" panose="020B0602030504020204" pitchFamily="34" charset="0"/>
              </a:rPr>
              <a:t> </a:t>
            </a:r>
            <a:r>
              <a:rPr lang="en-GB" sz="2000" dirty="0" err="1">
                <a:latin typeface="Lucida Sans" panose="020B0602030504020204" pitchFamily="34" charset="0"/>
              </a:rPr>
              <a:t>a'u</a:t>
            </a:r>
            <a:r>
              <a:rPr lang="en-GB" sz="2000" dirty="0">
                <a:latin typeface="Lucida Sans" panose="020B0602030504020204" pitchFamily="34" charset="0"/>
              </a:rPr>
              <a:t> </a:t>
            </a:r>
            <a:r>
              <a:rPr lang="en-GB" sz="2000" dirty="0" err="1">
                <a:latin typeface="Lucida Sans" panose="020B0602030504020204" pitchFamily="34" charset="0"/>
              </a:rPr>
              <a:t>harddangos</a:t>
            </a:r>
            <a:r>
              <a:rPr lang="en-GB" sz="2000" dirty="0">
                <a:latin typeface="Lucida Sans" panose="020B0602030504020204" pitchFamily="34" charset="0"/>
              </a:rPr>
              <a:t>? </a:t>
            </a:r>
            <a:endParaRPr lang="en-GB" sz="2000" dirty="0" smtClean="0">
              <a:latin typeface="Lucida Sans" panose="020B0602030504020204" pitchFamily="34" charset="0"/>
            </a:endParaRPr>
          </a:p>
          <a:p>
            <a:pPr marL="457200" indent="-457200">
              <a:buAutoNum type="arabicPeriod"/>
            </a:pPr>
            <a:r>
              <a:rPr lang="en-GB" sz="2000" dirty="0" smtClean="0">
                <a:latin typeface="Lucida Sans" panose="020B0602030504020204" pitchFamily="34" charset="0"/>
              </a:rPr>
              <a:t>Pa </a:t>
            </a:r>
            <a:r>
              <a:rPr lang="en-GB" sz="2000" dirty="0" err="1">
                <a:latin typeface="Lucida Sans" panose="020B0602030504020204" pitchFamily="34" charset="0"/>
              </a:rPr>
              <a:t>mor</a:t>
            </a:r>
            <a:r>
              <a:rPr lang="en-GB" sz="2000" dirty="0">
                <a:latin typeface="Lucida Sans" panose="020B0602030504020204" pitchFamily="34" charset="0"/>
              </a:rPr>
              <a:t> </a:t>
            </a:r>
            <a:r>
              <a:rPr lang="en-GB" sz="2000" dirty="0" err="1">
                <a:latin typeface="Lucida Sans" panose="020B0602030504020204" pitchFamily="34" charset="0"/>
              </a:rPr>
              <a:t>aml</a:t>
            </a:r>
            <a:r>
              <a:rPr lang="en-GB" sz="2000" dirty="0">
                <a:latin typeface="Lucida Sans" panose="020B0602030504020204" pitchFamily="34" charset="0"/>
              </a:rPr>
              <a:t> </a:t>
            </a:r>
            <a:r>
              <a:rPr lang="en-GB" sz="2000" dirty="0" err="1">
                <a:latin typeface="Lucida Sans" panose="020B0602030504020204" pitchFamily="34" charset="0"/>
              </a:rPr>
              <a:t>mae</a:t>
            </a:r>
            <a:r>
              <a:rPr lang="en-GB" sz="2000" dirty="0">
                <a:latin typeface="Lucida Sans" panose="020B0602030504020204" pitchFamily="34" charset="0"/>
              </a:rPr>
              <a:t> plant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clywed</a:t>
            </a:r>
            <a:r>
              <a:rPr lang="en-GB" sz="2000" dirty="0">
                <a:latin typeface="Lucida Sans" panose="020B0602030504020204" pitchFamily="34" charset="0"/>
              </a:rPr>
              <a:t> </a:t>
            </a:r>
            <a:r>
              <a:rPr lang="en-GB" sz="2000" dirty="0" err="1" smtClean="0">
                <a:latin typeface="Lucida Sans" panose="020B0602030504020204" pitchFamily="34" charset="0"/>
              </a:rPr>
              <a:t>straeon</a:t>
            </a:r>
            <a:r>
              <a:rPr lang="en-GB" sz="2000" dirty="0" smtClean="0">
                <a:latin typeface="Lucida Sans" panose="020B0602030504020204" pitchFamily="34" charset="0"/>
              </a:rPr>
              <a:t>/</a:t>
            </a:r>
            <a:r>
              <a:rPr lang="en-GB" sz="2000" dirty="0" err="1" smtClean="0">
                <a:latin typeface="Lucida Sans" panose="020B0602030504020204" pitchFamily="34" charset="0"/>
              </a:rPr>
              <a:t>adrodd</a:t>
            </a:r>
            <a:r>
              <a:rPr lang="en-GB" sz="2000" dirty="0" smtClean="0">
                <a:latin typeface="Lucida Sans" panose="020B0602030504020204" pitchFamily="34" charset="0"/>
              </a:rPr>
              <a:t> </a:t>
            </a:r>
            <a:r>
              <a:rPr lang="en-GB" sz="2000" dirty="0" err="1">
                <a:latin typeface="Lucida Sans" panose="020B0602030504020204" pitchFamily="34" charset="0"/>
              </a:rPr>
              <a:t>straeon</a:t>
            </a:r>
            <a:r>
              <a:rPr lang="en-GB" sz="2000" dirty="0" smtClean="0">
                <a:latin typeface="Lucida Sans" panose="020B0602030504020204" pitchFamily="34" charset="0"/>
              </a:rPr>
              <a:t>?</a:t>
            </a:r>
          </a:p>
          <a:p>
            <a:pPr marL="457200" indent="-457200">
              <a:buAutoNum type="arabicPeriod" startAt="4"/>
            </a:pPr>
            <a:r>
              <a:rPr lang="en-GB" sz="2000" dirty="0" smtClean="0">
                <a:latin typeface="Lucida Sans" panose="020B0602030504020204" pitchFamily="34" charset="0"/>
              </a:rPr>
              <a:t>A </a:t>
            </a:r>
            <a:r>
              <a:rPr lang="en-GB" sz="2000" dirty="0" err="1" smtClean="0">
                <a:latin typeface="Lucida Sans" panose="020B0602030504020204" pitchFamily="34" charset="0"/>
              </a:rPr>
              <a:t>yw</a:t>
            </a:r>
            <a:r>
              <a:rPr lang="en-GB" sz="2000" dirty="0" smtClean="0">
                <a:latin typeface="Lucida Sans" panose="020B0602030504020204" pitchFamily="34" charset="0"/>
              </a:rPr>
              <a:t> plant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cael</a:t>
            </a:r>
            <a:r>
              <a:rPr lang="en-GB" sz="2000" dirty="0">
                <a:latin typeface="Lucida Sans" panose="020B0602030504020204" pitchFamily="34" charset="0"/>
              </a:rPr>
              <a:t> </a:t>
            </a:r>
            <a:r>
              <a:rPr lang="en-GB" sz="2000" dirty="0" err="1">
                <a:latin typeface="Lucida Sans" panose="020B0602030504020204" pitchFamily="34" charset="0"/>
              </a:rPr>
              <a:t>eu</a:t>
            </a:r>
            <a:r>
              <a:rPr lang="en-GB" sz="2000" dirty="0">
                <a:latin typeface="Lucida Sans" panose="020B0602030504020204" pitchFamily="34" charset="0"/>
              </a:rPr>
              <a:t> </a:t>
            </a:r>
            <a:r>
              <a:rPr lang="en-GB" sz="2000" dirty="0" err="1">
                <a:latin typeface="Lucida Sans" panose="020B0602030504020204" pitchFamily="34" charset="0"/>
              </a:rPr>
              <a:t>hannog</a:t>
            </a:r>
            <a:r>
              <a:rPr lang="en-GB" sz="2000" dirty="0">
                <a:latin typeface="Lucida Sans" panose="020B0602030504020204" pitchFamily="34" charset="0"/>
              </a:rPr>
              <a:t> </a:t>
            </a:r>
            <a:r>
              <a:rPr lang="en-GB" sz="2000" dirty="0" err="1">
                <a:latin typeface="Lucida Sans" panose="020B0602030504020204" pitchFamily="34" charset="0"/>
              </a:rPr>
              <a:t>i</a:t>
            </a:r>
            <a:r>
              <a:rPr lang="en-GB" sz="2000" dirty="0">
                <a:latin typeface="Lucida Sans" panose="020B0602030504020204" pitchFamily="34" charset="0"/>
              </a:rPr>
              <a:t> </a:t>
            </a:r>
            <a:r>
              <a:rPr lang="en-GB" sz="2000" dirty="0" err="1">
                <a:latin typeface="Lucida Sans" panose="020B0602030504020204" pitchFamily="34" charset="0"/>
              </a:rPr>
              <a:t>siarad</a:t>
            </a:r>
            <a:r>
              <a:rPr lang="en-GB" sz="2000" dirty="0">
                <a:latin typeface="Lucida Sans" panose="020B0602030504020204" pitchFamily="34" charset="0"/>
              </a:rPr>
              <a:t> am </a:t>
            </a:r>
            <a:r>
              <a:rPr lang="en-GB" sz="2000" dirty="0" err="1">
                <a:latin typeface="Lucida Sans" panose="020B0602030504020204" pitchFamily="34" charset="0"/>
              </a:rPr>
              <a:t>wrthrychau</a:t>
            </a:r>
            <a:r>
              <a:rPr lang="en-GB" sz="2000" dirty="0">
                <a:latin typeface="Lucida Sans" panose="020B0602030504020204" pitchFamily="34" charset="0"/>
              </a:rPr>
              <a:t> </a:t>
            </a:r>
            <a:r>
              <a:rPr lang="en-GB" sz="2000" dirty="0" err="1">
                <a:latin typeface="Lucida Sans" panose="020B0602030504020204" pitchFamily="34" charset="0"/>
              </a:rPr>
              <a:t>anarferol</a:t>
            </a:r>
            <a:r>
              <a:rPr lang="en-GB" sz="2000" dirty="0">
                <a:latin typeface="Lucida Sans" panose="020B0602030504020204" pitchFamily="34" charset="0"/>
              </a:rPr>
              <a:t>? </a:t>
            </a:r>
            <a:endParaRPr lang="en-GB" sz="2000" dirty="0" smtClean="0">
              <a:latin typeface="Lucida Sans" panose="020B0602030504020204" pitchFamily="34" charset="0"/>
            </a:endParaRPr>
          </a:p>
          <a:p>
            <a:pPr marL="457200" indent="-457200">
              <a:buAutoNum type="arabicPeriod" startAt="4"/>
            </a:pPr>
            <a:r>
              <a:rPr lang="en-GB" sz="2000" dirty="0" smtClean="0">
                <a:latin typeface="Lucida Sans" panose="020B0602030504020204" pitchFamily="34" charset="0"/>
              </a:rPr>
              <a:t>A </a:t>
            </a:r>
            <a:r>
              <a:rPr lang="en-GB" sz="2000" dirty="0" err="1">
                <a:latin typeface="Lucida Sans" panose="020B0602030504020204" pitchFamily="34" charset="0"/>
              </a:rPr>
              <a:t>roddir</a:t>
            </a:r>
            <a:r>
              <a:rPr lang="en-GB" sz="2000" dirty="0">
                <a:latin typeface="Lucida Sans" panose="020B0602030504020204" pitchFamily="34" charset="0"/>
              </a:rPr>
              <a:t> </a:t>
            </a:r>
            <a:r>
              <a:rPr lang="en-GB" sz="2000" dirty="0" err="1">
                <a:latin typeface="Lucida Sans" panose="020B0602030504020204" pitchFamily="34" charset="0"/>
              </a:rPr>
              <a:t>amser</a:t>
            </a:r>
            <a:r>
              <a:rPr lang="en-GB" sz="2000" dirty="0">
                <a:latin typeface="Lucida Sans" panose="020B0602030504020204" pitchFamily="34" charset="0"/>
              </a:rPr>
              <a:t> </a:t>
            </a:r>
            <a:r>
              <a:rPr lang="en-GB" sz="2000" dirty="0" err="1">
                <a:latin typeface="Lucida Sans" panose="020B0602030504020204" pitchFamily="34" charset="0"/>
              </a:rPr>
              <a:t>ar</a:t>
            </a:r>
            <a:r>
              <a:rPr lang="en-GB" sz="2000" dirty="0">
                <a:latin typeface="Lucida Sans" panose="020B0602030504020204" pitchFamily="34" charset="0"/>
              </a:rPr>
              <a:t> </a:t>
            </a:r>
            <a:r>
              <a:rPr lang="en-GB" sz="2000" dirty="0" err="1" smtClean="0">
                <a:latin typeface="Lucida Sans" panose="020B0602030504020204" pitchFamily="34" charset="0"/>
              </a:rPr>
              <a:t>gyfer</a:t>
            </a:r>
            <a:r>
              <a:rPr lang="en-GB" sz="2000" dirty="0" smtClean="0">
                <a:latin typeface="Lucida Sans" panose="020B0602030504020204" pitchFamily="34" charset="0"/>
              </a:rPr>
              <a:t> </a:t>
            </a:r>
            <a:r>
              <a:rPr lang="en-GB" sz="2000" dirty="0">
                <a:latin typeface="Lucida Sans" panose="020B0602030504020204" pitchFamily="34" charset="0"/>
              </a:rPr>
              <a:t>‘</a:t>
            </a:r>
            <a:r>
              <a:rPr lang="en-GB" sz="2000" dirty="0" err="1">
                <a:latin typeface="Lucida Sans" panose="020B0602030504020204" pitchFamily="34" charset="0"/>
              </a:rPr>
              <a:t>dangos</a:t>
            </a:r>
            <a:r>
              <a:rPr lang="en-GB" sz="2000" dirty="0">
                <a:latin typeface="Lucida Sans" panose="020B0602030504020204" pitchFamily="34" charset="0"/>
              </a:rPr>
              <a:t> a </a:t>
            </a:r>
            <a:r>
              <a:rPr lang="en-GB" sz="2000" dirty="0" err="1">
                <a:latin typeface="Lucida Sans" panose="020B0602030504020204" pitchFamily="34" charset="0"/>
              </a:rPr>
              <a:t>dweud</a:t>
            </a:r>
            <a:r>
              <a:rPr lang="en-GB" sz="2000" dirty="0">
                <a:latin typeface="Lucida Sans" panose="020B0602030504020204" pitchFamily="34" charset="0"/>
              </a:rPr>
              <a:t>?’ </a:t>
            </a:r>
            <a:endParaRPr lang="en-GB" sz="2000" dirty="0" smtClean="0">
              <a:latin typeface="Lucida Sans" panose="020B0602030504020204" pitchFamily="34" charset="0"/>
            </a:endParaRPr>
          </a:p>
          <a:p>
            <a:pPr marL="457200" indent="-457200">
              <a:buAutoNum type="arabicPeriod" startAt="4"/>
            </a:pPr>
            <a:r>
              <a:rPr lang="en-GB" sz="2000" dirty="0" err="1" smtClean="0">
                <a:latin typeface="Lucida Sans" panose="020B0602030504020204" pitchFamily="34" charset="0"/>
              </a:rPr>
              <a:t>Ydy</a:t>
            </a:r>
            <a:r>
              <a:rPr lang="en-GB" sz="2000" dirty="0" smtClean="0">
                <a:latin typeface="Lucida Sans" panose="020B0602030504020204" pitchFamily="34" charset="0"/>
              </a:rPr>
              <a:t> </a:t>
            </a:r>
            <a:r>
              <a:rPr lang="en-GB" sz="2000" dirty="0" err="1" smtClean="0">
                <a:latin typeface="Lucida Sans" panose="020B0602030504020204" pitchFamily="34" charset="0"/>
              </a:rPr>
              <a:t>sgyrsiau'n</a:t>
            </a:r>
            <a:r>
              <a:rPr lang="en-GB" sz="2000" dirty="0" smtClean="0">
                <a:latin typeface="Lucida Sans" panose="020B0602030504020204" pitchFamily="34" charset="0"/>
              </a:rPr>
              <a:t> </a:t>
            </a:r>
            <a:r>
              <a:rPr lang="en-GB" sz="2000" dirty="0" err="1">
                <a:latin typeface="Lucida Sans" panose="020B0602030504020204" pitchFamily="34" charset="0"/>
              </a:rPr>
              <a:t>cael</a:t>
            </a:r>
            <a:r>
              <a:rPr lang="en-GB" sz="2000" dirty="0">
                <a:latin typeface="Lucida Sans" panose="020B0602030504020204" pitchFamily="34" charset="0"/>
              </a:rPr>
              <a:t> </a:t>
            </a:r>
            <a:r>
              <a:rPr lang="en-GB" sz="2000" dirty="0" err="1">
                <a:latin typeface="Lucida Sans" panose="020B0602030504020204" pitchFamily="34" charset="0"/>
              </a:rPr>
              <a:t>eu</a:t>
            </a:r>
            <a:r>
              <a:rPr lang="en-GB" sz="2000" dirty="0">
                <a:latin typeface="Lucida Sans" panose="020B0602030504020204" pitchFamily="34" charset="0"/>
              </a:rPr>
              <a:t> </a:t>
            </a:r>
            <a:r>
              <a:rPr lang="en-GB" sz="2000" dirty="0" err="1">
                <a:latin typeface="Lucida Sans" panose="020B0602030504020204" pitchFamily="34" charset="0"/>
              </a:rPr>
              <a:t>blaenoriaethu</a:t>
            </a:r>
            <a:r>
              <a:rPr lang="en-GB" sz="2000" dirty="0">
                <a:latin typeface="Lucida Sans" panose="020B0602030504020204" pitchFamily="34" charset="0"/>
              </a:rPr>
              <a:t>? </a:t>
            </a:r>
            <a:endParaRPr lang="en-GB" sz="2000" dirty="0" smtClean="0">
              <a:latin typeface="Lucida Sans" panose="020B0602030504020204" pitchFamily="34" charset="0"/>
            </a:endParaRPr>
          </a:p>
          <a:p>
            <a:pPr marL="457200" indent="-457200">
              <a:buAutoNum type="arabicPeriod" startAt="4"/>
            </a:pPr>
            <a:r>
              <a:rPr lang="en-GB" sz="2000" dirty="0" smtClean="0">
                <a:latin typeface="Lucida Sans" panose="020B0602030504020204" pitchFamily="34" charset="0"/>
              </a:rPr>
              <a:t>A </a:t>
            </a:r>
            <a:r>
              <a:rPr lang="en-GB" sz="2000" dirty="0" err="1" smtClean="0">
                <a:latin typeface="Lucida Sans" panose="020B0602030504020204" pitchFamily="34" charset="0"/>
              </a:rPr>
              <a:t>yw</a:t>
            </a:r>
            <a:r>
              <a:rPr lang="en-GB" sz="2000" dirty="0" smtClean="0">
                <a:latin typeface="Lucida Sans" panose="020B0602030504020204" pitchFamily="34" charset="0"/>
              </a:rPr>
              <a:t> </a:t>
            </a:r>
            <a:r>
              <a:rPr lang="en-GB" sz="2000" dirty="0" err="1">
                <a:latin typeface="Lucida Sans" panose="020B0602030504020204" pitchFamily="34" charset="0"/>
              </a:rPr>
              <a:t>oedolion</a:t>
            </a:r>
            <a:r>
              <a:rPr lang="en-GB" sz="2000" dirty="0">
                <a:latin typeface="Lucida Sans" panose="020B0602030504020204" pitchFamily="34" charset="0"/>
              </a:rPr>
              <a:t> </a:t>
            </a:r>
            <a:r>
              <a:rPr lang="en-GB" sz="2000" dirty="0" err="1">
                <a:latin typeface="Lucida Sans" panose="020B0602030504020204" pitchFamily="34" charset="0"/>
              </a:rPr>
              <a:t>yn</a:t>
            </a:r>
            <a:r>
              <a:rPr lang="en-GB" sz="2000" dirty="0">
                <a:latin typeface="Lucida Sans" panose="020B0602030504020204" pitchFamily="34" charset="0"/>
              </a:rPr>
              <a:t> </a:t>
            </a:r>
            <a:r>
              <a:rPr lang="en-GB" sz="2000" dirty="0" err="1">
                <a:latin typeface="Lucida Sans" panose="020B0602030504020204" pitchFamily="34" charset="0"/>
              </a:rPr>
              <a:t>canmol</a:t>
            </a:r>
            <a:r>
              <a:rPr lang="en-GB" sz="2000" dirty="0">
                <a:latin typeface="Lucida Sans" panose="020B0602030504020204" pitchFamily="34" charset="0"/>
              </a:rPr>
              <a:t> </a:t>
            </a:r>
            <a:r>
              <a:rPr lang="en-GB" sz="2000" dirty="0" err="1" smtClean="0">
                <a:latin typeface="Lucida Sans" panose="020B0602030504020204" pitchFamily="34" charset="0"/>
              </a:rPr>
              <a:t>lleferydd</a:t>
            </a:r>
            <a:r>
              <a:rPr lang="en-GB" sz="2000" dirty="0" smtClean="0">
                <a:latin typeface="Lucida Sans" panose="020B0602030504020204" pitchFamily="34" charset="0"/>
              </a:rPr>
              <a:t>/</a:t>
            </a:r>
            <a:r>
              <a:rPr lang="en-GB" sz="2000" dirty="0" err="1" smtClean="0">
                <a:latin typeface="Lucida Sans" panose="020B0602030504020204" pitchFamily="34" charset="0"/>
              </a:rPr>
              <a:t>cyfraniadau</a:t>
            </a:r>
            <a:r>
              <a:rPr lang="en-GB" sz="2000" dirty="0" smtClean="0">
                <a:latin typeface="Lucida Sans" panose="020B0602030504020204" pitchFamily="34" charset="0"/>
              </a:rPr>
              <a:t> </a:t>
            </a:r>
            <a:r>
              <a:rPr lang="en-GB" sz="2000" dirty="0">
                <a:latin typeface="Lucida Sans" panose="020B0602030504020204" pitchFamily="34" charset="0"/>
              </a:rPr>
              <a:t>plant?</a:t>
            </a:r>
            <a:endParaRPr lang="cy-GB" altLang="en-US" sz="2000" dirty="0" smtClean="0">
              <a:latin typeface="Lucida Sans" panose="020B0602030504020204" pitchFamily="34" charset="0"/>
            </a:endParaRPr>
          </a:p>
        </p:txBody>
      </p:sp>
      <p:sp>
        <p:nvSpPr>
          <p:cNvPr id="33796" name="Rectangle 6"/>
          <p:cNvSpPr>
            <a:spLocks noGrp="1" noChangeArrowheads="1"/>
          </p:cNvSpPr>
          <p:nvPr>
            <p:ph type="body" sz="half" idx="2"/>
          </p:nvPr>
        </p:nvSpPr>
        <p:spPr>
          <a:xfrm>
            <a:off x="4648200" y="1268760"/>
            <a:ext cx="4495800" cy="4896544"/>
          </a:xfrm>
        </p:spPr>
        <p:txBody>
          <a:bodyPr>
            <a:noAutofit/>
          </a:bodyPr>
          <a:lstStyle/>
          <a:p>
            <a:pPr marL="0" indent="0">
              <a:buNone/>
            </a:pPr>
            <a:r>
              <a:rPr lang="en-GB" sz="2000" dirty="0" smtClean="0">
                <a:solidFill>
                  <a:srgbClr val="0000FF"/>
                </a:solidFill>
                <a:latin typeface="Lucida Sans" panose="020B0602030504020204" pitchFamily="34" charset="0"/>
              </a:rPr>
              <a:t>1. How is </a:t>
            </a:r>
            <a:r>
              <a:rPr lang="en-GB" sz="2000" dirty="0" err="1" smtClean="0">
                <a:solidFill>
                  <a:srgbClr val="0000FF"/>
                </a:solidFill>
                <a:latin typeface="Lucida Sans" panose="020B0602030504020204" pitchFamily="34" charset="0"/>
              </a:rPr>
              <a:t>oracy</a:t>
            </a:r>
            <a:r>
              <a:rPr lang="en-GB" sz="2000" dirty="0" smtClean="0">
                <a:solidFill>
                  <a:srgbClr val="0000FF"/>
                </a:solidFill>
                <a:latin typeface="Lucida Sans" panose="020B0602030504020204" pitchFamily="34" charset="0"/>
              </a:rPr>
              <a:t> celebrated at your setting?</a:t>
            </a:r>
          </a:p>
          <a:p>
            <a:pPr marL="0" indent="0">
              <a:buNone/>
            </a:pPr>
            <a:r>
              <a:rPr lang="en-GB" sz="2000" dirty="0">
                <a:solidFill>
                  <a:srgbClr val="0000FF"/>
                </a:solidFill>
                <a:latin typeface="Lucida Sans" panose="020B0602030504020204" pitchFamily="34" charset="0"/>
              </a:rPr>
              <a:t>2. </a:t>
            </a:r>
            <a:r>
              <a:rPr lang="en-GB" sz="2000" dirty="0" smtClean="0">
                <a:solidFill>
                  <a:srgbClr val="0000FF"/>
                </a:solidFill>
                <a:latin typeface="Lucida Sans" panose="020B0602030504020204" pitchFamily="34" charset="0"/>
              </a:rPr>
              <a:t>Are children’s comments collated and displayed?</a:t>
            </a:r>
          </a:p>
          <a:p>
            <a:pPr marL="0" indent="0">
              <a:buNone/>
            </a:pPr>
            <a:r>
              <a:rPr lang="en-GB" sz="2000" dirty="0" smtClean="0">
                <a:solidFill>
                  <a:srgbClr val="0000FF"/>
                </a:solidFill>
                <a:latin typeface="Lucida Sans" panose="020B0602030504020204" pitchFamily="34" charset="0"/>
              </a:rPr>
              <a:t>3. How often do children hear stories/tell stories?</a:t>
            </a:r>
          </a:p>
          <a:p>
            <a:pPr marL="0" indent="0">
              <a:buNone/>
            </a:pPr>
            <a:r>
              <a:rPr lang="en-GB" sz="2000" dirty="0" smtClean="0">
                <a:solidFill>
                  <a:srgbClr val="0000FF"/>
                </a:solidFill>
                <a:latin typeface="Lucida Sans" panose="020B0602030504020204" pitchFamily="34" charset="0"/>
              </a:rPr>
              <a:t>4. Are children encouraged to talk about unusual objects?</a:t>
            </a:r>
          </a:p>
          <a:p>
            <a:pPr marL="0" indent="0">
              <a:buNone/>
            </a:pPr>
            <a:r>
              <a:rPr lang="en-GB" sz="2000" dirty="0" smtClean="0">
                <a:solidFill>
                  <a:srgbClr val="0000FF"/>
                </a:solidFill>
                <a:latin typeface="Lucida Sans" panose="020B0602030504020204" pitchFamily="34" charset="0"/>
              </a:rPr>
              <a:t>5. Is time given for ‘show and tell?’</a:t>
            </a:r>
          </a:p>
          <a:p>
            <a:pPr marL="0" indent="0">
              <a:buNone/>
            </a:pPr>
            <a:r>
              <a:rPr lang="en-GB" sz="2000" dirty="0" smtClean="0">
                <a:solidFill>
                  <a:srgbClr val="0000FF"/>
                </a:solidFill>
                <a:latin typeface="Lucida Sans" panose="020B0602030504020204" pitchFamily="34" charset="0"/>
              </a:rPr>
              <a:t>6. Are conversations prioritised?</a:t>
            </a:r>
          </a:p>
          <a:p>
            <a:pPr marL="0" indent="0">
              <a:buNone/>
            </a:pPr>
            <a:r>
              <a:rPr lang="en-GB" sz="2000" dirty="0" smtClean="0">
                <a:solidFill>
                  <a:srgbClr val="0000FF"/>
                </a:solidFill>
                <a:latin typeface="Lucida Sans" panose="020B0602030504020204" pitchFamily="34" charset="0"/>
              </a:rPr>
              <a:t>7. Do adults praise children’s speech/contributions?</a:t>
            </a:r>
          </a:p>
          <a:p>
            <a:pPr marL="0" indent="0">
              <a:buNone/>
            </a:pPr>
            <a:endParaRPr lang="en-GB" sz="2000" dirty="0"/>
          </a:p>
          <a:p>
            <a:pPr marL="514350" indent="-514350">
              <a:buAutoNum type="arabicPeriod"/>
            </a:pPr>
            <a:endParaRPr lang="en-GB" sz="2000" dirty="0"/>
          </a:p>
          <a:p>
            <a:pPr marL="0" indent="0" algn="r" eaLnBrk="1" hangingPunct="1">
              <a:buNone/>
            </a:pPr>
            <a:endParaRPr lang="cy-GB" altLang="en-US" sz="20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6307743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noAutofit/>
          </a:bodyPr>
          <a:lstStyle/>
          <a:p>
            <a:pPr eaLnBrk="1" hangingPunct="1"/>
            <a:r>
              <a:rPr lang="cy-GB" altLang="en-US" sz="3200" dirty="0" smtClean="0">
                <a:latin typeface="Lucida Sans" panose="020B0602030504020204" pitchFamily="34" charset="0"/>
              </a:rPr>
              <a:t>Llafaredd ag adrodd </a:t>
            </a:r>
            <a:r>
              <a:rPr lang="cy-GB" altLang="en-US" sz="3200" dirty="0" smtClean="0">
                <a:latin typeface="Lucida Sans" panose="020B0602030504020204" pitchFamily="34" charset="0"/>
              </a:rPr>
              <a:t>stori</a:t>
            </a:r>
            <a:r>
              <a:rPr lang="cy-GB" altLang="en-US" sz="3200" dirty="0" smtClean="0">
                <a:latin typeface="Lucida Sans" panose="020B0602030504020204" pitchFamily="34" charset="0"/>
              </a:rPr>
              <a:t/>
            </a:r>
            <a:br>
              <a:rPr lang="cy-GB" altLang="en-US" sz="3200" dirty="0" smtClean="0">
                <a:latin typeface="Lucida Sans" panose="020B0602030504020204" pitchFamily="34" charset="0"/>
              </a:rPr>
            </a:br>
            <a:r>
              <a:rPr lang="cy-GB" altLang="en-US" sz="3200" dirty="0" smtClean="0">
                <a:solidFill>
                  <a:srgbClr val="0000FF"/>
                </a:solidFill>
                <a:latin typeface="Lucida Sans" panose="020B0602030504020204" pitchFamily="34" charset="0"/>
              </a:rPr>
              <a:t>Oracy </a:t>
            </a:r>
            <a:r>
              <a:rPr lang="cy-GB" altLang="en-US" sz="3200" dirty="0" err="1" smtClean="0">
                <a:solidFill>
                  <a:srgbClr val="0000FF"/>
                </a:solidFill>
                <a:latin typeface="Lucida Sans" panose="020B0602030504020204" pitchFamily="34" charset="0"/>
              </a:rPr>
              <a:t>and</a:t>
            </a:r>
            <a:r>
              <a:rPr lang="cy-GB" altLang="en-US" sz="3200" dirty="0" smtClean="0">
                <a:solidFill>
                  <a:srgbClr val="0000FF"/>
                </a:solidFill>
                <a:latin typeface="Lucida Sans" panose="020B0602030504020204" pitchFamily="34" charset="0"/>
              </a:rPr>
              <a:t> </a:t>
            </a:r>
            <a:r>
              <a:rPr lang="cy-GB" altLang="en-US" sz="3200" dirty="0" err="1" smtClean="0">
                <a:solidFill>
                  <a:srgbClr val="0000FF"/>
                </a:solidFill>
                <a:latin typeface="Lucida Sans" panose="020B0602030504020204" pitchFamily="34" charset="0"/>
              </a:rPr>
              <a:t>storytelling</a:t>
            </a:r>
            <a:endParaRPr lang="cy-GB" altLang="en-US" sz="3200" dirty="0" smtClean="0">
              <a:solidFill>
                <a:srgbClr val="0000FF"/>
              </a:solidFill>
              <a:latin typeface="Lucida Sans" panose="020B0602030504020204" pitchFamily="34" charset="0"/>
            </a:endParaRPr>
          </a:p>
        </p:txBody>
      </p:sp>
      <p:sp>
        <p:nvSpPr>
          <p:cNvPr id="33795" name="Rectangle 5"/>
          <p:cNvSpPr>
            <a:spLocks noGrp="1" noChangeArrowheads="1"/>
          </p:cNvSpPr>
          <p:nvPr>
            <p:ph type="body" sz="half" idx="1"/>
          </p:nvPr>
        </p:nvSpPr>
        <p:spPr>
          <a:xfrm>
            <a:off x="457200" y="1600200"/>
            <a:ext cx="4038600" cy="3989388"/>
          </a:xfrm>
        </p:spPr>
        <p:txBody>
          <a:bodyPr/>
          <a:lstStyle/>
          <a:p>
            <a:pPr eaLnBrk="1" hangingPunct="1"/>
            <a:r>
              <a:rPr lang="cy-GB" altLang="en-US" dirty="0" smtClean="0">
                <a:latin typeface="Lucida Sans" panose="020B0602030504020204" pitchFamily="34" charset="0"/>
              </a:rPr>
              <a:t>Rhannu profiadau</a:t>
            </a:r>
          </a:p>
          <a:p>
            <a:pPr eaLnBrk="1" hangingPunct="1"/>
            <a:r>
              <a:rPr lang="cy-GB" altLang="en-US" dirty="0" smtClean="0">
                <a:latin typeface="Lucida Sans" panose="020B0602030504020204" pitchFamily="34" charset="0"/>
              </a:rPr>
              <a:t>Rhannu teimladau</a:t>
            </a:r>
          </a:p>
          <a:p>
            <a:pPr eaLnBrk="1" hangingPunct="1"/>
            <a:r>
              <a:rPr lang="cy-GB" altLang="en-US" dirty="0" smtClean="0">
                <a:latin typeface="Lucida Sans" panose="020B0602030504020204" pitchFamily="34" charset="0"/>
              </a:rPr>
              <a:t>Traddodiad llafar</a:t>
            </a:r>
          </a:p>
          <a:p>
            <a:pPr eaLnBrk="1" hangingPunct="1"/>
            <a:r>
              <a:rPr lang="cy-GB" altLang="en-US" dirty="0" smtClean="0">
                <a:latin typeface="Lucida Sans" panose="020B0602030504020204" pitchFamily="34" charset="0"/>
              </a:rPr>
              <a:t>Storïau’n datblygu ac ymestyn</a:t>
            </a:r>
          </a:p>
          <a:p>
            <a:pPr eaLnBrk="1" hangingPunct="1"/>
            <a:r>
              <a:rPr lang="cy-GB" altLang="en-US" dirty="0" smtClean="0">
                <a:latin typeface="Lucida Sans" panose="020B0602030504020204" pitchFamily="34" charset="0"/>
              </a:rPr>
              <a:t>Clywed iaith lafar</a:t>
            </a:r>
          </a:p>
          <a:p>
            <a:pPr eaLnBrk="1" hangingPunct="1"/>
            <a:r>
              <a:rPr lang="cy-GB" altLang="en-US" dirty="0" smtClean="0">
                <a:latin typeface="Lucida Sans" panose="020B0602030504020204" pitchFamily="34" charset="0"/>
              </a:rPr>
              <a:t>Rheolau gramadeg</a:t>
            </a:r>
          </a:p>
        </p:txBody>
      </p:sp>
      <p:sp>
        <p:nvSpPr>
          <p:cNvPr id="33796" name="Rectangle 6"/>
          <p:cNvSpPr>
            <a:spLocks noGrp="1" noChangeArrowheads="1"/>
          </p:cNvSpPr>
          <p:nvPr>
            <p:ph type="body" sz="half" idx="2"/>
          </p:nvPr>
        </p:nvSpPr>
        <p:spPr>
          <a:xfrm>
            <a:off x="4648200" y="1600200"/>
            <a:ext cx="4038600" cy="3989388"/>
          </a:xfrm>
        </p:spPr>
        <p:txBody>
          <a:bodyPr/>
          <a:lstStyle/>
          <a:p>
            <a:pPr eaLnBrk="1" hangingPunct="1"/>
            <a:r>
              <a:rPr lang="cy-GB" altLang="en-US" dirty="0" smtClean="0">
                <a:solidFill>
                  <a:srgbClr val="0000FF"/>
                </a:solidFill>
                <a:latin typeface="Lucida Sans" panose="020B0602030504020204" pitchFamily="34" charset="0"/>
              </a:rPr>
              <a:t>Sharing experiences</a:t>
            </a:r>
          </a:p>
          <a:p>
            <a:pPr eaLnBrk="1" hangingPunct="1"/>
            <a:r>
              <a:rPr lang="cy-GB" altLang="en-US" dirty="0" smtClean="0">
                <a:solidFill>
                  <a:srgbClr val="0000FF"/>
                </a:solidFill>
                <a:latin typeface="Lucida Sans" panose="020B0602030504020204" pitchFamily="34" charset="0"/>
              </a:rPr>
              <a:t>Sharing feelings</a:t>
            </a:r>
          </a:p>
          <a:p>
            <a:pPr eaLnBrk="1" hangingPunct="1"/>
            <a:r>
              <a:rPr lang="cy-GB" altLang="en-US" dirty="0" smtClean="0">
                <a:solidFill>
                  <a:srgbClr val="0000FF"/>
                </a:solidFill>
                <a:latin typeface="Lucida Sans" panose="020B0602030504020204" pitchFamily="34" charset="0"/>
              </a:rPr>
              <a:t>Oral tradition</a:t>
            </a:r>
          </a:p>
          <a:p>
            <a:pPr eaLnBrk="1" hangingPunct="1"/>
            <a:r>
              <a:rPr lang="cy-GB" altLang="en-US" dirty="0" smtClean="0">
                <a:solidFill>
                  <a:srgbClr val="0000FF"/>
                </a:solidFill>
                <a:latin typeface="Lucida Sans" panose="020B0602030504020204" pitchFamily="34" charset="0"/>
              </a:rPr>
              <a:t>Stories develop and expand</a:t>
            </a:r>
          </a:p>
          <a:p>
            <a:pPr eaLnBrk="1" hangingPunct="1"/>
            <a:r>
              <a:rPr lang="cy-GB" altLang="en-US" dirty="0" smtClean="0">
                <a:solidFill>
                  <a:srgbClr val="0000FF"/>
                </a:solidFill>
                <a:latin typeface="Lucida Sans" panose="020B0602030504020204" pitchFamily="34" charset="0"/>
              </a:rPr>
              <a:t>Hearing oral language</a:t>
            </a:r>
          </a:p>
          <a:p>
            <a:pPr eaLnBrk="1" hangingPunct="1"/>
            <a:r>
              <a:rPr lang="cy-GB" altLang="en-US" dirty="0" smtClean="0">
                <a:solidFill>
                  <a:srgbClr val="0000FF"/>
                </a:solidFill>
                <a:latin typeface="Lucida Sans" panose="020B0602030504020204" pitchFamily="34" charset="0"/>
              </a:rPr>
              <a:t>Rules of grammar</a:t>
            </a:r>
          </a:p>
          <a:p>
            <a:pPr eaLnBrk="1" hangingPunct="1"/>
            <a:endParaRPr lang="cy-GB" altLang="en-US" i="1" dirty="0" smtClean="0"/>
          </a:p>
        </p:txBody>
      </p:sp>
    </p:spTree>
    <p:extLst>
      <p:ext uri="{BB962C8B-B14F-4D97-AF65-F5344CB8AC3E}">
        <p14:creationId xmlns:p14="http://schemas.microsoft.com/office/powerpoint/2010/main" val="12802218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994122"/>
          </a:xfrm>
        </p:spPr>
        <p:txBody>
          <a:bodyPr>
            <a:normAutofit fontScale="90000"/>
          </a:bodyPr>
          <a:lstStyle/>
          <a:p>
            <a:pPr eaLnBrk="1" hangingPunct="1"/>
            <a:r>
              <a:rPr lang="en-GB" altLang="en-US" b="1" dirty="0" smtClean="0">
                <a:latin typeface="Lucida Sans" panose="020B0602030504020204" pitchFamily="34" charset="0"/>
              </a:rPr>
              <a:t>  </a:t>
            </a:r>
            <a:r>
              <a:rPr lang="en-GB" altLang="en-US" sz="3600" dirty="0" err="1" smtClean="0">
                <a:latin typeface="Lucida Sans" panose="020B0602030504020204" pitchFamily="34" charset="0"/>
              </a:rPr>
              <a:t>Fframweithiau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Llythrennedd</a:t>
            </a:r>
            <a:r>
              <a:rPr lang="en-GB" altLang="en-US" sz="3600" dirty="0" smtClean="0">
                <a:latin typeface="Lucida Sans" panose="020B0602030504020204" pitchFamily="34" charset="0"/>
              </a:rPr>
              <a:t> a </a:t>
            </a:r>
            <a:r>
              <a:rPr lang="en-GB" altLang="en-US" sz="3600" dirty="0" err="1" smtClean="0">
                <a:latin typeface="Lucida Sans" panose="020B0602030504020204" pitchFamily="34" charset="0"/>
              </a:rPr>
              <a:t>Rhifedd</a:t>
            </a:r>
            <a:r>
              <a:rPr lang="en-GB" altLang="en-US" sz="3600" dirty="0" smtClean="0"/>
              <a:t/>
            </a:r>
            <a:br>
              <a:rPr lang="en-GB" altLang="en-US" sz="3600" dirty="0" smtClean="0"/>
            </a:br>
            <a:r>
              <a:rPr lang="en-GB" altLang="en-US" sz="3600" dirty="0" smtClean="0"/>
              <a:t>    </a:t>
            </a:r>
            <a:r>
              <a:rPr lang="en-GB" altLang="en-US" sz="3600" dirty="0" smtClean="0">
                <a:solidFill>
                  <a:srgbClr val="0000FF"/>
                </a:solidFill>
                <a:latin typeface="Lucida Sans" panose="020B0602030504020204" pitchFamily="34" charset="0"/>
              </a:rPr>
              <a:t>Literacy and Numeracy Framework</a:t>
            </a:r>
          </a:p>
        </p:txBody>
      </p:sp>
      <p:sp>
        <p:nvSpPr>
          <p:cNvPr id="10243" name="Rectangle 3"/>
          <p:cNvSpPr>
            <a:spLocks noGrp="1" noChangeArrowheads="1"/>
          </p:cNvSpPr>
          <p:nvPr>
            <p:ph sz="half" idx="1"/>
          </p:nvPr>
        </p:nvSpPr>
        <p:spPr>
          <a:xfrm>
            <a:off x="251520" y="1268760"/>
            <a:ext cx="4244280" cy="5452715"/>
          </a:xfrm>
        </p:spPr>
        <p:txBody>
          <a:bodyPr>
            <a:normAutofit lnSpcReduction="10000"/>
          </a:bodyPr>
          <a:lstStyle/>
          <a:p>
            <a:r>
              <a:rPr lang="en-GB" altLang="en-US" b="1" dirty="0" err="1" smtClean="0">
                <a:latin typeface="Lucida Sans" panose="020B0602030504020204" pitchFamily="34" charset="0"/>
              </a:rPr>
              <a:t>Llywodraeth</a:t>
            </a:r>
            <a:r>
              <a:rPr lang="en-GB" altLang="en-US" b="1" dirty="0" smtClean="0">
                <a:latin typeface="Lucida Sans" panose="020B0602030504020204" pitchFamily="34" charset="0"/>
              </a:rPr>
              <a:t> </a:t>
            </a:r>
            <a:r>
              <a:rPr lang="en-GB" altLang="en-US" b="1" dirty="0" err="1" smtClean="0">
                <a:latin typeface="Lucida Sans" panose="020B0602030504020204" pitchFamily="34" charset="0"/>
              </a:rPr>
              <a:t>Cymru</a:t>
            </a:r>
            <a:endParaRPr lang="en-GB" altLang="en-US" b="1" dirty="0" smtClean="0">
              <a:latin typeface="Lucida Sans" panose="020B0602030504020204" pitchFamily="34" charset="0"/>
            </a:endParaRPr>
          </a:p>
          <a:p>
            <a:pPr>
              <a:buFontTx/>
              <a:buChar char="-"/>
            </a:pPr>
            <a:r>
              <a:rPr lang="en-GB" altLang="en-US" dirty="0" smtClean="0">
                <a:latin typeface="Lucida Sans" panose="020B0602030504020204" pitchFamily="34" charset="0"/>
              </a:rPr>
              <a:t>Cefnogi </a:t>
            </a:r>
            <a:r>
              <a:rPr lang="en-GB" altLang="en-US" dirty="0" err="1">
                <a:latin typeface="Lucida Sans" panose="020B0602030504020204" pitchFamily="34" charset="0"/>
              </a:rPr>
              <a:t>ysgolion</a:t>
            </a:r>
            <a:r>
              <a:rPr lang="en-GB" altLang="en-US" dirty="0">
                <a:latin typeface="Lucida Sans" panose="020B0602030504020204" pitchFamily="34" charset="0"/>
              </a:rPr>
              <a:t> </a:t>
            </a:r>
            <a:r>
              <a:rPr lang="en-GB" altLang="en-US" dirty="0" err="1">
                <a:latin typeface="Lucida Sans" panose="020B0602030504020204" pitchFamily="34" charset="0"/>
              </a:rPr>
              <a:t>i</a:t>
            </a:r>
            <a:r>
              <a:rPr lang="en-GB" altLang="en-US" dirty="0">
                <a:latin typeface="Lucida Sans" panose="020B0602030504020204" pitchFamily="34" charset="0"/>
              </a:rPr>
              <a:t> </a:t>
            </a:r>
            <a:endParaRPr lang="en-GB" altLang="en-US" dirty="0" smtClean="0">
              <a:latin typeface="Lucida Sans" panose="020B0602030504020204" pitchFamily="34" charset="0"/>
            </a:endParaRPr>
          </a:p>
          <a:p>
            <a:pPr marL="0" indent="0">
              <a:buNone/>
            </a:pPr>
            <a:r>
              <a:rPr lang="en-GB" altLang="en-US" dirty="0">
                <a:latin typeface="Lucida Sans" panose="020B0602030504020204" pitchFamily="34" charset="0"/>
              </a:rPr>
              <a:t> </a:t>
            </a:r>
            <a:r>
              <a:rPr lang="en-GB" altLang="en-US" dirty="0" smtClean="0">
                <a:latin typeface="Lucida Sans" panose="020B0602030504020204" pitchFamily="34" charset="0"/>
              </a:rPr>
              <a:t>  </a:t>
            </a:r>
            <a:r>
              <a:rPr lang="en-GB" altLang="en-US" dirty="0" err="1" smtClean="0">
                <a:latin typeface="Lucida Sans" panose="020B0602030504020204" pitchFamily="34" charset="0"/>
              </a:rPr>
              <a:t>ymgorffori</a:t>
            </a:r>
            <a:r>
              <a:rPr lang="en-GB" altLang="en-US" dirty="0" smtClean="0">
                <a:latin typeface="Lucida Sans" panose="020B0602030504020204" pitchFamily="34" charset="0"/>
              </a:rPr>
              <a:t> </a:t>
            </a:r>
          </a:p>
          <a:p>
            <a:pPr marL="0" indent="0">
              <a:buNone/>
            </a:pPr>
            <a:r>
              <a:rPr lang="en-GB" altLang="en-US" dirty="0">
                <a:latin typeface="Lucida Sans" panose="020B0602030504020204" pitchFamily="34" charset="0"/>
              </a:rPr>
              <a:t> </a:t>
            </a:r>
            <a:r>
              <a:rPr lang="en-GB" altLang="en-US" dirty="0" smtClean="0">
                <a:latin typeface="Lucida Sans" panose="020B0602030504020204" pitchFamily="34" charset="0"/>
              </a:rPr>
              <a:t>  </a:t>
            </a:r>
            <a:r>
              <a:rPr lang="en-GB" altLang="en-US" dirty="0" err="1" smtClean="0">
                <a:latin typeface="Lucida Sans" panose="020B0602030504020204" pitchFamily="34" charset="0"/>
              </a:rPr>
              <a:t>llythrennedd</a:t>
            </a:r>
            <a:r>
              <a:rPr lang="en-GB" altLang="en-US" dirty="0" smtClean="0">
                <a:latin typeface="Lucida Sans" panose="020B0602030504020204" pitchFamily="34" charset="0"/>
              </a:rPr>
              <a:t> </a:t>
            </a:r>
            <a:r>
              <a:rPr lang="en-GB" altLang="en-US" dirty="0">
                <a:latin typeface="Lucida Sans" panose="020B0602030504020204" pitchFamily="34" charset="0"/>
              </a:rPr>
              <a:t>a </a:t>
            </a:r>
            <a:r>
              <a:rPr lang="en-GB" altLang="en-US" dirty="0" err="1" smtClean="0">
                <a:latin typeface="Lucida Sans" panose="020B0602030504020204" pitchFamily="34" charset="0"/>
              </a:rPr>
              <a:t>rhifedd</a:t>
            </a:r>
            <a:r>
              <a:rPr lang="en-GB" altLang="en-US" dirty="0" smtClean="0">
                <a:latin typeface="Lucida Sans" panose="020B0602030504020204" pitchFamily="34" charset="0"/>
              </a:rPr>
              <a:t>     </a:t>
            </a:r>
          </a:p>
          <a:p>
            <a:pPr marL="0" indent="0">
              <a:buNone/>
            </a:pPr>
            <a:r>
              <a:rPr lang="en-GB" altLang="en-US" dirty="0">
                <a:latin typeface="Lucida Sans" panose="020B0602030504020204" pitchFamily="34" charset="0"/>
              </a:rPr>
              <a:t> </a:t>
            </a:r>
            <a:r>
              <a:rPr lang="en-GB" altLang="en-US" dirty="0" smtClean="0">
                <a:latin typeface="Lucida Sans" panose="020B0602030504020204" pitchFamily="34" charset="0"/>
              </a:rPr>
              <a:t>  </a:t>
            </a:r>
            <a:r>
              <a:rPr lang="en-GB" altLang="en-US" dirty="0" err="1" smtClean="0">
                <a:latin typeface="Lucida Sans" panose="020B0602030504020204" pitchFamily="34" charset="0"/>
              </a:rPr>
              <a:t>yn</a:t>
            </a:r>
            <a:r>
              <a:rPr lang="en-GB" altLang="en-US" dirty="0" smtClean="0">
                <a:latin typeface="Lucida Sans" panose="020B0602030504020204" pitchFamily="34" charset="0"/>
              </a:rPr>
              <a:t> </a:t>
            </a:r>
            <a:r>
              <a:rPr lang="en-GB" altLang="en-US" dirty="0">
                <a:latin typeface="Lucida Sans" panose="020B0602030504020204" pitchFamily="34" charset="0"/>
              </a:rPr>
              <a:t>y </a:t>
            </a:r>
            <a:r>
              <a:rPr lang="en-GB" altLang="en-US" dirty="0" err="1" smtClean="0">
                <a:latin typeface="Lucida Sans" panose="020B0602030504020204" pitchFamily="34" charset="0"/>
              </a:rPr>
              <a:t>cwricwlwm</a:t>
            </a:r>
            <a:endParaRPr lang="en-GB" altLang="en-US" dirty="0" smtClean="0">
              <a:latin typeface="Lucida Sans" panose="020B0602030504020204" pitchFamily="34" charset="0"/>
            </a:endParaRPr>
          </a:p>
          <a:p>
            <a:pPr>
              <a:buFontTx/>
              <a:buChar char="-"/>
            </a:pPr>
            <a:r>
              <a:rPr lang="en-GB" altLang="en-US" dirty="0" smtClean="0">
                <a:latin typeface="Lucida Sans" panose="020B0602030504020204" pitchFamily="34" charset="0"/>
              </a:rPr>
              <a:t>Codi </a:t>
            </a:r>
            <a:r>
              <a:rPr lang="en-GB" altLang="en-US" dirty="0" err="1">
                <a:latin typeface="Lucida Sans" panose="020B0602030504020204" pitchFamily="34" charset="0"/>
              </a:rPr>
              <a:t>safonau</a:t>
            </a:r>
            <a:r>
              <a:rPr lang="en-GB" altLang="en-US" dirty="0">
                <a:latin typeface="Lucida Sans" panose="020B0602030504020204" pitchFamily="34" charset="0"/>
              </a:rPr>
              <a:t> </a:t>
            </a:r>
            <a:r>
              <a:rPr lang="en-GB" altLang="en-US" dirty="0" err="1" smtClean="0">
                <a:latin typeface="Lucida Sans" panose="020B0602030504020204" pitchFamily="34" charset="0"/>
              </a:rPr>
              <a:t>llythrennedd</a:t>
            </a:r>
            <a:endParaRPr lang="en-GB" altLang="en-US" dirty="0" smtClean="0">
              <a:latin typeface="Lucida Sans" panose="020B0602030504020204" pitchFamily="34" charset="0"/>
            </a:endParaRPr>
          </a:p>
          <a:p>
            <a:pPr>
              <a:buFontTx/>
              <a:buChar char="-"/>
            </a:pPr>
            <a:r>
              <a:rPr lang="en-GB" altLang="en-US" dirty="0" err="1" smtClean="0">
                <a:latin typeface="Lucida Sans" panose="020B0602030504020204" pitchFamily="34" charset="0"/>
              </a:rPr>
              <a:t>Helpu</a:t>
            </a:r>
            <a:r>
              <a:rPr lang="en-GB" altLang="en-US" dirty="0" smtClean="0">
                <a:latin typeface="Lucida Sans" panose="020B0602030504020204" pitchFamily="34" charset="0"/>
              </a:rPr>
              <a:t> </a:t>
            </a:r>
            <a:r>
              <a:rPr lang="en-GB" altLang="en-US" dirty="0">
                <a:latin typeface="Lucida Sans" panose="020B0602030504020204" pitchFamily="34" charset="0"/>
              </a:rPr>
              <a:t>plant </a:t>
            </a:r>
            <a:r>
              <a:rPr lang="en-GB" altLang="en-US" dirty="0" err="1">
                <a:latin typeface="Lucida Sans" panose="020B0602030504020204" pitchFamily="34" charset="0"/>
              </a:rPr>
              <a:t>i</a:t>
            </a:r>
            <a:r>
              <a:rPr lang="en-GB" altLang="en-US" dirty="0">
                <a:latin typeface="Lucida Sans" panose="020B0602030504020204" pitchFamily="34" charset="0"/>
              </a:rPr>
              <a:t> </a:t>
            </a:r>
            <a:r>
              <a:rPr lang="en-GB" altLang="en-US" dirty="0" err="1">
                <a:latin typeface="Lucida Sans" panose="020B0602030504020204" pitchFamily="34" charset="0"/>
              </a:rPr>
              <a:t>gyflawni</a:t>
            </a:r>
            <a:r>
              <a:rPr lang="en-GB" altLang="en-US" dirty="0">
                <a:latin typeface="Lucida Sans" panose="020B0602030504020204" pitchFamily="34" charset="0"/>
              </a:rPr>
              <a:t>  </a:t>
            </a:r>
            <a:r>
              <a:rPr lang="en-GB" altLang="en-US" dirty="0" smtClean="0">
                <a:latin typeface="Lucida Sans" panose="020B0602030504020204" pitchFamily="34" charset="0"/>
              </a:rPr>
              <a:t> </a:t>
            </a:r>
          </a:p>
          <a:p>
            <a:pPr marL="0" indent="0">
              <a:buNone/>
            </a:pPr>
            <a:r>
              <a:rPr lang="en-GB" altLang="en-US" dirty="0">
                <a:latin typeface="Lucida Sans" panose="020B0602030504020204" pitchFamily="34" charset="0"/>
              </a:rPr>
              <a:t> </a:t>
            </a:r>
            <a:r>
              <a:rPr lang="en-GB" altLang="en-US" dirty="0" smtClean="0">
                <a:latin typeface="Lucida Sans" panose="020B0602030504020204" pitchFamily="34" charset="0"/>
              </a:rPr>
              <a:t>  </a:t>
            </a:r>
            <a:r>
              <a:rPr lang="en-GB" altLang="en-US" dirty="0" err="1" smtClean="0">
                <a:latin typeface="Lucida Sans" panose="020B0602030504020204" pitchFamily="34" charset="0"/>
              </a:rPr>
              <a:t>eu</a:t>
            </a:r>
            <a:r>
              <a:rPr lang="en-GB" altLang="en-US" dirty="0" smtClean="0">
                <a:latin typeface="Lucida Sans" panose="020B0602030504020204" pitchFamily="34" charset="0"/>
              </a:rPr>
              <a:t> </a:t>
            </a:r>
            <a:r>
              <a:rPr lang="en-GB" altLang="en-US" dirty="0">
                <a:latin typeface="Lucida Sans" panose="020B0602030504020204" pitchFamily="34" charset="0"/>
              </a:rPr>
              <a:t>potential</a:t>
            </a:r>
          </a:p>
          <a:p>
            <a:pPr marL="0" indent="0">
              <a:buNone/>
            </a:pPr>
            <a:endParaRPr lang="en-GB" altLang="en-US" dirty="0" smtClean="0">
              <a:latin typeface="Lucida Sans" panose="020B0602030504020204" pitchFamily="34" charset="0"/>
            </a:endParaRPr>
          </a:p>
        </p:txBody>
      </p:sp>
      <p:sp>
        <p:nvSpPr>
          <p:cNvPr id="2" name="Content Placeholder 1"/>
          <p:cNvSpPr>
            <a:spLocks noGrp="1"/>
          </p:cNvSpPr>
          <p:nvPr>
            <p:ph sz="half" idx="2"/>
          </p:nvPr>
        </p:nvSpPr>
        <p:spPr>
          <a:xfrm>
            <a:off x="4648200" y="1340768"/>
            <a:ext cx="4244280" cy="4248473"/>
          </a:xfrm>
        </p:spPr>
        <p:txBody>
          <a:bodyPr>
            <a:normAutofit lnSpcReduction="10000"/>
          </a:bodyPr>
          <a:lstStyle/>
          <a:p>
            <a:pPr>
              <a:defRPr/>
            </a:pPr>
            <a:r>
              <a:rPr lang="en-GB" b="1" dirty="0" smtClean="0">
                <a:solidFill>
                  <a:srgbClr val="0000FF"/>
                </a:solidFill>
                <a:latin typeface="Lucida Sans" panose="020B0602030504020204" pitchFamily="34" charset="0"/>
              </a:rPr>
              <a:t>Welsh Government</a:t>
            </a:r>
          </a:p>
          <a:p>
            <a:pPr>
              <a:buFontTx/>
              <a:buChar char="-"/>
            </a:pPr>
            <a:r>
              <a:rPr lang="en-GB" altLang="en-US" dirty="0" smtClean="0">
                <a:solidFill>
                  <a:srgbClr val="0000FF"/>
                </a:solidFill>
                <a:latin typeface="Lucida Sans" panose="020B0602030504020204" pitchFamily="34" charset="0"/>
              </a:rPr>
              <a:t>Support </a:t>
            </a:r>
            <a:r>
              <a:rPr lang="en-GB" altLang="en-US" dirty="0">
                <a:solidFill>
                  <a:srgbClr val="0000FF"/>
                </a:solidFill>
                <a:latin typeface="Lucida Sans" panose="020B0602030504020204" pitchFamily="34" charset="0"/>
              </a:rPr>
              <a:t>schools to embed literacy and numeracy in the </a:t>
            </a:r>
            <a:r>
              <a:rPr lang="en-GB" altLang="en-US" dirty="0" smtClean="0">
                <a:solidFill>
                  <a:srgbClr val="0000FF"/>
                </a:solidFill>
                <a:latin typeface="Lucida Sans" panose="020B0602030504020204" pitchFamily="34" charset="0"/>
              </a:rPr>
              <a:t>curriculum</a:t>
            </a:r>
          </a:p>
          <a:p>
            <a:pPr>
              <a:buFontTx/>
              <a:buChar char="-"/>
            </a:pPr>
            <a:r>
              <a:rPr lang="en-GB" altLang="en-US" dirty="0" smtClean="0">
                <a:solidFill>
                  <a:srgbClr val="0000FF"/>
                </a:solidFill>
                <a:latin typeface="Lucida Sans" panose="020B0602030504020204" pitchFamily="34" charset="0"/>
              </a:rPr>
              <a:t>Raise </a:t>
            </a:r>
            <a:r>
              <a:rPr lang="en-GB" altLang="en-US" dirty="0">
                <a:solidFill>
                  <a:srgbClr val="0000FF"/>
                </a:solidFill>
                <a:latin typeface="Lucida Sans" panose="020B0602030504020204" pitchFamily="34" charset="0"/>
              </a:rPr>
              <a:t>literacy </a:t>
            </a:r>
            <a:r>
              <a:rPr lang="en-GB" altLang="en-US" dirty="0" smtClean="0">
                <a:solidFill>
                  <a:srgbClr val="0000FF"/>
                </a:solidFill>
                <a:latin typeface="Lucida Sans" panose="020B0602030504020204" pitchFamily="34" charset="0"/>
              </a:rPr>
              <a:t>standards</a:t>
            </a:r>
          </a:p>
          <a:p>
            <a:pPr>
              <a:buFontTx/>
              <a:buChar char="-"/>
            </a:pPr>
            <a:r>
              <a:rPr lang="en-GB" altLang="en-US" dirty="0" smtClean="0">
                <a:solidFill>
                  <a:srgbClr val="0000FF"/>
                </a:solidFill>
                <a:latin typeface="Lucida Sans" panose="020B0602030504020204" pitchFamily="34" charset="0"/>
              </a:rPr>
              <a:t>Helping </a:t>
            </a:r>
            <a:r>
              <a:rPr lang="en-GB" altLang="en-US" dirty="0">
                <a:solidFill>
                  <a:srgbClr val="0000FF"/>
                </a:solidFill>
                <a:latin typeface="Lucida Sans" panose="020B0602030504020204" pitchFamily="34" charset="0"/>
              </a:rPr>
              <a:t>children to </a:t>
            </a:r>
            <a:r>
              <a:rPr lang="en-GB" altLang="en-US" dirty="0" smtClean="0">
                <a:solidFill>
                  <a:srgbClr val="0000FF"/>
                </a:solidFill>
                <a:latin typeface="Lucida Sans" panose="020B0602030504020204" pitchFamily="34" charset="0"/>
              </a:rPr>
              <a:t> </a:t>
            </a:r>
          </a:p>
          <a:p>
            <a:pPr marL="0" indent="0">
              <a:buNone/>
            </a:pPr>
            <a:r>
              <a:rPr lang="en-GB" altLang="en-US" dirty="0">
                <a:solidFill>
                  <a:srgbClr val="0000FF"/>
                </a:solidFill>
                <a:latin typeface="Lucida Sans" panose="020B0602030504020204" pitchFamily="34" charset="0"/>
              </a:rPr>
              <a:t> </a:t>
            </a:r>
            <a:r>
              <a:rPr lang="en-GB" altLang="en-US" dirty="0" smtClean="0">
                <a:solidFill>
                  <a:srgbClr val="0000FF"/>
                </a:solidFill>
                <a:latin typeface="Lucida Sans" panose="020B0602030504020204" pitchFamily="34" charset="0"/>
              </a:rPr>
              <a:t>  achieve </a:t>
            </a:r>
            <a:r>
              <a:rPr lang="en-GB" altLang="en-US" dirty="0">
                <a:solidFill>
                  <a:srgbClr val="0000FF"/>
                </a:solidFill>
                <a:latin typeface="Lucida Sans" panose="020B0602030504020204" pitchFamily="34" charset="0"/>
              </a:rPr>
              <a:t>their </a:t>
            </a:r>
            <a:endParaRPr lang="en-GB" altLang="en-US" dirty="0" smtClean="0">
              <a:solidFill>
                <a:srgbClr val="0000FF"/>
              </a:solidFill>
              <a:latin typeface="Lucida Sans" panose="020B0602030504020204" pitchFamily="34" charset="0"/>
            </a:endParaRPr>
          </a:p>
          <a:p>
            <a:pPr marL="0" indent="0">
              <a:buNone/>
            </a:pPr>
            <a:r>
              <a:rPr lang="en-GB" altLang="en-US" dirty="0" smtClean="0">
                <a:solidFill>
                  <a:srgbClr val="0000FF"/>
                </a:solidFill>
                <a:latin typeface="Lucida Sans" panose="020B0602030504020204" pitchFamily="34" charset="0"/>
              </a:rPr>
              <a:t>   potential</a:t>
            </a:r>
            <a:endParaRPr lang="en-GB" altLang="en-US" dirty="0">
              <a:solidFill>
                <a:srgbClr val="0000FF"/>
              </a:solidFill>
              <a:latin typeface="Lucida Sans" panose="020B0602030504020204" pitchFamily="34" charset="0"/>
            </a:endParaRPr>
          </a:p>
          <a:p>
            <a:pPr>
              <a:defRPr/>
            </a:pPr>
            <a:endParaRPr lang="en-GB" dirty="0">
              <a:solidFill>
                <a:srgbClr val="0070C0"/>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26</a:t>
            </a:fld>
            <a:endParaRPr lang="en-GB" altLang="en-US" sz="1400" smtClean="0">
              <a:ea typeface="ＭＳ Ｐゴシック" pitchFamily="34" charset="-128"/>
            </a:endParaRPr>
          </a:p>
        </p:txBody>
      </p:sp>
    </p:spTree>
    <p:extLst>
      <p:ext uri="{BB962C8B-B14F-4D97-AF65-F5344CB8AC3E}">
        <p14:creationId xmlns:p14="http://schemas.microsoft.com/office/powerpoint/2010/main" val="30338908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994122"/>
          </a:xfrm>
        </p:spPr>
        <p:txBody>
          <a:bodyPr>
            <a:normAutofit fontScale="90000"/>
          </a:bodyPr>
          <a:lstStyle/>
          <a:p>
            <a:pPr eaLnBrk="1" hangingPunct="1"/>
            <a:r>
              <a:rPr lang="en-GB" altLang="en-US" b="1" dirty="0" smtClean="0">
                <a:latin typeface="Lucida Sans" panose="020B0602030504020204" pitchFamily="34" charset="0"/>
              </a:rPr>
              <a:t>  </a:t>
            </a:r>
            <a:r>
              <a:rPr lang="en-GB" altLang="en-US" sz="3600" dirty="0" err="1" smtClean="0">
                <a:latin typeface="Lucida Sans" panose="020B0602030504020204" pitchFamily="34" charset="0"/>
              </a:rPr>
              <a:t>Ieithoedd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Llythrennedd</a:t>
            </a:r>
            <a:r>
              <a:rPr lang="en-GB" altLang="en-US" sz="3600" dirty="0" smtClean="0">
                <a:latin typeface="Lucida Sans" panose="020B0602030504020204" pitchFamily="34" charset="0"/>
              </a:rPr>
              <a:t> a </a:t>
            </a:r>
            <a:r>
              <a:rPr lang="en-GB" altLang="en-US" sz="3600" dirty="0" err="1" smtClean="0">
                <a:latin typeface="Lucida Sans" panose="020B0602030504020204" pitchFamily="34" charset="0"/>
              </a:rPr>
              <a:t>Chyfathrebu</a:t>
            </a:r>
            <a:r>
              <a:rPr lang="en-GB" altLang="en-US" sz="3600" dirty="0" smtClean="0"/>
              <a:t/>
            </a:r>
            <a:br>
              <a:rPr lang="en-GB" altLang="en-US" sz="3600" dirty="0" smtClean="0"/>
            </a:br>
            <a:r>
              <a:rPr lang="en-GB" altLang="en-US" sz="3600" dirty="0" smtClean="0"/>
              <a:t>    </a:t>
            </a:r>
            <a:endParaRPr lang="en-GB" altLang="en-US" sz="3600" dirty="0" smtClean="0">
              <a:solidFill>
                <a:srgbClr val="0000FF"/>
              </a:solidFill>
              <a:latin typeface="Lucida Sans" panose="020B0602030504020204" pitchFamily="34" charset="0"/>
            </a:endParaRPr>
          </a:p>
        </p:txBody>
      </p:sp>
      <p:sp>
        <p:nvSpPr>
          <p:cNvPr id="10243" name="Rectangle 3"/>
          <p:cNvSpPr>
            <a:spLocks noGrp="1" noChangeArrowheads="1"/>
          </p:cNvSpPr>
          <p:nvPr>
            <p:ph sz="half" idx="1"/>
          </p:nvPr>
        </p:nvSpPr>
        <p:spPr>
          <a:xfrm>
            <a:off x="251520" y="980728"/>
            <a:ext cx="8640960" cy="5740747"/>
          </a:xfrm>
        </p:spPr>
        <p:txBody>
          <a:bodyPr>
            <a:normAutofit/>
          </a:bodyPr>
          <a:lstStyle/>
          <a:p>
            <a:pPr marL="0" indent="0">
              <a:buNone/>
            </a:pPr>
            <a:r>
              <a:rPr lang="en-GB" altLang="en-US" b="1" dirty="0" err="1" smtClean="0">
                <a:latin typeface="Lucida Sans" panose="020B0602030504020204" pitchFamily="34" charset="0"/>
              </a:rPr>
              <a:t>Llywodraeth</a:t>
            </a:r>
            <a:r>
              <a:rPr lang="en-GB" altLang="en-US" b="1" dirty="0" smtClean="0">
                <a:latin typeface="Lucida Sans" panose="020B0602030504020204" pitchFamily="34" charset="0"/>
              </a:rPr>
              <a:t> </a:t>
            </a:r>
            <a:r>
              <a:rPr lang="en-GB" altLang="en-US" b="1" dirty="0" err="1" smtClean="0">
                <a:latin typeface="Lucida Sans" panose="020B0602030504020204" pitchFamily="34" charset="0"/>
              </a:rPr>
              <a:t>Cymru</a:t>
            </a:r>
            <a:endParaRPr lang="en-GB" altLang="en-US" b="1" dirty="0" smtClean="0">
              <a:latin typeface="Lucida Sans" panose="020B0602030504020204" pitchFamily="34" charset="0"/>
            </a:endParaRPr>
          </a:p>
          <a:p>
            <a:pPr marL="0" indent="0">
              <a:buNone/>
            </a:pPr>
            <a:r>
              <a:rPr lang="en-GB" sz="2200" dirty="0" smtClean="0">
                <a:latin typeface="Lucida Sans" panose="020B0602030504020204" pitchFamily="34" charset="0"/>
              </a:rPr>
              <a:t>“</a:t>
            </a:r>
            <a:r>
              <a:rPr lang="en-GB" sz="2200" dirty="0" err="1" smtClean="0">
                <a:latin typeface="Lucida Sans" panose="020B0602030504020204" pitchFamily="34" charset="0"/>
              </a:rPr>
              <a:t>Bydd</a:t>
            </a:r>
            <a:r>
              <a:rPr lang="en-GB" sz="2200" dirty="0" smtClean="0">
                <a:latin typeface="Lucida Sans" panose="020B0602030504020204" pitchFamily="34" charset="0"/>
              </a:rPr>
              <a:t> y </a:t>
            </a:r>
            <a:r>
              <a:rPr lang="en-GB" sz="2200" dirty="0" err="1" smtClean="0">
                <a:latin typeface="Lucida Sans" panose="020B0602030504020204" pitchFamily="34" charset="0"/>
              </a:rPr>
              <a:t>Maes</a:t>
            </a:r>
            <a:r>
              <a:rPr lang="en-GB" sz="2200" dirty="0" smtClean="0">
                <a:latin typeface="Lucida Sans" panose="020B0602030504020204" pitchFamily="34" charset="0"/>
              </a:rPr>
              <a:t> </a:t>
            </a:r>
            <a:r>
              <a:rPr lang="en-GB" sz="2200" dirty="0" err="1" smtClean="0">
                <a:latin typeface="Lucida Sans" panose="020B0602030504020204" pitchFamily="34" charset="0"/>
              </a:rPr>
              <a:t>hwn</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cynnig</a:t>
            </a:r>
            <a:r>
              <a:rPr lang="en-GB" sz="2200" dirty="0" smtClean="0">
                <a:latin typeface="Lucida Sans" panose="020B0602030504020204" pitchFamily="34" charset="0"/>
              </a:rPr>
              <a:t> </a:t>
            </a:r>
            <a:r>
              <a:rPr lang="en-GB" sz="2200" dirty="0" err="1" smtClean="0">
                <a:latin typeface="Lucida Sans" panose="020B0602030504020204" pitchFamily="34" charset="0"/>
              </a:rPr>
              <a:t>proﬁadau</a:t>
            </a:r>
            <a:r>
              <a:rPr lang="en-GB" sz="2200" dirty="0" smtClean="0">
                <a:latin typeface="Lucida Sans" panose="020B0602030504020204" pitchFamily="34" charset="0"/>
              </a:rPr>
              <a:t> </a:t>
            </a:r>
            <a:r>
              <a:rPr lang="en-GB" sz="2200" dirty="0" err="1" smtClean="0">
                <a:latin typeface="Lucida Sans" panose="020B0602030504020204" pitchFamily="34" charset="0"/>
              </a:rPr>
              <a:t>llenyddol</a:t>
            </a:r>
            <a:r>
              <a:rPr lang="en-GB" sz="2200" dirty="0" smtClean="0">
                <a:latin typeface="Lucida Sans" panose="020B0602030504020204" pitchFamily="34" charset="0"/>
              </a:rPr>
              <a:t> </a:t>
            </a:r>
            <a:r>
              <a:rPr lang="en-GB" sz="2200" dirty="0" err="1" smtClean="0">
                <a:latin typeface="Lucida Sans" panose="020B0602030504020204" pitchFamily="34" charset="0"/>
              </a:rPr>
              <a:t>i</a:t>
            </a:r>
            <a:r>
              <a:rPr lang="en-GB" sz="2200" dirty="0" smtClean="0">
                <a:latin typeface="Lucida Sans" panose="020B0602030504020204" pitchFamily="34" charset="0"/>
              </a:rPr>
              <a:t> </a:t>
            </a:r>
            <a:r>
              <a:rPr lang="en-GB" sz="2200" i="1" dirty="0" err="1" smtClean="0">
                <a:latin typeface="Lucida Sans" panose="020B0602030504020204" pitchFamily="34" charset="0"/>
              </a:rPr>
              <a:t>ddysgwyr</a:t>
            </a:r>
            <a:r>
              <a:rPr lang="en-GB" sz="2200" i="1" dirty="0" smtClean="0">
                <a:latin typeface="Lucida Sans" panose="020B0602030504020204" pitchFamily="34" charset="0"/>
              </a:rPr>
              <a:t> </a:t>
            </a:r>
            <a:r>
              <a:rPr lang="en-GB" sz="2200" i="1" dirty="0" err="1" smtClean="0">
                <a:latin typeface="Lucida Sans" panose="020B0602030504020204" pitchFamily="34" charset="0"/>
              </a:rPr>
              <a:t>fydd</a:t>
            </a:r>
            <a:r>
              <a:rPr lang="en-GB" sz="2200" i="1" dirty="0" smtClean="0">
                <a:latin typeface="Lucida Sans" panose="020B0602030504020204" pitchFamily="34" charset="0"/>
              </a:rPr>
              <a:t> </a:t>
            </a:r>
            <a:r>
              <a:rPr lang="en-GB" sz="2200" i="1" dirty="0" err="1" smtClean="0">
                <a:latin typeface="Lucida Sans" panose="020B0602030504020204" pitchFamily="34" charset="0"/>
              </a:rPr>
              <a:t>yn</a:t>
            </a:r>
            <a:r>
              <a:rPr lang="en-GB" sz="2200" i="1" dirty="0" smtClean="0">
                <a:latin typeface="Lucida Sans" panose="020B0602030504020204" pitchFamily="34" charset="0"/>
              </a:rPr>
              <a:t> </a:t>
            </a:r>
            <a:r>
              <a:rPr lang="en-GB" sz="2200" i="1" dirty="0" err="1" smtClean="0">
                <a:latin typeface="Lucida Sans" panose="020B0602030504020204" pitchFamily="34" charset="0"/>
              </a:rPr>
              <a:t>ennyn</a:t>
            </a:r>
            <a:r>
              <a:rPr lang="en-GB" sz="2200" i="1" dirty="0" smtClean="0">
                <a:latin typeface="Lucida Sans" panose="020B0602030504020204" pitchFamily="34" charset="0"/>
              </a:rPr>
              <a:t> </a:t>
            </a:r>
            <a:r>
              <a:rPr lang="en-GB" sz="2200" i="1" dirty="0" err="1" smtClean="0">
                <a:latin typeface="Lucida Sans" panose="020B0602030504020204" pitchFamily="34" charset="0"/>
              </a:rPr>
              <a:t>eu</a:t>
            </a:r>
            <a:r>
              <a:rPr lang="en-GB" sz="2200" i="1" dirty="0" smtClean="0">
                <a:latin typeface="Lucida Sans" panose="020B0602030504020204" pitchFamily="34" charset="0"/>
              </a:rPr>
              <a:t> </a:t>
            </a:r>
            <a:r>
              <a:rPr lang="en-GB" sz="2200" i="1" dirty="0" err="1" smtClean="0">
                <a:latin typeface="Lucida Sans" panose="020B0602030504020204" pitchFamily="34" charset="0"/>
              </a:rPr>
              <a:t>diddordeb</a:t>
            </a:r>
            <a:r>
              <a:rPr lang="en-GB" sz="2200" i="1" dirty="0" smtClean="0">
                <a:latin typeface="Lucida Sans" panose="020B0602030504020204" pitchFamily="34" charset="0"/>
              </a:rPr>
              <a:t> </a:t>
            </a:r>
            <a:r>
              <a:rPr lang="en-GB" sz="2200" i="1" dirty="0" err="1" smtClean="0">
                <a:latin typeface="Lucida Sans" panose="020B0602030504020204" pitchFamily="34" charset="0"/>
              </a:rPr>
              <a:t>a’u</a:t>
            </a:r>
            <a:r>
              <a:rPr lang="en-GB" sz="2200" i="1" dirty="0" smtClean="0">
                <a:latin typeface="Lucida Sans" panose="020B0602030504020204" pitchFamily="34" charset="0"/>
              </a:rPr>
              <a:t> </a:t>
            </a:r>
            <a:r>
              <a:rPr lang="en-GB" sz="2200" i="1" dirty="0" err="1" smtClean="0">
                <a:latin typeface="Lucida Sans" panose="020B0602030504020204" pitchFamily="34" charset="0"/>
              </a:rPr>
              <a:t>dychymyg</a:t>
            </a:r>
            <a:r>
              <a:rPr lang="en-GB" sz="2200" i="1" dirty="0" smtClean="0">
                <a:latin typeface="Lucida Sans" panose="020B0602030504020204" pitchFamily="34" charset="0"/>
              </a:rPr>
              <a:t> </a:t>
            </a:r>
            <a:r>
              <a:rPr lang="en-GB" sz="2200" i="1" dirty="0" err="1" smtClean="0">
                <a:latin typeface="Lucida Sans" panose="020B0602030504020204" pitchFamily="34" charset="0"/>
              </a:rPr>
              <a:t>fel</a:t>
            </a:r>
            <a:r>
              <a:rPr lang="en-GB" sz="2200" i="1" dirty="0" smtClean="0">
                <a:latin typeface="Lucida Sans" panose="020B0602030504020204" pitchFamily="34" charset="0"/>
              </a:rPr>
              <a:t> </a:t>
            </a:r>
            <a:r>
              <a:rPr lang="en-GB" sz="2200" i="1" dirty="0" err="1" smtClean="0">
                <a:latin typeface="Lucida Sans" panose="020B0602030504020204" pitchFamily="34" charset="0"/>
              </a:rPr>
              <a:t>gwrandawyr</a:t>
            </a:r>
            <a:r>
              <a:rPr lang="en-GB" sz="2200" i="1" dirty="0" smtClean="0">
                <a:latin typeface="Lucida Sans" panose="020B0602030504020204" pitchFamily="34" charset="0"/>
              </a:rPr>
              <a:t>, </a:t>
            </a:r>
            <a:r>
              <a:rPr lang="en-GB" sz="2200" i="1" dirty="0" err="1" smtClean="0">
                <a:latin typeface="Lucida Sans" panose="020B0602030504020204" pitchFamily="34" charset="0"/>
              </a:rPr>
              <a:t>gwylwyr</a:t>
            </a:r>
            <a:r>
              <a:rPr lang="en-GB" sz="2200" i="1" dirty="0" smtClean="0">
                <a:latin typeface="Lucida Sans" panose="020B0602030504020204" pitchFamily="34" charset="0"/>
              </a:rPr>
              <a:t>, </a:t>
            </a:r>
            <a:r>
              <a:rPr lang="en-GB" sz="2200" i="1" dirty="0" err="1" smtClean="0">
                <a:latin typeface="Lucida Sans" panose="020B0602030504020204" pitchFamily="34" charset="0"/>
              </a:rPr>
              <a:t>darllenwyr</a:t>
            </a:r>
            <a:r>
              <a:rPr lang="en-GB" sz="2200" i="1" dirty="0" smtClean="0">
                <a:latin typeface="Lucida Sans" panose="020B0602030504020204" pitchFamily="34" charset="0"/>
              </a:rPr>
              <a:t>, </a:t>
            </a:r>
            <a:r>
              <a:rPr lang="en-GB" sz="2200" i="1" dirty="0" err="1" smtClean="0">
                <a:latin typeface="Lucida Sans" panose="020B0602030504020204" pitchFamily="34" charset="0"/>
              </a:rPr>
              <a:t>storïwyr</a:t>
            </a:r>
            <a:r>
              <a:rPr lang="en-GB" sz="2200" i="1" dirty="0" smtClean="0">
                <a:latin typeface="Lucida Sans" panose="020B0602030504020204" pitchFamily="34" charset="0"/>
              </a:rPr>
              <a:t> a </a:t>
            </a:r>
            <a:r>
              <a:rPr lang="en-GB" sz="2200" i="1" dirty="0" err="1" smtClean="0">
                <a:latin typeface="Lucida Sans" panose="020B0602030504020204" pitchFamily="34" charset="0"/>
              </a:rPr>
              <a:t>llenorion</a:t>
            </a:r>
            <a:r>
              <a:rPr lang="en-GB" sz="2200" i="1" dirty="0" smtClean="0">
                <a:latin typeface="Lucida Sans" panose="020B0602030504020204" pitchFamily="34" charset="0"/>
              </a:rPr>
              <a:t>. </a:t>
            </a:r>
            <a:r>
              <a:rPr lang="en-GB" sz="2200" i="1" dirty="0" err="1" smtClean="0">
                <a:latin typeface="Lucida Sans" panose="020B0602030504020204" pitchFamily="34" charset="0"/>
              </a:rPr>
              <a:t>Byddan</a:t>
            </a:r>
            <a:r>
              <a:rPr lang="en-GB" sz="2200" i="1" dirty="0" smtClean="0">
                <a:latin typeface="Lucida Sans" panose="020B0602030504020204" pitchFamily="34" charset="0"/>
              </a:rPr>
              <a:t> </a:t>
            </a:r>
            <a:r>
              <a:rPr lang="en-GB" sz="2200" i="1" dirty="0" err="1" smtClean="0">
                <a:latin typeface="Lucida Sans" panose="020B0602030504020204" pitchFamily="34" charset="0"/>
              </a:rPr>
              <a:t>nhw’n</a:t>
            </a:r>
            <a:r>
              <a:rPr lang="en-GB" sz="2200" i="1" dirty="0" smtClean="0">
                <a:latin typeface="Lucida Sans" panose="020B0602030504020204" pitchFamily="34" charset="0"/>
              </a:rPr>
              <a:t> </a:t>
            </a:r>
            <a:r>
              <a:rPr lang="en-GB" sz="2200" i="1" dirty="0" err="1" smtClean="0">
                <a:latin typeface="Lucida Sans" panose="020B0602030504020204" pitchFamily="34" charset="0"/>
              </a:rPr>
              <a:t>cael</a:t>
            </a:r>
            <a:r>
              <a:rPr lang="en-GB" sz="2200" i="1" dirty="0" smtClean="0">
                <a:latin typeface="Lucida Sans" panose="020B0602030504020204" pitchFamily="34" charset="0"/>
              </a:rPr>
              <a:t> </a:t>
            </a:r>
            <a:r>
              <a:rPr lang="en-GB" sz="2200" i="1" dirty="0" err="1" smtClean="0">
                <a:latin typeface="Lucida Sans" panose="020B0602030504020204" pitchFamily="34" charset="0"/>
              </a:rPr>
              <a:t>eu</a:t>
            </a:r>
            <a:r>
              <a:rPr lang="en-GB" sz="2200" i="1" dirty="0" smtClean="0">
                <a:latin typeface="Lucida Sans" panose="020B0602030504020204" pitchFamily="34" charset="0"/>
              </a:rPr>
              <a:t> </a:t>
            </a:r>
            <a:r>
              <a:rPr lang="en-GB" sz="2200" i="1" dirty="0" err="1" smtClean="0">
                <a:latin typeface="Lucida Sans" panose="020B0602030504020204" pitchFamily="34" charset="0"/>
              </a:rPr>
              <a:t>hannog</a:t>
            </a:r>
            <a:r>
              <a:rPr lang="en-GB" sz="2200" i="1" dirty="0" smtClean="0">
                <a:latin typeface="Lucida Sans" panose="020B0602030504020204" pitchFamily="34" charset="0"/>
              </a:rPr>
              <a:t> </a:t>
            </a:r>
            <a:r>
              <a:rPr lang="en-GB" sz="2200" i="1" dirty="0" err="1" smtClean="0">
                <a:latin typeface="Lucida Sans" panose="020B0602030504020204" pitchFamily="34" charset="0"/>
              </a:rPr>
              <a:t>i</a:t>
            </a:r>
            <a:r>
              <a:rPr lang="en-GB" sz="2200" i="1" dirty="0" smtClean="0">
                <a:latin typeface="Lucida Sans" panose="020B0602030504020204" pitchFamily="34" charset="0"/>
              </a:rPr>
              <a:t> </a:t>
            </a:r>
            <a:r>
              <a:rPr lang="en-GB" sz="2200" i="1" dirty="0" err="1" smtClean="0">
                <a:latin typeface="Lucida Sans" panose="020B0602030504020204" pitchFamily="34" charset="0"/>
              </a:rPr>
              <a:t>broﬁ</a:t>
            </a:r>
            <a:r>
              <a:rPr lang="en-GB" sz="2200" i="1" dirty="0" smtClean="0">
                <a:latin typeface="Lucida Sans" panose="020B0602030504020204" pitchFamily="34" charset="0"/>
              </a:rPr>
              <a:t> ac </a:t>
            </a:r>
            <a:r>
              <a:rPr lang="en-GB" sz="2200" i="1" dirty="0" err="1" smtClean="0">
                <a:latin typeface="Lucida Sans" panose="020B0602030504020204" pitchFamily="34" charset="0"/>
              </a:rPr>
              <a:t>ymateb</a:t>
            </a:r>
            <a:r>
              <a:rPr lang="en-GB" sz="2200" i="1" dirty="0" smtClean="0">
                <a:latin typeface="Lucida Sans" panose="020B0602030504020204" pitchFamily="34" charset="0"/>
              </a:rPr>
              <a:t> </a:t>
            </a:r>
            <a:r>
              <a:rPr lang="en-GB" sz="2200" i="1" dirty="0" err="1" smtClean="0">
                <a:latin typeface="Lucida Sans" panose="020B0602030504020204" pitchFamily="34" charset="0"/>
              </a:rPr>
              <a:t>i</a:t>
            </a:r>
            <a:r>
              <a:rPr lang="en-GB" sz="2200" i="1" dirty="0" smtClean="0">
                <a:latin typeface="Lucida Sans" panose="020B0602030504020204" pitchFamily="34" charset="0"/>
              </a:rPr>
              <a:t> </a:t>
            </a:r>
            <a:r>
              <a:rPr lang="en-GB" sz="2200" i="1" dirty="0" err="1" smtClean="0">
                <a:latin typeface="Lucida Sans" panose="020B0602030504020204" pitchFamily="34" charset="0"/>
              </a:rPr>
              <a:t>amrywiaeth</a:t>
            </a:r>
            <a:r>
              <a:rPr lang="en-GB" sz="2200" i="1" dirty="0" smtClean="0">
                <a:latin typeface="Lucida Sans" panose="020B0602030504020204" pitchFamily="34" charset="0"/>
              </a:rPr>
              <a:t> o </a:t>
            </a:r>
            <a:r>
              <a:rPr lang="en-GB" sz="2200" i="1" dirty="0" err="1" smtClean="0">
                <a:latin typeface="Lucida Sans" panose="020B0602030504020204" pitchFamily="34" charset="0"/>
              </a:rPr>
              <a:t>lenyddiaeth</a:t>
            </a:r>
            <a:r>
              <a:rPr lang="en-GB" sz="2200" i="1" dirty="0" smtClean="0">
                <a:latin typeface="Lucida Sans" panose="020B0602030504020204" pitchFamily="34" charset="0"/>
              </a:rPr>
              <a:t> </a:t>
            </a:r>
            <a:r>
              <a:rPr lang="en-GB" sz="2200" i="1" dirty="0" err="1" smtClean="0">
                <a:latin typeface="Lucida Sans" panose="020B0602030504020204" pitchFamily="34" charset="0"/>
              </a:rPr>
              <a:t>sy’n</a:t>
            </a:r>
            <a:r>
              <a:rPr lang="en-GB" sz="2200" i="1" dirty="0" smtClean="0">
                <a:latin typeface="Lucida Sans" panose="020B0602030504020204" pitchFamily="34" charset="0"/>
              </a:rPr>
              <a:t> </a:t>
            </a:r>
            <a:r>
              <a:rPr lang="en-GB" sz="2200" i="1" dirty="0" err="1" smtClean="0">
                <a:latin typeface="Lucida Sans" panose="020B0602030504020204" pitchFamily="34" charset="0"/>
              </a:rPr>
              <a:t>cynnig</a:t>
            </a:r>
            <a:r>
              <a:rPr lang="en-GB" sz="2200" i="1" dirty="0" smtClean="0">
                <a:latin typeface="Lucida Sans" panose="020B0602030504020204" pitchFamily="34" charset="0"/>
              </a:rPr>
              <a:t> </a:t>
            </a:r>
            <a:r>
              <a:rPr lang="en-GB" sz="2200" i="1" dirty="0" err="1" smtClean="0">
                <a:latin typeface="Lucida Sans" panose="020B0602030504020204" pitchFamily="34" charset="0"/>
              </a:rPr>
              <a:t>mewnwelediad</a:t>
            </a:r>
            <a:r>
              <a:rPr lang="en-GB" sz="2200" i="1" dirty="0" smtClean="0">
                <a:latin typeface="Lucida Sans" panose="020B0602030504020204" pitchFamily="34" charset="0"/>
              </a:rPr>
              <a:t> </a:t>
            </a:r>
            <a:r>
              <a:rPr lang="en-GB" sz="2200" i="1" dirty="0" err="1" smtClean="0">
                <a:latin typeface="Lucida Sans" panose="020B0602030504020204" pitchFamily="34" charset="0"/>
              </a:rPr>
              <a:t>i</a:t>
            </a:r>
            <a:r>
              <a:rPr lang="en-GB" sz="2200" i="1" dirty="0" smtClean="0">
                <a:latin typeface="Lucida Sans" panose="020B0602030504020204" pitchFamily="34" charset="0"/>
              </a:rPr>
              <a:t> </a:t>
            </a:r>
            <a:r>
              <a:rPr lang="en-GB" sz="2200" i="1" dirty="0" err="1" smtClean="0">
                <a:latin typeface="Lucida Sans" panose="020B0602030504020204" pitchFamily="34" charset="0"/>
              </a:rPr>
              <a:t>ddiwylliant</a:t>
            </a:r>
            <a:r>
              <a:rPr lang="en-GB" sz="2200" i="1" dirty="0" smtClean="0">
                <a:latin typeface="Lucida Sans" panose="020B0602030504020204" pitchFamily="34" charset="0"/>
              </a:rPr>
              <a:t>, </a:t>
            </a:r>
            <a:r>
              <a:rPr lang="en-GB" sz="2200" i="1" dirty="0" err="1" smtClean="0">
                <a:latin typeface="Lucida Sans" panose="020B0602030504020204" pitchFamily="34" charset="0"/>
              </a:rPr>
              <a:t>pobl</a:t>
            </a:r>
            <a:r>
              <a:rPr lang="en-GB" sz="2200" i="1" dirty="0" smtClean="0">
                <a:latin typeface="Lucida Sans" panose="020B0602030504020204" pitchFamily="34" charset="0"/>
              </a:rPr>
              <a:t> a </a:t>
            </a:r>
            <a:r>
              <a:rPr lang="en-GB" sz="2200" i="1" dirty="0" err="1" smtClean="0">
                <a:latin typeface="Lucida Sans" panose="020B0602030504020204" pitchFamily="34" charset="0"/>
              </a:rPr>
              <a:t>hanes</a:t>
            </a:r>
            <a:r>
              <a:rPr lang="en-GB" sz="2200" i="1" dirty="0" smtClean="0">
                <a:latin typeface="Lucida Sans" panose="020B0602030504020204" pitchFamily="34" charset="0"/>
              </a:rPr>
              <a:t> </a:t>
            </a:r>
            <a:r>
              <a:rPr lang="en-GB" sz="2200" i="1" dirty="0" err="1" smtClean="0">
                <a:latin typeface="Lucida Sans" panose="020B0602030504020204" pitchFamily="34" charset="0"/>
              </a:rPr>
              <a:t>Cymru</a:t>
            </a:r>
            <a:r>
              <a:rPr lang="en-GB" sz="2200" i="1" dirty="0" smtClean="0">
                <a:latin typeface="Lucida Sans" panose="020B0602030504020204" pitchFamily="34" charset="0"/>
              </a:rPr>
              <a:t> </a:t>
            </a:r>
            <a:r>
              <a:rPr lang="en-GB" sz="2200" i="1" dirty="0" err="1" smtClean="0">
                <a:latin typeface="Lucida Sans" panose="020B0602030504020204" pitchFamily="34" charset="0"/>
              </a:rPr>
              <a:t>yn</a:t>
            </a:r>
            <a:r>
              <a:rPr lang="en-GB" sz="2200" i="1" dirty="0" smtClean="0">
                <a:latin typeface="Lucida Sans" panose="020B0602030504020204" pitchFamily="34" charset="0"/>
              </a:rPr>
              <a:t> </a:t>
            </a:r>
            <a:r>
              <a:rPr lang="en-GB" sz="2200" i="1" dirty="0" err="1" smtClean="0">
                <a:latin typeface="Lucida Sans" panose="020B0602030504020204" pitchFamily="34" charset="0"/>
              </a:rPr>
              <a:t>ogystal</a:t>
            </a:r>
            <a:r>
              <a:rPr lang="en-GB" sz="2200" i="1" dirty="0" smtClean="0">
                <a:latin typeface="Lucida Sans" panose="020B0602030504020204" pitchFamily="34" charset="0"/>
              </a:rPr>
              <a:t> </a:t>
            </a:r>
            <a:r>
              <a:rPr lang="en-GB" sz="2200" i="1" dirty="0" err="1" smtClean="0">
                <a:latin typeface="Lucida Sans" panose="020B0602030504020204" pitchFamily="34" charset="0"/>
              </a:rPr>
              <a:t>â’r</a:t>
            </a:r>
            <a:r>
              <a:rPr lang="en-GB" sz="2200" i="1" dirty="0" smtClean="0">
                <a:latin typeface="Lucida Sans" panose="020B0602030504020204" pitchFamily="34" charset="0"/>
              </a:rPr>
              <a:t> </a:t>
            </a:r>
            <a:r>
              <a:rPr lang="en-GB" sz="2200" i="1" dirty="0" err="1" smtClean="0">
                <a:latin typeface="Lucida Sans" panose="020B0602030504020204" pitchFamily="34" charset="0"/>
              </a:rPr>
              <a:t>byd</a:t>
            </a:r>
            <a:r>
              <a:rPr lang="en-GB" sz="2200" i="1" dirty="0" smtClean="0">
                <a:latin typeface="Lucida Sans" panose="020B0602030504020204" pitchFamily="34" charset="0"/>
              </a:rPr>
              <a:t> </a:t>
            </a:r>
            <a:r>
              <a:rPr lang="en-GB" sz="2200" i="1" dirty="0" err="1" smtClean="0">
                <a:latin typeface="Lucida Sans" panose="020B0602030504020204" pitchFamily="34" charset="0"/>
              </a:rPr>
              <a:t>ehangach</a:t>
            </a:r>
            <a:r>
              <a:rPr lang="en-GB" sz="2200" i="1" dirty="0" smtClean="0">
                <a:latin typeface="Lucida Sans" panose="020B0602030504020204" pitchFamily="34" charset="0"/>
              </a:rPr>
              <a:t>. </a:t>
            </a:r>
            <a:r>
              <a:rPr lang="en-GB" sz="2200" i="1" dirty="0" err="1" smtClean="0">
                <a:latin typeface="Lucida Sans" panose="020B0602030504020204" pitchFamily="34" charset="0"/>
              </a:rPr>
              <a:t>Trwy</a:t>
            </a:r>
            <a:r>
              <a:rPr lang="en-GB" sz="2200" i="1" dirty="0" smtClean="0">
                <a:latin typeface="Lucida Sans" panose="020B0602030504020204" pitchFamily="34" charset="0"/>
              </a:rPr>
              <a:t> </a:t>
            </a:r>
            <a:r>
              <a:rPr lang="en-GB" sz="2200" i="1" dirty="0" err="1" smtClean="0">
                <a:latin typeface="Lucida Sans" panose="020B0602030504020204" pitchFamily="34" charset="0"/>
              </a:rPr>
              <a:t>hyn</a:t>
            </a:r>
            <a:r>
              <a:rPr lang="en-GB" sz="2200" i="1" dirty="0" smtClean="0">
                <a:latin typeface="Lucida Sans" panose="020B0602030504020204" pitchFamily="34" charset="0"/>
              </a:rPr>
              <a:t>, </a:t>
            </a:r>
            <a:r>
              <a:rPr lang="en-GB" sz="2200" i="1" dirty="0" err="1" smtClean="0">
                <a:latin typeface="Lucida Sans" panose="020B0602030504020204" pitchFamily="34" charset="0"/>
              </a:rPr>
              <a:t>wrth</a:t>
            </a:r>
            <a:r>
              <a:rPr lang="en-GB" sz="2200" i="1" dirty="0" smtClean="0">
                <a:latin typeface="Lucida Sans" panose="020B0602030504020204" pitchFamily="34" charset="0"/>
              </a:rPr>
              <a:t> </a:t>
            </a:r>
            <a:r>
              <a:rPr lang="en-GB" sz="2200" i="1" dirty="0" err="1" smtClean="0">
                <a:latin typeface="Lucida Sans" panose="020B0602030504020204" pitchFamily="34" charset="0"/>
              </a:rPr>
              <a:t>i’w</a:t>
            </a:r>
            <a:r>
              <a:rPr lang="en-GB" sz="2200" i="1" dirty="0" smtClean="0">
                <a:latin typeface="Lucida Sans" panose="020B0602030504020204" pitchFamily="34" charset="0"/>
              </a:rPr>
              <a:t> </a:t>
            </a:r>
            <a:r>
              <a:rPr lang="en-GB" sz="2200" i="1" dirty="0" err="1" smtClean="0">
                <a:latin typeface="Lucida Sans" panose="020B0602030504020204" pitchFamily="34" charset="0"/>
              </a:rPr>
              <a:t>dealltwriaeth</a:t>
            </a:r>
            <a:r>
              <a:rPr lang="en-GB" sz="2200" i="1" dirty="0" smtClean="0">
                <a:latin typeface="Lucida Sans" panose="020B0602030504020204" pitchFamily="34" charset="0"/>
              </a:rPr>
              <a:t> </a:t>
            </a:r>
            <a:r>
              <a:rPr lang="en-GB" sz="2200" i="1" dirty="0" err="1" smtClean="0">
                <a:latin typeface="Lucida Sans" panose="020B0602030504020204" pitchFamily="34" charset="0"/>
              </a:rPr>
              <a:t>o’u</a:t>
            </a:r>
            <a:r>
              <a:rPr lang="en-GB" sz="2200" i="1" dirty="0" smtClean="0">
                <a:latin typeface="Lucida Sans" panose="020B0602030504020204" pitchFamily="34" charset="0"/>
              </a:rPr>
              <a:t> </a:t>
            </a:r>
            <a:r>
              <a:rPr lang="en-GB" sz="2200" i="1" dirty="0" err="1" smtClean="0">
                <a:latin typeface="Lucida Sans" panose="020B0602030504020204" pitchFamily="34" charset="0"/>
              </a:rPr>
              <a:t>credoau</a:t>
            </a:r>
            <a:r>
              <a:rPr lang="en-GB" sz="2200" i="1" dirty="0" smtClean="0">
                <a:latin typeface="Lucida Sans" panose="020B0602030504020204" pitchFamily="34" charset="0"/>
              </a:rPr>
              <a:t>, </a:t>
            </a:r>
            <a:r>
              <a:rPr lang="en-GB" sz="2200" i="1" dirty="0" err="1" smtClean="0">
                <a:latin typeface="Lucida Sans" panose="020B0602030504020204" pitchFamily="34" charset="0"/>
              </a:rPr>
              <a:t>diwylliannau</a:t>
            </a:r>
            <a:r>
              <a:rPr lang="en-GB" sz="2200" i="1" dirty="0" smtClean="0">
                <a:latin typeface="Lucida Sans" panose="020B0602030504020204" pitchFamily="34" charset="0"/>
              </a:rPr>
              <a:t> </a:t>
            </a:r>
            <a:r>
              <a:rPr lang="en-GB" sz="2200" i="1" dirty="0" err="1" smtClean="0">
                <a:latin typeface="Lucida Sans" panose="020B0602030504020204" pitchFamily="34" charset="0"/>
              </a:rPr>
              <a:t>a’u</a:t>
            </a:r>
            <a:r>
              <a:rPr lang="en-GB" sz="2200" i="1" dirty="0" smtClean="0">
                <a:latin typeface="Lucida Sans" panose="020B0602030504020204" pitchFamily="34" charset="0"/>
              </a:rPr>
              <a:t> </a:t>
            </a:r>
            <a:r>
              <a:rPr lang="en-GB" sz="2200" i="1" dirty="0" err="1" smtClean="0">
                <a:latin typeface="Lucida Sans" panose="020B0602030504020204" pitchFamily="34" charset="0"/>
              </a:rPr>
              <a:t>proﬁadau</a:t>
            </a:r>
            <a:r>
              <a:rPr lang="en-GB" sz="2200" i="1" dirty="0" smtClean="0">
                <a:latin typeface="Lucida Sans" panose="020B0602030504020204" pitchFamily="34" charset="0"/>
              </a:rPr>
              <a:t> </a:t>
            </a:r>
            <a:r>
              <a:rPr lang="en-GB" sz="2200" i="1" dirty="0" err="1" smtClean="0">
                <a:latin typeface="Lucida Sans" panose="020B0602030504020204" pitchFamily="34" charset="0"/>
              </a:rPr>
              <a:t>eu</a:t>
            </a:r>
            <a:r>
              <a:rPr lang="en-GB" sz="2200" i="1" dirty="0" smtClean="0">
                <a:latin typeface="Lucida Sans" panose="020B0602030504020204" pitchFamily="34" charset="0"/>
              </a:rPr>
              <a:t> </a:t>
            </a:r>
            <a:r>
              <a:rPr lang="en-GB" sz="2200" i="1" dirty="0" err="1" smtClean="0">
                <a:latin typeface="Lucida Sans" panose="020B0602030504020204" pitchFamily="34" charset="0"/>
              </a:rPr>
              <a:t>hunain</a:t>
            </a:r>
            <a:r>
              <a:rPr lang="en-GB" sz="2200" i="1" dirty="0" smtClean="0">
                <a:latin typeface="Lucida Sans" panose="020B0602030504020204" pitchFamily="34" charset="0"/>
              </a:rPr>
              <a:t> a </a:t>
            </a:r>
            <a:r>
              <a:rPr lang="en-GB" sz="2200" i="1" dirty="0" err="1" smtClean="0">
                <a:latin typeface="Lucida Sans" panose="020B0602030504020204" pitchFamily="34" charset="0"/>
              </a:rPr>
              <a:t>phobl</a:t>
            </a:r>
            <a:r>
              <a:rPr lang="en-GB" sz="2200" i="1" dirty="0" smtClean="0">
                <a:latin typeface="Lucida Sans" panose="020B0602030504020204" pitchFamily="34" charset="0"/>
              </a:rPr>
              <a:t> </a:t>
            </a:r>
            <a:r>
              <a:rPr lang="en-GB" sz="2200" i="1" dirty="0" err="1" smtClean="0">
                <a:latin typeface="Lucida Sans" panose="020B0602030504020204" pitchFamily="34" charset="0"/>
              </a:rPr>
              <a:t>eraill</a:t>
            </a:r>
            <a:r>
              <a:rPr lang="en-GB" sz="2200" i="1" dirty="0" smtClean="0">
                <a:latin typeface="Lucida Sans" panose="020B0602030504020204" pitchFamily="34" charset="0"/>
              </a:rPr>
              <a:t> </a:t>
            </a:r>
            <a:r>
              <a:rPr lang="en-GB" sz="2200" i="1" dirty="0" err="1" smtClean="0">
                <a:latin typeface="Lucida Sans" panose="020B0602030504020204" pitchFamily="34" charset="0"/>
              </a:rPr>
              <a:t>gynyddu</a:t>
            </a:r>
            <a:r>
              <a:rPr lang="en-GB" sz="2200" i="1" dirty="0" smtClean="0">
                <a:latin typeface="Lucida Sans" panose="020B0602030504020204" pitchFamily="34" charset="0"/>
              </a:rPr>
              <a:t>, gall </a:t>
            </a:r>
            <a:r>
              <a:rPr lang="en-GB" sz="2200" i="1" dirty="0" err="1" smtClean="0">
                <a:latin typeface="Lucida Sans" panose="020B0602030504020204" pitchFamily="34" charset="0"/>
              </a:rPr>
              <a:t>dysgwyr</a:t>
            </a:r>
            <a:r>
              <a:rPr lang="en-GB" sz="2200" i="1" dirty="0" smtClean="0">
                <a:latin typeface="Lucida Sans" panose="020B0602030504020204" pitchFamily="34" charset="0"/>
              </a:rPr>
              <a:t> </a:t>
            </a:r>
            <a:r>
              <a:rPr lang="en-GB" sz="2200" i="1" dirty="0" err="1" smtClean="0">
                <a:latin typeface="Lucida Sans" panose="020B0602030504020204" pitchFamily="34" charset="0"/>
              </a:rPr>
              <a:t>ddatblygu</a:t>
            </a:r>
            <a:r>
              <a:rPr lang="en-GB" sz="2200" i="1" dirty="0" smtClean="0">
                <a:latin typeface="Lucida Sans" panose="020B0602030504020204" pitchFamily="34" charset="0"/>
              </a:rPr>
              <a:t> </a:t>
            </a:r>
            <a:r>
              <a:rPr lang="en-GB" sz="2200" i="1" dirty="0" err="1" smtClean="0">
                <a:latin typeface="Lucida Sans" panose="020B0602030504020204" pitchFamily="34" charset="0"/>
              </a:rPr>
              <a:t>eu</a:t>
            </a:r>
            <a:r>
              <a:rPr lang="en-GB" sz="2200" i="1" dirty="0" smtClean="0">
                <a:latin typeface="Lucida Sans" panose="020B0602030504020204" pitchFamily="34" charset="0"/>
              </a:rPr>
              <a:t> </a:t>
            </a:r>
            <a:r>
              <a:rPr lang="en-GB" sz="2200" i="1" dirty="0" err="1" smtClean="0">
                <a:latin typeface="Lucida Sans" panose="020B0602030504020204" pitchFamily="34" charset="0"/>
              </a:rPr>
              <a:t>gallu</a:t>
            </a:r>
            <a:r>
              <a:rPr lang="en-GB" sz="2200" i="1" dirty="0" smtClean="0">
                <a:latin typeface="Lucida Sans" panose="020B0602030504020204" pitchFamily="34" charset="0"/>
              </a:rPr>
              <a:t> </a:t>
            </a:r>
            <a:r>
              <a:rPr lang="en-GB" sz="2200" i="1" dirty="0" err="1" smtClean="0">
                <a:latin typeface="Lucida Sans" panose="020B0602030504020204" pitchFamily="34" charset="0"/>
              </a:rPr>
              <a:t>i</a:t>
            </a:r>
            <a:r>
              <a:rPr lang="en-GB" sz="2200" i="1" dirty="0" smtClean="0">
                <a:latin typeface="Lucida Sans" panose="020B0602030504020204" pitchFamily="34" charset="0"/>
              </a:rPr>
              <a:t> </a:t>
            </a:r>
            <a:r>
              <a:rPr lang="en-GB" sz="2200" i="1" dirty="0" err="1" smtClean="0">
                <a:latin typeface="Lucida Sans" panose="020B0602030504020204" pitchFamily="34" charset="0"/>
              </a:rPr>
              <a:t>ddangos</a:t>
            </a:r>
            <a:r>
              <a:rPr lang="en-GB" sz="2200" i="1" dirty="0" smtClean="0">
                <a:latin typeface="Lucida Sans" panose="020B0602030504020204" pitchFamily="34" charset="0"/>
              </a:rPr>
              <a:t> </a:t>
            </a:r>
            <a:r>
              <a:rPr lang="en-GB" sz="2200" i="1" dirty="0" err="1" smtClean="0">
                <a:latin typeface="Lucida Sans" panose="020B0602030504020204" pitchFamily="34" charset="0"/>
              </a:rPr>
              <a:t>empathi</a:t>
            </a:r>
            <a:r>
              <a:rPr lang="en-GB" sz="2200" i="1" dirty="0" smtClean="0">
                <a:latin typeface="Lucida Sans" panose="020B0602030504020204" pitchFamily="34" charset="0"/>
              </a:rPr>
              <a:t>. </a:t>
            </a:r>
            <a:r>
              <a:rPr lang="en-GB" sz="2200" i="1" dirty="0" err="1" smtClean="0">
                <a:latin typeface="Lucida Sans" panose="020B0602030504020204" pitchFamily="34" charset="0"/>
              </a:rPr>
              <a:t>Yn</a:t>
            </a:r>
            <a:r>
              <a:rPr lang="en-GB" sz="2200" i="1" dirty="0" smtClean="0">
                <a:latin typeface="Lucida Sans" panose="020B0602030504020204" pitchFamily="34" charset="0"/>
              </a:rPr>
              <a:t> </a:t>
            </a:r>
            <a:r>
              <a:rPr lang="en-GB" sz="2200" i="1" dirty="0" err="1" smtClean="0">
                <a:latin typeface="Lucida Sans" panose="020B0602030504020204" pitchFamily="34" charset="0"/>
              </a:rPr>
              <a:t>ei</a:t>
            </a:r>
            <a:r>
              <a:rPr lang="en-GB" sz="2200" i="1" dirty="0" smtClean="0">
                <a:latin typeface="Lucida Sans" panose="020B0602030504020204" pitchFamily="34" charset="0"/>
              </a:rPr>
              <a:t> </a:t>
            </a:r>
            <a:r>
              <a:rPr lang="en-GB" sz="2200" i="1" dirty="0" err="1" smtClean="0">
                <a:latin typeface="Lucida Sans" panose="020B0602030504020204" pitchFamily="34" charset="0"/>
              </a:rPr>
              <a:t>dro</a:t>
            </a:r>
            <a:r>
              <a:rPr lang="en-GB" sz="2200" i="1" dirty="0" smtClean="0">
                <a:latin typeface="Lucida Sans" panose="020B0602030504020204" pitchFamily="34" charset="0"/>
              </a:rPr>
              <a:t>, gall </a:t>
            </a:r>
            <a:r>
              <a:rPr lang="en-GB" sz="2200" i="1" dirty="0" err="1" smtClean="0">
                <a:latin typeface="Lucida Sans" panose="020B0602030504020204" pitchFamily="34" charset="0"/>
              </a:rPr>
              <a:t>hyn</a:t>
            </a:r>
            <a:r>
              <a:rPr lang="en-GB" sz="2200" i="1" dirty="0" smtClean="0">
                <a:latin typeface="Lucida Sans" panose="020B0602030504020204" pitchFamily="34" charset="0"/>
              </a:rPr>
              <a:t> </a:t>
            </a:r>
            <a:r>
              <a:rPr lang="en-GB" sz="2200" i="1" dirty="0" err="1" smtClean="0">
                <a:latin typeface="Lucida Sans" panose="020B0602030504020204" pitchFamily="34" charset="0"/>
              </a:rPr>
              <a:t>gyfrannu</a:t>
            </a:r>
            <a:r>
              <a:rPr lang="en-GB" sz="2200" i="1" dirty="0" smtClean="0">
                <a:latin typeface="Lucida Sans" panose="020B0602030504020204" pitchFamily="34" charset="0"/>
              </a:rPr>
              <a:t> at </a:t>
            </a:r>
            <a:r>
              <a:rPr lang="en-GB" sz="2200" i="1" dirty="0" err="1" smtClean="0">
                <a:latin typeface="Lucida Sans" panose="020B0602030504020204" pitchFamily="34" charset="0"/>
              </a:rPr>
              <a:t>eu</a:t>
            </a:r>
            <a:r>
              <a:rPr lang="en-GB" sz="2200" i="1" dirty="0" smtClean="0">
                <a:latin typeface="Lucida Sans" panose="020B0602030504020204" pitchFamily="34" charset="0"/>
              </a:rPr>
              <a:t> </a:t>
            </a:r>
            <a:r>
              <a:rPr lang="en-GB" sz="2200" i="1" dirty="0" err="1" smtClean="0">
                <a:latin typeface="Lucida Sans" panose="020B0602030504020204" pitchFamily="34" charset="0"/>
              </a:rPr>
              <a:t>lles</a:t>
            </a:r>
            <a:r>
              <a:rPr lang="en-GB" sz="2200" i="1" dirty="0" smtClean="0">
                <a:latin typeface="Lucida Sans" panose="020B0602030504020204" pitchFamily="34" charset="0"/>
              </a:rPr>
              <a:t> </a:t>
            </a:r>
            <a:r>
              <a:rPr lang="en-GB" sz="2200" i="1" dirty="0" err="1" smtClean="0">
                <a:latin typeface="Lucida Sans" panose="020B0602030504020204" pitchFamily="34" charset="0"/>
              </a:rPr>
              <a:t>emosiynol</a:t>
            </a:r>
            <a:r>
              <a:rPr lang="en-GB" sz="2200" i="1" dirty="0" smtClean="0">
                <a:latin typeface="Lucida Sans" panose="020B0602030504020204" pitchFamily="34" charset="0"/>
              </a:rPr>
              <a:t> a </a:t>
            </a:r>
            <a:r>
              <a:rPr lang="en-GB" sz="2200" i="1" dirty="0" err="1" smtClean="0">
                <a:latin typeface="Lucida Sans" panose="020B0602030504020204" pitchFamily="34" charset="0"/>
              </a:rPr>
              <a:t>meddyliol</a:t>
            </a:r>
            <a:r>
              <a:rPr lang="en-GB" sz="2200" i="1" dirty="0" smtClean="0">
                <a:latin typeface="Lucida Sans" panose="020B0602030504020204" pitchFamily="34" charset="0"/>
              </a:rPr>
              <a:t>. </a:t>
            </a:r>
            <a:r>
              <a:rPr lang="en-GB" sz="2200" i="1" dirty="0" err="1" smtClean="0">
                <a:latin typeface="Lucida Sans" panose="020B0602030504020204" pitchFamily="34" charset="0"/>
              </a:rPr>
              <a:t>Gyda’i</a:t>
            </a:r>
            <a:r>
              <a:rPr lang="en-GB" sz="2200" i="1" dirty="0" smtClean="0">
                <a:latin typeface="Lucida Sans" panose="020B0602030504020204" pitchFamily="34" charset="0"/>
              </a:rPr>
              <a:t> </a:t>
            </a:r>
            <a:r>
              <a:rPr lang="en-GB" sz="2200" i="1" dirty="0" err="1" smtClean="0">
                <a:latin typeface="Lucida Sans" panose="020B0602030504020204" pitchFamily="34" charset="0"/>
              </a:rPr>
              <a:t>gilydd</a:t>
            </a:r>
            <a:r>
              <a:rPr lang="en-GB" sz="2200" i="1" dirty="0" smtClean="0">
                <a:latin typeface="Lucida Sans" panose="020B0602030504020204" pitchFamily="34" charset="0"/>
              </a:rPr>
              <a:t>, nod y </a:t>
            </a:r>
            <a:r>
              <a:rPr lang="en-GB" sz="2200" i="1" dirty="0" err="1" smtClean="0">
                <a:latin typeface="Lucida Sans" panose="020B0602030504020204" pitchFamily="34" charset="0"/>
              </a:rPr>
              <a:t>proﬁadau</a:t>
            </a:r>
            <a:r>
              <a:rPr lang="en-GB" sz="2200" i="1" dirty="0" smtClean="0">
                <a:latin typeface="Lucida Sans" panose="020B0602030504020204" pitchFamily="34" charset="0"/>
              </a:rPr>
              <a:t> </a:t>
            </a:r>
            <a:r>
              <a:rPr lang="en-GB" sz="2200" i="1" dirty="0" err="1" smtClean="0">
                <a:latin typeface="Lucida Sans" panose="020B0602030504020204" pitchFamily="34" charset="0"/>
              </a:rPr>
              <a:t>llenyddol</a:t>
            </a:r>
            <a:r>
              <a:rPr lang="en-GB" sz="2200" i="1" dirty="0" smtClean="0">
                <a:latin typeface="Lucida Sans" panose="020B0602030504020204" pitchFamily="34" charset="0"/>
              </a:rPr>
              <a:t> </a:t>
            </a:r>
            <a:r>
              <a:rPr lang="en-GB" sz="2200" i="1" dirty="0" err="1" smtClean="0">
                <a:latin typeface="Lucida Sans" panose="020B0602030504020204" pitchFamily="34" charset="0"/>
              </a:rPr>
              <a:t>hyn</a:t>
            </a:r>
            <a:r>
              <a:rPr lang="en-GB" sz="2200" i="1" dirty="0" smtClean="0">
                <a:latin typeface="Lucida Sans" panose="020B0602030504020204" pitchFamily="34" charset="0"/>
              </a:rPr>
              <a:t> </a:t>
            </a:r>
            <a:r>
              <a:rPr lang="en-GB" sz="2200" i="1" dirty="0" err="1" smtClean="0">
                <a:latin typeface="Lucida Sans" panose="020B0602030504020204" pitchFamily="34" charset="0"/>
              </a:rPr>
              <a:t>yw</a:t>
            </a:r>
            <a:r>
              <a:rPr lang="en-GB" sz="2200" i="1" dirty="0" smtClean="0">
                <a:latin typeface="Lucida Sans" panose="020B0602030504020204" pitchFamily="34" charset="0"/>
              </a:rPr>
              <a:t> </a:t>
            </a:r>
            <a:r>
              <a:rPr lang="en-GB" sz="2200" i="1" dirty="0" err="1" smtClean="0">
                <a:latin typeface="Lucida Sans" panose="020B0602030504020204" pitchFamily="34" charset="0"/>
              </a:rPr>
              <a:t>tanio</a:t>
            </a:r>
            <a:r>
              <a:rPr lang="en-GB" sz="2200" i="1" dirty="0" smtClean="0">
                <a:latin typeface="Lucida Sans" panose="020B0602030504020204" pitchFamily="34" charset="0"/>
              </a:rPr>
              <a:t> </a:t>
            </a:r>
            <a:r>
              <a:rPr lang="en-GB" sz="2200" i="1" dirty="0" err="1" smtClean="0">
                <a:latin typeface="Lucida Sans" panose="020B0602030504020204" pitchFamily="34" charset="0"/>
              </a:rPr>
              <a:t>dychymyg</a:t>
            </a:r>
            <a:r>
              <a:rPr lang="en-GB" sz="2200" i="1" dirty="0" smtClean="0">
                <a:latin typeface="Lucida Sans" panose="020B0602030504020204" pitchFamily="34" charset="0"/>
              </a:rPr>
              <a:t> a </a:t>
            </a:r>
            <a:r>
              <a:rPr lang="en-GB" sz="2200" i="1" dirty="0" err="1" smtClean="0">
                <a:latin typeface="Lucida Sans" panose="020B0602030504020204" pitchFamily="34" charset="0"/>
              </a:rPr>
              <a:t>chreadigrwydd</a:t>
            </a:r>
            <a:r>
              <a:rPr lang="en-GB" sz="2200" i="1" dirty="0" smtClean="0">
                <a:latin typeface="Lucida Sans" panose="020B0602030504020204" pitchFamily="34" charset="0"/>
              </a:rPr>
              <a:t> </a:t>
            </a:r>
            <a:r>
              <a:rPr lang="en-GB" sz="2200" i="1" dirty="0" err="1" smtClean="0">
                <a:latin typeface="Lucida Sans" panose="020B0602030504020204" pitchFamily="34" charset="0"/>
              </a:rPr>
              <a:t>dysgwyr</a:t>
            </a:r>
            <a:r>
              <a:rPr lang="en-GB" sz="2200" i="1" dirty="0" smtClean="0">
                <a:latin typeface="Lucida Sans" panose="020B0602030504020204" pitchFamily="34" charset="0"/>
              </a:rPr>
              <a:t> a bod o </a:t>
            </a:r>
            <a:r>
              <a:rPr lang="en-GB" sz="2200" i="1" dirty="0" err="1" smtClean="0">
                <a:latin typeface="Lucida Sans" panose="020B0602030504020204" pitchFamily="34" charset="0"/>
              </a:rPr>
              <a:t>gymorth</a:t>
            </a:r>
            <a:r>
              <a:rPr lang="en-GB" sz="2200" i="1" dirty="0" smtClean="0">
                <a:latin typeface="Lucida Sans" panose="020B0602030504020204" pitchFamily="34" charset="0"/>
              </a:rPr>
              <a:t> </a:t>
            </a:r>
            <a:r>
              <a:rPr lang="en-GB" sz="2200" i="1" dirty="0" err="1" smtClean="0">
                <a:latin typeface="Lucida Sans" panose="020B0602030504020204" pitchFamily="34" charset="0"/>
              </a:rPr>
              <a:t>i</a:t>
            </a:r>
            <a:r>
              <a:rPr lang="en-GB" sz="2200" i="1" dirty="0" smtClean="0">
                <a:latin typeface="Lucida Sans" panose="020B0602030504020204" pitchFamily="34" charset="0"/>
              </a:rPr>
              <a:t> </a:t>
            </a:r>
            <a:r>
              <a:rPr lang="en-GB" sz="2200" i="1" dirty="0" err="1" smtClean="0">
                <a:latin typeface="Lucida Sans" panose="020B0602030504020204" pitchFamily="34" charset="0"/>
              </a:rPr>
              <a:t>feithrin</a:t>
            </a:r>
            <a:r>
              <a:rPr lang="en-GB" sz="2200" i="1" dirty="0" smtClean="0">
                <a:latin typeface="Lucida Sans" panose="020B0602030504020204" pitchFamily="34" charset="0"/>
              </a:rPr>
              <a:t> </a:t>
            </a:r>
            <a:r>
              <a:rPr lang="en-GB" sz="2200" i="1" dirty="0" err="1" smtClean="0">
                <a:latin typeface="Lucida Sans" panose="020B0602030504020204" pitchFamily="34" charset="0"/>
              </a:rPr>
              <a:t>cariad</a:t>
            </a:r>
            <a:r>
              <a:rPr lang="en-GB" sz="2200" i="1" dirty="0" smtClean="0">
                <a:latin typeface="Lucida Sans" panose="020B0602030504020204" pitchFamily="34" charset="0"/>
              </a:rPr>
              <a:t> </a:t>
            </a:r>
            <a:r>
              <a:rPr lang="en-GB" sz="2200" i="1" dirty="0" err="1" smtClean="0">
                <a:latin typeface="Lucida Sans" panose="020B0602030504020204" pitchFamily="34" charset="0"/>
              </a:rPr>
              <a:t>gydol</a:t>
            </a:r>
            <a:r>
              <a:rPr lang="en-GB" sz="2200" i="1" dirty="0" smtClean="0">
                <a:latin typeface="Lucida Sans" panose="020B0602030504020204" pitchFamily="34" charset="0"/>
              </a:rPr>
              <a:t> </a:t>
            </a:r>
            <a:r>
              <a:rPr lang="en-GB" sz="2200" i="1" dirty="0" err="1" smtClean="0">
                <a:latin typeface="Lucida Sans" panose="020B0602030504020204" pitchFamily="34" charset="0"/>
              </a:rPr>
              <a:t>oes</a:t>
            </a:r>
            <a:r>
              <a:rPr lang="en-GB" sz="2200" i="1" dirty="0" smtClean="0">
                <a:latin typeface="Lucida Sans" panose="020B0602030504020204" pitchFamily="34" charset="0"/>
              </a:rPr>
              <a:t> </a:t>
            </a:r>
            <a:r>
              <a:rPr lang="en-GB" sz="2200" i="1" dirty="0" err="1" smtClean="0">
                <a:latin typeface="Lucida Sans" panose="020B0602030504020204" pitchFamily="34" charset="0"/>
              </a:rPr>
              <a:t>tuag</a:t>
            </a:r>
            <a:r>
              <a:rPr lang="en-GB" sz="2200" i="1" dirty="0" smtClean="0">
                <a:latin typeface="Lucida Sans" panose="020B0602030504020204" pitchFamily="34" charset="0"/>
              </a:rPr>
              <a:t> at </a:t>
            </a:r>
            <a:r>
              <a:rPr lang="en-GB" sz="2200" i="1" dirty="0" err="1" smtClean="0">
                <a:latin typeface="Lucida Sans" panose="020B0602030504020204" pitchFamily="34" charset="0"/>
              </a:rPr>
              <a:t>lenyddiaeth</a:t>
            </a:r>
            <a:r>
              <a:rPr lang="en-GB" sz="2200" i="1" dirty="0" smtClean="0">
                <a:latin typeface="Lucida Sans" panose="020B0602030504020204" pitchFamily="34" charset="0"/>
              </a:rPr>
              <a:t>.”</a:t>
            </a:r>
            <a:endParaRPr lang="en-GB" altLang="en-US" sz="2200" i="1" dirty="0" smtClean="0">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27</a:t>
            </a:fld>
            <a:endParaRPr lang="en-GB" altLang="en-US" sz="1400" smtClean="0">
              <a:ea typeface="ＭＳ Ｐゴシック" pitchFamily="34" charset="-128"/>
            </a:endParaRPr>
          </a:p>
        </p:txBody>
      </p:sp>
    </p:spTree>
    <p:extLst>
      <p:ext uri="{BB962C8B-B14F-4D97-AF65-F5344CB8AC3E}">
        <p14:creationId xmlns:p14="http://schemas.microsoft.com/office/powerpoint/2010/main" val="267162746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994122"/>
          </a:xfrm>
        </p:spPr>
        <p:txBody>
          <a:bodyPr>
            <a:normAutofit fontScale="90000"/>
          </a:bodyPr>
          <a:lstStyle/>
          <a:p>
            <a:pPr eaLnBrk="1" hangingPunct="1"/>
            <a:r>
              <a:rPr lang="en-GB" altLang="en-US" b="1" dirty="0" smtClean="0">
                <a:latin typeface="Lucida Sans" panose="020B0602030504020204" pitchFamily="34" charset="0"/>
              </a:rPr>
              <a:t>  </a:t>
            </a:r>
            <a:r>
              <a:rPr lang="en-GB" altLang="en-US" sz="3600" dirty="0" smtClean="0">
                <a:solidFill>
                  <a:srgbClr val="0000FF"/>
                </a:solidFill>
                <a:latin typeface="Lucida Sans" panose="020B0602030504020204" pitchFamily="34" charset="0"/>
              </a:rPr>
              <a:t>Languages, Literacy and Communication</a:t>
            </a:r>
            <a:endParaRPr lang="en-GB" altLang="en-US" sz="3600" dirty="0" smtClean="0">
              <a:solidFill>
                <a:srgbClr val="0000FF"/>
              </a:solidFill>
              <a:latin typeface="Lucida Sans" panose="020B0602030504020204" pitchFamily="34" charset="0"/>
            </a:endParaRPr>
          </a:p>
        </p:txBody>
      </p:sp>
      <p:sp>
        <p:nvSpPr>
          <p:cNvPr id="2" name="Content Placeholder 1"/>
          <p:cNvSpPr>
            <a:spLocks noGrp="1"/>
          </p:cNvSpPr>
          <p:nvPr>
            <p:ph sz="half" idx="2"/>
          </p:nvPr>
        </p:nvSpPr>
        <p:spPr>
          <a:xfrm>
            <a:off x="251520" y="1340768"/>
            <a:ext cx="8640960" cy="4248473"/>
          </a:xfrm>
        </p:spPr>
        <p:txBody>
          <a:bodyPr>
            <a:normAutofit fontScale="85000" lnSpcReduction="20000"/>
          </a:bodyPr>
          <a:lstStyle/>
          <a:p>
            <a:pPr marL="0" indent="0">
              <a:buNone/>
              <a:defRPr/>
            </a:pPr>
            <a:r>
              <a:rPr lang="en-GB" b="1" dirty="0" smtClean="0">
                <a:latin typeface="Lucida Sans" panose="020B0602030504020204" pitchFamily="34" charset="0"/>
              </a:rPr>
              <a:t>Curriculum for Wales</a:t>
            </a:r>
            <a:endParaRPr lang="en-GB" b="1" dirty="0" smtClean="0">
              <a:latin typeface="Lucida Sans" panose="020B0602030504020204" pitchFamily="34" charset="0"/>
            </a:endParaRPr>
          </a:p>
          <a:p>
            <a:pPr marL="0" indent="0">
              <a:buNone/>
            </a:pPr>
            <a:r>
              <a:rPr lang="en-GB" i="1" dirty="0" smtClean="0">
                <a:latin typeface="Lucida Sans" panose="020B0602030504020204" pitchFamily="34" charset="0"/>
              </a:rPr>
              <a:t>“This </a:t>
            </a:r>
            <a:r>
              <a:rPr lang="en-GB" i="1" dirty="0">
                <a:latin typeface="Lucida Sans" panose="020B0602030504020204" pitchFamily="34" charset="0"/>
              </a:rPr>
              <a:t>Area provides learners with literary experiences that can engage them as listeners, viewers, readers, narrators and </a:t>
            </a:r>
            <a:r>
              <a:rPr lang="en-GB" i="1" dirty="0" smtClean="0">
                <a:latin typeface="Lucida Sans" panose="020B0602030504020204" pitchFamily="34" charset="0"/>
              </a:rPr>
              <a:t>creators. They </a:t>
            </a:r>
            <a:r>
              <a:rPr lang="en-GB" i="1" dirty="0">
                <a:latin typeface="Lucida Sans" panose="020B0602030504020204" pitchFamily="34" charset="0"/>
              </a:rPr>
              <a:t>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a:t>
            </a:r>
            <a:r>
              <a:rPr lang="en-GB" i="1" dirty="0" smtClean="0">
                <a:latin typeface="Lucida Sans" panose="020B0602030504020204" pitchFamily="34" charset="0"/>
              </a:rPr>
              <a:t>literature”.</a:t>
            </a:r>
            <a:endParaRPr lang="en-GB" i="1" dirty="0">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28</a:t>
            </a:fld>
            <a:endParaRPr lang="en-GB" altLang="en-US" sz="1400" smtClean="0">
              <a:ea typeface="ＭＳ Ｐゴシック" pitchFamily="34" charset="-128"/>
            </a:endParaRPr>
          </a:p>
        </p:txBody>
      </p:sp>
    </p:spTree>
    <p:extLst>
      <p:ext uri="{BB962C8B-B14F-4D97-AF65-F5344CB8AC3E}">
        <p14:creationId xmlns:p14="http://schemas.microsoft.com/office/powerpoint/2010/main" val="70211068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pPr eaLnBrk="1" hangingPunct="1"/>
            <a:r>
              <a:rPr lang="en-GB" altLang="en-US" sz="3600" dirty="0" err="1" smtClean="0">
                <a:latin typeface="Lucida Sans" panose="020B0602030504020204" pitchFamily="34" charset="0"/>
              </a:rPr>
              <a:t>Llywodraeth</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Cymru</a:t>
            </a:r>
            <a:r>
              <a:rPr lang="en-GB" altLang="en-US" sz="3600" dirty="0" smtClean="0">
                <a:latin typeface="Lucida Sans" panose="020B0602030504020204" pitchFamily="34" charset="0"/>
              </a:rPr>
              <a:t>, 2020</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Welsh Government, 2020</a:t>
            </a:r>
            <a:endParaRPr lang="en-GB" altLang="en-US" sz="3600" dirty="0" smtClean="0">
              <a:solidFill>
                <a:srgbClr val="0000FF"/>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sz="4000" dirty="0" smtClean="0">
                <a:hlinkClick r:id="rId3"/>
              </a:rPr>
              <a:t>Mae </a:t>
            </a:r>
            <a:r>
              <a:rPr lang="en-GB" sz="4000" dirty="0" err="1" smtClean="0">
                <a:hlinkClick r:id="rId3"/>
              </a:rPr>
              <a:t>llenyddiaeth</a:t>
            </a:r>
            <a:r>
              <a:rPr lang="en-GB" sz="4000" dirty="0" smtClean="0">
                <a:hlinkClick r:id="rId3"/>
              </a:rPr>
              <a:t> </a:t>
            </a:r>
            <a:r>
              <a:rPr lang="en-GB" sz="4000" dirty="0" err="1" smtClean="0">
                <a:hlinkClick r:id="rId3"/>
              </a:rPr>
              <a:t>yn</a:t>
            </a:r>
            <a:r>
              <a:rPr lang="en-GB" sz="4000" dirty="0" smtClean="0">
                <a:hlinkClick r:id="rId3"/>
              </a:rPr>
              <a:t> </a:t>
            </a:r>
            <a:r>
              <a:rPr lang="en-GB" sz="4000" dirty="0" err="1" smtClean="0">
                <a:hlinkClick r:id="rId3"/>
              </a:rPr>
              <a:t>tanio'r</a:t>
            </a:r>
            <a:r>
              <a:rPr lang="en-GB" sz="4000" dirty="0" smtClean="0">
                <a:hlinkClick r:id="rId3"/>
              </a:rPr>
              <a:t> </a:t>
            </a:r>
            <a:r>
              <a:rPr lang="en-GB" sz="4000" dirty="0" err="1" smtClean="0">
                <a:hlinkClick r:id="rId3"/>
              </a:rPr>
              <a:t>dychymyg</a:t>
            </a:r>
            <a:r>
              <a:rPr lang="en-GB" sz="4000" dirty="0" smtClean="0">
                <a:hlinkClick r:id="rId3"/>
              </a:rPr>
              <a:t> ac </a:t>
            </a:r>
            <a:r>
              <a:rPr lang="en-GB" sz="4000" dirty="0" err="1" smtClean="0">
                <a:hlinkClick r:id="rId3"/>
              </a:rPr>
              <a:t>yn</a:t>
            </a:r>
            <a:r>
              <a:rPr lang="en-GB" sz="4000" dirty="0" smtClean="0">
                <a:hlinkClick r:id="rId3"/>
              </a:rPr>
              <a:t> </a:t>
            </a:r>
            <a:r>
              <a:rPr lang="en-GB" sz="4000" dirty="0" err="1" smtClean="0">
                <a:hlinkClick r:id="rId3"/>
              </a:rPr>
              <a:t>ysbrydoli</a:t>
            </a:r>
            <a:r>
              <a:rPr lang="en-GB" sz="4000" dirty="0" smtClean="0">
                <a:hlinkClick r:id="rId3"/>
              </a:rPr>
              <a:t> </a:t>
            </a:r>
            <a:r>
              <a:rPr lang="en-GB" sz="4000" dirty="0" err="1" smtClean="0">
                <a:hlinkClick r:id="rId3"/>
              </a:rPr>
              <a:t>creadigrwydd</a:t>
            </a:r>
            <a:endParaRPr lang="en-GB" sz="4000" dirty="0"/>
          </a:p>
        </p:txBody>
      </p:sp>
      <p:sp>
        <p:nvSpPr>
          <p:cNvPr id="2" name="Content Placeholder 1"/>
          <p:cNvSpPr>
            <a:spLocks noGrp="1"/>
          </p:cNvSpPr>
          <p:nvPr>
            <p:ph sz="half" idx="2"/>
          </p:nvPr>
        </p:nvSpPr>
        <p:spPr/>
        <p:txBody>
          <a:bodyPr>
            <a:normAutofit/>
          </a:bodyPr>
          <a:lstStyle/>
          <a:p>
            <a:pPr marL="0" indent="0">
              <a:buNone/>
              <a:defRPr/>
            </a:pPr>
            <a:r>
              <a:rPr lang="en-GB" sz="4000" dirty="0" smtClean="0">
                <a:solidFill>
                  <a:srgbClr val="0000FF"/>
                </a:solidFill>
                <a:latin typeface="Lucida Sans" panose="020B0602030504020204" pitchFamily="34" charset="0"/>
                <a:hlinkClick r:id="rId4"/>
              </a:rPr>
              <a:t>Literature fires imagination and inspires creativity</a:t>
            </a:r>
            <a:endParaRPr lang="en-GB" sz="4000" dirty="0" smtClean="0">
              <a:solidFill>
                <a:srgbClr val="0000FF"/>
              </a:solidFill>
              <a:latin typeface="Lucida Sans" panose="020B0602030504020204" pitchFamily="34" charset="0"/>
            </a:endParaRPr>
          </a:p>
          <a:p>
            <a:pPr marL="0" indent="0" algn="r">
              <a:buNone/>
              <a:defRPr/>
            </a:pPr>
            <a:endParaRPr lang="en-GB" sz="4000" dirty="0" smtClean="0">
              <a:solidFill>
                <a:srgbClr val="0000FF"/>
              </a:solidFill>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29</a:t>
            </a:fld>
            <a:endParaRPr lang="en-GB" altLang="en-US" sz="1400" smtClean="0">
              <a:ea typeface="ＭＳ Ｐゴシック" pitchFamily="34" charset="-128"/>
            </a:endParaRPr>
          </a:p>
        </p:txBody>
      </p:sp>
    </p:spTree>
    <p:extLst>
      <p:ext uri="{BB962C8B-B14F-4D97-AF65-F5344CB8AC3E}">
        <p14:creationId xmlns:p14="http://schemas.microsoft.com/office/powerpoint/2010/main" val="14493374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74638"/>
            <a:ext cx="9144000" cy="994122"/>
          </a:xfrm>
        </p:spPr>
        <p:txBody>
          <a:bodyPr>
            <a:normAutofit fontScale="90000"/>
          </a:bodyPr>
          <a:lstStyle/>
          <a:p>
            <a:pPr eaLnBrk="1" hangingPunct="1"/>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Fframweithiau</a:t>
            </a:r>
            <a:r>
              <a:rPr lang="en-GB" altLang="en-US" sz="3600" dirty="0" smtClean="0">
                <a:latin typeface="Lucida Sans" panose="020B0602030504020204" pitchFamily="34" charset="0"/>
              </a:rPr>
              <a:t>/</a:t>
            </a:r>
            <a:r>
              <a:rPr lang="en-GB" altLang="en-US" sz="3600" dirty="0" err="1" smtClean="0">
                <a:latin typeface="Lucida Sans" panose="020B0602030504020204" pitchFamily="34" charset="0"/>
              </a:rPr>
              <a:t>Rhaglenni</a:t>
            </a:r>
            <a:r>
              <a:rPr lang="en-GB" altLang="en-US" sz="3600" dirty="0" smtClean="0">
                <a:latin typeface="Lucida Sans" panose="020B0602030504020204" pitchFamily="34" charset="0"/>
              </a:rPr>
              <a:t>/</a:t>
            </a:r>
            <a:r>
              <a:rPr lang="en-GB" altLang="en-US" sz="3600" dirty="0" err="1" smtClean="0">
                <a:latin typeface="Lucida Sans" panose="020B0602030504020204" pitchFamily="34" charset="0"/>
              </a:rPr>
              <a:t>Sefydliadau</a:t>
            </a:r>
            <a:r>
              <a:rPr lang="en-GB" altLang="en-US" sz="3600" dirty="0" smtClean="0"/>
              <a:t/>
            </a:r>
            <a:br>
              <a:rPr lang="en-GB" altLang="en-US" sz="3600" dirty="0" smtClean="0"/>
            </a:br>
            <a:r>
              <a:rPr lang="en-GB" altLang="en-US" sz="3600" dirty="0" smtClean="0"/>
              <a:t> </a:t>
            </a:r>
            <a:r>
              <a:rPr lang="en-GB" altLang="en-US" sz="3600" dirty="0" smtClean="0">
                <a:solidFill>
                  <a:srgbClr val="0000FF"/>
                </a:solidFill>
                <a:latin typeface="Lucida Sans" panose="020B0602030504020204" pitchFamily="34" charset="0"/>
              </a:rPr>
              <a:t>Frameworks/Programmes/Organisations</a:t>
            </a:r>
          </a:p>
        </p:txBody>
      </p:sp>
      <p:sp>
        <p:nvSpPr>
          <p:cNvPr id="10243" name="Rectangle 3"/>
          <p:cNvSpPr>
            <a:spLocks noGrp="1" noChangeArrowheads="1"/>
          </p:cNvSpPr>
          <p:nvPr>
            <p:ph sz="half" idx="1"/>
          </p:nvPr>
        </p:nvSpPr>
        <p:spPr>
          <a:xfrm>
            <a:off x="628650" y="1340769"/>
            <a:ext cx="6679654" cy="4032448"/>
          </a:xfrm>
        </p:spPr>
        <p:txBody>
          <a:bodyPr>
            <a:normAutofit fontScale="77500" lnSpcReduction="20000"/>
          </a:bodyPr>
          <a:lstStyle/>
          <a:p>
            <a:r>
              <a:rPr lang="en-GB" altLang="en-US" dirty="0">
                <a:latin typeface="Lucida Sans" panose="020B0602030504020204" pitchFamily="34" charset="0"/>
              </a:rPr>
              <a:t>BookTrust</a:t>
            </a:r>
          </a:p>
          <a:p>
            <a:r>
              <a:rPr lang="en-GB" altLang="en-US" dirty="0" err="1" smtClean="0">
                <a:latin typeface="Lucida Sans" panose="020B0602030504020204" pitchFamily="34" charset="0"/>
              </a:rPr>
              <a:t>Cymraeg</a:t>
            </a:r>
            <a:r>
              <a:rPr lang="en-GB" altLang="en-US" dirty="0" smtClean="0">
                <a:latin typeface="Lucida Sans" panose="020B0602030504020204" pitchFamily="34" charset="0"/>
              </a:rPr>
              <a:t> </a:t>
            </a:r>
            <a:r>
              <a:rPr lang="en-GB" altLang="en-US" dirty="0" err="1" smtClean="0">
                <a:latin typeface="Lucida Sans" panose="020B0602030504020204" pitchFamily="34" charset="0"/>
              </a:rPr>
              <a:t>i</a:t>
            </a:r>
            <a:r>
              <a:rPr lang="en-GB" altLang="en-US" dirty="0" smtClean="0">
                <a:latin typeface="Lucida Sans" panose="020B0602030504020204" pitchFamily="34" charset="0"/>
              </a:rPr>
              <a:t> </a:t>
            </a:r>
            <a:r>
              <a:rPr lang="en-GB" altLang="en-US" dirty="0" err="1" smtClean="0">
                <a:latin typeface="Lucida Sans" panose="020B0602030504020204" pitchFamily="34" charset="0"/>
              </a:rPr>
              <a:t>Blant</a:t>
            </a:r>
            <a:r>
              <a:rPr lang="en-GB" altLang="en-US" dirty="0" smtClean="0">
                <a:latin typeface="Lucida Sans" panose="020B0602030504020204" pitchFamily="34" charset="0"/>
              </a:rPr>
              <a:t>/</a:t>
            </a:r>
            <a:r>
              <a:rPr lang="en-GB" altLang="en-US" i="1" dirty="0" err="1" smtClean="0">
                <a:latin typeface="Lucida Sans" panose="020B0602030504020204" pitchFamily="34" charset="0"/>
              </a:rPr>
              <a:t>Cymraeg</a:t>
            </a:r>
            <a:r>
              <a:rPr lang="en-GB" altLang="en-US" i="1" dirty="0" smtClean="0">
                <a:latin typeface="Lucida Sans" panose="020B0602030504020204" pitchFamily="34" charset="0"/>
              </a:rPr>
              <a:t> for Kids</a:t>
            </a:r>
            <a:endParaRPr lang="en-GB" altLang="en-US" i="1" dirty="0" smtClean="0">
              <a:latin typeface="Lucida Sans" panose="020B0602030504020204" pitchFamily="34" charset="0"/>
            </a:endParaRPr>
          </a:p>
          <a:p>
            <a:r>
              <a:rPr lang="en-GB" altLang="en-US" dirty="0" err="1" smtClean="0">
                <a:latin typeface="Lucida Sans" panose="020B0602030504020204" pitchFamily="34" charset="0"/>
              </a:rPr>
              <a:t>Fflic</a:t>
            </a:r>
            <a:r>
              <a:rPr lang="en-GB" altLang="en-US" dirty="0" smtClean="0">
                <a:latin typeface="Lucida Sans" panose="020B0602030504020204" pitchFamily="34" charset="0"/>
              </a:rPr>
              <a:t> a </a:t>
            </a:r>
            <a:r>
              <a:rPr lang="en-GB" altLang="en-US" dirty="0" err="1" smtClean="0">
                <a:latin typeface="Lucida Sans" panose="020B0602030504020204" pitchFamily="34" charset="0"/>
              </a:rPr>
              <a:t>Fflac</a:t>
            </a:r>
            <a:endParaRPr lang="en-GB" altLang="en-US" dirty="0" smtClean="0">
              <a:latin typeface="Lucida Sans" panose="020B0602030504020204" pitchFamily="34" charset="0"/>
            </a:endParaRPr>
          </a:p>
          <a:p>
            <a:r>
              <a:rPr lang="en-GB" altLang="en-US" dirty="0" smtClean="0">
                <a:latin typeface="Lucida Sans" panose="020B0602030504020204" pitchFamily="34" charset="0"/>
              </a:rPr>
              <a:t>National </a:t>
            </a:r>
            <a:r>
              <a:rPr lang="en-GB" altLang="en-US" dirty="0" smtClean="0">
                <a:latin typeface="Lucida Sans" panose="020B0602030504020204" pitchFamily="34" charset="0"/>
              </a:rPr>
              <a:t>Literacy </a:t>
            </a:r>
            <a:r>
              <a:rPr lang="en-GB" altLang="en-US" dirty="0" smtClean="0">
                <a:latin typeface="Lucida Sans" panose="020B0602030504020204" pitchFamily="34" charset="0"/>
              </a:rPr>
              <a:t>Trust</a:t>
            </a:r>
          </a:p>
          <a:p>
            <a:r>
              <a:rPr lang="en-GB" altLang="en-US" dirty="0" smtClean="0">
                <a:latin typeface="Lucida Sans" panose="020B0602030504020204" pitchFamily="34" charset="0"/>
              </a:rPr>
              <a:t>Nuffield Foundation</a:t>
            </a:r>
            <a:endParaRPr lang="en-GB" altLang="en-US" dirty="0" smtClean="0">
              <a:latin typeface="Lucida Sans" panose="020B0602030504020204" pitchFamily="34" charset="0"/>
            </a:endParaRPr>
          </a:p>
          <a:p>
            <a:r>
              <a:rPr lang="en-GB" altLang="en-US" dirty="0" smtClean="0">
                <a:latin typeface="Lucida Sans" panose="020B0602030504020204" pitchFamily="34" charset="0"/>
              </a:rPr>
              <a:t>POPAT</a:t>
            </a:r>
          </a:p>
          <a:p>
            <a:r>
              <a:rPr lang="en-GB" altLang="en-US" dirty="0" smtClean="0">
                <a:latin typeface="Lucida Sans" panose="020B0602030504020204" pitchFamily="34" charset="0"/>
              </a:rPr>
              <a:t>Physical Literacy</a:t>
            </a:r>
            <a:endParaRPr lang="en-GB" altLang="en-US" dirty="0">
              <a:latin typeface="Lucida Sans" panose="020B0602030504020204" pitchFamily="34" charset="0"/>
            </a:endParaRPr>
          </a:p>
          <a:p>
            <a:r>
              <a:rPr lang="en-GB" altLang="en-US" dirty="0" smtClean="0">
                <a:latin typeface="Lucida Sans" panose="020B0602030504020204" pitchFamily="34" charset="0"/>
              </a:rPr>
              <a:t>Read </a:t>
            </a:r>
            <a:r>
              <a:rPr lang="en-GB" altLang="en-US" dirty="0" smtClean="0">
                <a:latin typeface="Lucida Sans" panose="020B0602030504020204" pitchFamily="34" charset="0"/>
              </a:rPr>
              <a:t>Write Inc</a:t>
            </a:r>
            <a:r>
              <a:rPr lang="en-GB" altLang="en-US" dirty="0" smtClean="0">
                <a:latin typeface="Lucida Sans" panose="020B0602030504020204" pitchFamily="34" charset="0"/>
              </a:rPr>
              <a:t>.</a:t>
            </a:r>
            <a:endParaRPr lang="en-GB" altLang="en-US" dirty="0" smtClean="0">
              <a:latin typeface="Lucida Sans" panose="020B0602030504020204" pitchFamily="34" charset="0"/>
            </a:endParaRPr>
          </a:p>
          <a:p>
            <a:r>
              <a:rPr lang="en-GB" altLang="en-US" dirty="0" err="1" smtClean="0">
                <a:latin typeface="Lucida Sans" panose="020B0602030504020204" pitchFamily="34" charset="0"/>
              </a:rPr>
              <a:t>Siarad</a:t>
            </a:r>
            <a:r>
              <a:rPr lang="en-GB" altLang="en-US" dirty="0" smtClean="0">
                <a:latin typeface="Lucida Sans" panose="020B0602030504020204" pitchFamily="34" charset="0"/>
              </a:rPr>
              <a:t> </a:t>
            </a:r>
            <a:r>
              <a:rPr lang="en-GB" altLang="en-US" dirty="0" err="1" smtClean="0">
                <a:latin typeface="Lucida Sans" panose="020B0602030504020204" pitchFamily="34" charset="0"/>
              </a:rPr>
              <a:t>gyda</a:t>
            </a:r>
            <a:r>
              <a:rPr lang="en-GB" altLang="en-US" dirty="0" smtClean="0">
                <a:latin typeface="Lucida Sans" panose="020B0602030504020204" pitchFamily="34" charset="0"/>
              </a:rPr>
              <a:t> </a:t>
            </a:r>
            <a:r>
              <a:rPr lang="en-GB" altLang="en-US" dirty="0" smtClean="0">
                <a:latin typeface="Lucida Sans" panose="020B0602030504020204" pitchFamily="34" charset="0"/>
              </a:rPr>
              <a:t>Fi/</a:t>
            </a:r>
            <a:r>
              <a:rPr lang="en-GB" altLang="en-US" i="1" dirty="0" smtClean="0">
                <a:latin typeface="Lucida Sans" panose="020B0602030504020204" pitchFamily="34" charset="0"/>
              </a:rPr>
              <a:t>Talk with Me</a:t>
            </a:r>
            <a:endParaRPr lang="en-GB" altLang="en-US" i="1" dirty="0" smtClean="0">
              <a:latin typeface="Lucida Sans" panose="020B0602030504020204" pitchFamily="34" charset="0"/>
            </a:endParaRPr>
          </a:p>
          <a:p>
            <a:r>
              <a:rPr lang="en-GB" altLang="en-US" dirty="0" smtClean="0">
                <a:latin typeface="Lucida Sans" panose="020B0602030504020204" pitchFamily="34" charset="0"/>
              </a:rPr>
              <a:t>Write Dance</a:t>
            </a:r>
            <a:endParaRPr lang="en-GB" altLang="en-US" dirty="0" smtClean="0">
              <a:latin typeface="Lucida Sans" panose="020B0602030504020204" pitchFamily="34" charset="0"/>
            </a:endParaRPr>
          </a:p>
          <a:p>
            <a:r>
              <a:rPr lang="en-GB" altLang="en-US" b="1" dirty="0" err="1" smtClean="0">
                <a:latin typeface="Lucida Sans" panose="020B0602030504020204" pitchFamily="34" charset="0"/>
              </a:rPr>
              <a:t>Unrhyw</a:t>
            </a:r>
            <a:r>
              <a:rPr lang="en-GB" altLang="en-US" b="1" dirty="0" smtClean="0">
                <a:latin typeface="Lucida Sans" panose="020B0602030504020204" pitchFamily="34" charset="0"/>
              </a:rPr>
              <a:t> </a:t>
            </a:r>
            <a:r>
              <a:rPr lang="en-GB" altLang="en-US" b="1" dirty="0" err="1" smtClean="0">
                <a:latin typeface="Lucida Sans" panose="020B0602030504020204" pitchFamily="34" charset="0"/>
              </a:rPr>
              <a:t>beth</a:t>
            </a:r>
            <a:r>
              <a:rPr lang="en-GB" altLang="en-US" b="1" dirty="0" smtClean="0">
                <a:latin typeface="Lucida Sans" panose="020B0602030504020204" pitchFamily="34" charset="0"/>
              </a:rPr>
              <a:t> </a:t>
            </a:r>
            <a:r>
              <a:rPr lang="en-GB" altLang="en-US" b="1" dirty="0" err="1" smtClean="0">
                <a:latin typeface="Lucida Sans" panose="020B0602030504020204" pitchFamily="34" charset="0"/>
              </a:rPr>
              <a:t>arall</a:t>
            </a:r>
            <a:r>
              <a:rPr lang="en-GB" altLang="en-US" b="1" dirty="0" smtClean="0">
                <a:latin typeface="Lucida Sans" panose="020B0602030504020204" pitchFamily="34" charset="0"/>
              </a:rPr>
              <a:t>/</a:t>
            </a:r>
            <a:r>
              <a:rPr lang="en-GB" altLang="en-US" b="1" i="1" dirty="0" smtClean="0">
                <a:latin typeface="Lucida Sans" panose="020B0602030504020204" pitchFamily="34" charset="0"/>
              </a:rPr>
              <a:t>Anything else?</a:t>
            </a:r>
            <a:endParaRPr lang="en-GB" altLang="en-US" b="1" i="1" dirty="0" smtClean="0">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30</a:t>
            </a:fld>
            <a:endParaRPr lang="en-GB" altLang="en-US" sz="1400" smtClean="0">
              <a:ea typeface="ＭＳ Ｐゴシック" pitchFamily="34" charset="-128"/>
            </a:endParaRPr>
          </a:p>
        </p:txBody>
      </p:sp>
    </p:spTree>
    <p:extLst>
      <p:ext uri="{BB962C8B-B14F-4D97-AF65-F5344CB8AC3E}">
        <p14:creationId xmlns:p14="http://schemas.microsoft.com/office/powerpoint/2010/main" val="13404155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9841" y="457200"/>
            <a:ext cx="2949178" cy="883568"/>
          </a:xfrm>
        </p:spPr>
        <p:txBody>
          <a:bodyPr>
            <a:normAutofit fontScale="90000"/>
          </a:bodyPr>
          <a:lstStyle/>
          <a:p>
            <a:pPr eaLnBrk="1" hangingPunct="1"/>
            <a:r>
              <a:rPr lang="en-GB" altLang="en-US" sz="3600" dirty="0" smtClean="0">
                <a:latin typeface="Lucida Sans" panose="020B0602030504020204" pitchFamily="34" charset="0"/>
              </a:rPr>
              <a:t> </a:t>
            </a:r>
            <a:r>
              <a:rPr lang="en-GB" altLang="en-US" sz="3600" dirty="0" smtClean="0">
                <a:latin typeface="Lucida Sans" panose="020B0602030504020204" pitchFamily="34" charset="0"/>
              </a:rPr>
              <a:t>Y </a:t>
            </a:r>
            <a:r>
              <a:rPr lang="en-GB" altLang="en-US" sz="3600" dirty="0" err="1" smtClean="0">
                <a:latin typeface="Lucida Sans" panose="020B0602030504020204" pitchFamily="34" charset="0"/>
              </a:rPr>
              <a:t>dyfodol</a:t>
            </a:r>
            <a:r>
              <a:rPr lang="en-GB" altLang="en-US" sz="3600" dirty="0" smtClean="0"/>
              <a:t/>
            </a:r>
            <a:br>
              <a:rPr lang="en-GB" altLang="en-US" sz="3600" dirty="0" smtClean="0"/>
            </a:br>
            <a:r>
              <a:rPr lang="en-GB" altLang="en-US" sz="3600" dirty="0" smtClean="0"/>
              <a:t> </a:t>
            </a:r>
            <a:r>
              <a:rPr lang="en-GB" altLang="en-US" sz="3600" dirty="0" smtClean="0">
                <a:solidFill>
                  <a:srgbClr val="0000FF"/>
                </a:solidFill>
                <a:latin typeface="Lucida Sans" panose="020B0602030504020204" pitchFamily="34" charset="0"/>
              </a:rPr>
              <a:t>The future</a:t>
            </a:r>
            <a:endParaRPr lang="en-GB" altLang="en-US" sz="3600" dirty="0" smtClean="0">
              <a:solidFill>
                <a:srgbClr val="0000FF"/>
              </a:solidFill>
              <a:latin typeface="Lucida Sans" panose="020B0602030504020204" pitchFamily="34" charset="0"/>
            </a:endParaRPr>
          </a:p>
        </p:txBody>
      </p:sp>
      <p:sp>
        <p:nvSpPr>
          <p:cNvPr id="3" name="Content Placeholder 2"/>
          <p:cNvSpPr>
            <a:spLocks noGrp="1"/>
          </p:cNvSpPr>
          <p:nvPr>
            <p:ph idx="1"/>
          </p:nvPr>
        </p:nvSpPr>
        <p:spPr>
          <a:xfrm>
            <a:off x="3887390" y="548680"/>
            <a:ext cx="5077097" cy="4896545"/>
          </a:xfrm>
        </p:spPr>
        <p:txBody>
          <a:bodyPr>
            <a:noAutofit/>
          </a:bodyPr>
          <a:lstStyle/>
          <a:p>
            <a:pPr marL="0" indent="0">
              <a:buNone/>
              <a:defRPr/>
            </a:pPr>
            <a:r>
              <a:rPr lang="en-GB" sz="2200" dirty="0" smtClean="0">
                <a:latin typeface="Lucida Sans" panose="020B0602030504020204" pitchFamily="34" charset="0"/>
              </a:rPr>
              <a:t>Mae </a:t>
            </a:r>
            <a:r>
              <a:rPr lang="en-GB" sz="2200" dirty="0" err="1" smtClean="0">
                <a:latin typeface="Lucida Sans" panose="020B0602030504020204" pitchFamily="34" charset="0"/>
              </a:rPr>
              <a:t>cyflogwyr</a:t>
            </a:r>
            <a:r>
              <a:rPr lang="en-GB" sz="2200" dirty="0" smtClean="0">
                <a:latin typeface="Lucida Sans" panose="020B0602030504020204" pitchFamily="34" charset="0"/>
              </a:rPr>
              <a:t> </a:t>
            </a:r>
            <a:r>
              <a:rPr lang="en-GB" sz="2200" dirty="0" err="1" smtClean="0">
                <a:latin typeface="Lucida Sans" panose="020B0602030504020204" pitchFamily="34" charset="0"/>
              </a:rPr>
              <a:t>eisiau</a:t>
            </a:r>
            <a:r>
              <a:rPr lang="en-GB" sz="2200" dirty="0" smtClean="0">
                <a:latin typeface="Lucida Sans" panose="020B0602030504020204" pitchFamily="34" charset="0"/>
              </a:rPr>
              <a:t> </a:t>
            </a:r>
            <a:r>
              <a:rPr lang="en-GB" sz="2200" dirty="0" err="1" smtClean="0">
                <a:latin typeface="Lucida Sans" panose="020B0602030504020204" pitchFamily="34" charset="0"/>
              </a:rPr>
              <a:t>pobl</a:t>
            </a:r>
            <a:r>
              <a:rPr lang="en-GB" sz="2200" dirty="0" smtClean="0">
                <a:latin typeface="Lucida Sans" panose="020B0602030504020204" pitchFamily="34" charset="0"/>
              </a:rPr>
              <a:t> </a:t>
            </a:r>
            <a:r>
              <a:rPr lang="en-GB" sz="2200" dirty="0" err="1" smtClean="0">
                <a:latin typeface="Lucida Sans" panose="020B0602030504020204" pitchFamily="34" charset="0"/>
              </a:rPr>
              <a:t>sy’n</a:t>
            </a:r>
            <a:r>
              <a:rPr lang="en-GB" sz="2200" dirty="0" smtClean="0">
                <a:latin typeface="Lucida Sans" panose="020B0602030504020204" pitchFamily="34" charset="0"/>
              </a:rPr>
              <a:t> </a:t>
            </a:r>
            <a:r>
              <a:rPr lang="en-GB" sz="2200" dirty="0" err="1" smtClean="0">
                <a:latin typeface="Lucida Sans" panose="020B0602030504020204" pitchFamily="34" charset="0"/>
              </a:rPr>
              <a:t>medru</a:t>
            </a:r>
            <a:r>
              <a:rPr lang="en-GB" sz="2200" dirty="0" smtClean="0">
                <a:latin typeface="Lucida Sans" panose="020B0602030504020204" pitchFamily="34" charset="0"/>
              </a:rPr>
              <a:t>:</a:t>
            </a:r>
          </a:p>
          <a:p>
            <a:pPr>
              <a:buFontTx/>
              <a:buChar char="-"/>
              <a:defRPr/>
            </a:pPr>
            <a:r>
              <a:rPr lang="en-GB" sz="2200" dirty="0" err="1" smtClean="0">
                <a:latin typeface="Lucida Sans" panose="020B0602030504020204" pitchFamily="34" charset="0"/>
              </a:rPr>
              <a:t>Cyflwyno’n</a:t>
            </a:r>
            <a:r>
              <a:rPr lang="en-GB" sz="2200" dirty="0" smtClean="0">
                <a:latin typeface="Lucida Sans" panose="020B0602030504020204" pitchFamily="34" charset="0"/>
              </a:rPr>
              <a:t> </a:t>
            </a:r>
            <a:r>
              <a:rPr lang="en-GB" sz="2200" dirty="0" err="1" smtClean="0">
                <a:latin typeface="Lucida Sans" panose="020B0602030504020204" pitchFamily="34" charset="0"/>
              </a:rPr>
              <a:t>glir</a:t>
            </a:r>
            <a:endParaRPr lang="en-GB" sz="2200" dirty="0" smtClean="0">
              <a:latin typeface="Lucida Sans" panose="020B0602030504020204" pitchFamily="34" charset="0"/>
            </a:endParaRPr>
          </a:p>
          <a:p>
            <a:pPr>
              <a:buFontTx/>
              <a:buChar char="-"/>
              <a:defRPr/>
            </a:pPr>
            <a:r>
              <a:rPr lang="en-GB" sz="2200" dirty="0" smtClean="0">
                <a:latin typeface="Lucida Sans" panose="020B0602030504020204" pitchFamily="34" charset="0"/>
              </a:rPr>
              <a:t>Bod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aelod</a:t>
            </a:r>
            <a:r>
              <a:rPr lang="en-GB" sz="2200" dirty="0" smtClean="0">
                <a:latin typeface="Lucida Sans" panose="020B0602030504020204" pitchFamily="34" charset="0"/>
              </a:rPr>
              <a:t> </a:t>
            </a:r>
            <a:r>
              <a:rPr lang="en-GB" sz="2200" dirty="0" err="1" smtClean="0">
                <a:latin typeface="Lucida Sans" panose="020B0602030504020204" pitchFamily="34" charset="0"/>
              </a:rPr>
              <a:t>tim</a:t>
            </a:r>
            <a:r>
              <a:rPr lang="en-GB" sz="2200" dirty="0" smtClean="0">
                <a:latin typeface="Lucida Sans" panose="020B0602030504020204" pitchFamily="34" charset="0"/>
              </a:rPr>
              <a:t> da</a:t>
            </a:r>
          </a:p>
          <a:p>
            <a:pPr>
              <a:buFontTx/>
              <a:buChar char="-"/>
              <a:defRPr/>
            </a:pPr>
            <a:r>
              <a:rPr lang="en-GB" sz="2200" dirty="0" err="1" smtClean="0">
                <a:latin typeface="Lucida Sans" panose="020B0602030504020204" pitchFamily="34" charset="0"/>
              </a:rPr>
              <a:t>Meddu</a:t>
            </a:r>
            <a:r>
              <a:rPr lang="en-GB" sz="2200" dirty="0" smtClean="0">
                <a:latin typeface="Lucida Sans" panose="020B0602030504020204" pitchFamily="34" charset="0"/>
              </a:rPr>
              <a:t> </a:t>
            </a:r>
            <a:r>
              <a:rPr lang="en-GB" sz="2200" dirty="0" err="1" smtClean="0">
                <a:latin typeface="Lucida Sans" panose="020B0602030504020204" pitchFamily="34" charset="0"/>
              </a:rPr>
              <a:t>ar</a:t>
            </a:r>
            <a:r>
              <a:rPr lang="en-GB" sz="2200" dirty="0" smtClean="0">
                <a:latin typeface="Lucida Sans" panose="020B0602030504020204" pitchFamily="34" charset="0"/>
              </a:rPr>
              <a:t> </a:t>
            </a:r>
            <a:r>
              <a:rPr lang="en-GB" sz="2200" dirty="0" err="1" smtClean="0">
                <a:latin typeface="Lucida Sans" panose="020B0602030504020204" pitchFamily="34" charset="0"/>
              </a:rPr>
              <a:t>sgiliau</a:t>
            </a:r>
            <a:r>
              <a:rPr lang="en-GB" sz="2200" dirty="0" smtClean="0">
                <a:latin typeface="Lucida Sans" panose="020B0602030504020204" pitchFamily="34" charset="0"/>
              </a:rPr>
              <a:t> </a:t>
            </a:r>
            <a:r>
              <a:rPr lang="en-GB" sz="2200" dirty="0" err="1" smtClean="0">
                <a:latin typeface="Lucida Sans" panose="020B0602030504020204" pitchFamily="34" charset="0"/>
              </a:rPr>
              <a:t>cydweithredu</a:t>
            </a:r>
            <a:r>
              <a:rPr lang="en-GB" sz="2200" dirty="0" smtClean="0">
                <a:latin typeface="Lucida Sans" panose="020B0602030504020204" pitchFamily="34" charset="0"/>
              </a:rPr>
              <a:t> da</a:t>
            </a:r>
          </a:p>
          <a:p>
            <a:pPr>
              <a:buFontTx/>
              <a:buChar char="-"/>
              <a:defRPr/>
            </a:pPr>
            <a:r>
              <a:rPr lang="en-GB" sz="2200" dirty="0" smtClean="0">
                <a:latin typeface="Lucida Sans" panose="020B0602030504020204" pitchFamily="34" charset="0"/>
              </a:rPr>
              <a:t>Bod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wrandawyr</a:t>
            </a:r>
            <a:r>
              <a:rPr lang="en-GB" sz="2200" dirty="0" smtClean="0">
                <a:latin typeface="Lucida Sans" panose="020B0602030504020204" pitchFamily="34" charset="0"/>
              </a:rPr>
              <a:t> </a:t>
            </a:r>
            <a:r>
              <a:rPr lang="en-GB" sz="2200" dirty="0" err="1" smtClean="0">
                <a:latin typeface="Lucida Sans" panose="020B0602030504020204" pitchFamily="34" charset="0"/>
              </a:rPr>
              <a:t>astud</a:t>
            </a:r>
            <a:endParaRPr lang="en-GB" sz="2200" dirty="0" smtClean="0">
              <a:latin typeface="Lucida Sans" panose="020B0602030504020204" pitchFamily="34" charset="0"/>
            </a:endParaRPr>
          </a:p>
          <a:p>
            <a:pPr marL="0" indent="0">
              <a:buNone/>
              <a:defRPr/>
            </a:pPr>
            <a:endParaRPr lang="en-GB" sz="2200" dirty="0" smtClean="0">
              <a:latin typeface="Lucida Sans" panose="020B0602030504020204" pitchFamily="34" charset="0"/>
            </a:endParaRPr>
          </a:p>
          <a:p>
            <a:pPr marL="0" indent="0">
              <a:buNone/>
              <a:defRPr/>
            </a:pPr>
            <a:r>
              <a:rPr lang="en-GB" sz="2200" dirty="0" smtClean="0">
                <a:solidFill>
                  <a:srgbClr val="0000FF"/>
                </a:solidFill>
                <a:latin typeface="Lucida Sans" panose="020B0602030504020204" pitchFamily="34" charset="0"/>
              </a:rPr>
              <a:t>Employers </a:t>
            </a:r>
            <a:r>
              <a:rPr lang="en-GB" sz="2200" dirty="0">
                <a:solidFill>
                  <a:srgbClr val="0000FF"/>
                </a:solidFill>
                <a:latin typeface="Lucida Sans" panose="020B0602030504020204" pitchFamily="34" charset="0"/>
              </a:rPr>
              <a:t>want people who can:</a:t>
            </a:r>
          </a:p>
          <a:p>
            <a:pPr>
              <a:buFontTx/>
              <a:buChar char="-"/>
              <a:defRPr/>
            </a:pPr>
            <a:r>
              <a:rPr lang="en-GB" sz="2200" dirty="0">
                <a:solidFill>
                  <a:srgbClr val="0000FF"/>
                </a:solidFill>
                <a:latin typeface="Lucida Sans" panose="020B0602030504020204" pitchFamily="34" charset="0"/>
              </a:rPr>
              <a:t>Present clearly</a:t>
            </a:r>
          </a:p>
          <a:p>
            <a:pPr>
              <a:buFontTx/>
              <a:buChar char="-"/>
              <a:defRPr/>
            </a:pPr>
            <a:r>
              <a:rPr lang="en-GB" sz="2200" dirty="0">
                <a:solidFill>
                  <a:srgbClr val="0000FF"/>
                </a:solidFill>
                <a:latin typeface="Lucida Sans" panose="020B0602030504020204" pitchFamily="34" charset="0"/>
              </a:rPr>
              <a:t>Be a good team-member</a:t>
            </a:r>
          </a:p>
          <a:p>
            <a:pPr>
              <a:buFontTx/>
              <a:buChar char="-"/>
              <a:defRPr/>
            </a:pPr>
            <a:r>
              <a:rPr lang="en-GB" sz="2200" dirty="0">
                <a:solidFill>
                  <a:srgbClr val="0000FF"/>
                </a:solidFill>
                <a:latin typeface="Lucida Sans" panose="020B0602030504020204" pitchFamily="34" charset="0"/>
              </a:rPr>
              <a:t>Have good collaborative skills</a:t>
            </a:r>
          </a:p>
          <a:p>
            <a:pPr>
              <a:buFontTx/>
              <a:buChar char="-"/>
              <a:defRPr/>
            </a:pPr>
            <a:r>
              <a:rPr lang="en-GB" sz="2200" dirty="0">
                <a:solidFill>
                  <a:srgbClr val="0000FF"/>
                </a:solidFill>
                <a:latin typeface="Lucida Sans" panose="020B0602030504020204" pitchFamily="34" charset="0"/>
              </a:rPr>
              <a:t>Be attentive listeners</a:t>
            </a:r>
            <a:endParaRPr lang="en-GB" sz="2200" dirty="0">
              <a:solidFill>
                <a:srgbClr val="0000FF"/>
              </a:solidFill>
              <a:latin typeface="Lucida Sans" panose="020B0602030504020204" pitchFamily="34" charset="0"/>
            </a:endParaRPr>
          </a:p>
        </p:txBody>
      </p:sp>
      <p:sp>
        <p:nvSpPr>
          <p:cNvPr id="2" name="Content Placeholder 1"/>
          <p:cNvSpPr>
            <a:spLocks noGrp="1"/>
          </p:cNvSpPr>
          <p:nvPr>
            <p:ph type="body" sz="half" idx="2"/>
          </p:nvPr>
        </p:nvSpPr>
        <p:spPr>
          <a:xfrm>
            <a:off x="323528" y="1484784"/>
            <a:ext cx="3255491" cy="4176464"/>
          </a:xfrm>
        </p:spPr>
        <p:txBody>
          <a:bodyPr>
            <a:normAutofit lnSpcReduction="10000"/>
          </a:bodyPr>
          <a:lstStyle/>
          <a:p>
            <a:pPr marL="0" indent="0">
              <a:buNone/>
              <a:defRPr/>
            </a:pPr>
            <a:r>
              <a:rPr lang="en-GB" sz="2800" dirty="0" smtClean="0">
                <a:latin typeface="Lucida Sans" panose="020B0602030504020204" pitchFamily="34" charset="0"/>
              </a:rPr>
              <a:t>“…employers, university admission tutors and others regularly complain that applicants’ oral communication skills are in decline”</a:t>
            </a:r>
          </a:p>
          <a:p>
            <a:pPr marL="0" indent="0" algn="r">
              <a:buNone/>
              <a:defRPr/>
            </a:pPr>
            <a:r>
              <a:rPr lang="en-GB" dirty="0" smtClean="0">
                <a:latin typeface="Lucida Sans" panose="020B0602030504020204" pitchFamily="34" charset="0"/>
              </a:rPr>
              <a:t>(Alexander, 2012, p. 5).</a:t>
            </a: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31</a:t>
            </a:fld>
            <a:endParaRPr lang="en-GB" altLang="en-US" sz="1400" smtClean="0">
              <a:ea typeface="ＭＳ Ｐゴシック" pitchFamily="34" charset="-128"/>
            </a:endParaRPr>
          </a:p>
        </p:txBody>
      </p:sp>
    </p:spTree>
    <p:extLst>
      <p:ext uri="{BB962C8B-B14F-4D97-AF65-F5344CB8AC3E}">
        <p14:creationId xmlns:p14="http://schemas.microsoft.com/office/powerpoint/2010/main" val="39273462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29841" y="457200"/>
            <a:ext cx="2949178" cy="883568"/>
          </a:xfrm>
        </p:spPr>
        <p:txBody>
          <a:bodyPr>
            <a:normAutofit fontScale="90000"/>
          </a:bodyPr>
          <a:lstStyle/>
          <a:p>
            <a:pPr eaLnBrk="1" hangingPunct="1"/>
            <a:r>
              <a:rPr lang="en-GB" altLang="en-US" sz="3600" dirty="0" smtClean="0">
                <a:latin typeface="Lucida Sans" panose="020B0602030504020204" pitchFamily="34" charset="0"/>
              </a:rPr>
              <a:t> </a:t>
            </a:r>
            <a:r>
              <a:rPr lang="en-GB" altLang="en-US" sz="3600" dirty="0" smtClean="0">
                <a:latin typeface="Lucida Sans" panose="020B0602030504020204" pitchFamily="34" charset="0"/>
              </a:rPr>
              <a:t>Y </a:t>
            </a:r>
            <a:r>
              <a:rPr lang="en-GB" altLang="en-US" sz="3600" dirty="0" err="1" smtClean="0">
                <a:latin typeface="Lucida Sans" panose="020B0602030504020204" pitchFamily="34" charset="0"/>
              </a:rPr>
              <a:t>dyfodol</a:t>
            </a:r>
            <a:r>
              <a:rPr lang="en-GB" altLang="en-US" sz="3600" dirty="0" smtClean="0"/>
              <a:t/>
            </a:r>
            <a:br>
              <a:rPr lang="en-GB" altLang="en-US" sz="3600" dirty="0" smtClean="0"/>
            </a:br>
            <a:r>
              <a:rPr lang="en-GB" altLang="en-US" sz="3600" dirty="0" smtClean="0"/>
              <a:t> </a:t>
            </a:r>
            <a:r>
              <a:rPr lang="en-GB" altLang="en-US" sz="3600" dirty="0" smtClean="0">
                <a:solidFill>
                  <a:srgbClr val="0000FF"/>
                </a:solidFill>
                <a:latin typeface="Lucida Sans" panose="020B0602030504020204" pitchFamily="34" charset="0"/>
              </a:rPr>
              <a:t>The future</a:t>
            </a:r>
            <a:endParaRPr lang="en-GB" altLang="en-US" sz="3600" dirty="0" smtClean="0">
              <a:solidFill>
                <a:srgbClr val="0000FF"/>
              </a:solidFill>
              <a:latin typeface="Lucida Sans" panose="020B0602030504020204" pitchFamily="34" charset="0"/>
            </a:endParaRPr>
          </a:p>
        </p:txBody>
      </p:sp>
      <p:sp>
        <p:nvSpPr>
          <p:cNvPr id="3" name="Content Placeholder 2"/>
          <p:cNvSpPr>
            <a:spLocks noGrp="1"/>
          </p:cNvSpPr>
          <p:nvPr>
            <p:ph idx="1"/>
          </p:nvPr>
        </p:nvSpPr>
        <p:spPr>
          <a:xfrm>
            <a:off x="3887390" y="548680"/>
            <a:ext cx="5077097" cy="4896545"/>
          </a:xfrm>
        </p:spPr>
        <p:txBody>
          <a:bodyPr>
            <a:noAutofit/>
          </a:bodyPr>
          <a:lstStyle/>
          <a:p>
            <a:pPr marL="0" indent="0">
              <a:buNone/>
              <a:defRPr/>
            </a:pPr>
            <a:r>
              <a:rPr lang="en-GB" i="1" dirty="0" smtClean="0">
                <a:latin typeface="Lucida Sans" panose="020B0602030504020204" pitchFamily="34" charset="0"/>
              </a:rPr>
              <a:t>“</a:t>
            </a:r>
            <a:r>
              <a:rPr lang="en-GB" i="1" dirty="0" err="1" smtClean="0">
                <a:latin typeface="Lucida Sans" panose="020B0602030504020204" pitchFamily="34" charset="0"/>
              </a:rPr>
              <a:t>Oracy</a:t>
            </a:r>
            <a:r>
              <a:rPr lang="en-GB" i="1" dirty="0" smtClean="0">
                <a:latin typeface="Lucida Sans" panose="020B0602030504020204" pitchFamily="34" charset="0"/>
              </a:rPr>
              <a:t> pedagogy has the potential to provide all learners with ample opportunities to communicate creatively, purposefully and productively in a variety of contexts that are exciting, engaging and meaningful”</a:t>
            </a:r>
          </a:p>
          <a:p>
            <a:pPr marL="0" indent="0" algn="r">
              <a:buNone/>
              <a:defRPr/>
            </a:pPr>
            <a:r>
              <a:rPr lang="en-GB" sz="1600" dirty="0" smtClean="0">
                <a:latin typeface="Lucida Sans" panose="020B0602030504020204" pitchFamily="34" charset="0"/>
              </a:rPr>
              <a:t>(McCormack and Klopper, 2016, p. 417).</a:t>
            </a:r>
            <a:endParaRPr lang="en-GB" sz="1600" dirty="0">
              <a:latin typeface="Lucida Sans" panose="020B0602030504020204" pitchFamily="34" charset="0"/>
            </a:endParaRPr>
          </a:p>
        </p:txBody>
      </p:sp>
      <p:pic>
        <p:nvPicPr>
          <p:cNvPr id="4" name="Picture 3"/>
          <p:cNvPicPr>
            <a:picLocks noChangeAspect="1"/>
          </p:cNvPicPr>
          <p:nvPr/>
        </p:nvPicPr>
        <p:blipFill>
          <a:blip r:embed="rId3"/>
          <a:stretch>
            <a:fillRect/>
          </a:stretch>
        </p:blipFill>
        <p:spPr>
          <a:xfrm>
            <a:off x="323528" y="1484784"/>
            <a:ext cx="3312368" cy="3960441"/>
          </a:xfrm>
          <a:prstGeom prst="rect">
            <a:avLst/>
          </a:prstGeom>
        </p:spPr>
      </p:pic>
      <p:sp>
        <p:nvSpPr>
          <p:cNvPr id="2" name="Content Placeholder 1"/>
          <p:cNvSpPr>
            <a:spLocks noGrp="1"/>
          </p:cNvSpPr>
          <p:nvPr>
            <p:ph type="body" sz="half" idx="2"/>
          </p:nvPr>
        </p:nvSpPr>
        <p:spPr>
          <a:xfrm>
            <a:off x="323528" y="1484784"/>
            <a:ext cx="3255491" cy="4176464"/>
          </a:xfrm>
        </p:spPr>
        <p:txBody>
          <a:bodyPr>
            <a:normAutofit/>
          </a:bodyPr>
          <a:lstStyle/>
          <a:p>
            <a:pPr marL="0" indent="0">
              <a:buNone/>
              <a:defRPr/>
            </a:pPr>
            <a:endParaRPr lang="en-GB" dirty="0" smtClean="0">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32</a:t>
            </a:fld>
            <a:endParaRPr lang="en-GB" altLang="en-US" sz="1400" smtClean="0">
              <a:ea typeface="ＭＳ Ｐゴシック" pitchFamily="34" charset="-128"/>
            </a:endParaRPr>
          </a:p>
        </p:txBody>
      </p:sp>
    </p:spTree>
    <p:extLst>
      <p:ext uri="{BB962C8B-B14F-4D97-AF65-F5344CB8AC3E}">
        <p14:creationId xmlns:p14="http://schemas.microsoft.com/office/powerpoint/2010/main" val="196477883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7504" y="453282"/>
            <a:ext cx="7886700" cy="383430"/>
          </a:xfrm>
        </p:spPr>
        <p:txBody>
          <a:bodyPr>
            <a:normAutofit fontScale="90000"/>
          </a:bodyPr>
          <a:lstStyle/>
          <a:p>
            <a:pPr eaLnBrk="1" hangingPunct="1"/>
            <a:r>
              <a:rPr lang="en-GB" altLang="en-US" b="1" dirty="0" smtClean="0">
                <a:latin typeface="Lucida Sans" panose="020B0602030504020204" pitchFamily="34" charset="0"/>
              </a:rPr>
              <a:t>  </a:t>
            </a:r>
            <a:r>
              <a:rPr lang="en-GB" altLang="en-US" sz="3100" dirty="0" err="1" smtClean="0">
                <a:latin typeface="Lucida Sans" panose="020B0602030504020204" pitchFamily="34" charset="0"/>
              </a:rPr>
              <a:t>Cyfeiriadau</a:t>
            </a:r>
            <a:r>
              <a:rPr lang="en-GB" altLang="en-US" sz="3100" dirty="0" smtClean="0">
                <a:latin typeface="Lucida Sans" panose="020B0602030504020204" pitchFamily="34" charset="0"/>
              </a:rPr>
              <a:t/>
            </a:r>
            <a:br>
              <a:rPr lang="en-GB" altLang="en-US" sz="3100" dirty="0" smtClean="0">
                <a:latin typeface="Lucida Sans" panose="020B0602030504020204" pitchFamily="34" charset="0"/>
              </a:rPr>
            </a:br>
            <a:r>
              <a:rPr lang="en-GB" altLang="en-US" sz="3100" dirty="0" smtClean="0">
                <a:latin typeface="Lucida Sans" panose="020B0602030504020204" pitchFamily="34" charset="0"/>
              </a:rPr>
              <a:t>   </a:t>
            </a:r>
            <a:r>
              <a:rPr lang="en-GB" altLang="en-US" sz="3100" dirty="0" smtClean="0">
                <a:solidFill>
                  <a:srgbClr val="0000FF"/>
                </a:solidFill>
                <a:latin typeface="Lucida Sans" panose="020B0602030504020204" pitchFamily="34" charset="0"/>
              </a:rPr>
              <a:t>References</a:t>
            </a:r>
            <a:endParaRPr lang="en-GB" altLang="en-US" sz="4000" dirty="0" smtClean="0">
              <a:solidFill>
                <a:srgbClr val="0000FF"/>
              </a:solidFill>
              <a:latin typeface="Lucida Sans" panose="020B0602030504020204" pitchFamily="34" charset="0"/>
            </a:endParaRPr>
          </a:p>
        </p:txBody>
      </p:sp>
      <p:sp>
        <p:nvSpPr>
          <p:cNvPr id="2" name="Content Placeholder 1"/>
          <p:cNvSpPr>
            <a:spLocks noGrp="1"/>
          </p:cNvSpPr>
          <p:nvPr>
            <p:ph idx="1"/>
          </p:nvPr>
        </p:nvSpPr>
        <p:spPr>
          <a:xfrm>
            <a:off x="107504" y="1124744"/>
            <a:ext cx="9036496" cy="4392489"/>
          </a:xfrm>
        </p:spPr>
        <p:txBody>
          <a:bodyPr>
            <a:noAutofit/>
          </a:bodyPr>
          <a:lstStyle/>
          <a:p>
            <a:pPr marL="0" indent="0">
              <a:buNone/>
              <a:defRPr/>
            </a:pPr>
            <a:r>
              <a:rPr lang="en-GB" altLang="en-US" sz="1400" dirty="0" smtClean="0">
                <a:latin typeface="Lucida Sans" panose="020B0602030504020204" pitchFamily="34" charset="0"/>
              </a:rPr>
              <a:t>Alexander, R. (2012)</a:t>
            </a:r>
            <a:r>
              <a:rPr lang="en-GB" altLang="en-US" sz="1400" i="1" dirty="0" smtClean="0">
                <a:latin typeface="Lucida Sans" panose="020B0602030504020204" pitchFamily="34" charset="0"/>
              </a:rPr>
              <a:t> </a:t>
            </a:r>
            <a:r>
              <a:rPr lang="en-GB" sz="1400" i="1" dirty="0" smtClean="0">
                <a:latin typeface="Lucida Sans" panose="020B0602030504020204" pitchFamily="34" charset="0"/>
              </a:rPr>
              <a:t>Improving </a:t>
            </a:r>
            <a:r>
              <a:rPr lang="en-GB" sz="1400" i="1" dirty="0" err="1" smtClean="0">
                <a:latin typeface="Lucida Sans" panose="020B0602030504020204" pitchFamily="34" charset="0"/>
              </a:rPr>
              <a:t>oracy</a:t>
            </a:r>
            <a:r>
              <a:rPr lang="en-GB" sz="1400" i="1" dirty="0">
                <a:latin typeface="Lucida Sans" panose="020B0602030504020204" pitchFamily="34" charset="0"/>
              </a:rPr>
              <a:t> </a:t>
            </a:r>
            <a:r>
              <a:rPr lang="en-GB" sz="1400" i="1" dirty="0" smtClean="0">
                <a:latin typeface="Lucida Sans" panose="020B0602030504020204" pitchFamily="34" charset="0"/>
              </a:rPr>
              <a:t>and classroom talk in English schools: </a:t>
            </a:r>
            <a:r>
              <a:rPr lang="en-GB" sz="1400" i="1" dirty="0">
                <a:latin typeface="Lucida Sans" panose="020B0602030504020204" pitchFamily="34" charset="0"/>
              </a:rPr>
              <a:t>achievements and challenges</a:t>
            </a:r>
            <a:r>
              <a:rPr lang="en-GB" sz="1400" dirty="0">
                <a:latin typeface="Lucida Sans" panose="020B0602030504020204" pitchFamily="34" charset="0"/>
              </a:rPr>
              <a:t>, </a:t>
            </a:r>
            <a:r>
              <a:rPr lang="en-GB" sz="1400" dirty="0">
                <a:latin typeface="Lucida Sans" panose="020B0602030504020204" pitchFamily="34" charset="0"/>
                <a:hlinkClick r:id="rId3"/>
              </a:rPr>
              <a:t>http://</a:t>
            </a:r>
            <a:r>
              <a:rPr lang="en-GB" sz="1400" dirty="0" smtClean="0">
                <a:latin typeface="Lucida Sans" panose="020B0602030504020204" pitchFamily="34" charset="0"/>
                <a:hlinkClick r:id="rId3"/>
              </a:rPr>
              <a:t>robinalexander.org.uk/wp-content/uploads/2019/12/DfE-oracy-120220-Alexander-FINAL0.pdf</a:t>
            </a:r>
            <a:r>
              <a:rPr lang="en-GB" sz="1400" dirty="0" smtClean="0">
                <a:latin typeface="Lucida Sans" panose="020B0602030504020204" pitchFamily="34" charset="0"/>
              </a:rPr>
              <a:t> [Accessed: November 7 2020].</a:t>
            </a:r>
            <a:endParaRPr lang="en-GB" altLang="en-US" sz="1400" dirty="0" smtClean="0">
              <a:latin typeface="Lucida Sans" panose="020B0602030504020204" pitchFamily="34" charset="0"/>
            </a:endParaRPr>
          </a:p>
          <a:p>
            <a:pPr marL="0" indent="0">
              <a:buNone/>
              <a:defRPr/>
            </a:pPr>
            <a:r>
              <a:rPr lang="en-GB" altLang="en-US" sz="1400" dirty="0" smtClean="0">
                <a:latin typeface="Lucida Sans" panose="020B0602030504020204" pitchFamily="34" charset="0"/>
              </a:rPr>
              <a:t>Atwal, K. (2019) </a:t>
            </a:r>
            <a:r>
              <a:rPr lang="en-GB" sz="1400" i="1" dirty="0">
                <a:latin typeface="Lucida Sans" panose="020B0602030504020204" pitchFamily="34" charset="0"/>
              </a:rPr>
              <a:t>Pupil talk: 6 questions to see if you are getting it </a:t>
            </a:r>
            <a:r>
              <a:rPr lang="en-GB" sz="1400" i="1" dirty="0">
                <a:latin typeface="Lucida Sans" panose="020B0602030504020204" pitchFamily="34" charset="0"/>
              </a:rPr>
              <a:t>right. </a:t>
            </a:r>
            <a:r>
              <a:rPr lang="en-GB" sz="1400" dirty="0">
                <a:latin typeface="Lucida Sans" panose="020B0602030504020204" pitchFamily="34" charset="0"/>
                <a:hlinkClick r:id="rId4"/>
              </a:rPr>
              <a:t>https://</a:t>
            </a:r>
            <a:r>
              <a:rPr lang="en-GB" sz="1400" dirty="0" smtClean="0">
                <a:latin typeface="Lucida Sans" panose="020B0602030504020204" pitchFamily="34" charset="0"/>
                <a:hlinkClick r:id="rId4"/>
              </a:rPr>
              <a:t>www.tes.com/news/pupil-talk-6-questions-see-if-you-are-getting-it-right</a:t>
            </a:r>
            <a:r>
              <a:rPr lang="en-GB" sz="1400" dirty="0" smtClean="0">
                <a:latin typeface="Lucida Sans" panose="020B0602030504020204" pitchFamily="34" charset="0"/>
              </a:rPr>
              <a:t> [Accessed: November 7 2020].</a:t>
            </a:r>
            <a:endParaRPr lang="en-GB" sz="1400" dirty="0">
              <a:latin typeface="Lucida Sans" panose="020B0602030504020204" pitchFamily="34" charset="0"/>
            </a:endParaRPr>
          </a:p>
          <a:p>
            <a:pPr marL="0" indent="0" algn="just">
              <a:buFontTx/>
              <a:buNone/>
              <a:defRPr/>
            </a:pPr>
            <a:r>
              <a:rPr lang="en-GB" altLang="en-US" sz="1400" dirty="0" smtClean="0">
                <a:latin typeface="Lucida Sans" panose="020B0602030504020204" pitchFamily="34" charset="0"/>
              </a:rPr>
              <a:t>Hart</a:t>
            </a:r>
            <a:r>
              <a:rPr lang="en-GB" altLang="en-US" sz="1400" dirty="0" smtClean="0">
                <a:latin typeface="Lucida Sans" panose="020B0602030504020204" pitchFamily="34" charset="0"/>
              </a:rPr>
              <a:t>, B. and </a:t>
            </a:r>
            <a:r>
              <a:rPr lang="en-GB" altLang="en-US" sz="1400" dirty="0" err="1" smtClean="0">
                <a:latin typeface="Lucida Sans" panose="020B0602030504020204" pitchFamily="34" charset="0"/>
              </a:rPr>
              <a:t>Risley</a:t>
            </a:r>
            <a:r>
              <a:rPr lang="en-GB" altLang="en-US" sz="1400" dirty="0" smtClean="0">
                <a:latin typeface="Lucida Sans" panose="020B0602030504020204" pitchFamily="34" charset="0"/>
              </a:rPr>
              <a:t>, T. R. (1995) </a:t>
            </a:r>
            <a:r>
              <a:rPr lang="en-GB" altLang="en-US" sz="1400" i="1" dirty="0" smtClean="0">
                <a:latin typeface="Lucida Sans" panose="020B0602030504020204" pitchFamily="34" charset="0"/>
              </a:rPr>
              <a:t>Meaningful Differences in the Everyday Experience of Young American Children. </a:t>
            </a:r>
            <a:r>
              <a:rPr lang="en-GB" altLang="en-US" sz="1400" dirty="0" smtClean="0">
                <a:latin typeface="Lucida Sans" panose="020B0602030504020204" pitchFamily="34" charset="0"/>
              </a:rPr>
              <a:t>Baltimore: Brookes Publishing</a:t>
            </a:r>
            <a:r>
              <a:rPr lang="en-GB" altLang="en-US" sz="1400" dirty="0" smtClean="0">
                <a:latin typeface="Lucida Sans" panose="020B0602030504020204" pitchFamily="34" charset="0"/>
              </a:rPr>
              <a:t>.</a:t>
            </a:r>
          </a:p>
          <a:p>
            <a:pPr marL="0" indent="0">
              <a:buFontTx/>
              <a:buNone/>
              <a:defRPr/>
            </a:pPr>
            <a:r>
              <a:rPr lang="en-GB" altLang="en-US" sz="1400" dirty="0" smtClean="0">
                <a:latin typeface="Lucida Sans" panose="020B0602030504020204" pitchFamily="34" charset="0"/>
              </a:rPr>
              <a:t>Lodge, L. </a:t>
            </a:r>
            <a:r>
              <a:rPr lang="en-GB" altLang="en-US" sz="1400" dirty="0">
                <a:latin typeface="Lucida Sans" panose="020B0602030504020204" pitchFamily="34" charset="0"/>
              </a:rPr>
              <a:t>(2020)</a:t>
            </a:r>
            <a:r>
              <a:rPr lang="en-GB" altLang="en-US" sz="1400" i="1" dirty="0">
                <a:latin typeface="Lucida Sans" panose="020B0602030504020204" pitchFamily="34" charset="0"/>
              </a:rPr>
              <a:t> </a:t>
            </a:r>
            <a:r>
              <a:rPr lang="en-GB" altLang="en-US" sz="1400" i="1" dirty="0" smtClean="0">
                <a:latin typeface="Lucida Sans" panose="020B0602030504020204" pitchFamily="34" charset="0"/>
              </a:rPr>
              <a:t>Silence is not golden: the importance of improving </a:t>
            </a:r>
            <a:r>
              <a:rPr lang="en-GB" altLang="en-US" sz="1400" i="1" dirty="0" err="1" smtClean="0">
                <a:latin typeface="Lucida Sans" panose="020B0602030504020204" pitchFamily="34" charset="0"/>
              </a:rPr>
              <a:t>oracy</a:t>
            </a:r>
            <a:r>
              <a:rPr lang="en-GB" altLang="en-US" sz="1400" i="1" dirty="0">
                <a:latin typeface="Lucida Sans" panose="020B0602030504020204" pitchFamily="34" charset="0"/>
              </a:rPr>
              <a:t>, </a:t>
            </a:r>
            <a:r>
              <a:rPr lang="en-GB" altLang="en-US" sz="1400" dirty="0">
                <a:latin typeface="Lucida Sans" panose="020B0602030504020204" pitchFamily="34" charset="0"/>
                <a:hlinkClick r:id="rId5"/>
              </a:rPr>
              <a:t>https://</a:t>
            </a:r>
            <a:r>
              <a:rPr lang="en-GB" altLang="en-US" sz="1400" dirty="0" smtClean="0">
                <a:latin typeface="Lucida Sans" panose="020B0602030504020204" pitchFamily="34" charset="0"/>
                <a:hlinkClick r:id="rId5"/>
              </a:rPr>
              <a:t>www.oneeducation.co.uk/news-blog/silence-is-not-golden-the-importance-of-improving-oracy</a:t>
            </a:r>
            <a:r>
              <a:rPr lang="en-GB" altLang="en-US" sz="1400" dirty="0" smtClean="0">
                <a:latin typeface="Lucida Sans" panose="020B0602030504020204" pitchFamily="34" charset="0"/>
              </a:rPr>
              <a:t> [Accessed: November 7 2020].</a:t>
            </a:r>
          </a:p>
          <a:p>
            <a:pPr marL="0" indent="0">
              <a:buFontTx/>
              <a:buNone/>
              <a:defRPr/>
            </a:pPr>
            <a:r>
              <a:rPr lang="en-GB" sz="1400" dirty="0">
                <a:latin typeface="Lucida Sans" panose="020B0602030504020204" pitchFamily="34" charset="0"/>
              </a:rPr>
              <a:t>McCormack, B.A. and Klopper, </a:t>
            </a:r>
            <a:r>
              <a:rPr lang="en-GB" sz="1400" dirty="0" smtClean="0">
                <a:latin typeface="Lucida Sans" panose="020B0602030504020204" pitchFamily="34" charset="0"/>
              </a:rPr>
              <a:t>C. (2016) ‘The </a:t>
            </a:r>
            <a:r>
              <a:rPr lang="en-GB" sz="1400" dirty="0">
                <a:latin typeface="Lucida Sans" panose="020B0602030504020204" pitchFamily="34" charset="0"/>
              </a:rPr>
              <a:t>potential of music in promoting </a:t>
            </a:r>
            <a:r>
              <a:rPr lang="en-GB" sz="1400" dirty="0" err="1">
                <a:latin typeface="Lucida Sans" panose="020B0602030504020204" pitchFamily="34" charset="0"/>
              </a:rPr>
              <a:t>oracy</a:t>
            </a:r>
            <a:r>
              <a:rPr lang="en-GB" sz="1400" dirty="0">
                <a:latin typeface="Lucida Sans" panose="020B0602030504020204" pitchFamily="34" charset="0"/>
              </a:rPr>
              <a:t> in students with English as an additional </a:t>
            </a:r>
            <a:r>
              <a:rPr lang="en-GB" sz="1400" dirty="0" smtClean="0">
                <a:latin typeface="Lucida Sans" panose="020B0602030504020204" pitchFamily="34" charset="0"/>
              </a:rPr>
              <a:t>language’, </a:t>
            </a:r>
            <a:r>
              <a:rPr lang="en-GB" sz="1400" i="1" dirty="0" smtClean="0">
                <a:latin typeface="Lucida Sans" panose="020B0602030504020204" pitchFamily="34" charset="0"/>
              </a:rPr>
              <a:t>International </a:t>
            </a:r>
            <a:r>
              <a:rPr lang="en-GB" sz="1400" i="1" dirty="0">
                <a:latin typeface="Lucida Sans" panose="020B0602030504020204" pitchFamily="34" charset="0"/>
              </a:rPr>
              <a:t>journal of music education</a:t>
            </a:r>
            <a:r>
              <a:rPr lang="en-GB" sz="1400" dirty="0">
                <a:latin typeface="Lucida Sans" panose="020B0602030504020204" pitchFamily="34" charset="0"/>
              </a:rPr>
              <a:t>, </a:t>
            </a:r>
            <a:r>
              <a:rPr lang="en-GB" sz="1400" i="1" dirty="0">
                <a:latin typeface="Lucida Sans" panose="020B0602030504020204" pitchFamily="34" charset="0"/>
              </a:rPr>
              <a:t>34</a:t>
            </a:r>
            <a:r>
              <a:rPr lang="en-GB" sz="1400" dirty="0">
                <a:latin typeface="Lucida Sans" panose="020B0602030504020204" pitchFamily="34" charset="0"/>
              </a:rPr>
              <a:t>(4), pp.416-432.</a:t>
            </a:r>
            <a:endParaRPr lang="en-GB" altLang="en-US" sz="1400" dirty="0" smtClean="0">
              <a:latin typeface="Lucida Sans" panose="020B0602030504020204" pitchFamily="34" charset="0"/>
            </a:endParaRPr>
          </a:p>
          <a:p>
            <a:pPr marL="0" indent="0" algn="just">
              <a:buFontTx/>
              <a:buNone/>
              <a:defRPr/>
            </a:pPr>
            <a:r>
              <a:rPr lang="en-GB" altLang="en-US" sz="1400" dirty="0" err="1" smtClean="0">
                <a:latin typeface="Lucida Sans" panose="020B0602030504020204" pitchFamily="34" charset="0"/>
              </a:rPr>
              <a:t>Neaum</a:t>
            </a:r>
            <a:r>
              <a:rPr lang="en-GB" altLang="en-US" sz="1400" dirty="0" smtClean="0">
                <a:latin typeface="Lucida Sans" panose="020B0602030504020204" pitchFamily="34" charset="0"/>
              </a:rPr>
              <a:t>, S. (2012) </a:t>
            </a:r>
            <a:r>
              <a:rPr lang="en-GB" altLang="en-US" sz="1400" i="1" dirty="0" smtClean="0">
                <a:latin typeface="Lucida Sans" panose="020B0602030504020204" pitchFamily="34" charset="0"/>
              </a:rPr>
              <a:t>Language and Literacy for the Early Years. </a:t>
            </a:r>
            <a:r>
              <a:rPr lang="en-GB" altLang="en-US" sz="1400" dirty="0" smtClean="0">
                <a:latin typeface="Lucida Sans" panose="020B0602030504020204" pitchFamily="34" charset="0"/>
              </a:rPr>
              <a:t>London: Sage Publications Ltd.</a:t>
            </a:r>
          </a:p>
          <a:p>
            <a:pPr marL="0" indent="0">
              <a:buFontTx/>
              <a:buNone/>
              <a:defRPr/>
            </a:pPr>
            <a:r>
              <a:rPr lang="en-GB" altLang="en-US" sz="1400" dirty="0" smtClean="0">
                <a:latin typeface="Lucida Sans" panose="020B0602030504020204" pitchFamily="34" charset="0"/>
              </a:rPr>
              <a:t>Welsh Government</a:t>
            </a:r>
            <a:r>
              <a:rPr lang="en-GB" altLang="en-US" sz="1400" dirty="0">
                <a:latin typeface="Lucida Sans" panose="020B0602030504020204" pitchFamily="34" charset="0"/>
              </a:rPr>
              <a:t> </a:t>
            </a:r>
            <a:r>
              <a:rPr lang="en-GB" altLang="en-US" sz="1400" dirty="0" smtClean="0">
                <a:latin typeface="Lucida Sans" panose="020B0602030504020204" pitchFamily="34" charset="0"/>
              </a:rPr>
              <a:t>(2013) </a:t>
            </a:r>
            <a:r>
              <a:rPr lang="en-US" sz="1400" i="1" dirty="0" smtClean="0">
                <a:latin typeface="Lucida Sans" panose="020B0602030504020204" pitchFamily="34" charset="0"/>
              </a:rPr>
              <a:t>National </a:t>
            </a:r>
            <a:r>
              <a:rPr lang="en-US" sz="1400" i="1" dirty="0">
                <a:latin typeface="Lucida Sans" panose="020B0602030504020204" pitchFamily="34" charset="0"/>
              </a:rPr>
              <a:t>Literacy and Numeracy </a:t>
            </a:r>
            <a:r>
              <a:rPr lang="en-US" sz="1400" i="1" dirty="0" smtClean="0">
                <a:latin typeface="Lucida Sans" panose="020B0602030504020204" pitchFamily="34" charset="0"/>
              </a:rPr>
              <a:t>Framework</a:t>
            </a:r>
            <a:r>
              <a:rPr lang="en-US" sz="1400" dirty="0" smtClean="0">
                <a:latin typeface="Lucida Sans" panose="020B0602030504020204" pitchFamily="34" charset="0"/>
              </a:rPr>
              <a:t>. Available at: </a:t>
            </a:r>
            <a:r>
              <a:rPr lang="en-US" sz="1400" dirty="0" smtClean="0">
                <a:latin typeface="Lucida Sans" panose="020B0602030504020204" pitchFamily="34" charset="0"/>
                <a:hlinkClick r:id="rId6"/>
              </a:rPr>
              <a:t>http</a:t>
            </a:r>
            <a:r>
              <a:rPr lang="en-US" sz="1400" dirty="0">
                <a:latin typeface="Lucida Sans" panose="020B0602030504020204" pitchFamily="34" charset="0"/>
                <a:hlinkClick r:id="rId6"/>
              </a:rPr>
              <a:t>://learning.gov.wales/resources/browse-all/nlnf/?</a:t>
            </a:r>
            <a:r>
              <a:rPr lang="en-US" sz="1400" dirty="0" smtClean="0">
                <a:latin typeface="Lucida Sans" panose="020B0602030504020204" pitchFamily="34" charset="0"/>
                <a:hlinkClick r:id="rId6"/>
              </a:rPr>
              <a:t>lang=en</a:t>
            </a:r>
            <a:r>
              <a:rPr lang="en-US" sz="1400" dirty="0" smtClean="0">
                <a:latin typeface="Lucida Sans" panose="020B0602030504020204" pitchFamily="34" charset="0"/>
              </a:rPr>
              <a:t> [Accessed: October 11 </a:t>
            </a:r>
            <a:r>
              <a:rPr lang="en-US" sz="1600" dirty="0" smtClean="0">
                <a:latin typeface="Lucida Sans" panose="020B0602030504020204" pitchFamily="34" charset="0"/>
              </a:rPr>
              <a:t>2017].</a:t>
            </a:r>
            <a:endParaRPr lang="en-GB" altLang="en-US" sz="1600" dirty="0" smtClean="0">
              <a:latin typeface="Lucida Sans" panose="020B0602030504020204" pitchFamily="34" charset="0"/>
            </a:endParaRPr>
          </a:p>
        </p:txBody>
      </p:sp>
      <p:sp>
        <p:nvSpPr>
          <p:cNvPr id="10245"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A1A2FFA1-341B-40C0-87CC-D61D072AA183}" type="slidenum">
              <a:rPr lang="en-GB" altLang="en-US" sz="1400" smtClean="0">
                <a:ea typeface="ＭＳ Ｐゴシック" pitchFamily="34" charset="-128"/>
              </a:rPr>
              <a:pPr eaLnBrk="1" hangingPunct="1">
                <a:spcBef>
                  <a:spcPct val="0"/>
                </a:spcBef>
                <a:buFontTx/>
                <a:buNone/>
                <a:defRPr/>
              </a:pPr>
              <a:t>33</a:t>
            </a:fld>
            <a:endParaRPr lang="en-GB" altLang="en-US" sz="1400" smtClean="0">
              <a:ea typeface="ＭＳ Ｐゴシック" pitchFamily="34" charset="-128"/>
            </a:endParaRPr>
          </a:p>
        </p:txBody>
      </p:sp>
    </p:spTree>
    <p:extLst>
      <p:ext uri="{BB962C8B-B14F-4D97-AF65-F5344CB8AC3E}">
        <p14:creationId xmlns:p14="http://schemas.microsoft.com/office/powerpoint/2010/main" val="27041743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784</TotalTime>
  <Words>1912</Words>
  <Application>Microsoft Office PowerPoint</Application>
  <PresentationFormat>On-screen Show (4:3)</PresentationFormat>
  <Paragraphs>337</Paragraphs>
  <Slides>33</Slides>
  <Notes>33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MS PGothic</vt:lpstr>
      <vt:lpstr>Arial</vt:lpstr>
      <vt:lpstr>Calibri</vt:lpstr>
      <vt:lpstr>Calibri Light</vt:lpstr>
      <vt:lpstr>Lucida Sans</vt:lpstr>
      <vt:lpstr>Myriad Pro</vt:lpstr>
      <vt:lpstr>Times</vt:lpstr>
      <vt:lpstr>Wingdings</vt:lpstr>
      <vt:lpstr>Office Theme</vt:lpstr>
      <vt:lpstr>PowerPoint Presentation</vt:lpstr>
      <vt:lpstr>Cynnwys     Content</vt:lpstr>
      <vt:lpstr>Sgiliau Cyflogadwyedd/Trosglwyddadwy Employability/Transferable Skills</vt:lpstr>
      <vt:lpstr>Adnoddau   Resources</vt:lpstr>
      <vt:lpstr>Llythrennedd gynnar Early literacy</vt:lpstr>
      <vt:lpstr>Agweddau Attitudes</vt:lpstr>
      <vt:lpstr>Ymchwil – Hart a Risley (1995) Research – Hart and Risley (1995)</vt:lpstr>
      <vt:lpstr>Rhieni Parents</vt:lpstr>
      <vt:lpstr>Rhyngweithrediadau o ansawdd uchel High quality interactions</vt:lpstr>
      <vt:lpstr>Rhyngweithrediadau o ansawdd isel Poor quality interactions</vt:lpstr>
      <vt:lpstr>Llafaredd  Oracy</vt:lpstr>
      <vt:lpstr>Pam fod llafaredd yn bwysig? Why is oracy important?</vt:lpstr>
      <vt:lpstr>Geirfa wan yn 5 oed Poor vocabulary at 5 years</vt:lpstr>
      <vt:lpstr>Agweddau tuag at lafaredd Attitudes towards oracy</vt:lpstr>
      <vt:lpstr>‘Silence is not golden’ (Lodge, 2020)</vt:lpstr>
      <vt:lpstr>Blogiau Blogs</vt:lpstr>
      <vt:lpstr>Cyfleoedd i hyrwyddo llafaredd  Opportunities to promote oracy</vt:lpstr>
      <vt:lpstr>Ymarfer wrth sgwrsio Practising when conversing</vt:lpstr>
      <vt:lpstr>Gweithio ar y cyd Collaborative work</vt:lpstr>
      <vt:lpstr>Datblygu naratif Developing narrative</vt:lpstr>
      <vt:lpstr>Brwdfrydedd ac ysgogiad Enthusiasm and motivation</vt:lpstr>
      <vt:lpstr>‘Amgylcheddau siarad’ ‘Talking environments’</vt:lpstr>
      <vt:lpstr>Clip fideo – gwyliwch a thrafodwch  Video clip – watch and discuss</vt:lpstr>
      <vt:lpstr>Eich profiadau chi? Your experiences?</vt:lpstr>
      <vt:lpstr>Llafaredd ag adrodd stori Oracy and storytelling</vt:lpstr>
      <vt:lpstr>  Fframweithiau Llythrennedd a Rhifedd     Literacy and Numeracy Framework</vt:lpstr>
      <vt:lpstr>  Ieithoedd, Llythrennedd a Chyfathrebu     </vt:lpstr>
      <vt:lpstr>  Languages, Literacy and Communication</vt:lpstr>
      <vt:lpstr>Llywodraeth Cymru, 2020 Welsh Government, 2020</vt:lpstr>
      <vt:lpstr> Fframweithiau/Rhaglenni/Sefydliadau  Frameworks/Programmes/Organisations</vt:lpstr>
      <vt:lpstr> Y dyfodol  The future</vt:lpstr>
      <vt:lpstr> Y dyfodol  The future</vt:lpstr>
      <vt:lpstr>  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Alison Rees-Edwards</cp:lastModifiedBy>
  <cp:revision>49</cp:revision>
  <cp:lastPrinted>2019-11-18T15:32:42Z</cp:lastPrinted>
  <dcterms:created xsi:type="dcterms:W3CDTF">2015-04-14T15:21:28Z</dcterms:created>
  <dcterms:modified xsi:type="dcterms:W3CDTF">2020-11-07T16:45:01Z</dcterms:modified>
</cp:coreProperties>
</file>