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8" r:id="rId5"/>
    <p:sldId id="257" r:id="rId6"/>
    <p:sldId id="259" r:id="rId7"/>
    <p:sldId id="261" r:id="rId8"/>
    <p:sldId id="262" r:id="rId9"/>
    <p:sldId id="263" r:id="rId10"/>
    <p:sldId id="265" r:id="rId11"/>
    <p:sldId id="266" r:id="rId12"/>
    <p:sldId id="267" r:id="rId13"/>
    <p:sldId id="268"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11/6/2023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00588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11/6/2023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502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11/6/2023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2385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11/6/2023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9642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11/6/2023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880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11/6/2023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606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11/6/2023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704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11/6/2023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910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11/6/2023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8566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11/6/2023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36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11/6/2023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703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11/6/2023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071307439"/>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data-and-information/publications/statistical/adult-dental-health-survey/adult-dental-health-survey-2009-summary-report-and-thematic-series" TargetMode="Externa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hyperlink" Target="https://bmjopen.bmj.com/content/5/12/e009476" TargetMode="External" /><Relationship Id="rId5" Type="http://schemas.openxmlformats.org/officeDocument/2006/relationships/hyperlink" Target="https://www.ncbi.nlm.nih.gov/pmc/articles/PMC8950250/" TargetMode="External" /><Relationship Id="rId4" Type="http://schemas.openxmlformats.org/officeDocument/2006/relationships/hyperlink" Target="https://onlinelibrary.wiley.com/doi/abs/10.1111/j.1741-2358.1998.00093.x"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blip>
          <a:srcRect t="13056" b="2675"/>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9723306" cy="5235514"/>
          </a:xfrm>
        </p:spPr>
        <p:txBody>
          <a:bodyPr vert="horz" lIns="91440" tIns="45720" rIns="91440" bIns="45720" rtlCol="0" anchor="b">
            <a:normAutofit/>
          </a:bodyPr>
          <a:lstStyle/>
          <a:p>
            <a:r>
              <a:rPr lang="en-US" dirty="0">
                <a:solidFill>
                  <a:srgbClr val="FFFFFF"/>
                </a:solidFill>
              </a:rPr>
              <a:t>ORAL HEALTH PROBLEMS AND OLD ADULTS (above 65 YEARS)</a:t>
            </a:r>
          </a:p>
        </p:txBody>
      </p:sp>
    </p:spTree>
    <p:extLst>
      <p:ext uri="{BB962C8B-B14F-4D97-AF65-F5344CB8AC3E}">
        <p14:creationId xmlns:p14="http://schemas.microsoft.com/office/powerpoint/2010/main" val="2605999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0E01364E-A8D2-474D-7FA5-4723A2038DA4}"/>
              </a:ext>
            </a:extLst>
          </p:cNvPr>
          <p:cNvPicPr>
            <a:picLocks noChangeAspect="1"/>
          </p:cNvPicPr>
          <p:nvPr/>
        </p:nvPicPr>
        <p:blipFill rotWithShape="1">
          <a:blip r:embed="rId3">
            <a:alphaModFix/>
          </a:blip>
          <a:srcRect t="13056" b="2675"/>
          <a:stretch/>
        </p:blipFill>
        <p:spPr>
          <a:xfrm>
            <a:off x="-5335" y="-4"/>
            <a:ext cx="12191980" cy="6857990"/>
          </a:xfrm>
          <a:prstGeom prst="rect">
            <a:avLst/>
          </a:prstGeom>
        </p:spPr>
      </p:pic>
      <p:sp>
        <p:nvSpPr>
          <p:cNvPr id="17" name="Rectangle 16">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6AB57-C69D-EF49-BD0D-706FF628E074}"/>
              </a:ext>
            </a:extLst>
          </p:cNvPr>
          <p:cNvSpPr>
            <a:spLocks noGrp="1"/>
          </p:cNvSpPr>
          <p:nvPr>
            <p:ph type="title"/>
          </p:nvPr>
        </p:nvSpPr>
        <p:spPr>
          <a:xfrm>
            <a:off x="202105" y="1900024"/>
            <a:ext cx="11925300" cy="1291650"/>
          </a:xfrm>
        </p:spPr>
        <p:txBody>
          <a:bodyPr vert="horz" lIns="91440" tIns="45720" rIns="91440" bIns="45720" rtlCol="0" anchor="ctr">
            <a:normAutofit fontScale="90000"/>
          </a:bodyPr>
          <a:lstStyle/>
          <a:p>
            <a:pPr marL="342900" indent="-342900">
              <a:buFont typeface="Arial" panose="020B0604020202020204" pitchFamily="34" charset="0"/>
              <a:buChar char="•"/>
            </a:pPr>
            <a:r>
              <a:rPr lang="en-US" sz="2700" dirty="0">
                <a:latin typeface="Arial" panose="020B0604020202020204" pitchFamily="34" charset="0"/>
                <a:cs typeface="Arial" panose="020B0604020202020204" pitchFamily="34" charset="0"/>
              </a:rPr>
              <a:t>There are approximately 11 million older people over the age of 65.</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that indicates oral health is the essential factor of overall health, wellbeing and quality of life which includes several oral diseases and conditions such as periodontal disease , dental caries , oral cancer , tooth loss ,etc.(Moore and Davies,2015 ) </a:t>
            </a:r>
            <a:br>
              <a:rPr lang="en-US" sz="2700" dirty="0"/>
            </a:br>
            <a:br>
              <a:rPr lang="en-US" sz="2400" dirty="0"/>
            </a:br>
            <a:br>
              <a:rPr lang="en-US" sz="2400" dirty="0"/>
            </a:br>
            <a:endParaRPr lang="en-US" sz="2400" dirty="0"/>
          </a:p>
        </p:txBody>
      </p:sp>
      <p:sp>
        <p:nvSpPr>
          <p:cNvPr id="4" name="TextBox 3">
            <a:extLst>
              <a:ext uri="{FF2B5EF4-FFF2-40B4-BE49-F238E27FC236}">
                <a16:creationId xmlns:a16="http://schemas.microsoft.com/office/drawing/2014/main" id="{34105534-66F8-9A86-9252-986306013DED}"/>
              </a:ext>
            </a:extLst>
          </p:cNvPr>
          <p:cNvSpPr txBox="1"/>
          <p:nvPr/>
        </p:nvSpPr>
        <p:spPr>
          <a:xfrm>
            <a:off x="276001" y="3241449"/>
            <a:ext cx="9885680" cy="2123658"/>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although dental diseases are mainly preventable , majority of adults experience poor oral health.</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(Griffin et al,2012)</a:t>
            </a:r>
          </a:p>
          <a:p>
            <a:br>
              <a:rPr lang="en-US" sz="2000"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70D1286-F0DF-F4D0-7647-FBDAE3CBBC46}"/>
              </a:ext>
            </a:extLst>
          </p:cNvPr>
          <p:cNvSpPr txBox="1"/>
          <p:nvPr/>
        </p:nvSpPr>
        <p:spPr>
          <a:xfrm>
            <a:off x="403038" y="409575"/>
            <a:ext cx="5569137" cy="584775"/>
          </a:xfrm>
          <a:prstGeom prst="rect">
            <a:avLst/>
          </a:prstGeom>
          <a:noFill/>
        </p:spPr>
        <p:txBody>
          <a:bodyPr wrap="square" rtlCol="0">
            <a:spAutoFit/>
          </a:bodyPr>
          <a:lstStyle/>
          <a:p>
            <a:r>
              <a:rPr lang="en-GB" sz="3200" b="1" dirty="0"/>
              <a:t>INTRODUCTION:</a:t>
            </a:r>
          </a:p>
        </p:txBody>
      </p:sp>
    </p:spTree>
    <p:extLst>
      <p:ext uri="{BB962C8B-B14F-4D97-AF65-F5344CB8AC3E}">
        <p14:creationId xmlns:p14="http://schemas.microsoft.com/office/powerpoint/2010/main" val="4275596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238125" y="180975"/>
            <a:ext cx="10490835" cy="771525"/>
          </a:xfrm>
        </p:spPr>
        <p:txBody>
          <a:bodyPr vert="horz" lIns="91440" tIns="45720" rIns="91440" bIns="45720" rtlCol="0" anchor="b">
            <a:normAutofit/>
          </a:bodyPr>
          <a:lstStyle/>
          <a:p>
            <a:r>
              <a:rPr lang="en-US" dirty="0">
                <a:solidFill>
                  <a:schemeClr val="tx1">
                    <a:lumMod val="95000"/>
                    <a:lumOff val="5000"/>
                  </a:schemeClr>
                </a:solidFill>
              </a:rPr>
              <a:t>PREVALENCE: (Ramsay et al ,2015)</a:t>
            </a:r>
          </a:p>
        </p:txBody>
      </p:sp>
      <p:sp>
        <p:nvSpPr>
          <p:cNvPr id="7" name="TextBox 6">
            <a:extLst>
              <a:ext uri="{FF2B5EF4-FFF2-40B4-BE49-F238E27FC236}">
                <a16:creationId xmlns:a16="http://schemas.microsoft.com/office/drawing/2014/main" id="{821E28EA-9A9E-D072-5749-E4619839A86C}"/>
              </a:ext>
            </a:extLst>
          </p:cNvPr>
          <p:cNvSpPr txBox="1"/>
          <p:nvPr/>
        </p:nvSpPr>
        <p:spPr>
          <a:xfrm>
            <a:off x="238125" y="1249323"/>
            <a:ext cx="10972800" cy="5078313"/>
          </a:xfrm>
          <a:prstGeom prst="rect">
            <a:avLst/>
          </a:prstGeom>
          <a:noFill/>
        </p:spPr>
        <p:txBody>
          <a:bodyPr wrap="square" rtlCol="0">
            <a:spAutoFit/>
          </a:bodyPr>
          <a:lstStyle/>
          <a:p>
            <a:pPr marL="285750" indent="-285750">
              <a:buFont typeface="Arial" panose="020B0604020202020204" pitchFamily="34" charset="0"/>
              <a:buChar char="•"/>
            </a:pPr>
            <a:r>
              <a:rPr lang="en-GB" sz="2400" dirty="0"/>
              <a:t>Among 1660 older aged men, (clinically examined)</a:t>
            </a:r>
          </a:p>
          <a:p>
            <a:r>
              <a:rPr lang="en-GB" sz="2400" dirty="0"/>
              <a:t>    338 were edentulous (20%)</a:t>
            </a:r>
          </a:p>
          <a:p>
            <a:r>
              <a:rPr lang="en-GB" sz="2400" dirty="0"/>
              <a:t>    728 had periodontal disease (43%)</a:t>
            </a:r>
          </a:p>
          <a:p>
            <a:r>
              <a:rPr lang="en-GB" sz="2400" dirty="0"/>
              <a:t>    233 had loss of attachment to gingiva (19%)</a:t>
            </a:r>
          </a:p>
          <a:p>
            <a:r>
              <a:rPr lang="en-GB" sz="2400" dirty="0"/>
              <a:t>Gingival bleeding ratio was 16%.</a:t>
            </a:r>
          </a:p>
          <a:p>
            <a:endParaRPr lang="en-GB" sz="2400" dirty="0"/>
          </a:p>
          <a:p>
            <a:pPr marL="285750" indent="-285750">
              <a:buFont typeface="Arial" panose="020B0604020202020204" pitchFamily="34" charset="0"/>
              <a:buChar char="•"/>
            </a:pPr>
            <a:r>
              <a:rPr lang="en-GB" sz="2400" dirty="0"/>
              <a:t>Subjective measure:</a:t>
            </a:r>
          </a:p>
          <a:p>
            <a:pPr marL="285750" indent="-285750">
              <a:buFont typeface="Wingdings" panose="05000000000000000000" pitchFamily="2" charset="2"/>
              <a:buChar char="Ø"/>
            </a:pPr>
            <a:r>
              <a:rPr lang="en-GB" sz="2400" dirty="0"/>
              <a:t>Among 2147 with questionnaires forms</a:t>
            </a:r>
          </a:p>
          <a:p>
            <a:r>
              <a:rPr lang="en-GB" sz="2400" dirty="0"/>
              <a:t>35% fair/poor health</a:t>
            </a:r>
          </a:p>
          <a:p>
            <a:r>
              <a:rPr lang="en-GB" sz="2400" dirty="0"/>
              <a:t>11% - difficulty in eating due to oral disease</a:t>
            </a:r>
          </a:p>
          <a:p>
            <a:r>
              <a:rPr lang="en-GB" sz="2400" dirty="0"/>
              <a:t>31% - 1 to 2 symptoms of dry mouth</a:t>
            </a:r>
          </a:p>
          <a:p>
            <a:r>
              <a:rPr lang="en-GB" sz="2400" dirty="0"/>
              <a:t>20% - 3 to 5 symptoms of dry mouth</a:t>
            </a:r>
          </a:p>
          <a:p>
            <a:endParaRPr lang="en-GB" dirty="0"/>
          </a:p>
          <a:p>
            <a:r>
              <a:rPr lang="en-GB" dirty="0"/>
              <a:t>     </a:t>
            </a:r>
          </a:p>
        </p:txBody>
      </p:sp>
    </p:spTree>
    <p:extLst>
      <p:ext uri="{BB962C8B-B14F-4D97-AF65-F5344CB8AC3E}">
        <p14:creationId xmlns:p14="http://schemas.microsoft.com/office/powerpoint/2010/main" val="339616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9723306" cy="777179"/>
          </a:xfrm>
        </p:spPr>
        <p:txBody>
          <a:bodyPr vert="horz" lIns="91440" tIns="45720" rIns="91440" bIns="45720" rtlCol="0" anchor="b">
            <a:normAutofit/>
          </a:bodyPr>
          <a:lstStyle/>
          <a:p>
            <a:r>
              <a:rPr lang="en-US" dirty="0">
                <a:solidFill>
                  <a:schemeClr val="tx1">
                    <a:lumMod val="95000"/>
                    <a:lumOff val="5000"/>
                  </a:schemeClr>
                </a:solidFill>
              </a:rPr>
              <a:t>Rationale:</a:t>
            </a:r>
            <a:r>
              <a:rPr lang="en-US" dirty="0">
                <a:solidFill>
                  <a:srgbClr val="FFFFFF"/>
                </a:solidFill>
              </a:rPr>
              <a:t>:</a:t>
            </a:r>
          </a:p>
        </p:txBody>
      </p:sp>
      <p:sp>
        <p:nvSpPr>
          <p:cNvPr id="4" name="TextBox 3">
            <a:extLst>
              <a:ext uri="{FF2B5EF4-FFF2-40B4-BE49-F238E27FC236}">
                <a16:creationId xmlns:a16="http://schemas.microsoft.com/office/drawing/2014/main" id="{D06C72B4-DCFB-8D56-42E8-FC115CF26FDF}"/>
              </a:ext>
            </a:extLst>
          </p:cNvPr>
          <p:cNvSpPr txBox="1"/>
          <p:nvPr/>
        </p:nvSpPr>
        <p:spPr>
          <a:xfrm>
            <a:off x="219075" y="1485900"/>
            <a:ext cx="11525250" cy="4678204"/>
          </a:xfrm>
          <a:prstGeom prst="rect">
            <a:avLst/>
          </a:prstGeom>
          <a:noFill/>
        </p:spPr>
        <p:txBody>
          <a:bodyPr wrap="square" rtlCol="0">
            <a:spAutoFit/>
          </a:bodyPr>
          <a:lstStyle/>
          <a:p>
            <a:pPr marL="285750" indent="-285750">
              <a:buFont typeface="Arial" panose="020B0604020202020204" pitchFamily="34" charset="0"/>
              <a:buChar char="•"/>
            </a:pPr>
            <a:r>
              <a:rPr lang="en-GB" sz="2800" dirty="0"/>
              <a:t>Ensuring that individuals of society are healthy and realising their full potential necessitates the avoidance of oral diseases through the promotion of oral health and wellbeing.(Bourgeois et al,2014)</a:t>
            </a:r>
          </a:p>
          <a:p>
            <a:pPr marL="285750" indent="-285750">
              <a:buFont typeface="Arial" panose="020B0604020202020204" pitchFamily="34" charset="0"/>
              <a:buChar char="•"/>
            </a:pPr>
            <a:r>
              <a:rPr lang="en-GB" sz="2800" dirty="0"/>
              <a:t>To focuses on the most common dental comorbidities in the old population , their impact on quality of life , barriers to dental treatment in the elderly and approaches to enhance their dental health.(Janto et al,2022)</a:t>
            </a:r>
          </a:p>
          <a:p>
            <a:pPr marL="285750" indent="-285750">
              <a:buFont typeface="Arial" panose="020B0604020202020204" pitchFamily="34" charset="0"/>
              <a:buChar char="•"/>
            </a:pPr>
            <a:r>
              <a:rPr lang="en-GB" sz="2800" dirty="0"/>
              <a:t>Information regarding to oral health must be provided to both , older individuals as well as their caretaker to access any oral disease or oral pathology.</a:t>
            </a:r>
          </a:p>
          <a:p>
            <a:endParaRPr lang="en-GB" dirty="0"/>
          </a:p>
        </p:txBody>
      </p:sp>
    </p:spTree>
    <p:extLst>
      <p:ext uri="{BB962C8B-B14F-4D97-AF65-F5344CB8AC3E}">
        <p14:creationId xmlns:p14="http://schemas.microsoft.com/office/powerpoint/2010/main" val="194349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0"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90497" y="0"/>
            <a:ext cx="5823585" cy="939104"/>
          </a:xfrm>
        </p:spPr>
        <p:txBody>
          <a:bodyPr vert="horz" lIns="91440" tIns="45720" rIns="91440" bIns="45720" rtlCol="0" anchor="b">
            <a:normAutofit/>
          </a:bodyPr>
          <a:lstStyle/>
          <a:p>
            <a:r>
              <a:rPr lang="en-US" sz="3200" b="1" dirty="0">
                <a:solidFill>
                  <a:schemeClr val="tx1">
                    <a:lumMod val="95000"/>
                    <a:lumOff val="5000"/>
                  </a:schemeClr>
                </a:solidFill>
                <a:latin typeface="Arial Black" panose="020B0A04020102020204" pitchFamily="34" charset="0"/>
              </a:rPr>
              <a:t>Research question:</a:t>
            </a:r>
          </a:p>
        </p:txBody>
      </p:sp>
      <p:sp>
        <p:nvSpPr>
          <p:cNvPr id="4" name="TextBox 3">
            <a:extLst>
              <a:ext uri="{FF2B5EF4-FFF2-40B4-BE49-F238E27FC236}">
                <a16:creationId xmlns:a16="http://schemas.microsoft.com/office/drawing/2014/main" id="{6750BECD-AF16-1752-F0F6-5F3487B46016}"/>
              </a:ext>
            </a:extLst>
          </p:cNvPr>
          <p:cNvSpPr txBox="1"/>
          <p:nvPr/>
        </p:nvSpPr>
        <p:spPr>
          <a:xfrm>
            <a:off x="90497" y="991605"/>
            <a:ext cx="12011005"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What are the ailments that older people has that affects their oral health and what are the self care measures for the same?</a:t>
            </a:r>
          </a:p>
        </p:txBody>
      </p:sp>
      <p:sp>
        <p:nvSpPr>
          <p:cNvPr id="3" name="TextBox 2">
            <a:extLst>
              <a:ext uri="{FF2B5EF4-FFF2-40B4-BE49-F238E27FC236}">
                <a16:creationId xmlns:a16="http://schemas.microsoft.com/office/drawing/2014/main" id="{1DFD560A-1024-0F1F-CA4D-647CCC5757E3}"/>
              </a:ext>
            </a:extLst>
          </p:cNvPr>
          <p:cNvSpPr txBox="1"/>
          <p:nvPr/>
        </p:nvSpPr>
        <p:spPr>
          <a:xfrm>
            <a:off x="90497" y="2090931"/>
            <a:ext cx="11287125" cy="1508105"/>
          </a:xfrm>
          <a:prstGeom prst="rect">
            <a:avLst/>
          </a:prstGeom>
          <a:noFill/>
        </p:spPr>
        <p:txBody>
          <a:bodyPr wrap="square" rtlCol="0">
            <a:spAutoFit/>
          </a:bodyPr>
          <a:lstStyle/>
          <a:p>
            <a:r>
              <a:rPr lang="en-GB" sz="3200" b="1" dirty="0">
                <a:latin typeface="Arial Black" panose="020B0A04020102020204" pitchFamily="34" charset="0"/>
              </a:rPr>
              <a:t>Objectives of study:</a:t>
            </a:r>
            <a:endParaRPr lang="en-GB" sz="3200" dirty="0">
              <a:latin typeface="Arial Black" panose="020B0A04020102020204" pitchFamily="34" charset="0"/>
            </a:endParaRPr>
          </a:p>
          <a:p>
            <a:pPr marL="342900" indent="-342900">
              <a:buFont typeface="+mj-lt"/>
              <a:buAutoNum type="arabicPeriod"/>
            </a:pPr>
            <a:r>
              <a:rPr lang="en-GB" sz="2000" dirty="0"/>
              <a:t>Systemic conditions that affects oral health</a:t>
            </a:r>
          </a:p>
          <a:p>
            <a:pPr marL="342900" indent="-342900">
              <a:buFont typeface="+mj-lt"/>
              <a:buAutoNum type="arabicPeriod"/>
            </a:pPr>
            <a:r>
              <a:rPr lang="en-GB" sz="2000" dirty="0"/>
              <a:t>Most common oral diseases among aged individuals</a:t>
            </a:r>
          </a:p>
          <a:p>
            <a:pPr marL="342900" indent="-342900">
              <a:buFont typeface="+mj-lt"/>
              <a:buAutoNum type="arabicPeriod"/>
            </a:pPr>
            <a:r>
              <a:rPr lang="en-GB" sz="2000" dirty="0"/>
              <a:t>Self management approaches(how and why) for basic oral condition</a:t>
            </a:r>
          </a:p>
        </p:txBody>
      </p:sp>
      <p:sp>
        <p:nvSpPr>
          <p:cNvPr id="8" name="TextBox 7">
            <a:extLst>
              <a:ext uri="{FF2B5EF4-FFF2-40B4-BE49-F238E27FC236}">
                <a16:creationId xmlns:a16="http://schemas.microsoft.com/office/drawing/2014/main" id="{C69EBD38-17C8-8875-463E-C3745098CC8E}"/>
              </a:ext>
            </a:extLst>
          </p:cNvPr>
          <p:cNvSpPr txBox="1"/>
          <p:nvPr/>
        </p:nvSpPr>
        <p:spPr>
          <a:xfrm>
            <a:off x="180975" y="3971925"/>
            <a:ext cx="11753850" cy="2092881"/>
          </a:xfrm>
          <a:prstGeom prst="rect">
            <a:avLst/>
          </a:prstGeom>
          <a:noFill/>
        </p:spPr>
        <p:txBody>
          <a:bodyPr wrap="square" rtlCol="0">
            <a:spAutoFit/>
          </a:bodyPr>
          <a:lstStyle/>
          <a:p>
            <a:r>
              <a:rPr lang="en-GB" sz="3200" b="1" dirty="0">
                <a:latin typeface="Arial Black" panose="020B0A04020102020204" pitchFamily="34" charset="0"/>
              </a:rPr>
              <a:t>Research methodology:</a:t>
            </a:r>
          </a:p>
          <a:p>
            <a:r>
              <a:rPr lang="en-GB" sz="2400" dirty="0">
                <a:latin typeface="Avenir Next LT Pro" panose="020B0504020202020204" pitchFamily="34" charset="0"/>
              </a:rPr>
              <a:t>Pragmatic research which includes both qualitative research and quantitative research.</a:t>
            </a:r>
          </a:p>
          <a:p>
            <a:endParaRPr lang="en-GB" sz="3200" b="1" dirty="0">
              <a:latin typeface="Arial Black" panose="020B0A04020102020204" pitchFamily="34" charset="0"/>
            </a:endParaRPr>
          </a:p>
          <a:p>
            <a:endParaRPr lang="en-GB" dirty="0"/>
          </a:p>
        </p:txBody>
      </p:sp>
    </p:spTree>
    <p:extLst>
      <p:ext uri="{BB962C8B-B14F-4D97-AF65-F5344CB8AC3E}">
        <p14:creationId xmlns:p14="http://schemas.microsoft.com/office/powerpoint/2010/main" val="3597711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548454" y="571500"/>
            <a:ext cx="9723306" cy="929579"/>
          </a:xfrm>
        </p:spPr>
        <p:txBody>
          <a:bodyPr vert="horz" lIns="91440" tIns="45720" rIns="91440" bIns="45720" rtlCol="0" anchor="b">
            <a:normAutofit fontScale="90000"/>
          </a:bodyPr>
          <a:lstStyle/>
          <a:p>
            <a:r>
              <a:rPr lang="en-US" dirty="0">
                <a:solidFill>
                  <a:schemeClr val="tx1">
                    <a:lumMod val="95000"/>
                    <a:lumOff val="5000"/>
                  </a:schemeClr>
                </a:solidFill>
              </a:rPr>
              <a:t>Research design:</a:t>
            </a:r>
            <a:br>
              <a:rPr lang="en-US" dirty="0">
                <a:solidFill>
                  <a:schemeClr val="tx1">
                    <a:lumMod val="95000"/>
                    <a:lumOff val="5000"/>
                  </a:schemeClr>
                </a:solidFill>
              </a:rPr>
            </a:br>
            <a:endParaRPr lang="en-US" dirty="0">
              <a:solidFill>
                <a:schemeClr val="tx1">
                  <a:lumMod val="95000"/>
                  <a:lumOff val="5000"/>
                </a:schemeClr>
              </a:solidFill>
            </a:endParaRPr>
          </a:p>
        </p:txBody>
      </p:sp>
      <p:sp>
        <p:nvSpPr>
          <p:cNvPr id="3" name="TextBox 2">
            <a:extLst>
              <a:ext uri="{FF2B5EF4-FFF2-40B4-BE49-F238E27FC236}">
                <a16:creationId xmlns:a16="http://schemas.microsoft.com/office/drawing/2014/main" id="{F3E10918-60A5-E0A8-57B8-50114E51CF3E}"/>
              </a:ext>
            </a:extLst>
          </p:cNvPr>
          <p:cNvSpPr txBox="1"/>
          <p:nvPr/>
        </p:nvSpPr>
        <p:spPr>
          <a:xfrm>
            <a:off x="142885" y="1023937"/>
            <a:ext cx="11125200" cy="3970318"/>
          </a:xfrm>
          <a:prstGeom prst="rect">
            <a:avLst/>
          </a:prstGeom>
          <a:noFill/>
        </p:spPr>
        <p:txBody>
          <a:bodyPr wrap="square" rtlCol="0">
            <a:spAutoFit/>
          </a:bodyPr>
          <a:lstStyle/>
          <a:p>
            <a:pPr marL="285750" indent="-285750">
              <a:buFont typeface="Arial" panose="020B0604020202020204" pitchFamily="34" charset="0"/>
              <a:buChar char="•"/>
            </a:pPr>
            <a:r>
              <a:rPr lang="en-GB" sz="2400" dirty="0"/>
              <a:t>Aim: to find out which are the oral diseases in older people and how to manage it by self and by clinicians</a:t>
            </a:r>
          </a:p>
          <a:p>
            <a:pPr marL="285750" indent="-285750">
              <a:buFont typeface="Arial" panose="020B0604020202020204" pitchFamily="34" charset="0"/>
              <a:buChar char="•"/>
            </a:pPr>
            <a:r>
              <a:rPr lang="en-GB" sz="2400" dirty="0"/>
              <a:t>Recruitment:   age- &gt;65 years</a:t>
            </a:r>
          </a:p>
          <a:p>
            <a:r>
              <a:rPr lang="en-GB" sz="2400" dirty="0"/>
              <a:t>                              area- London borough</a:t>
            </a:r>
          </a:p>
          <a:p>
            <a:r>
              <a:rPr lang="en-GB" sz="2400" dirty="0"/>
              <a:t>                               year- 2021 to 2023</a:t>
            </a:r>
          </a:p>
          <a:p>
            <a:pPr marL="285750" indent="-285750">
              <a:buFont typeface="Arial" panose="020B0604020202020204" pitchFamily="34" charset="0"/>
              <a:buChar char="•"/>
            </a:pPr>
            <a:r>
              <a:rPr lang="en-GB" sz="2400" dirty="0"/>
              <a:t>Research methodology- qualitative and quantitative both method</a:t>
            </a:r>
          </a:p>
          <a:p>
            <a:pPr marL="285750" indent="-285750">
              <a:buFont typeface="Arial" panose="020B0604020202020204" pitchFamily="34" charset="0"/>
              <a:buChar char="•"/>
            </a:pPr>
            <a:r>
              <a:rPr lang="en-GB" sz="2400" dirty="0"/>
              <a:t>Data collection</a:t>
            </a:r>
          </a:p>
          <a:p>
            <a:pPr marL="285750" indent="-285750">
              <a:buFont typeface="Arial" panose="020B0604020202020204" pitchFamily="34" charset="0"/>
              <a:buChar char="•"/>
            </a:pPr>
            <a:r>
              <a:rPr lang="en-GB" sz="2400" dirty="0"/>
              <a:t>Data analysis</a:t>
            </a:r>
          </a:p>
          <a:p>
            <a:pPr marL="285750" indent="-285750">
              <a:buFont typeface="Arial" panose="020B0604020202020204" pitchFamily="34" charset="0"/>
              <a:buChar char="•"/>
            </a:pPr>
            <a:r>
              <a:rPr lang="en-GB" sz="2400" dirty="0"/>
              <a:t>results</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91179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548454" y="571500"/>
            <a:ext cx="9723306" cy="929579"/>
          </a:xfrm>
        </p:spPr>
        <p:txBody>
          <a:bodyPr vert="horz" lIns="91440" tIns="45720" rIns="91440" bIns="45720" rtlCol="0" anchor="b">
            <a:normAutofit/>
          </a:bodyPr>
          <a:lstStyle/>
          <a:p>
            <a:r>
              <a:rPr lang="en-US" dirty="0">
                <a:solidFill>
                  <a:schemeClr val="tx1">
                    <a:lumMod val="95000"/>
                    <a:lumOff val="5000"/>
                  </a:schemeClr>
                </a:solidFill>
              </a:rPr>
              <a:t>Data collection methods:</a:t>
            </a:r>
          </a:p>
        </p:txBody>
      </p:sp>
      <p:sp>
        <p:nvSpPr>
          <p:cNvPr id="4" name="TextBox 3">
            <a:extLst>
              <a:ext uri="{FF2B5EF4-FFF2-40B4-BE49-F238E27FC236}">
                <a16:creationId xmlns:a16="http://schemas.microsoft.com/office/drawing/2014/main" id="{DD771F8A-454D-7A92-2176-C6F2B7CFECE7}"/>
              </a:ext>
            </a:extLst>
          </p:cNvPr>
          <p:cNvSpPr txBox="1"/>
          <p:nvPr/>
        </p:nvSpPr>
        <p:spPr>
          <a:xfrm>
            <a:off x="409575" y="1501079"/>
            <a:ext cx="11487140" cy="4154984"/>
          </a:xfrm>
          <a:prstGeom prst="rect">
            <a:avLst/>
          </a:prstGeom>
          <a:noFill/>
        </p:spPr>
        <p:txBody>
          <a:bodyPr wrap="square" rtlCol="0">
            <a:spAutoFit/>
          </a:bodyPr>
          <a:lstStyle/>
          <a:p>
            <a:r>
              <a:rPr lang="en-GB" sz="2400" dirty="0"/>
              <a:t>1) Systematic data collection:</a:t>
            </a:r>
          </a:p>
          <a:p>
            <a:r>
              <a:rPr lang="en-GB" sz="2400" dirty="0"/>
              <a:t>    collect data from previous records at dental clinic</a:t>
            </a:r>
          </a:p>
          <a:p>
            <a:r>
              <a:rPr lang="en-GB" sz="2400" dirty="0"/>
              <a:t>2) Questionnaires:</a:t>
            </a:r>
          </a:p>
          <a:p>
            <a:r>
              <a:rPr lang="en-GB" sz="2400" dirty="0"/>
              <a:t>a)what is the main concern regarding oral health</a:t>
            </a:r>
          </a:p>
          <a:p>
            <a:r>
              <a:rPr lang="en-GB" sz="2400" dirty="0"/>
              <a:t>b)Any systemic conditions i.e. diabetes , hypertension , gastrointestinal problems ,etc</a:t>
            </a:r>
          </a:p>
          <a:p>
            <a:r>
              <a:rPr lang="en-GB" sz="2400" dirty="0"/>
              <a:t>c)What medications they are taking on daily basis</a:t>
            </a:r>
          </a:p>
          <a:p>
            <a:r>
              <a:rPr lang="en-GB" sz="2400" dirty="0"/>
              <a:t>d)Oral hygiene practice – how many time they are doing brush </a:t>
            </a:r>
          </a:p>
          <a:p>
            <a:r>
              <a:rPr lang="en-GB" sz="2400" dirty="0"/>
              <a:t>                                             -using floss or interdental brushes or mouthwash</a:t>
            </a:r>
          </a:p>
          <a:p>
            <a:r>
              <a:rPr lang="en-GB" sz="2400" dirty="0"/>
              <a:t>                                            -duration of dental visit</a:t>
            </a:r>
          </a:p>
          <a:p>
            <a:r>
              <a:rPr lang="en-GB" sz="2400" dirty="0"/>
              <a:t>c)How their physical health affect their oral health</a:t>
            </a:r>
          </a:p>
        </p:txBody>
      </p:sp>
    </p:spTree>
    <p:extLst>
      <p:ext uri="{BB962C8B-B14F-4D97-AF65-F5344CB8AC3E}">
        <p14:creationId xmlns:p14="http://schemas.microsoft.com/office/powerpoint/2010/main" val="3504172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548454" y="571500"/>
            <a:ext cx="9723306" cy="929579"/>
          </a:xfrm>
        </p:spPr>
        <p:txBody>
          <a:bodyPr vert="horz" lIns="91440" tIns="45720" rIns="91440" bIns="45720" rtlCol="0" anchor="b">
            <a:normAutofit/>
          </a:bodyPr>
          <a:lstStyle/>
          <a:p>
            <a:r>
              <a:rPr lang="en-US" dirty="0">
                <a:solidFill>
                  <a:schemeClr val="tx1">
                    <a:lumMod val="95000"/>
                    <a:lumOff val="5000"/>
                  </a:schemeClr>
                </a:solidFill>
              </a:rPr>
              <a:t>Ethical considerations:  </a:t>
            </a:r>
            <a:r>
              <a:rPr lang="en-US" sz="1600" dirty="0">
                <a:solidFill>
                  <a:schemeClr val="tx1">
                    <a:lumMod val="95000"/>
                    <a:lumOff val="5000"/>
                  </a:schemeClr>
                </a:solidFill>
              </a:rPr>
              <a:t>(</a:t>
            </a:r>
            <a:r>
              <a:rPr lang="en-US" sz="1800" dirty="0">
                <a:solidFill>
                  <a:schemeClr val="tx1">
                    <a:lumMod val="95000"/>
                    <a:lumOff val="5000"/>
                  </a:schemeClr>
                </a:solidFill>
              </a:rPr>
              <a:t>Bhandari,2021)</a:t>
            </a:r>
            <a:endParaRPr lang="en-US" dirty="0">
              <a:solidFill>
                <a:schemeClr val="tx1">
                  <a:lumMod val="95000"/>
                  <a:lumOff val="5000"/>
                </a:schemeClr>
              </a:solidFill>
            </a:endParaRPr>
          </a:p>
        </p:txBody>
      </p:sp>
      <p:sp>
        <p:nvSpPr>
          <p:cNvPr id="4" name="TextBox 3">
            <a:extLst>
              <a:ext uri="{FF2B5EF4-FFF2-40B4-BE49-F238E27FC236}">
                <a16:creationId xmlns:a16="http://schemas.microsoft.com/office/drawing/2014/main" id="{87A73062-5DA0-EA1A-D763-A7E229DE28AF}"/>
              </a:ext>
            </a:extLst>
          </p:cNvPr>
          <p:cNvSpPr txBox="1"/>
          <p:nvPr/>
        </p:nvSpPr>
        <p:spPr>
          <a:xfrm>
            <a:off x="419100" y="1638300"/>
            <a:ext cx="11430000" cy="2677656"/>
          </a:xfrm>
          <a:prstGeom prst="rect">
            <a:avLst/>
          </a:prstGeom>
          <a:noFill/>
        </p:spPr>
        <p:txBody>
          <a:bodyPr wrap="square" rtlCol="0">
            <a:spAutoFit/>
          </a:bodyPr>
          <a:lstStyle/>
          <a:p>
            <a:pPr marL="342900" indent="-342900">
              <a:buAutoNum type="arabicParenR"/>
            </a:pPr>
            <a:r>
              <a:rPr lang="en-GB" sz="2800" dirty="0"/>
              <a:t>Voluntary participation </a:t>
            </a:r>
          </a:p>
          <a:p>
            <a:pPr marL="342900" indent="-342900">
              <a:buAutoNum type="arabicParenR"/>
            </a:pPr>
            <a:r>
              <a:rPr lang="en-GB" sz="2800" dirty="0"/>
              <a:t>Informed consent</a:t>
            </a:r>
          </a:p>
          <a:p>
            <a:pPr marL="342900" indent="-342900">
              <a:buAutoNum type="arabicParenR"/>
            </a:pPr>
            <a:r>
              <a:rPr lang="en-GB" sz="2800" dirty="0"/>
              <a:t>Anonymity</a:t>
            </a:r>
          </a:p>
          <a:p>
            <a:pPr marL="342900" indent="-342900">
              <a:buAutoNum type="arabicParenR"/>
            </a:pPr>
            <a:r>
              <a:rPr lang="en-GB" sz="2800" dirty="0"/>
              <a:t>Confidentiality</a:t>
            </a:r>
          </a:p>
          <a:p>
            <a:pPr marL="342900" indent="-342900">
              <a:buAutoNum type="arabicParenR"/>
            </a:pPr>
            <a:r>
              <a:rPr lang="en-GB" sz="2800" dirty="0"/>
              <a:t>Potential for harm</a:t>
            </a:r>
          </a:p>
          <a:p>
            <a:pPr marL="342900" indent="-342900">
              <a:buAutoNum type="arabicParenR"/>
            </a:pPr>
            <a:r>
              <a:rPr lang="en-GB" sz="2800" dirty="0"/>
              <a:t>Results communication</a:t>
            </a:r>
          </a:p>
        </p:txBody>
      </p:sp>
    </p:spTree>
    <p:extLst>
      <p:ext uri="{BB962C8B-B14F-4D97-AF65-F5344CB8AC3E}">
        <p14:creationId xmlns:p14="http://schemas.microsoft.com/office/powerpoint/2010/main" val="314487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548454" y="571501"/>
            <a:ext cx="9723306" cy="552450"/>
          </a:xfrm>
        </p:spPr>
        <p:txBody>
          <a:bodyPr vert="horz" lIns="91440" tIns="45720" rIns="91440" bIns="45720" rtlCol="0" anchor="b">
            <a:normAutofit fontScale="90000"/>
          </a:bodyPr>
          <a:lstStyle/>
          <a:p>
            <a:r>
              <a:rPr lang="en-US" dirty="0">
                <a:solidFill>
                  <a:schemeClr val="tx1">
                    <a:lumMod val="95000"/>
                    <a:lumOff val="5000"/>
                  </a:schemeClr>
                </a:solidFill>
              </a:rPr>
              <a:t>Implication of the study:</a:t>
            </a:r>
          </a:p>
        </p:txBody>
      </p:sp>
      <p:sp>
        <p:nvSpPr>
          <p:cNvPr id="3" name="TextBox 2">
            <a:extLst>
              <a:ext uri="{FF2B5EF4-FFF2-40B4-BE49-F238E27FC236}">
                <a16:creationId xmlns:a16="http://schemas.microsoft.com/office/drawing/2014/main" id="{BC1EBAE5-8829-E73B-8F1C-2D57239344F8}"/>
              </a:ext>
            </a:extLst>
          </p:cNvPr>
          <p:cNvSpPr txBox="1"/>
          <p:nvPr/>
        </p:nvSpPr>
        <p:spPr>
          <a:xfrm>
            <a:off x="523875" y="1390650"/>
            <a:ext cx="11506200"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Co-relation between systemic health and oral health</a:t>
            </a:r>
          </a:p>
          <a:p>
            <a:pPr marL="285750" indent="-285750">
              <a:buFont typeface="Arial" panose="020B0604020202020204" pitchFamily="34" charset="0"/>
              <a:buChar char="•"/>
            </a:pPr>
            <a:r>
              <a:rPr lang="en-GB" sz="2800" dirty="0"/>
              <a:t>Prevention of various systemic diseases by improving oral hygiene</a:t>
            </a:r>
          </a:p>
          <a:p>
            <a:pPr marL="285750" indent="-285750">
              <a:buFont typeface="Arial" panose="020B0604020202020204" pitchFamily="34" charset="0"/>
              <a:buChar char="•"/>
            </a:pPr>
            <a:r>
              <a:rPr lang="en-GB" sz="2800" dirty="0"/>
              <a:t>Socio economic burden affects their overall oral health</a:t>
            </a:r>
          </a:p>
          <a:p>
            <a:pPr marL="285750" indent="-285750">
              <a:buFont typeface="Arial" panose="020B0604020202020204" pitchFamily="34" charset="0"/>
              <a:buChar char="•"/>
            </a:pPr>
            <a:r>
              <a:rPr lang="en-GB" sz="2800" dirty="0"/>
              <a:t>Nutrition deficiency because of oral problems</a:t>
            </a:r>
          </a:p>
        </p:txBody>
      </p:sp>
    </p:spTree>
    <p:extLst>
      <p:ext uri="{BB962C8B-B14F-4D97-AF65-F5344CB8AC3E}">
        <p14:creationId xmlns:p14="http://schemas.microsoft.com/office/powerpoint/2010/main" val="319341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548454" y="571501"/>
            <a:ext cx="9723306" cy="552450"/>
          </a:xfrm>
        </p:spPr>
        <p:txBody>
          <a:bodyPr vert="horz" lIns="91440" tIns="45720" rIns="91440" bIns="45720" rtlCol="0" anchor="b">
            <a:normAutofit fontScale="90000"/>
          </a:bodyPr>
          <a:lstStyle/>
          <a:p>
            <a:r>
              <a:rPr lang="en-US" dirty="0">
                <a:solidFill>
                  <a:schemeClr val="tx1">
                    <a:lumMod val="95000"/>
                    <a:lumOff val="5000"/>
                  </a:schemeClr>
                </a:solidFill>
              </a:rPr>
              <a:t>Gantt chart:</a:t>
            </a:r>
          </a:p>
        </p:txBody>
      </p:sp>
    </p:spTree>
    <p:extLst>
      <p:ext uri="{BB962C8B-B14F-4D97-AF65-F5344CB8AC3E}">
        <p14:creationId xmlns:p14="http://schemas.microsoft.com/office/powerpoint/2010/main" val="404814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3" name="TextBox 2">
            <a:extLst>
              <a:ext uri="{FF2B5EF4-FFF2-40B4-BE49-F238E27FC236}">
                <a16:creationId xmlns:a16="http://schemas.microsoft.com/office/drawing/2014/main" id="{339FC615-DE6C-758A-FF61-39906C4C406D}"/>
              </a:ext>
            </a:extLst>
          </p:cNvPr>
          <p:cNvSpPr txBox="1"/>
          <p:nvPr/>
        </p:nvSpPr>
        <p:spPr>
          <a:xfrm>
            <a:off x="176212" y="219075"/>
            <a:ext cx="11839575" cy="6638677"/>
          </a:xfrm>
          <a:prstGeom prst="rect">
            <a:avLst/>
          </a:prstGeom>
          <a:noFill/>
        </p:spPr>
        <p:txBody>
          <a:bodyPr wrap="square" rtlCol="0">
            <a:spAutoFit/>
          </a:bodyPr>
          <a:lstStyle/>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Bhandari , June 2023</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Bourgeois D,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Phantumvanit</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P, Llodra J , Horn V , Monica C</a:t>
            </a:r>
          </a:p>
          <a:p>
            <a:pPr>
              <a:lnSpc>
                <a:spcPct val="107000"/>
              </a:lnSpc>
              <a:spcAft>
                <a:spcPts val="800"/>
              </a:spcAft>
            </a:pP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Chinnababu</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et al, 2022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Cho et al,2012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Community dentistry and oral epidemiology 33(2),pg.81-92,2005</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Cook et al, February 2023</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Griffin et al, 2012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International dental journal 64,1-11,2014</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Janto M,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Lurcov</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R,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Daina</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C,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Neculoiu</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D, Venter A</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Journal of Indian association of public health dentistry, pg-19,20 ,2022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Journal of personalized medicine ,2022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Journal of personalized medicine 12 (3), 372,2022</a:t>
            </a:r>
          </a:p>
          <a:p>
            <a:pPr>
              <a:lnSpc>
                <a:spcPct val="107000"/>
              </a:lnSpc>
              <a:spcAft>
                <a:spcPts val="800"/>
              </a:spcAft>
            </a:pP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Marcenes</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et al,2011</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McGrath , Bedi,2008</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Moore D, Dr Gill Davies</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National institute of dental and craniofacial research, July 5,2015</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National library of medicine</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NHS east London and the city and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barts</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and the London school of medicine and dentistry.</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Patel et al,2021</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Petersen and Yamamoto , 2005</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Public health England,2015</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Ramsay , Whincup, Watt, </a:t>
            </a:r>
            <a:r>
              <a:rPr lang="en-GB" sz="900" kern="100" dirty="0" err="1">
                <a:effectLst/>
                <a:latin typeface="Calibri" panose="020F0502020204030204" pitchFamily="34" charset="0"/>
                <a:ea typeface="Calibri" panose="020F0502020204030204" pitchFamily="34" charset="0"/>
                <a:cs typeface="Times New Roman" panose="02020603050405020304" pitchFamily="18" charset="0"/>
              </a:rPr>
              <a:t>Papacosta</a:t>
            </a:r>
            <a:r>
              <a:rPr lang="en-GB" sz="900" kern="100" dirty="0">
                <a:effectLst/>
                <a:latin typeface="Calibri" panose="020F0502020204030204" pitchFamily="34" charset="0"/>
                <a:ea typeface="Calibri" panose="020F0502020204030204" pitchFamily="34" charset="0"/>
                <a:cs typeface="Times New Roman" panose="02020603050405020304" pitchFamily="18" charset="0"/>
              </a:rPr>
              <a:t> , 2022</a:t>
            </a:r>
          </a:p>
          <a:p>
            <a:pPr>
              <a:lnSpc>
                <a:spcPct val="107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Sociology of oral health and healthcare , pg.1093-1108, 2009</a:t>
            </a:r>
          </a:p>
          <a:p>
            <a:pPr>
              <a:lnSpc>
                <a:spcPct val="107000"/>
              </a:lnSpc>
              <a:spcAft>
                <a:spcPts val="800"/>
              </a:spcAft>
            </a:pPr>
            <a:r>
              <a:rPr lang="en-GB" sz="900" dirty="0">
                <a:hlinkClick r:id="rId3" tooltip="https://digital.nhs.uk/data-and-information/publications/statistical/adult-dental-health-survey/adult-dental-health-survey-2009-summary-report-and-thematic-series"/>
              </a:rPr>
              <a:t>https://digital.nhs.uk/data-and-information/publications/statistical/adult-dental-health-survey/adult-dental-health-survey-2009-summary-report-and-thematic-series</a:t>
            </a:r>
            <a:endParaRPr lang="en-GB" sz="900" dirty="0"/>
          </a:p>
          <a:p>
            <a:pPr>
              <a:lnSpc>
                <a:spcPct val="107000"/>
              </a:lnSpc>
              <a:spcAft>
                <a:spcPts val="800"/>
              </a:spcAft>
            </a:pPr>
            <a:r>
              <a:rPr lang="en-GB" sz="900" dirty="0">
                <a:hlinkClick r:id="rId4" tooltip="https://onlinelibrary.wiley.com/doi/abs/10.1111/j.1741-2358.1998.00093.x"/>
              </a:rPr>
              <a:t>https://onlinelibrary.wiley.com/doi/abs/10.1111/j.1741-2358.1998.00093.x</a:t>
            </a:r>
            <a:endParaRPr lang="en-GB" sz="900" dirty="0"/>
          </a:p>
          <a:p>
            <a:r>
              <a:rPr lang="en-GB" sz="900" dirty="0">
                <a:hlinkClick r:id="rId5" tooltip="https://www.ncbi.nlm.nih.gov/pmc/articles/PMC8950250/"/>
              </a:rPr>
              <a:t>https://www.ncbi.nlm.nih.gov/pmc/articles/PMC8950250/</a:t>
            </a:r>
            <a:endParaRPr lang="en-GB" sz="900" dirty="0"/>
          </a:p>
          <a:p>
            <a:r>
              <a:rPr lang="en-GB" sz="900" dirty="0">
                <a:hlinkClick r:id="rId6" tooltip="https://bmjopen.bmj.com/content/5/12/e009476"/>
              </a:rPr>
              <a:t>https://bmjopen.bmj.com/content/5/12/e009476</a:t>
            </a:r>
            <a:endParaRPr lang="en-GB" sz="900" dirty="0"/>
          </a:p>
        </p:txBody>
      </p:sp>
    </p:spTree>
    <p:extLst>
      <p:ext uri="{BB962C8B-B14F-4D97-AF65-F5344CB8AC3E}">
        <p14:creationId xmlns:p14="http://schemas.microsoft.com/office/powerpoint/2010/main" val="2299846889"/>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AB8E67CACA267419C407CF351C4C3A6" ma:contentTypeVersion="0" ma:contentTypeDescription="Create a new document." ma:contentTypeScope="" ma:versionID="379da6a03ee9ccf54a8769a71131036f">
  <xsd:schema xmlns:xsd="http://www.w3.org/2001/XMLSchema" xmlns:xs="http://www.w3.org/2001/XMLSchema" xmlns:p="http://schemas.microsoft.com/office/2006/metadata/properties" targetNamespace="http://schemas.microsoft.com/office/2006/metadata/properties" ma:root="true" ma:fieldsID="386391f97234a12cb99664dd4437ded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B7654B-BB07-4C0B-9770-AC7382633E9D}">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A91449A3-AEB5-4694-A206-014D243EDDB8}">
  <ds:schemaRefs>
    <ds:schemaRef ds:uri="http://schemas.microsoft.com/office/2006/metadata/contentType"/>
    <ds:schemaRef ds:uri="http://schemas.microsoft.com/office/2006/metadata/properties/metaAttributes"/>
    <ds:schemaRef ds:uri="http://www.w3.org/2000/xmlns/"/>
    <ds:schemaRef ds:uri="http://www.w3.org/2001/XMLSchema"/>
  </ds:schemaRefs>
</ds:datastoreItem>
</file>

<file path=customXml/itemProps3.xml><?xml version="1.0" encoding="utf-8"?>
<ds:datastoreItem xmlns:ds="http://schemas.openxmlformats.org/officeDocument/2006/customXml" ds:itemID="{88E28CE0-C126-4294-8D19-EC75AACA53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1268</TotalTime>
  <Words>823</Words>
  <Application>Microsoft Office PowerPoint</Application>
  <PresentationFormat>Widescreen</PresentationFormat>
  <Paragraphs>92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DappledVTI</vt:lpstr>
      <vt:lpstr>ORAL HEALTH PROBLEMS AND OLD ADULTS (above 65 YEARS)</vt:lpstr>
      <vt:lpstr>There are approximately 11 million older people over the age of 65. that indicates oral health is the essential factor of overall health, wellbeing and quality of life which includes several oral diseases and conditions such as periodontal disease , dental caries , oral cancer , tooth loss ,etc.(Moore and Davies,2015 )    </vt:lpstr>
      <vt:lpstr>PREVALENCE: (Ramsay et al ,2015)</vt:lpstr>
      <vt:lpstr>Rationale::</vt:lpstr>
      <vt:lpstr>Research question:</vt:lpstr>
      <vt:lpstr>Research design: </vt:lpstr>
      <vt:lpstr>Data collection methods:</vt:lpstr>
      <vt:lpstr>Ethical considerations:  (Bhandari,2021)</vt:lpstr>
      <vt:lpstr>Implication of the study:</vt:lpstr>
      <vt:lpstr>Gantt chart: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HEALTH PROBLEMS AND OLD ADULTS (above 65 YEARS)</dc:title>
  <dc:creator>Vishalbhai Gundaniya</dc:creator>
  <cp:lastModifiedBy>Priyanka Vora</cp:lastModifiedBy>
  <cp:revision>3</cp:revision>
  <dcterms:created xsi:type="dcterms:W3CDTF">2023-10-30T15:26:26Z</dcterms:created>
  <dcterms:modified xsi:type="dcterms:W3CDTF">2023-11-06T20:46:16Z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0x010100CAB8E67CACA267419C407CF351C4C3A6</vt:lpwstr>
  </property>
</Properties>
</file>