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6"/>
  </p:notesMasterIdLst>
  <p:sldIdLst>
    <p:sldId id="310" r:id="rId3"/>
    <p:sldId id="322" r:id="rId4"/>
    <p:sldId id="271" r:id="rId5"/>
    <p:sldId id="323" r:id="rId6"/>
    <p:sldId id="324" r:id="rId7"/>
    <p:sldId id="330" r:id="rId8"/>
    <p:sldId id="333" r:id="rId9"/>
    <p:sldId id="335" r:id="rId10"/>
    <p:sldId id="334" r:id="rId11"/>
    <p:sldId id="336" r:id="rId12"/>
    <p:sldId id="337" r:id="rId13"/>
    <p:sldId id="338" r:id="rId14"/>
    <p:sldId id="266" r:id="rId15"/>
  </p:sldIdLst>
  <p:sldSz cx="9144000" cy="5715000"/>
  <p:notesSz cx="6858000" cy="9144000"/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3329"/>
    <a:srgbClr val="33CCFF"/>
    <a:srgbClr val="A6383B"/>
    <a:srgbClr val="E9D6B5"/>
    <a:srgbClr val="9F2C23"/>
    <a:srgbClr val="F0E3CC"/>
    <a:srgbClr val="CCECFF"/>
    <a:srgbClr val="D361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529"/>
    <p:restoredTop sz="94716"/>
  </p:normalViewPr>
  <p:slideViewPr>
    <p:cSldViewPr showGuides="1">
      <p:cViewPr>
        <p:scale>
          <a:sx n="75" d="100"/>
          <a:sy n="75" d="100"/>
        </p:scale>
        <p:origin x="-1253" y="-485"/>
      </p:cViewPr>
      <p:guideLst>
        <p:guide orient="horz" pos="180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 showFormatting="0"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notesMaster" Target="notesMasters/notesMaster1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页眉占位符 1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1" name="日期占位符 2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 algn="r"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2772" name="幻灯片图像占位符 3"/>
          <p:cNvSpPr>
            <a:spLocks noGrp="1"/>
          </p:cNvSpPr>
          <p:nvPr>
            <p:ph type="sldImg" idx="2"/>
          </p:nvPr>
        </p:nvSpPr>
        <p:spPr>
          <a:xfrm>
            <a:off x="685800" y="685800"/>
            <a:ext cx="54864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2053" name="备注占位符 4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4" name="页脚占位符 5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lvl1pPr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5" name="灯片编号占位符 6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b" anchorCtr="0" compatLnSpc="1"/>
          <a:p>
            <a:pPr lvl="0" algn="r" eaLnBrk="1" hangingPunct="1"/>
            <a:fld id="{9A0DB2DC-4C9A-4742-B13C-FB6460FD3503}" type="slidenum">
              <a:rPr lang="zh-CN" altLang="en-US" sz="1200" dirty="0"/>
            </a:fld>
            <a:endParaRPr lang="zh-CN" altLang="en-US" sz="120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774825"/>
            <a:ext cx="7772400" cy="122555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238500"/>
            <a:ext cx="6400800" cy="14605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671888"/>
            <a:ext cx="7772400" cy="113506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422525"/>
            <a:ext cx="7772400" cy="1249363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333500"/>
            <a:ext cx="4038600" cy="3771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33500"/>
            <a:ext cx="4038600" cy="3771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79525"/>
            <a:ext cx="4040188" cy="5334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812925"/>
            <a:ext cx="4040188" cy="32924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279525"/>
            <a:ext cx="4041775" cy="5334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1812925"/>
            <a:ext cx="4041775" cy="32924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27013"/>
            <a:ext cx="3008313" cy="9683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27013"/>
            <a:ext cx="5111750" cy="48783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195388"/>
            <a:ext cx="3008313" cy="39100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000500"/>
            <a:ext cx="5486400" cy="4730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511175"/>
            <a:ext cx="5486400" cy="34290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473575"/>
            <a:ext cx="5486400" cy="66992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48768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48768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525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333500"/>
            <a:ext cx="8229600" cy="3771900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5203825"/>
            <a:ext cx="2133600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 sz="14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5203825"/>
            <a:ext cx="2895600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0" hangingPunct="0">
              <a:defRPr sz="1400"/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5203825"/>
            <a:ext cx="2133600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zh-CN" altLang="zh-CN" dirty="0">
                <a:latin typeface="Calibri" panose="020F0502020204030204" pitchFamily="34" charset="0"/>
              </a:rPr>
            </a:fld>
            <a:endParaRPr lang="zh-CN" altLang="zh-CN" dirty="0">
              <a:latin typeface="Calibri" panose="020F0502020204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11.png"/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074" name="矩形 27"/>
          <p:cNvSpPr/>
          <p:nvPr/>
        </p:nvSpPr>
        <p:spPr>
          <a:xfrm>
            <a:off x="0" y="-14287"/>
            <a:ext cx="9144000" cy="5703887"/>
          </a:xfrm>
          <a:prstGeom prst="rect">
            <a:avLst/>
          </a:prstGeom>
          <a:solidFill>
            <a:srgbClr val="969696"/>
          </a:solidFill>
          <a:ln w="9525">
            <a:noFill/>
          </a:ln>
        </p:spPr>
        <p:txBody>
          <a:bodyPr anchor="ctr"/>
          <a:p>
            <a:pPr algn="ctr"/>
            <a:r>
              <a:rPr lang="zh-CN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  </a:t>
            </a:r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pic>
        <p:nvPicPr>
          <p:cNvPr id="2051" name="Picture 3" descr="综合13522108"/>
          <p:cNvPicPr>
            <a:picLocks noChangeAspect="1" noChangeArrowheads="1"/>
          </p:cNvPicPr>
          <p:nvPr/>
        </p:nvPicPr>
        <p:blipFill>
          <a:blip r:embed="rId1"/>
          <a:srcRect t="18594" b="-603"/>
          <a:stretch>
            <a:fillRect/>
          </a:stretch>
        </p:blipFill>
        <p:spPr bwMode="auto">
          <a:xfrm>
            <a:off x="0" y="-20637"/>
            <a:ext cx="9144000" cy="47450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>
            <a:outerShdw dist="28398" dir="20006097" algn="ctr" rotWithShape="0">
              <a:srgbClr val="808080"/>
            </a:outerShdw>
          </a:effectLst>
        </p:spPr>
      </p:pic>
      <p:sp>
        <p:nvSpPr>
          <p:cNvPr id="3076" name="Rectangle 4"/>
          <p:cNvSpPr/>
          <p:nvPr/>
        </p:nvSpPr>
        <p:spPr>
          <a:xfrm>
            <a:off x="0" y="4659313"/>
            <a:ext cx="9144000" cy="1058862"/>
          </a:xfrm>
          <a:prstGeom prst="rect">
            <a:avLst/>
          </a:prstGeom>
          <a:gradFill rotWithShape="0">
            <a:gsLst>
              <a:gs pos="0">
                <a:srgbClr val="DC6348">
                  <a:alpha val="87000"/>
                </a:srgbClr>
              </a:gs>
              <a:gs pos="100000">
                <a:srgbClr val="A6383B"/>
              </a:gs>
            </a:gsLst>
            <a:lin ang="5400000" scaled="1"/>
            <a:tileRect/>
          </a:gradFill>
          <a:ln w="9525">
            <a:noFill/>
          </a:ln>
        </p:spPr>
        <p:txBody>
          <a:bodyPr wrap="none" anchor="ctr"/>
          <a:p>
            <a:pPr algn="ctr"/>
            <a:endParaRPr lang="zh-CN" altLang="zh-CN" dirty="0">
              <a:solidFill>
                <a:schemeClr val="bg2"/>
              </a:solidFill>
              <a:latin typeface="Calibri" panose="020F0502020204030204" pitchFamily="34" charset="0"/>
            </a:endParaRPr>
          </a:p>
        </p:txBody>
      </p:sp>
      <p:pic>
        <p:nvPicPr>
          <p:cNvPr id="3077" name="Picture 5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575" y="4946650"/>
            <a:ext cx="2732088" cy="5032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8" name="Picture 6" descr="十一五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266700"/>
            <a:ext cx="3384550" cy="6111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9" name="椭圆 13"/>
          <p:cNvSpPr/>
          <p:nvPr/>
        </p:nvSpPr>
        <p:spPr>
          <a:xfrm>
            <a:off x="8039100" y="5089525"/>
            <a:ext cx="215900" cy="215900"/>
          </a:xfrm>
          <a:prstGeom prst="ellipse">
            <a:avLst/>
          </a:prstGeom>
          <a:solidFill>
            <a:srgbClr val="FFFFFF">
              <a:alpha val="29803"/>
            </a:srgbClr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zh-CN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3080" name="椭圆 14"/>
          <p:cNvSpPr/>
          <p:nvPr/>
        </p:nvSpPr>
        <p:spPr>
          <a:xfrm>
            <a:off x="8328025" y="5089525"/>
            <a:ext cx="215900" cy="215900"/>
          </a:xfrm>
          <a:prstGeom prst="ellipse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zh-CN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3081" name="椭圆 15"/>
          <p:cNvSpPr/>
          <p:nvPr/>
        </p:nvSpPr>
        <p:spPr>
          <a:xfrm>
            <a:off x="8604250" y="5089525"/>
            <a:ext cx="215900" cy="215900"/>
          </a:xfrm>
          <a:prstGeom prst="ellipse">
            <a:avLst/>
          </a:prstGeom>
          <a:solidFill>
            <a:srgbClr val="982A22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zh-CN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3082" name="TextBox 12"/>
          <p:cNvSpPr txBox="1"/>
          <p:nvPr/>
        </p:nvSpPr>
        <p:spPr>
          <a:xfrm>
            <a:off x="2143125" y="2571750"/>
            <a:ext cx="5143500" cy="1982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algn="ctr"/>
            <a:r>
              <a:rPr lang="zh-CN" altLang="en-US" sz="4000" b="1" dirty="0">
                <a:solidFill>
                  <a:srgbClr val="B73329"/>
                </a:solidFill>
                <a:latin typeface="华文细黑" pitchFamily="2" charset="-122"/>
                <a:ea typeface="华文细黑" pitchFamily="2" charset="-122"/>
                <a:sym typeface="微软雅黑" panose="020B0503020204020204" pitchFamily="34" charset="-122"/>
              </a:rPr>
              <a:t>初级综合（</a:t>
            </a:r>
            <a:r>
              <a:rPr lang="en-US" altLang="zh-CN" sz="4000" b="1">
                <a:solidFill>
                  <a:srgbClr val="B73329"/>
                </a:solidFill>
                <a:latin typeface="华文细黑" pitchFamily="2" charset="-122"/>
                <a:ea typeface="华文细黑" pitchFamily="2" charset="-122"/>
                <a:sym typeface="微软雅黑" panose="020B0503020204020204" pitchFamily="34" charset="-122"/>
              </a:rPr>
              <a:t>2</a:t>
            </a:r>
            <a:r>
              <a:rPr lang="zh-CN" altLang="en-US" sz="4000" b="1" dirty="0">
                <a:solidFill>
                  <a:srgbClr val="B73329"/>
                </a:solidFill>
                <a:latin typeface="华文细黑" pitchFamily="2" charset="-122"/>
                <a:ea typeface="华文细黑" pitchFamily="2" charset="-122"/>
                <a:sym typeface="微软雅黑" panose="020B0503020204020204" pitchFamily="34" charset="-122"/>
              </a:rPr>
              <a:t>）</a:t>
            </a:r>
            <a:endParaRPr lang="en-US" altLang="zh-CN" sz="4000" b="1">
              <a:solidFill>
                <a:srgbClr val="B73329"/>
              </a:solidFill>
              <a:latin typeface="华文细黑" pitchFamily="2" charset="-122"/>
              <a:ea typeface="华文细黑" pitchFamily="2" charset="-122"/>
              <a:sym typeface="微软雅黑" panose="020B0503020204020204" pitchFamily="34" charset="-122"/>
            </a:endParaRPr>
          </a:p>
          <a:p>
            <a:pPr algn="ctr"/>
            <a:endParaRPr lang="en-US" altLang="zh-CN" sz="28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ctr"/>
            <a:r>
              <a:rPr lang="zh-CN" altLang="en-US" sz="2800" dirty="0">
                <a:latin typeface="华文细黑" pitchFamily="2" charset="-122"/>
                <a:ea typeface="华文细黑" pitchFamily="2" charset="-122"/>
                <a:sym typeface="微软雅黑" panose="020B0503020204020204" pitchFamily="34" charset="-122"/>
              </a:rPr>
              <a:t>第</a:t>
            </a:r>
            <a:r>
              <a:rPr lang="en-US" altLang="zh-CN" sz="2800" dirty="0">
                <a:latin typeface="华文细黑" pitchFamily="2" charset="-122"/>
                <a:ea typeface="华文细黑" pitchFamily="2" charset="-122"/>
                <a:sym typeface="微软雅黑" panose="020B0503020204020204" pitchFamily="34" charset="-122"/>
              </a:rPr>
              <a:t>12</a:t>
            </a:r>
            <a:r>
              <a:rPr lang="zh-CN" altLang="en-US" sz="2800" dirty="0">
                <a:latin typeface="华文细黑" pitchFamily="2" charset="-122"/>
                <a:ea typeface="华文细黑" pitchFamily="2" charset="-122"/>
                <a:sym typeface="微软雅黑" panose="020B0503020204020204" pitchFamily="34" charset="-122"/>
              </a:rPr>
              <a:t>课  </a:t>
            </a:r>
            <a:endParaRPr lang="zh-CN" altLang="en-US" sz="2800" dirty="0">
              <a:latin typeface="华文细黑" pitchFamily="2" charset="-122"/>
              <a:ea typeface="华文细黑" pitchFamily="2" charset="-122"/>
              <a:sym typeface="微软雅黑" panose="020B0503020204020204" pitchFamily="34" charset="-122"/>
            </a:endParaRPr>
          </a:p>
          <a:p>
            <a:pPr algn="ctr"/>
            <a:endParaRPr lang="zh-CN" altLang="en-US" sz="2800" dirty="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3083" name="Picture 6" descr="发展logo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938" y="1214438"/>
            <a:ext cx="1155700" cy="1079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84" name="Picture 7" descr="发展英文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3375" y="1214438"/>
            <a:ext cx="2025650" cy="923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5538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5539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5540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65541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65542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65543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65544" name="矩形 24"/>
          <p:cNvSpPr/>
          <p:nvPr/>
        </p:nvSpPr>
        <p:spPr>
          <a:xfrm>
            <a:off x="971550" y="912813"/>
            <a:ext cx="7345363" cy="3743325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准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标准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正确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闹笑话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可笑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3.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样子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表情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动作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4.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实在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真的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5.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理发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理发师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剪头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美发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美发师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6.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想不到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没想到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7.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自信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相信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不自信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8.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吓一跳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怕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害怕</a:t>
            </a:r>
            <a:r>
              <a:rPr lang="en-US" altLang="zh-CN" sz="24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吃惊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65545" name="TextBox 10"/>
          <p:cNvSpPr txBox="1"/>
          <p:nvPr/>
        </p:nvSpPr>
        <p:spPr>
          <a:xfrm>
            <a:off x="857250" y="142875"/>
            <a:ext cx="5443538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sz="2400" b="1" dirty="0">
                <a:latin typeface="Calibri" panose="020F0502020204030204" pitchFamily="34" charset="0"/>
                <a:ea typeface="隶书" pitchFamily="49" charset="-122"/>
              </a:rPr>
              <a:t>相关词语联想练习</a:t>
            </a:r>
            <a:endParaRPr lang="zh-CN" altLang="en-US" sz="2400" dirty="0">
              <a:latin typeface="Calibri" panose="020F0502020204030204" pitchFamily="34" charset="0"/>
              <a:ea typeface="隶书" pitchFamily="49" charset="-122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7170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1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2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7173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7176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7177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7174" name="矩形 24"/>
          <p:cNvSpPr/>
          <p:nvPr/>
        </p:nvSpPr>
        <p:spPr>
          <a:xfrm>
            <a:off x="827088" y="912813"/>
            <a:ext cx="7848600" cy="3355975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endParaRPr lang="en-US" altLang="zh-CN">
              <a:latin typeface="Calibri" panose="020F0502020204030204" pitchFamily="34" charset="0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误会：发生误会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误会了他的意思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你误会了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掉：剪掉（树枝）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摘掉（笔帽）、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擦掉（黑板上的字）、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洗掉（衣服上的泥）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7175" name="TextBox 10"/>
          <p:cNvSpPr txBox="1"/>
          <p:nvPr/>
        </p:nvSpPr>
        <p:spPr>
          <a:xfrm>
            <a:off x="857250" y="142875"/>
            <a:ext cx="5083175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搭配、扩展练习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6562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6563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6564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66565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66566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66567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66568" name="矩形 24"/>
          <p:cNvSpPr/>
          <p:nvPr/>
        </p:nvSpPr>
        <p:spPr>
          <a:xfrm>
            <a:off x="827088" y="985838"/>
            <a:ext cx="7848600" cy="3990975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r>
              <a:rPr lang="en-US" altLang="zh-CN">
                <a:latin typeface="Calibri" panose="020F0502020204030204" pitchFamily="34" charset="0"/>
                <a:sym typeface="微软雅黑" panose="020B0503020204020204" pitchFamily="34" charset="-122"/>
              </a:rPr>
              <a:t>   </a:t>
            </a:r>
            <a:r>
              <a:rPr lang="en-US" altLang="zh-CN" sz="32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1.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对我来说汉字难，汉语并不难。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</a:t>
            </a:r>
            <a:r>
              <a:rPr lang="en-US" altLang="zh-CN" sz="32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2.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对外国人来说，汉语拼音很有用。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32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3.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这些钱，对公司来说很重要。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32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4.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水，对农业来说就是生命。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en-US" altLang="zh-CN" sz="320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66569" name="TextBox 10"/>
          <p:cNvSpPr txBox="1"/>
          <p:nvPr/>
        </p:nvSpPr>
        <p:spPr>
          <a:xfrm>
            <a:off x="971550" y="120650"/>
            <a:ext cx="5083175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sz="2000" dirty="0">
                <a:latin typeface="Calibri" panose="020F0502020204030204" pitchFamily="34" charset="0"/>
                <a:sym typeface="微软雅黑" panose="020B0503020204020204" pitchFamily="34" charset="-122"/>
              </a:rPr>
              <a:t>对</a:t>
            </a:r>
            <a:r>
              <a:rPr lang="en-US" altLang="zh-CN" sz="2000">
                <a:latin typeface="Calibri" panose="020F0502020204030204" pitchFamily="34" charset="0"/>
                <a:sym typeface="微软雅黑" panose="020B0503020204020204" pitchFamily="34" charset="-122"/>
              </a:rPr>
              <a:t>……</a:t>
            </a:r>
            <a:r>
              <a:rPr lang="zh-CN" altLang="en-US" sz="2000" dirty="0">
                <a:latin typeface="Calibri" panose="020F0502020204030204" pitchFamily="34" charset="0"/>
                <a:sym typeface="微软雅黑" panose="020B0503020204020204" pitchFamily="34" charset="-122"/>
              </a:rPr>
              <a:t>来说</a:t>
            </a:r>
            <a:endParaRPr lang="zh-CN" altLang="en-US" sz="2000" dirty="0">
              <a:latin typeface="Calibri" panose="020F0502020204030204" pitchFamily="3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7586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7587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7588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67589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67590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67591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67592" name="矩形 24"/>
          <p:cNvSpPr/>
          <p:nvPr/>
        </p:nvSpPr>
        <p:spPr>
          <a:xfrm>
            <a:off x="827088" y="1273175"/>
            <a:ext cx="7848600" cy="3508375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）因为吃错了药生病了 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）因为太累了，坐公共汽车坐过了站。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3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）开错了别人宿舍的门。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4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）记错了考试的地点，进了别的考场。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67593" name="TextBox 10"/>
          <p:cNvSpPr txBox="1"/>
          <p:nvPr/>
        </p:nvSpPr>
        <p:spPr>
          <a:xfrm>
            <a:off x="900113" y="120650"/>
            <a:ext cx="7747000" cy="5048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dirty="0">
                <a:latin typeface="Calibri" panose="020F0502020204030204" pitchFamily="34" charset="0"/>
                <a:sym typeface="微软雅黑" panose="020B0503020204020204" pitchFamily="34" charset="-122"/>
              </a:rPr>
              <a:t>下面那些事情你认为是可笑的，哪些不可笑，哪些是可怕的：</a:t>
            </a:r>
            <a:endParaRPr lang="zh-CN" altLang="en-US" dirty="0">
              <a:latin typeface="Calibri" panose="020F0502020204030204" pitchFamily="3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4754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4755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4756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74757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74758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74759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74760" name="矩形 24"/>
          <p:cNvSpPr/>
          <p:nvPr/>
        </p:nvSpPr>
        <p:spPr>
          <a:xfrm>
            <a:off x="827088" y="769938"/>
            <a:ext cx="7848600" cy="4270375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r>
              <a:rPr lang="en-US" altLang="zh-CN">
                <a:latin typeface="Calibri" panose="020F0502020204030204" pitchFamily="34" charset="0"/>
                <a:sym typeface="微软雅黑" panose="020B0503020204020204" pitchFamily="34" charset="-122"/>
              </a:rPr>
              <a:t> </a:t>
            </a:r>
            <a:r>
              <a:rPr lang="en-US" altLang="zh-CN" sz="28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○</a:t>
            </a:r>
            <a:r>
              <a:rPr lang="zh-CN" altLang="en-US" sz="2800" dirty="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妈妈把土豆切成了土豆丝。</a:t>
            </a:r>
            <a:endParaRPr lang="zh-CN" altLang="en-US" sz="2800" dirty="0">
              <a:latin typeface="Calibri" panose="020F0502020204030204" pitchFamily="34" charset="0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×</a:t>
            </a:r>
            <a:r>
              <a:rPr lang="zh-CN" altLang="en-US" sz="2800" dirty="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妈妈切土豆成了土豆丝。</a:t>
            </a:r>
            <a:endParaRPr lang="zh-CN" altLang="en-US" sz="2800" dirty="0">
              <a:latin typeface="Calibri" panose="020F0502020204030204" pitchFamily="34" charset="0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Calibri" panose="020F0502020204030204" pitchFamily="34" charset="0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800" dirty="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○我把句子翻译成英语。</a:t>
            </a:r>
            <a:endParaRPr lang="zh-CN" altLang="en-US" sz="2800" dirty="0">
              <a:latin typeface="Calibri" panose="020F0502020204030204" pitchFamily="34" charset="0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×</a:t>
            </a:r>
            <a:r>
              <a:rPr lang="zh-CN" altLang="en-US" sz="2800" dirty="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我翻译句子成英语。</a:t>
            </a:r>
            <a:endParaRPr lang="zh-CN" altLang="en-US" sz="2800" dirty="0">
              <a:latin typeface="Calibri" panose="020F0502020204030204" pitchFamily="34" charset="0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Calibri" panose="020F0502020204030204" pitchFamily="34" charset="0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800" dirty="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○我把“十点”说成了”四点”。</a:t>
            </a:r>
            <a:endParaRPr lang="zh-CN" altLang="en-US" sz="2800" dirty="0">
              <a:latin typeface="Calibri" panose="020F0502020204030204" pitchFamily="34" charset="0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×</a:t>
            </a:r>
            <a:r>
              <a:rPr lang="zh-CN" altLang="en-US" sz="2800" dirty="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我说“十点“成”四点“。</a:t>
            </a:r>
            <a:endParaRPr lang="zh-CN" altLang="en-US" sz="2800" dirty="0">
              <a:latin typeface="Calibri" panose="020F0502020204030204" pitchFamily="34" charset="0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dirty="0">
                <a:latin typeface="Calibri" panose="020F0502020204030204" pitchFamily="34" charset="0"/>
                <a:sym typeface="微软雅黑" panose="020B0503020204020204" pitchFamily="34" charset="-122"/>
              </a:rPr>
              <a:t> 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74761" name="TextBox 10"/>
          <p:cNvSpPr txBox="1"/>
          <p:nvPr/>
        </p:nvSpPr>
        <p:spPr>
          <a:xfrm>
            <a:off x="857250" y="142875"/>
            <a:ext cx="7747000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sz="2400" dirty="0">
                <a:latin typeface="Calibri" panose="020F0502020204030204" pitchFamily="34" charset="0"/>
                <a:sym typeface="微软雅黑" panose="020B0503020204020204" pitchFamily="34" charset="-122"/>
              </a:rPr>
              <a:t>把</a:t>
            </a:r>
            <a:r>
              <a:rPr lang="en-US" altLang="zh-CN" sz="2400">
                <a:latin typeface="Calibri" panose="020F0502020204030204" pitchFamily="34" charset="0"/>
                <a:sym typeface="微软雅黑" panose="020B0503020204020204" pitchFamily="34" charset="-122"/>
              </a:rPr>
              <a:t>+A+V+</a:t>
            </a:r>
            <a:r>
              <a:rPr lang="zh-CN" altLang="en-US" sz="2400" dirty="0">
                <a:latin typeface="Calibri" panose="020F0502020204030204" pitchFamily="34" charset="0"/>
                <a:sym typeface="微软雅黑" panose="020B0503020204020204" pitchFamily="34" charset="-122"/>
              </a:rPr>
              <a:t>成</a:t>
            </a:r>
            <a:r>
              <a:rPr lang="en-US" altLang="zh-CN" sz="2400">
                <a:latin typeface="Calibri" panose="020F0502020204030204" pitchFamily="34" charset="0"/>
                <a:sym typeface="微软雅黑" panose="020B0503020204020204" pitchFamily="34" charset="-122"/>
              </a:rPr>
              <a:t>+B</a:t>
            </a:r>
            <a:endParaRPr lang="en-US" altLang="zh-CN" sz="2400">
              <a:latin typeface="Calibri" panose="020F0502020204030204" pitchFamily="3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8850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8851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8852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78853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78854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78855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78856" name="矩形 24"/>
          <p:cNvSpPr/>
          <p:nvPr/>
        </p:nvSpPr>
        <p:spPr>
          <a:xfrm>
            <a:off x="827088" y="769938"/>
            <a:ext cx="7848600" cy="4473575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你不是公司的人吗？这件事你没有责任吗？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（你是公司的员工，你有责任。）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有人喜欢做又累又脏的工作呢？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（没有人喜欢又脏又累的工作。）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3.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世界上有不喜欢儿女的父母吗？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（世界上没有不喜欢儿女的父母。）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4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4.</a:t>
            </a:r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你不应该努力学习吗？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24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（你应该努力学习。）  </a:t>
            </a:r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4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78857" name="TextBox 10"/>
          <p:cNvSpPr txBox="1"/>
          <p:nvPr/>
        </p:nvSpPr>
        <p:spPr>
          <a:xfrm>
            <a:off x="857250" y="142875"/>
            <a:ext cx="7747000" cy="5048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dirty="0">
                <a:latin typeface="Calibri" panose="020F0502020204030204" pitchFamily="34" charset="0"/>
                <a:sym typeface="微软雅黑" panose="020B0503020204020204" pitchFamily="34" charset="-122"/>
              </a:rPr>
              <a:t>反问句</a:t>
            </a:r>
            <a:r>
              <a:rPr lang="en-US" altLang="zh-CN">
                <a:latin typeface="Calibri" panose="020F0502020204030204" pitchFamily="34" charset="0"/>
                <a:sym typeface="微软雅黑" panose="020B0503020204020204" pitchFamily="34" charset="-122"/>
              </a:rPr>
              <a:t>1</a:t>
            </a:r>
            <a:endParaRPr lang="en-US" altLang="zh-CN">
              <a:latin typeface="Calibri" panose="020F0502020204030204" pitchFamily="3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1922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23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24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81925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81926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81927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81928" name="矩形 24"/>
          <p:cNvSpPr/>
          <p:nvPr/>
        </p:nvSpPr>
        <p:spPr>
          <a:xfrm>
            <a:off x="827088" y="769938"/>
            <a:ext cx="7848600" cy="3873500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endParaRPr lang="en-US" altLang="zh-CN" sz="240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他明明知道，却说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      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，真奇怪。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en-US" altLang="zh-CN" sz="280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你明明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   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，为什么说不喜欢他呢？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en-US" altLang="zh-CN" sz="280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3.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今天明明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，可你为什么要去公司上班呢？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en-US" altLang="zh-CN" sz="280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4.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我明明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   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，为什么想不起来了呢？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81929" name="TextBox 10"/>
          <p:cNvSpPr txBox="1"/>
          <p:nvPr/>
        </p:nvSpPr>
        <p:spPr>
          <a:xfrm>
            <a:off x="857250" y="142875"/>
            <a:ext cx="7747000" cy="5048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dirty="0">
                <a:latin typeface="Calibri" panose="020F0502020204030204" pitchFamily="34" charset="0"/>
                <a:sym typeface="微软雅黑" panose="020B0503020204020204" pitchFamily="34" charset="-122"/>
              </a:rPr>
              <a:t>用“明明”完成下列句子</a:t>
            </a:r>
            <a:endParaRPr lang="zh-CN" altLang="en-US" dirty="0">
              <a:latin typeface="Calibri" panose="020F0502020204030204" pitchFamily="3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9874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9875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9876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79877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79878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79879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79880" name="矩形 24"/>
          <p:cNvSpPr/>
          <p:nvPr/>
        </p:nvSpPr>
        <p:spPr>
          <a:xfrm>
            <a:off x="827088" y="769938"/>
            <a:ext cx="7848600" cy="3995737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这个问题太难了，我真的不懂。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endParaRPr lang="en-US" altLang="zh-CN" sz="280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太多了，我真的吃不了。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endParaRPr lang="en-US" altLang="zh-CN" sz="280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3.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这里的冬天太冷了。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endParaRPr lang="en-US" altLang="zh-CN" sz="280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4.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我真的不喜欢吃辣椒。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 dirty="0">
                <a:latin typeface="Calibri" panose="020F0502020204030204" pitchFamily="34" charset="0"/>
                <a:ea typeface="隶书" pitchFamily="49" charset="-122"/>
                <a:sym typeface="微软雅黑" panose="020B0503020204020204" pitchFamily="34" charset="-122"/>
              </a:rPr>
              <a:t>——</a:t>
            </a:r>
            <a:endParaRPr lang="en-US" altLang="zh-CN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79881" name="TextBox 10"/>
          <p:cNvSpPr txBox="1"/>
          <p:nvPr/>
        </p:nvSpPr>
        <p:spPr>
          <a:xfrm>
            <a:off x="857250" y="142875"/>
            <a:ext cx="7747000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sz="2400" dirty="0">
                <a:latin typeface="Calibri" panose="020F0502020204030204" pitchFamily="34" charset="0"/>
                <a:sym typeface="微软雅黑" panose="020B0503020204020204" pitchFamily="34" charset="-122"/>
              </a:rPr>
              <a:t>用“实在”改写句子：</a:t>
            </a:r>
            <a:endParaRPr lang="zh-CN" altLang="en-US" sz="2400" dirty="0">
              <a:latin typeface="Calibri" panose="020F0502020204030204" pitchFamily="3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2946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947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948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82949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82950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82951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82952" name="矩形 24"/>
          <p:cNvSpPr/>
          <p:nvPr/>
        </p:nvSpPr>
        <p:spPr>
          <a:xfrm>
            <a:off x="827088" y="769938"/>
            <a:ext cx="7848600" cy="3778250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endParaRPr lang="zh-CN" altLang="en-US" dirty="0">
              <a:latin typeface="Calibri" panose="020F0502020204030204" pitchFamily="34" charset="0"/>
              <a:sym typeface="微软雅黑" panose="020B0503020204020204" pitchFamily="34" charset="-122"/>
            </a:endParaRPr>
          </a:p>
          <a:p>
            <a:r>
              <a:rPr lang="en-US" altLang="zh-CN" sz="32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1.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我说下星期才回来，想不到</a:t>
            </a:r>
            <a:r>
              <a:rPr lang="zh-CN" altLang="en-US" sz="32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。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32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2.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我早就听说北京的冬天很冷，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想不到这么</a:t>
            </a:r>
            <a:r>
              <a:rPr lang="zh-CN" altLang="en-US" sz="32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          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。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32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3.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想不到</a:t>
            </a:r>
            <a:r>
              <a:rPr lang="zh-CN" altLang="en-US" sz="32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            </a:t>
            </a:r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，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zh-CN" altLang="en-US" sz="32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我一定要多吃点儿？</a:t>
            </a:r>
            <a:endParaRPr lang="zh-CN" altLang="en-US" sz="32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82953" name="TextBox 10"/>
          <p:cNvSpPr txBox="1"/>
          <p:nvPr/>
        </p:nvSpPr>
        <p:spPr>
          <a:xfrm>
            <a:off x="857250" y="142875"/>
            <a:ext cx="7747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r>
              <a:rPr lang="zh-CN" altLang="en-US" sz="2400" dirty="0">
                <a:latin typeface="Calibri" panose="020F0502020204030204" pitchFamily="34" charset="0"/>
                <a:sym typeface="微软雅黑" panose="020B0503020204020204" pitchFamily="34" charset="-122"/>
              </a:rPr>
              <a:t>用“想不到”完成下列句子</a:t>
            </a:r>
            <a:endParaRPr lang="zh-CN" altLang="en-US" sz="2400" dirty="0">
              <a:latin typeface="Calibri" panose="020F0502020204030204" pitchFamily="3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3970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3971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3972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83973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83974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83975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83976" name="矩形 24"/>
          <p:cNvSpPr/>
          <p:nvPr/>
        </p:nvSpPr>
        <p:spPr>
          <a:xfrm>
            <a:off x="827088" y="769938"/>
            <a:ext cx="7848600" cy="2928937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endParaRPr lang="zh-CN" altLang="en-US" u="sng" dirty="0">
              <a:latin typeface="Calibri" panose="020F0502020204030204" pitchFamily="34" charset="0"/>
              <a:sym typeface="微软雅黑" panose="020B0503020204020204" pitchFamily="34" charset="-122"/>
            </a:endParaRPr>
          </a:p>
          <a:p>
            <a:r>
              <a:rPr lang="en-US" altLang="zh-CN" sz="2800" u="sng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1.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听说他失恋了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，我们都吓了一跳。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u="sng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 u="sng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2.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他大叫一声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，把我吓一跳。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u="sng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 u="sng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3.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突然看到一条大狗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，吓了我一大跳。</a:t>
            </a:r>
            <a:endParaRPr lang="en-US" altLang="zh-CN" sz="280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83977" name="TextBox 10"/>
          <p:cNvSpPr txBox="1"/>
          <p:nvPr/>
        </p:nvSpPr>
        <p:spPr>
          <a:xfrm>
            <a:off x="857250" y="142875"/>
            <a:ext cx="7747000" cy="5048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dirty="0">
                <a:latin typeface="Calibri" panose="020F0502020204030204" pitchFamily="34" charset="0"/>
                <a:sym typeface="微软雅黑" panose="020B0503020204020204" pitchFamily="34" charset="-122"/>
              </a:rPr>
              <a:t>用其他内容替换画横线的部分，然后读出来：</a:t>
            </a:r>
            <a:endParaRPr lang="zh-CN" altLang="en-US" dirty="0">
              <a:latin typeface="Calibri" panose="020F0502020204030204" pitchFamily="3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4994" name="Picture 2" descr="发展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25" y="120650"/>
            <a:ext cx="617538" cy="576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4995" name="Picture 4" descr="社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289550"/>
            <a:ext cx="1655762" cy="30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4996" name="矩形 9"/>
          <p:cNvSpPr/>
          <p:nvPr/>
        </p:nvSpPr>
        <p:spPr>
          <a:xfrm>
            <a:off x="1588" y="5445125"/>
            <a:ext cx="7308850" cy="76200"/>
          </a:xfrm>
          <a:prstGeom prst="rect">
            <a:avLst/>
          </a:prstGeom>
          <a:solidFill>
            <a:srgbClr val="B73329"/>
          </a:solidFill>
          <a:ln w="9525">
            <a:noFill/>
          </a:ln>
        </p:spPr>
        <p:txBody>
          <a:bodyPr anchor="ctr"/>
          <a:p>
            <a:pPr algn="ctr" eaLnBrk="0" hangingPunct="0"/>
            <a:endParaRPr lang="zh-CN" altLang="en-US" dirty="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grpSp>
        <p:nvGrpSpPr>
          <p:cNvPr id="84997" name="Group 6"/>
          <p:cNvGrpSpPr/>
          <p:nvPr/>
        </p:nvGrpSpPr>
        <p:grpSpPr>
          <a:xfrm>
            <a:off x="250825" y="336550"/>
            <a:ext cx="2468563" cy="1536700"/>
            <a:chOff x="0" y="0"/>
            <a:chExt cx="1555" cy="895"/>
          </a:xfrm>
        </p:grpSpPr>
        <p:sp>
          <p:nvSpPr>
            <p:cNvPr id="84998" name="Line 7"/>
            <p:cNvSpPr/>
            <p:nvPr/>
          </p:nvSpPr>
          <p:spPr>
            <a:xfrm flipH="1" flipV="1">
              <a:off x="0" y="233"/>
              <a:ext cx="1555" cy="0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  <p:sp>
          <p:nvSpPr>
            <p:cNvPr id="84999" name="Line 8"/>
            <p:cNvSpPr/>
            <p:nvPr/>
          </p:nvSpPr>
          <p:spPr>
            <a:xfrm flipH="1" flipV="1">
              <a:off x="273" y="0"/>
              <a:ext cx="0" cy="895"/>
            </a:xfrm>
            <a:prstGeom prst="line">
              <a:avLst/>
            </a:prstGeom>
            <a:ln w="9525" cap="flat" cmpd="sng">
              <a:solidFill>
                <a:srgbClr val="B73329"/>
              </a:solidFill>
              <a:prstDash val="solid"/>
              <a:headEnd type="none" w="med" len="med"/>
              <a:tailEnd type="none" w="med" len="med"/>
            </a:ln>
          </p:spPr>
        </p:sp>
      </p:grpSp>
      <p:sp>
        <p:nvSpPr>
          <p:cNvPr id="85000" name="矩形 24"/>
          <p:cNvSpPr/>
          <p:nvPr/>
        </p:nvSpPr>
        <p:spPr>
          <a:xfrm>
            <a:off x="827088" y="769938"/>
            <a:ext cx="7848600" cy="3630612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>
            <a:spAutoFit/>
          </a:bodyPr>
          <a:p>
            <a:endParaRPr lang="zh-CN" altLang="en-US" u="sng" dirty="0">
              <a:latin typeface="Calibri" panose="020F0502020204030204" pitchFamily="34" charset="0"/>
              <a:sym typeface="微软雅黑" panose="020B0503020204020204" pitchFamily="34" charset="-122"/>
            </a:endParaRPr>
          </a:p>
          <a:p>
            <a:endParaRPr lang="zh-CN" altLang="en-US" dirty="0">
              <a:latin typeface="Calibri" panose="020F0502020204030204" pitchFamily="34" charset="0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1.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我把衣服上泥都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   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了。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2.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请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  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手机。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3.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我把学过的生词都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      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了。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  <a:p>
            <a:r>
              <a:rPr lang="en-US" altLang="zh-CN" sz="280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4.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请把垃圾</a:t>
            </a:r>
            <a:r>
              <a:rPr lang="zh-CN" altLang="en-US" sz="2800" u="sng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                  </a:t>
            </a:r>
            <a:r>
              <a:rPr lang="zh-CN" altLang="en-US" sz="2800" dirty="0">
                <a:latin typeface="隶书" pitchFamily="49" charset="-122"/>
                <a:ea typeface="隶书" pitchFamily="49" charset="-122"/>
                <a:sym typeface="微软雅黑" panose="020B0503020204020204" pitchFamily="34" charset="-122"/>
              </a:rPr>
              <a:t>吧。</a:t>
            </a:r>
            <a:endParaRPr lang="zh-CN" altLang="en-US" sz="2800" dirty="0">
              <a:latin typeface="隶书" pitchFamily="49" charset="-122"/>
              <a:ea typeface="隶书" pitchFamily="49" charset="-122"/>
              <a:sym typeface="微软雅黑" panose="020B0503020204020204" pitchFamily="34" charset="-122"/>
            </a:endParaRPr>
          </a:p>
        </p:txBody>
      </p:sp>
      <p:sp>
        <p:nvSpPr>
          <p:cNvPr id="85001" name="TextBox 10"/>
          <p:cNvSpPr txBox="1"/>
          <p:nvPr/>
        </p:nvSpPr>
        <p:spPr>
          <a:xfrm>
            <a:off x="857250" y="142875"/>
            <a:ext cx="7747000" cy="5048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>
              <a:lnSpc>
                <a:spcPct val="150000"/>
              </a:lnSpc>
            </a:pPr>
            <a:r>
              <a:rPr lang="zh-CN" altLang="en-US" dirty="0">
                <a:latin typeface="Calibri" panose="020F0502020204030204" pitchFamily="34" charset="0"/>
                <a:sym typeface="微软雅黑" panose="020B0503020204020204" pitchFamily="34" charset="-122"/>
              </a:rPr>
              <a:t>用“</a:t>
            </a:r>
            <a:r>
              <a:rPr lang="en-US" altLang="zh-CN">
                <a:latin typeface="Calibri" panose="020F0502020204030204" pitchFamily="34" charset="0"/>
                <a:sym typeface="微软雅黑" panose="020B0503020204020204" pitchFamily="34" charset="-122"/>
              </a:rPr>
              <a:t>V+</a:t>
            </a:r>
            <a:r>
              <a:rPr lang="zh-CN" altLang="en-US" dirty="0">
                <a:latin typeface="Calibri" panose="020F0502020204030204" pitchFamily="34" charset="0"/>
                <a:sym typeface="微软雅黑" panose="020B0503020204020204" pitchFamily="34" charset="-122"/>
              </a:rPr>
              <a:t>掉”完成句子 </a:t>
            </a:r>
            <a:endParaRPr lang="zh-CN" altLang="en-US" dirty="0">
              <a:latin typeface="Calibri" panose="020F0502020204030204" pitchFamily="3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1746" name="Rectangle 3"/>
          <p:cNvSpPr/>
          <p:nvPr/>
        </p:nvSpPr>
        <p:spPr>
          <a:xfrm>
            <a:off x="0" y="4643438"/>
            <a:ext cx="9144000" cy="1071562"/>
          </a:xfrm>
          <a:prstGeom prst="rect">
            <a:avLst/>
          </a:prstGeom>
          <a:solidFill>
            <a:srgbClr val="A6383B">
              <a:alpha val="87057"/>
            </a:srgbClr>
          </a:solidFill>
          <a:ln w="9525">
            <a:noFill/>
          </a:ln>
        </p:spPr>
        <p:txBody>
          <a:bodyPr wrap="none" anchor="ctr"/>
          <a:p>
            <a:pPr algn="ctr"/>
            <a:endParaRPr lang="zh-CN" altLang="en-US" dirty="0">
              <a:solidFill>
                <a:schemeClr val="bg2"/>
              </a:solidFill>
              <a:latin typeface="Calibri" panose="020F0502020204030204" pitchFamily="34" charset="0"/>
            </a:endParaRPr>
          </a:p>
        </p:txBody>
      </p:sp>
      <p:pic>
        <p:nvPicPr>
          <p:cNvPr id="31747" name="Picture 4" descr="发展底"/>
          <p:cNvPicPr>
            <a:picLocks noChangeAspect="1"/>
          </p:cNvPicPr>
          <p:nvPr/>
        </p:nvPicPr>
        <p:blipFill>
          <a:blip r:embed="rId1"/>
          <a:srcRect t="58325" b="26468"/>
          <a:stretch>
            <a:fillRect/>
          </a:stretch>
        </p:blipFill>
        <p:spPr>
          <a:xfrm>
            <a:off x="428625" y="4357688"/>
            <a:ext cx="4040188" cy="2492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748" name="Picture 5" descr="发展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5025" y="914400"/>
            <a:ext cx="1231900" cy="11509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749" name="Picture 6" descr="发展英文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8700" y="984250"/>
            <a:ext cx="2159000" cy="9858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750" name="Picture 7" descr="社logo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850" y="4959350"/>
            <a:ext cx="2160588" cy="3984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51" name="Text Box 7"/>
          <p:cNvSpPr txBox="1"/>
          <p:nvPr/>
        </p:nvSpPr>
        <p:spPr>
          <a:xfrm>
            <a:off x="428625" y="4714875"/>
            <a:ext cx="1922463" cy="365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p>
            <a:r>
              <a:rPr lang="zh-CN" altLang="en-US" b="1" dirty="0">
                <a:latin typeface="Arial" panose="020B0604020202020204" pitchFamily="34" charset="0"/>
              </a:rPr>
              <a:t>www.blcup.com</a:t>
            </a:r>
            <a:endParaRPr lang="zh-CN" altLang="en-US" b="1" dirty="0">
              <a:latin typeface="Arial" panose="020B0604020202020204" pitchFamily="34" charset="0"/>
            </a:endParaRPr>
          </a:p>
        </p:txBody>
      </p:sp>
      <p:sp>
        <p:nvSpPr>
          <p:cNvPr id="31752" name="TextBox 7"/>
          <p:cNvSpPr txBox="1"/>
          <p:nvPr/>
        </p:nvSpPr>
        <p:spPr>
          <a:xfrm>
            <a:off x="1714500" y="1857375"/>
            <a:ext cx="3721100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r>
              <a:rPr lang="zh-CN" altLang="en-US" sz="8000" dirty="0">
                <a:solidFill>
                  <a:srgbClr val="A6383B"/>
                </a:solidFill>
                <a:latin typeface="华文行楷" pitchFamily="2" charset="-122"/>
                <a:ea typeface="华文行楷" pitchFamily="2" charset="-122"/>
              </a:rPr>
              <a:t>谢谢 ！</a:t>
            </a:r>
            <a:endParaRPr lang="zh-CN" altLang="en-US" sz="8000" dirty="0">
              <a:solidFill>
                <a:srgbClr val="A6383B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31753" name="TextBox 8"/>
          <p:cNvSpPr txBox="1"/>
          <p:nvPr/>
        </p:nvSpPr>
        <p:spPr>
          <a:xfrm>
            <a:off x="428625" y="5000625"/>
            <a:ext cx="2714625" cy="369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r>
              <a:rPr lang="en-US" altLang="zh-CN" b="1" err="1">
                <a:latin typeface="Arial" panose="020B0604020202020204" pitchFamily="34" charset="0"/>
              </a:rPr>
              <a:t>resource.blcup.com</a:t>
            </a:r>
            <a:r>
              <a:rPr lang="en-US" altLang="zh-CN" b="1">
                <a:latin typeface="Arial" panose="020B0604020202020204" pitchFamily="34" charset="0"/>
              </a:rPr>
              <a:t>/</a:t>
            </a:r>
            <a:endParaRPr lang="zh-C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1125</Words>
  <Application>WPS 演示</Application>
  <PresentationFormat>自定义</PresentationFormat>
  <Paragraphs>139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6" baseType="lpstr">
      <vt:lpstr>Arial</vt:lpstr>
      <vt:lpstr>宋体</vt:lpstr>
      <vt:lpstr>Wingdings</vt:lpstr>
      <vt:lpstr>Calibri</vt:lpstr>
      <vt:lpstr>华文细黑</vt:lpstr>
      <vt:lpstr>微软雅黑</vt:lpstr>
      <vt:lpstr>隶书</vt:lpstr>
      <vt:lpstr>方正宋三_GBK</vt:lpstr>
      <vt:lpstr>华文行楷</vt:lpstr>
      <vt:lpstr>华文新魏</vt:lpstr>
      <vt:lpstr>Times New Roman</vt:lpstr>
      <vt:lpstr>Arial Unicode MS</vt:lpstr>
      <vt:lpstr>默认设计模板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y</dc:creator>
  <cp:lastModifiedBy>金妹</cp:lastModifiedBy>
  <cp:revision>320</cp:revision>
  <dcterms:created xsi:type="dcterms:W3CDTF">2011-07-14T16:25:58Z</dcterms:created>
  <dcterms:modified xsi:type="dcterms:W3CDTF">2018-03-14T21:50:34Z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2052-10.1.0.6929</vt:lpwstr>
  </property>
</Properties>
</file>