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306" r:id="rId3"/>
    <p:sldId id="302" r:id="rId4"/>
    <p:sldId id="304" r:id="rId5"/>
    <p:sldId id="307" r:id="rId6"/>
    <p:sldId id="308" r:id="rId7"/>
    <p:sldId id="309" r:id="rId8"/>
    <p:sldId id="299" r:id="rId9"/>
    <p:sldId id="310" r:id="rId10"/>
    <p:sldId id="311" r:id="rId11"/>
    <p:sldId id="295" r:id="rId12"/>
    <p:sldId id="312" r:id="rId13"/>
    <p:sldId id="313" r:id="rId14"/>
    <p:sldId id="264" r:id="rId15"/>
    <p:sldId id="265" r:id="rId16"/>
    <p:sldId id="266" r:id="rId17"/>
    <p:sldId id="267" r:id="rId18"/>
    <p:sldId id="314" r:id="rId19"/>
    <p:sldId id="262" r:id="rId20"/>
    <p:sldId id="269" r:id="rId21"/>
    <p:sldId id="270" r:id="rId22"/>
    <p:sldId id="271" r:id="rId23"/>
    <p:sldId id="272" r:id="rId24"/>
    <p:sldId id="274" r:id="rId25"/>
    <p:sldId id="273" r:id="rId26"/>
    <p:sldId id="315" r:id="rId27"/>
    <p:sldId id="276" r:id="rId28"/>
    <p:sldId id="282" r:id="rId29"/>
    <p:sldId id="283" r:id="rId30"/>
    <p:sldId id="316" r:id="rId31"/>
    <p:sldId id="30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37" autoAdjust="0"/>
    <p:restoredTop sz="94660"/>
  </p:normalViewPr>
  <p:slideViewPr>
    <p:cSldViewPr snapToGrid="0">
      <p:cViewPr varScale="1">
        <p:scale>
          <a:sx n="114" d="100"/>
          <a:sy n="114" d="100"/>
        </p:scale>
        <p:origin x="45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B65F3A-E60A-4513-B326-1E36EF25C25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B51704-99D0-4390-81E7-52EA71E92D60}">
      <dgm:prSet/>
      <dgm:spPr/>
      <dgm:t>
        <a:bodyPr/>
        <a:lstStyle/>
        <a:p>
          <a:r>
            <a:rPr lang="en-GB"/>
            <a:t>Primary</a:t>
          </a:r>
          <a:endParaRPr lang="en-US"/>
        </a:p>
      </dgm:t>
    </dgm:pt>
    <dgm:pt modelId="{1C9A80D3-81D7-49A5-83BC-3D86E6453D48}" type="parTrans" cxnId="{0F11AF68-E44E-4677-AA7A-24D049CD7426}">
      <dgm:prSet/>
      <dgm:spPr/>
      <dgm:t>
        <a:bodyPr/>
        <a:lstStyle/>
        <a:p>
          <a:endParaRPr lang="en-US"/>
        </a:p>
      </dgm:t>
    </dgm:pt>
    <dgm:pt modelId="{8C5B9B50-80BE-4D8B-8A64-DF0565697124}" type="sibTrans" cxnId="{0F11AF68-E44E-4677-AA7A-24D049CD7426}">
      <dgm:prSet/>
      <dgm:spPr/>
      <dgm:t>
        <a:bodyPr/>
        <a:lstStyle/>
        <a:p>
          <a:endParaRPr lang="en-US"/>
        </a:p>
      </dgm:t>
    </dgm:pt>
    <dgm:pt modelId="{97FE85E7-2B41-4FC9-ABB8-E7D125D4E949}">
      <dgm:prSet/>
      <dgm:spPr/>
      <dgm:t>
        <a:bodyPr/>
        <a:lstStyle/>
        <a:p>
          <a:r>
            <a:rPr lang="en-GB"/>
            <a:t>Secondary </a:t>
          </a:r>
          <a:endParaRPr lang="en-US"/>
        </a:p>
      </dgm:t>
    </dgm:pt>
    <dgm:pt modelId="{9A253D34-8884-42F7-944D-1915CEF003B0}" type="parTrans" cxnId="{BF2E8EEC-018C-4943-91E3-F7D5E7E2956B}">
      <dgm:prSet/>
      <dgm:spPr/>
      <dgm:t>
        <a:bodyPr/>
        <a:lstStyle/>
        <a:p>
          <a:endParaRPr lang="en-US"/>
        </a:p>
      </dgm:t>
    </dgm:pt>
    <dgm:pt modelId="{853AAE7F-F9AC-4886-B935-E6A1874A7BF6}" type="sibTrans" cxnId="{BF2E8EEC-018C-4943-91E3-F7D5E7E2956B}">
      <dgm:prSet/>
      <dgm:spPr/>
      <dgm:t>
        <a:bodyPr/>
        <a:lstStyle/>
        <a:p>
          <a:endParaRPr lang="en-US"/>
        </a:p>
      </dgm:t>
    </dgm:pt>
    <dgm:pt modelId="{EEA70DBD-8C91-4811-937D-34A835C643DB}">
      <dgm:prSet/>
      <dgm:spPr/>
      <dgm:t>
        <a:bodyPr/>
        <a:lstStyle/>
        <a:p>
          <a:r>
            <a:rPr lang="en-GB"/>
            <a:t>Tertiary</a:t>
          </a:r>
          <a:endParaRPr lang="en-US"/>
        </a:p>
      </dgm:t>
    </dgm:pt>
    <dgm:pt modelId="{B199F295-DAEE-4213-9DB6-ED8C0D4F4BFB}" type="parTrans" cxnId="{401E6393-A7A8-4B05-AF36-8BF390DD829A}">
      <dgm:prSet/>
      <dgm:spPr/>
      <dgm:t>
        <a:bodyPr/>
        <a:lstStyle/>
        <a:p>
          <a:endParaRPr lang="en-US"/>
        </a:p>
      </dgm:t>
    </dgm:pt>
    <dgm:pt modelId="{E6EDDF17-824F-45E1-BCE8-BDFF1F730692}" type="sibTrans" cxnId="{401E6393-A7A8-4B05-AF36-8BF390DD829A}">
      <dgm:prSet/>
      <dgm:spPr/>
      <dgm:t>
        <a:bodyPr/>
        <a:lstStyle/>
        <a:p>
          <a:endParaRPr lang="en-US"/>
        </a:p>
      </dgm:t>
    </dgm:pt>
    <dgm:pt modelId="{D4E9E9F3-7D8F-452B-ADB6-0C4F8A954515}" type="pres">
      <dgm:prSet presAssocID="{D4B65F3A-E60A-4513-B326-1E36EF25C25E}" presName="root" presStyleCnt="0">
        <dgm:presLayoutVars>
          <dgm:dir/>
          <dgm:resizeHandles val="exact"/>
        </dgm:presLayoutVars>
      </dgm:prSet>
      <dgm:spPr/>
    </dgm:pt>
    <dgm:pt modelId="{548E36E1-F87B-4146-90D3-D64E2DA2649D}" type="pres">
      <dgm:prSet presAssocID="{9CB51704-99D0-4390-81E7-52EA71E92D60}" presName="compNode" presStyleCnt="0"/>
      <dgm:spPr/>
    </dgm:pt>
    <dgm:pt modelId="{E9C5172E-ACFA-488A-85CD-E9198752466C}" type="pres">
      <dgm:prSet presAssocID="{9CB51704-99D0-4390-81E7-52EA71E92D60}" presName="bgRect" presStyleLbl="bgShp" presStyleIdx="0" presStyleCnt="3"/>
      <dgm:spPr/>
    </dgm:pt>
    <dgm:pt modelId="{B9EBCE13-DF15-4709-BE38-71B779BE7F2D}" type="pres">
      <dgm:prSet presAssocID="{9CB51704-99D0-4390-81E7-52EA71E92D6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ght Double Quote"/>
        </a:ext>
      </dgm:extLst>
    </dgm:pt>
    <dgm:pt modelId="{35177EFC-EBAF-4579-A086-FADAC7409292}" type="pres">
      <dgm:prSet presAssocID="{9CB51704-99D0-4390-81E7-52EA71E92D60}" presName="spaceRect" presStyleCnt="0"/>
      <dgm:spPr/>
    </dgm:pt>
    <dgm:pt modelId="{CF3D8757-790A-4486-8398-30AFD15A3910}" type="pres">
      <dgm:prSet presAssocID="{9CB51704-99D0-4390-81E7-52EA71E92D60}" presName="parTx" presStyleLbl="revTx" presStyleIdx="0" presStyleCnt="3">
        <dgm:presLayoutVars>
          <dgm:chMax val="0"/>
          <dgm:chPref val="0"/>
        </dgm:presLayoutVars>
      </dgm:prSet>
      <dgm:spPr/>
    </dgm:pt>
    <dgm:pt modelId="{E81F2DBC-12D8-4F96-BBD0-A2B99B705B24}" type="pres">
      <dgm:prSet presAssocID="{8C5B9B50-80BE-4D8B-8A64-DF0565697124}" presName="sibTrans" presStyleCnt="0"/>
      <dgm:spPr/>
    </dgm:pt>
    <dgm:pt modelId="{CD98EA01-F513-4C12-A9D1-2938AF2BC60D}" type="pres">
      <dgm:prSet presAssocID="{97FE85E7-2B41-4FC9-ABB8-E7D125D4E949}" presName="compNode" presStyleCnt="0"/>
      <dgm:spPr/>
    </dgm:pt>
    <dgm:pt modelId="{7718A012-5306-4405-B4F5-73D3AD05ED22}" type="pres">
      <dgm:prSet presAssocID="{97FE85E7-2B41-4FC9-ABB8-E7D125D4E949}" presName="bgRect" presStyleLbl="bgShp" presStyleIdx="1" presStyleCnt="3"/>
      <dgm:spPr/>
    </dgm:pt>
    <dgm:pt modelId="{90A58F99-78A4-4C1E-BAB8-071F3538C085}" type="pres">
      <dgm:prSet presAssocID="{97FE85E7-2B41-4FC9-ABB8-E7D125D4E9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ducation"/>
        </a:ext>
      </dgm:extLst>
    </dgm:pt>
    <dgm:pt modelId="{9D474745-4336-48B1-9C99-B3AF44CE0FA6}" type="pres">
      <dgm:prSet presAssocID="{97FE85E7-2B41-4FC9-ABB8-E7D125D4E949}" presName="spaceRect" presStyleCnt="0"/>
      <dgm:spPr/>
    </dgm:pt>
    <dgm:pt modelId="{F8769931-7CFA-4836-B05C-FE7999A39F50}" type="pres">
      <dgm:prSet presAssocID="{97FE85E7-2B41-4FC9-ABB8-E7D125D4E949}" presName="parTx" presStyleLbl="revTx" presStyleIdx="1" presStyleCnt="3">
        <dgm:presLayoutVars>
          <dgm:chMax val="0"/>
          <dgm:chPref val="0"/>
        </dgm:presLayoutVars>
      </dgm:prSet>
      <dgm:spPr/>
    </dgm:pt>
    <dgm:pt modelId="{6AADB47A-BCB8-43BB-82D2-709CD365AF66}" type="pres">
      <dgm:prSet presAssocID="{853AAE7F-F9AC-4886-B935-E6A1874A7BF6}" presName="sibTrans" presStyleCnt="0"/>
      <dgm:spPr/>
    </dgm:pt>
    <dgm:pt modelId="{830867B5-5E47-4610-B627-60013E273B78}" type="pres">
      <dgm:prSet presAssocID="{EEA70DBD-8C91-4811-937D-34A835C643DB}" presName="compNode" presStyleCnt="0"/>
      <dgm:spPr/>
    </dgm:pt>
    <dgm:pt modelId="{14840E56-E361-4F45-977C-C29C316CA7EA}" type="pres">
      <dgm:prSet presAssocID="{EEA70DBD-8C91-4811-937D-34A835C643DB}" presName="bgRect" presStyleLbl="bgShp" presStyleIdx="2" presStyleCnt="3"/>
      <dgm:spPr/>
    </dgm:pt>
    <dgm:pt modelId="{081BF514-6865-4113-9D7C-2192A3A011E4}" type="pres">
      <dgm:prSet presAssocID="{EEA70DBD-8C91-4811-937D-34A835C643D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D96D5A8B-DBB9-4141-9624-3D606F57236A}" type="pres">
      <dgm:prSet presAssocID="{EEA70DBD-8C91-4811-937D-34A835C643DB}" presName="spaceRect" presStyleCnt="0"/>
      <dgm:spPr/>
    </dgm:pt>
    <dgm:pt modelId="{19751A0E-F4CF-4568-930C-B54F146409DF}" type="pres">
      <dgm:prSet presAssocID="{EEA70DBD-8C91-4811-937D-34A835C643DB}" presName="parTx" presStyleLbl="revTx" presStyleIdx="2" presStyleCnt="3">
        <dgm:presLayoutVars>
          <dgm:chMax val="0"/>
          <dgm:chPref val="0"/>
        </dgm:presLayoutVars>
      </dgm:prSet>
      <dgm:spPr/>
    </dgm:pt>
  </dgm:ptLst>
  <dgm:cxnLst>
    <dgm:cxn modelId="{8488AA00-A7B4-4222-8BD4-0CC733B058AC}" type="presOf" srcId="{97FE85E7-2B41-4FC9-ABB8-E7D125D4E949}" destId="{F8769931-7CFA-4836-B05C-FE7999A39F50}" srcOrd="0" destOrd="0" presId="urn:microsoft.com/office/officeart/2018/2/layout/IconVerticalSolidList"/>
    <dgm:cxn modelId="{0F11AF68-E44E-4677-AA7A-24D049CD7426}" srcId="{D4B65F3A-E60A-4513-B326-1E36EF25C25E}" destId="{9CB51704-99D0-4390-81E7-52EA71E92D60}" srcOrd="0" destOrd="0" parTransId="{1C9A80D3-81D7-49A5-83BC-3D86E6453D48}" sibTransId="{8C5B9B50-80BE-4D8B-8A64-DF0565697124}"/>
    <dgm:cxn modelId="{401E6393-A7A8-4B05-AF36-8BF390DD829A}" srcId="{D4B65F3A-E60A-4513-B326-1E36EF25C25E}" destId="{EEA70DBD-8C91-4811-937D-34A835C643DB}" srcOrd="2" destOrd="0" parTransId="{B199F295-DAEE-4213-9DB6-ED8C0D4F4BFB}" sibTransId="{E6EDDF17-824F-45E1-BCE8-BDFF1F730692}"/>
    <dgm:cxn modelId="{3A6A10B3-CDEC-44E0-910C-376E92117C9B}" type="presOf" srcId="{9CB51704-99D0-4390-81E7-52EA71E92D60}" destId="{CF3D8757-790A-4486-8398-30AFD15A3910}" srcOrd="0" destOrd="0" presId="urn:microsoft.com/office/officeart/2018/2/layout/IconVerticalSolidList"/>
    <dgm:cxn modelId="{F41CC1E1-A6A2-420E-B47B-1CE511FE4CEA}" type="presOf" srcId="{EEA70DBD-8C91-4811-937D-34A835C643DB}" destId="{19751A0E-F4CF-4568-930C-B54F146409DF}" srcOrd="0" destOrd="0" presId="urn:microsoft.com/office/officeart/2018/2/layout/IconVerticalSolidList"/>
    <dgm:cxn modelId="{BF2E8EEC-018C-4943-91E3-F7D5E7E2956B}" srcId="{D4B65F3A-E60A-4513-B326-1E36EF25C25E}" destId="{97FE85E7-2B41-4FC9-ABB8-E7D125D4E949}" srcOrd="1" destOrd="0" parTransId="{9A253D34-8884-42F7-944D-1915CEF003B0}" sibTransId="{853AAE7F-F9AC-4886-B935-E6A1874A7BF6}"/>
    <dgm:cxn modelId="{4E7385FD-86AA-4249-AFD3-4F44EBECE5FA}" type="presOf" srcId="{D4B65F3A-E60A-4513-B326-1E36EF25C25E}" destId="{D4E9E9F3-7D8F-452B-ADB6-0C4F8A954515}" srcOrd="0" destOrd="0" presId="urn:microsoft.com/office/officeart/2018/2/layout/IconVerticalSolidList"/>
    <dgm:cxn modelId="{D4C2B992-46BE-44D5-A869-1F762662815E}" type="presParOf" srcId="{D4E9E9F3-7D8F-452B-ADB6-0C4F8A954515}" destId="{548E36E1-F87B-4146-90D3-D64E2DA2649D}" srcOrd="0" destOrd="0" presId="urn:microsoft.com/office/officeart/2018/2/layout/IconVerticalSolidList"/>
    <dgm:cxn modelId="{9C9A4FEA-D359-41D0-84E9-349C891D4F4D}" type="presParOf" srcId="{548E36E1-F87B-4146-90D3-D64E2DA2649D}" destId="{E9C5172E-ACFA-488A-85CD-E9198752466C}" srcOrd="0" destOrd="0" presId="urn:microsoft.com/office/officeart/2018/2/layout/IconVerticalSolidList"/>
    <dgm:cxn modelId="{EE262CA0-8025-4EFE-853D-C6E6D388F8CA}" type="presParOf" srcId="{548E36E1-F87B-4146-90D3-D64E2DA2649D}" destId="{B9EBCE13-DF15-4709-BE38-71B779BE7F2D}" srcOrd="1" destOrd="0" presId="urn:microsoft.com/office/officeart/2018/2/layout/IconVerticalSolidList"/>
    <dgm:cxn modelId="{FF1C804E-DA0C-41F5-BC3D-FBE37A82F4B6}" type="presParOf" srcId="{548E36E1-F87B-4146-90D3-D64E2DA2649D}" destId="{35177EFC-EBAF-4579-A086-FADAC7409292}" srcOrd="2" destOrd="0" presId="urn:microsoft.com/office/officeart/2018/2/layout/IconVerticalSolidList"/>
    <dgm:cxn modelId="{172BD84B-5DCA-4635-BBD5-4A33E730CF9A}" type="presParOf" srcId="{548E36E1-F87B-4146-90D3-D64E2DA2649D}" destId="{CF3D8757-790A-4486-8398-30AFD15A3910}" srcOrd="3" destOrd="0" presId="urn:microsoft.com/office/officeart/2018/2/layout/IconVerticalSolidList"/>
    <dgm:cxn modelId="{6E37E048-2205-40B8-A097-7FA9158B6512}" type="presParOf" srcId="{D4E9E9F3-7D8F-452B-ADB6-0C4F8A954515}" destId="{E81F2DBC-12D8-4F96-BBD0-A2B99B705B24}" srcOrd="1" destOrd="0" presId="urn:microsoft.com/office/officeart/2018/2/layout/IconVerticalSolidList"/>
    <dgm:cxn modelId="{EB848977-7AFA-435B-8BF8-4C3F7B0A5E3A}" type="presParOf" srcId="{D4E9E9F3-7D8F-452B-ADB6-0C4F8A954515}" destId="{CD98EA01-F513-4C12-A9D1-2938AF2BC60D}" srcOrd="2" destOrd="0" presId="urn:microsoft.com/office/officeart/2018/2/layout/IconVerticalSolidList"/>
    <dgm:cxn modelId="{D7A79BAD-955F-4BE2-9B7E-59D173190A6F}" type="presParOf" srcId="{CD98EA01-F513-4C12-A9D1-2938AF2BC60D}" destId="{7718A012-5306-4405-B4F5-73D3AD05ED22}" srcOrd="0" destOrd="0" presId="urn:microsoft.com/office/officeart/2018/2/layout/IconVerticalSolidList"/>
    <dgm:cxn modelId="{7D52B09D-0BA8-41DC-9EB4-71C69D2B0A3A}" type="presParOf" srcId="{CD98EA01-F513-4C12-A9D1-2938AF2BC60D}" destId="{90A58F99-78A4-4C1E-BAB8-071F3538C085}" srcOrd="1" destOrd="0" presId="urn:microsoft.com/office/officeart/2018/2/layout/IconVerticalSolidList"/>
    <dgm:cxn modelId="{FD393688-97DA-43B2-A125-8F187DD103F7}" type="presParOf" srcId="{CD98EA01-F513-4C12-A9D1-2938AF2BC60D}" destId="{9D474745-4336-48B1-9C99-B3AF44CE0FA6}" srcOrd="2" destOrd="0" presId="urn:microsoft.com/office/officeart/2018/2/layout/IconVerticalSolidList"/>
    <dgm:cxn modelId="{6B196F94-6D75-40B0-98A9-F235B0DDDC47}" type="presParOf" srcId="{CD98EA01-F513-4C12-A9D1-2938AF2BC60D}" destId="{F8769931-7CFA-4836-B05C-FE7999A39F50}" srcOrd="3" destOrd="0" presId="urn:microsoft.com/office/officeart/2018/2/layout/IconVerticalSolidList"/>
    <dgm:cxn modelId="{0F3183BF-14F9-4D8D-BEDF-1FB98E73A7D3}" type="presParOf" srcId="{D4E9E9F3-7D8F-452B-ADB6-0C4F8A954515}" destId="{6AADB47A-BCB8-43BB-82D2-709CD365AF66}" srcOrd="3" destOrd="0" presId="urn:microsoft.com/office/officeart/2018/2/layout/IconVerticalSolidList"/>
    <dgm:cxn modelId="{CDFFEA55-588E-4ADD-AB38-8228FB317134}" type="presParOf" srcId="{D4E9E9F3-7D8F-452B-ADB6-0C4F8A954515}" destId="{830867B5-5E47-4610-B627-60013E273B78}" srcOrd="4" destOrd="0" presId="urn:microsoft.com/office/officeart/2018/2/layout/IconVerticalSolidList"/>
    <dgm:cxn modelId="{E57914A4-0749-4589-9CAF-97CA07E8633B}" type="presParOf" srcId="{830867B5-5E47-4610-B627-60013E273B78}" destId="{14840E56-E361-4F45-977C-C29C316CA7EA}" srcOrd="0" destOrd="0" presId="urn:microsoft.com/office/officeart/2018/2/layout/IconVerticalSolidList"/>
    <dgm:cxn modelId="{056AFCC2-A4E1-447D-AD24-4BAEE3562A7D}" type="presParOf" srcId="{830867B5-5E47-4610-B627-60013E273B78}" destId="{081BF514-6865-4113-9D7C-2192A3A011E4}" srcOrd="1" destOrd="0" presId="urn:microsoft.com/office/officeart/2018/2/layout/IconVerticalSolidList"/>
    <dgm:cxn modelId="{50144346-BB17-4EB3-B205-DF56ADF6880B}" type="presParOf" srcId="{830867B5-5E47-4610-B627-60013E273B78}" destId="{D96D5A8B-DBB9-4141-9624-3D606F57236A}" srcOrd="2" destOrd="0" presId="urn:microsoft.com/office/officeart/2018/2/layout/IconVerticalSolidList"/>
    <dgm:cxn modelId="{1C0A1EEA-E459-4DFF-992D-726DC45317A6}" type="presParOf" srcId="{830867B5-5E47-4610-B627-60013E273B78}" destId="{19751A0E-F4CF-4568-930C-B54F146409D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5172E-ACFA-488A-85CD-E9198752466C}">
      <dsp:nvSpPr>
        <dsp:cNvPr id="0" name=""/>
        <dsp:cNvSpPr/>
      </dsp:nvSpPr>
      <dsp:spPr>
        <a:xfrm>
          <a:off x="0" y="680"/>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EBCE13-DF15-4709-BE38-71B779BE7F2D}">
      <dsp:nvSpPr>
        <dsp:cNvPr id="0" name=""/>
        <dsp:cNvSpPr/>
      </dsp:nvSpPr>
      <dsp:spPr>
        <a:xfrm>
          <a:off x="481473" y="358800"/>
          <a:ext cx="875405" cy="8754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3D8757-790A-4486-8398-30AFD15A3910}">
      <dsp:nvSpPr>
        <dsp:cNvPr id="0" name=""/>
        <dsp:cNvSpPr/>
      </dsp:nvSpPr>
      <dsp:spPr>
        <a:xfrm>
          <a:off x="1838352" y="680"/>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GB" sz="2500" kern="1200"/>
            <a:t>Primary</a:t>
          </a:r>
          <a:endParaRPr lang="en-US" sz="2500" kern="1200"/>
        </a:p>
      </dsp:txBody>
      <dsp:txXfrm>
        <a:off x="1838352" y="680"/>
        <a:ext cx="4430685" cy="1591647"/>
      </dsp:txXfrm>
    </dsp:sp>
    <dsp:sp modelId="{7718A012-5306-4405-B4F5-73D3AD05ED22}">
      <dsp:nvSpPr>
        <dsp:cNvPr id="0" name=""/>
        <dsp:cNvSpPr/>
      </dsp:nvSpPr>
      <dsp:spPr>
        <a:xfrm>
          <a:off x="0" y="1990238"/>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58F99-78A4-4C1E-BAB8-071F3538C085}">
      <dsp:nvSpPr>
        <dsp:cNvPr id="0" name=""/>
        <dsp:cNvSpPr/>
      </dsp:nvSpPr>
      <dsp:spPr>
        <a:xfrm>
          <a:off x="481473" y="2348359"/>
          <a:ext cx="875405" cy="8754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769931-7CFA-4836-B05C-FE7999A39F50}">
      <dsp:nvSpPr>
        <dsp:cNvPr id="0" name=""/>
        <dsp:cNvSpPr/>
      </dsp:nvSpPr>
      <dsp:spPr>
        <a:xfrm>
          <a:off x="1838352" y="1990238"/>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GB" sz="2500" kern="1200"/>
            <a:t>Secondary </a:t>
          </a:r>
          <a:endParaRPr lang="en-US" sz="2500" kern="1200"/>
        </a:p>
      </dsp:txBody>
      <dsp:txXfrm>
        <a:off x="1838352" y="1990238"/>
        <a:ext cx="4430685" cy="1591647"/>
      </dsp:txXfrm>
    </dsp:sp>
    <dsp:sp modelId="{14840E56-E361-4F45-977C-C29C316CA7EA}">
      <dsp:nvSpPr>
        <dsp:cNvPr id="0" name=""/>
        <dsp:cNvSpPr/>
      </dsp:nvSpPr>
      <dsp:spPr>
        <a:xfrm>
          <a:off x="0" y="3979797"/>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BF514-6865-4113-9D7C-2192A3A011E4}">
      <dsp:nvSpPr>
        <dsp:cNvPr id="0" name=""/>
        <dsp:cNvSpPr/>
      </dsp:nvSpPr>
      <dsp:spPr>
        <a:xfrm>
          <a:off x="481473" y="4337918"/>
          <a:ext cx="875405" cy="8754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751A0E-F4CF-4568-930C-B54F146409DF}">
      <dsp:nvSpPr>
        <dsp:cNvPr id="0" name=""/>
        <dsp:cNvSpPr/>
      </dsp:nvSpPr>
      <dsp:spPr>
        <a:xfrm>
          <a:off x="1838352" y="3979797"/>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GB" sz="2500" kern="1200"/>
            <a:t>Tertiary</a:t>
          </a:r>
          <a:endParaRPr lang="en-US" sz="2500" kern="1200"/>
        </a:p>
      </dsp:txBody>
      <dsp:txXfrm>
        <a:off x="1838352" y="3979797"/>
        <a:ext cx="4430685" cy="159164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53FB71-2B1A-4AE1-AA9C-29791A82B892}" type="datetimeFigureOut">
              <a:rPr lang="en-GB" smtClean="0"/>
              <a:t>18/02/2021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D337AD-A726-4746-9E1B-B880686EE790}" type="slidenum">
              <a:rPr lang="en-GB" smtClean="0"/>
              <a:t>‹#›</a:t>
            </a:fld>
            <a:endParaRPr lang="en-GB"/>
          </a:p>
        </p:txBody>
      </p:sp>
    </p:spTree>
    <p:extLst>
      <p:ext uri="{BB962C8B-B14F-4D97-AF65-F5344CB8AC3E}">
        <p14:creationId xmlns:p14="http://schemas.microsoft.com/office/powerpoint/2010/main" val="862927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p:spPr>
        <p:txBody>
          <a:bodyPr/>
          <a:lstStyle/>
          <a:p>
            <a:pPr eaLnBrk="1" hangingPunct="1"/>
            <a:endParaRPr lang="en-US" altLang="en-US"/>
          </a:p>
        </p:txBody>
      </p:sp>
      <p:sp>
        <p:nvSpPr>
          <p:cNvPr id="51204" name="Slide Number Placeholder 3"/>
          <p:cNvSpPr>
            <a:spLocks noGrp="1"/>
          </p:cNvSpPr>
          <p:nvPr>
            <p:ph type="sldNum" sz="quarter" idx="5"/>
          </p:nvPr>
        </p:nvSpPr>
        <p:spPr>
          <a:noFill/>
        </p:spPr>
        <p:txBody>
          <a:bodyPr/>
          <a:lstStyle/>
          <a:p>
            <a:fld id="{BD5AB7BB-041F-4CFE-95DF-5EFD744CF8AA}" type="slidenum">
              <a:rPr lang="en-GB" altLang="en-US" smtClean="0"/>
              <a:pPr/>
              <a:t>1</a:t>
            </a:fld>
            <a:endParaRPr lang="en-GB" altLang="en-US"/>
          </a:p>
        </p:txBody>
      </p:sp>
    </p:spTree>
    <p:extLst>
      <p:ext uri="{BB962C8B-B14F-4D97-AF65-F5344CB8AC3E}">
        <p14:creationId xmlns:p14="http://schemas.microsoft.com/office/powerpoint/2010/main" val="3922805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p:spPr>
        <p:txBody>
          <a:bodyPr/>
          <a:lstStyle/>
          <a:p>
            <a:pPr eaLnBrk="1" hangingPunct="1"/>
            <a:endParaRPr lang="en-US" altLang="en-US"/>
          </a:p>
        </p:txBody>
      </p:sp>
      <p:sp>
        <p:nvSpPr>
          <p:cNvPr id="55300" name="Slide Number Placeholder 3"/>
          <p:cNvSpPr>
            <a:spLocks noGrp="1"/>
          </p:cNvSpPr>
          <p:nvPr>
            <p:ph type="sldNum" sz="quarter" idx="5"/>
          </p:nvPr>
        </p:nvSpPr>
        <p:spPr>
          <a:noFill/>
        </p:spPr>
        <p:txBody>
          <a:bodyPr/>
          <a:lstStyle/>
          <a:p>
            <a:fld id="{EB79EB26-4D2D-4205-92EF-7FFB3A6F1B07}" type="slidenum">
              <a:rPr lang="en-GB" altLang="en-US" smtClean="0"/>
              <a:pPr/>
              <a:t>14</a:t>
            </a:fld>
            <a:endParaRPr lang="en-GB" altLang="en-US"/>
          </a:p>
        </p:txBody>
      </p:sp>
    </p:spTree>
    <p:extLst>
      <p:ext uri="{BB962C8B-B14F-4D97-AF65-F5344CB8AC3E}">
        <p14:creationId xmlns:p14="http://schemas.microsoft.com/office/powerpoint/2010/main" val="2891992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p:spPr>
        <p:txBody>
          <a:bodyPr/>
          <a:lstStyle/>
          <a:p>
            <a:pPr eaLnBrk="1" hangingPunct="1"/>
            <a:endParaRPr lang="en-US" altLang="en-US"/>
          </a:p>
        </p:txBody>
      </p:sp>
      <p:sp>
        <p:nvSpPr>
          <p:cNvPr id="56324" name="Slide Number Placeholder 3"/>
          <p:cNvSpPr>
            <a:spLocks noGrp="1"/>
          </p:cNvSpPr>
          <p:nvPr>
            <p:ph type="sldNum" sz="quarter" idx="5"/>
          </p:nvPr>
        </p:nvSpPr>
        <p:spPr>
          <a:noFill/>
        </p:spPr>
        <p:txBody>
          <a:bodyPr/>
          <a:lstStyle/>
          <a:p>
            <a:fld id="{F44F3F3F-8AF1-493E-BC4A-01863CCDF7A1}" type="slidenum">
              <a:rPr lang="en-GB" altLang="en-US" smtClean="0"/>
              <a:pPr/>
              <a:t>15</a:t>
            </a:fld>
            <a:endParaRPr lang="en-GB" altLang="en-US"/>
          </a:p>
        </p:txBody>
      </p:sp>
    </p:spTree>
    <p:extLst>
      <p:ext uri="{BB962C8B-B14F-4D97-AF65-F5344CB8AC3E}">
        <p14:creationId xmlns:p14="http://schemas.microsoft.com/office/powerpoint/2010/main" val="14249464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endParaRPr lang="en-US" altLang="en-US"/>
          </a:p>
        </p:txBody>
      </p:sp>
      <p:sp>
        <p:nvSpPr>
          <p:cNvPr id="57348" name="Slide Number Placeholder 3"/>
          <p:cNvSpPr>
            <a:spLocks noGrp="1"/>
          </p:cNvSpPr>
          <p:nvPr>
            <p:ph type="sldNum" sz="quarter" idx="5"/>
          </p:nvPr>
        </p:nvSpPr>
        <p:spPr>
          <a:noFill/>
        </p:spPr>
        <p:txBody>
          <a:bodyPr/>
          <a:lstStyle/>
          <a:p>
            <a:fld id="{04BD0AC8-E67B-41C6-A552-39AA56AAA50B}" type="slidenum">
              <a:rPr lang="en-GB" altLang="en-US" smtClean="0"/>
              <a:pPr/>
              <a:t>16</a:t>
            </a:fld>
            <a:endParaRPr lang="en-GB" altLang="en-US"/>
          </a:p>
        </p:txBody>
      </p:sp>
    </p:spTree>
    <p:extLst>
      <p:ext uri="{BB962C8B-B14F-4D97-AF65-F5344CB8AC3E}">
        <p14:creationId xmlns:p14="http://schemas.microsoft.com/office/powerpoint/2010/main" val="716410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eaLnBrk="1" hangingPunct="1"/>
            <a:endParaRPr lang="en-US" altLang="en-US"/>
          </a:p>
        </p:txBody>
      </p:sp>
      <p:sp>
        <p:nvSpPr>
          <p:cNvPr id="58372" name="Slide Number Placeholder 3"/>
          <p:cNvSpPr>
            <a:spLocks noGrp="1"/>
          </p:cNvSpPr>
          <p:nvPr>
            <p:ph type="sldNum" sz="quarter" idx="5"/>
          </p:nvPr>
        </p:nvSpPr>
        <p:spPr>
          <a:noFill/>
        </p:spPr>
        <p:txBody>
          <a:bodyPr/>
          <a:lstStyle/>
          <a:p>
            <a:fld id="{E306F538-31F3-4F25-9486-43C52E4577E0}" type="slidenum">
              <a:rPr lang="en-GB" altLang="en-US" smtClean="0"/>
              <a:pPr/>
              <a:t>17</a:t>
            </a:fld>
            <a:endParaRPr lang="en-GB" altLang="en-US"/>
          </a:p>
        </p:txBody>
      </p:sp>
    </p:spTree>
    <p:extLst>
      <p:ext uri="{BB962C8B-B14F-4D97-AF65-F5344CB8AC3E}">
        <p14:creationId xmlns:p14="http://schemas.microsoft.com/office/powerpoint/2010/main" val="25163617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8355C17E-F3CD-48F8-AA06-60571F440823}" type="slidenum">
              <a:rPr lang="en-GB" altLang="en-US" smtClean="0"/>
              <a:pPr/>
              <a:t>19</a:t>
            </a:fld>
            <a:endParaRPr lang="en-GB" altLang="en-US"/>
          </a:p>
        </p:txBody>
      </p:sp>
      <p:sp>
        <p:nvSpPr>
          <p:cNvPr id="54275" name="Slide Image Placeholder 1"/>
          <p:cNvSpPr>
            <a:spLocks noGrp="1" noRot="1" noChangeAspect="1" noTextEdit="1"/>
          </p:cNvSpPr>
          <p:nvPr>
            <p:ph type="sldImg"/>
          </p:nvPr>
        </p:nvSpPr>
        <p:spPr>
          <a:ln/>
        </p:spPr>
      </p:sp>
      <p:sp>
        <p:nvSpPr>
          <p:cNvPr id="54276" name="Notes Placeholder 2"/>
          <p:cNvSpPr>
            <a:spLocks noGrp="1"/>
          </p:cNvSpPr>
          <p:nvPr>
            <p:ph type="body" idx="1"/>
          </p:nvPr>
        </p:nvSpPr>
        <p:spPr>
          <a:noFill/>
          <a:ln/>
        </p:spPr>
        <p:txBody>
          <a:bodyPr/>
          <a:lstStyle/>
          <a:p>
            <a:pPr eaLnBrk="1" hangingPunct="1"/>
            <a:endParaRPr lang="en-US" altLang="en-US"/>
          </a:p>
        </p:txBody>
      </p:sp>
      <p:sp>
        <p:nvSpPr>
          <p:cNvPr id="54277"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B307F8DA-002C-4363-A426-E3F04D9C4AF5}" type="slidenum">
              <a:rPr kumimoji="1" lang="en-GB" altLang="en-US" sz="1200">
                <a:latin typeface="Times New Roman" pitchFamily="18" charset="0"/>
              </a:rPr>
              <a:pPr algn="r"/>
              <a:t>19</a:t>
            </a:fld>
            <a:endParaRPr kumimoji="1" lang="en-GB" altLang="en-US" sz="1200">
              <a:latin typeface="Times New Roman" pitchFamily="18" charset="0"/>
            </a:endParaRPr>
          </a:p>
        </p:txBody>
      </p:sp>
    </p:spTree>
    <p:extLst>
      <p:ext uri="{BB962C8B-B14F-4D97-AF65-F5344CB8AC3E}">
        <p14:creationId xmlns:p14="http://schemas.microsoft.com/office/powerpoint/2010/main" val="3581403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295B9BFB-2347-4A5F-AF46-B952A06F581A}" type="slidenum">
              <a:rPr lang="en-GB" altLang="en-US" smtClean="0"/>
              <a:pPr/>
              <a:t>20</a:t>
            </a:fld>
            <a:endParaRPr lang="en-GB" altLang="en-US"/>
          </a:p>
        </p:txBody>
      </p:sp>
      <p:sp>
        <p:nvSpPr>
          <p:cNvPr id="59395" name="Slide Image Placeholder 1"/>
          <p:cNvSpPr>
            <a:spLocks noGrp="1" noRot="1" noChangeAspect="1" noTextEdit="1"/>
          </p:cNvSpPr>
          <p:nvPr>
            <p:ph type="sldImg"/>
          </p:nvPr>
        </p:nvSpPr>
        <p:spPr>
          <a:ln/>
        </p:spPr>
      </p:sp>
      <p:sp>
        <p:nvSpPr>
          <p:cNvPr id="59396" name="Notes Placeholder 2"/>
          <p:cNvSpPr>
            <a:spLocks noGrp="1"/>
          </p:cNvSpPr>
          <p:nvPr>
            <p:ph type="body" idx="1"/>
          </p:nvPr>
        </p:nvSpPr>
        <p:spPr>
          <a:noFill/>
          <a:ln/>
        </p:spPr>
        <p:txBody>
          <a:bodyPr/>
          <a:lstStyle/>
          <a:p>
            <a:pPr eaLnBrk="1" hangingPunct="1"/>
            <a:endParaRPr lang="en-US" altLang="en-US"/>
          </a:p>
        </p:txBody>
      </p:sp>
      <p:sp>
        <p:nvSpPr>
          <p:cNvPr id="59397"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08DF299B-DA13-4A4E-A126-DCF0F33574FF}" type="slidenum">
              <a:rPr kumimoji="1" lang="en-GB" altLang="en-US" sz="1200">
                <a:latin typeface="Times New Roman" pitchFamily="18" charset="0"/>
              </a:rPr>
              <a:pPr algn="r"/>
              <a:t>20</a:t>
            </a:fld>
            <a:endParaRPr kumimoji="1" lang="en-GB" altLang="en-US" sz="1200">
              <a:latin typeface="Times New Roman" pitchFamily="18" charset="0"/>
            </a:endParaRPr>
          </a:p>
        </p:txBody>
      </p:sp>
    </p:spTree>
    <p:extLst>
      <p:ext uri="{BB962C8B-B14F-4D97-AF65-F5344CB8AC3E}">
        <p14:creationId xmlns:p14="http://schemas.microsoft.com/office/powerpoint/2010/main" val="2495971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26B9F3D5-7FBC-40DA-B237-44E47681DFD3}" type="slidenum">
              <a:rPr lang="en-GB" altLang="en-US" smtClean="0"/>
              <a:pPr/>
              <a:t>21</a:t>
            </a:fld>
            <a:endParaRPr lang="en-GB" altLang="en-US"/>
          </a:p>
        </p:txBody>
      </p:sp>
      <p:sp>
        <p:nvSpPr>
          <p:cNvPr id="62467" name="Slide Image Placeholder 1"/>
          <p:cNvSpPr>
            <a:spLocks noGrp="1" noRot="1" noChangeAspect="1" noTextEdit="1"/>
          </p:cNvSpPr>
          <p:nvPr>
            <p:ph type="sldImg"/>
          </p:nvPr>
        </p:nvSpPr>
        <p:spPr>
          <a:ln/>
        </p:spPr>
      </p:sp>
      <p:sp>
        <p:nvSpPr>
          <p:cNvPr id="62468" name="Notes Placeholder 2"/>
          <p:cNvSpPr>
            <a:spLocks noGrp="1"/>
          </p:cNvSpPr>
          <p:nvPr>
            <p:ph type="body" idx="1"/>
          </p:nvPr>
        </p:nvSpPr>
        <p:spPr>
          <a:noFill/>
          <a:ln/>
        </p:spPr>
        <p:txBody>
          <a:bodyPr/>
          <a:lstStyle/>
          <a:p>
            <a:pPr eaLnBrk="1" hangingPunct="1"/>
            <a:endParaRPr lang="en-US" altLang="en-US"/>
          </a:p>
        </p:txBody>
      </p:sp>
      <p:sp>
        <p:nvSpPr>
          <p:cNvPr id="62469"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FA7A23C7-8505-4EF9-8070-F8B881B72D34}" type="slidenum">
              <a:rPr kumimoji="1" lang="en-GB" altLang="en-US" sz="1200">
                <a:latin typeface="Times New Roman" pitchFamily="18" charset="0"/>
              </a:rPr>
              <a:pPr algn="r"/>
              <a:t>21</a:t>
            </a:fld>
            <a:endParaRPr kumimoji="1" lang="en-GB" altLang="en-US" sz="1200">
              <a:latin typeface="Times New Roman" pitchFamily="18" charset="0"/>
            </a:endParaRPr>
          </a:p>
        </p:txBody>
      </p:sp>
    </p:spTree>
    <p:extLst>
      <p:ext uri="{BB962C8B-B14F-4D97-AF65-F5344CB8AC3E}">
        <p14:creationId xmlns:p14="http://schemas.microsoft.com/office/powerpoint/2010/main" val="1046664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p:spPr>
        <p:txBody>
          <a:bodyPr/>
          <a:lstStyle/>
          <a:p>
            <a:pPr eaLnBrk="1" hangingPunct="1"/>
            <a:endParaRPr lang="en-US" altLang="en-US"/>
          </a:p>
        </p:txBody>
      </p:sp>
      <p:sp>
        <p:nvSpPr>
          <p:cNvPr id="63492" name="Slide Number Placeholder 3"/>
          <p:cNvSpPr>
            <a:spLocks noGrp="1"/>
          </p:cNvSpPr>
          <p:nvPr>
            <p:ph type="sldNum" sz="quarter" idx="5"/>
          </p:nvPr>
        </p:nvSpPr>
        <p:spPr>
          <a:noFill/>
        </p:spPr>
        <p:txBody>
          <a:bodyPr/>
          <a:lstStyle/>
          <a:p>
            <a:fld id="{6C81FF10-A188-4D04-BD46-7796723E7D07}" type="slidenum">
              <a:rPr lang="en-GB" altLang="en-US" smtClean="0"/>
              <a:pPr/>
              <a:t>22</a:t>
            </a:fld>
            <a:endParaRPr lang="en-GB" altLang="en-US"/>
          </a:p>
        </p:txBody>
      </p:sp>
    </p:spTree>
    <p:extLst>
      <p:ext uri="{BB962C8B-B14F-4D97-AF65-F5344CB8AC3E}">
        <p14:creationId xmlns:p14="http://schemas.microsoft.com/office/powerpoint/2010/main" val="1408419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p:spPr>
        <p:txBody>
          <a:bodyPr/>
          <a:lstStyle/>
          <a:p>
            <a:pPr eaLnBrk="1" hangingPunct="1"/>
            <a:endParaRPr lang="en-US" altLang="en-US"/>
          </a:p>
        </p:txBody>
      </p:sp>
      <p:sp>
        <p:nvSpPr>
          <p:cNvPr id="64516" name="Slide Number Placeholder 3"/>
          <p:cNvSpPr>
            <a:spLocks noGrp="1"/>
          </p:cNvSpPr>
          <p:nvPr>
            <p:ph type="sldNum" sz="quarter" idx="5"/>
          </p:nvPr>
        </p:nvSpPr>
        <p:spPr>
          <a:noFill/>
        </p:spPr>
        <p:txBody>
          <a:bodyPr/>
          <a:lstStyle/>
          <a:p>
            <a:fld id="{02FE00D0-ADB0-4B92-A81B-383B52452052}" type="slidenum">
              <a:rPr lang="en-GB" altLang="en-US" smtClean="0"/>
              <a:pPr/>
              <a:t>23</a:t>
            </a:fld>
            <a:endParaRPr lang="en-GB" altLang="en-US"/>
          </a:p>
        </p:txBody>
      </p:sp>
    </p:spTree>
    <p:extLst>
      <p:ext uri="{BB962C8B-B14F-4D97-AF65-F5344CB8AC3E}">
        <p14:creationId xmlns:p14="http://schemas.microsoft.com/office/powerpoint/2010/main" val="2027163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p:spPr>
        <p:txBody>
          <a:bodyPr/>
          <a:lstStyle/>
          <a:p>
            <a:pPr eaLnBrk="1" hangingPunct="1"/>
            <a:endParaRPr lang="en-US" altLang="en-US"/>
          </a:p>
        </p:txBody>
      </p:sp>
      <p:sp>
        <p:nvSpPr>
          <p:cNvPr id="65540" name="Slide Number Placeholder 3"/>
          <p:cNvSpPr>
            <a:spLocks noGrp="1"/>
          </p:cNvSpPr>
          <p:nvPr>
            <p:ph type="sldNum" sz="quarter" idx="5"/>
          </p:nvPr>
        </p:nvSpPr>
        <p:spPr>
          <a:noFill/>
        </p:spPr>
        <p:txBody>
          <a:bodyPr/>
          <a:lstStyle/>
          <a:p>
            <a:fld id="{71B0992B-790E-47F3-8C98-33570C94A775}" type="slidenum">
              <a:rPr lang="en-GB" altLang="en-US" smtClean="0"/>
              <a:pPr/>
              <a:t>24</a:t>
            </a:fld>
            <a:endParaRPr lang="en-GB" altLang="en-US"/>
          </a:p>
        </p:txBody>
      </p:sp>
    </p:spTree>
    <p:extLst>
      <p:ext uri="{BB962C8B-B14F-4D97-AF65-F5344CB8AC3E}">
        <p14:creationId xmlns:p14="http://schemas.microsoft.com/office/powerpoint/2010/main" val="1840288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p:spPr>
        <p:txBody>
          <a:bodyPr/>
          <a:lstStyle/>
          <a:p>
            <a:pPr eaLnBrk="1" hangingPunct="1"/>
            <a:endParaRPr lang="en-US" altLang="en-US"/>
          </a:p>
        </p:txBody>
      </p:sp>
      <p:sp>
        <p:nvSpPr>
          <p:cNvPr id="66564" name="Slide Number Placeholder 3"/>
          <p:cNvSpPr>
            <a:spLocks noGrp="1"/>
          </p:cNvSpPr>
          <p:nvPr>
            <p:ph type="sldNum" sz="quarter" idx="5"/>
          </p:nvPr>
        </p:nvSpPr>
        <p:spPr>
          <a:noFill/>
        </p:spPr>
        <p:txBody>
          <a:bodyPr/>
          <a:lstStyle/>
          <a:p>
            <a:fld id="{53A04AAC-6C51-4893-A824-B90F9E8FC690}" type="slidenum">
              <a:rPr lang="en-GB" altLang="en-US" smtClean="0"/>
              <a:pPr/>
              <a:t>25</a:t>
            </a:fld>
            <a:endParaRPr lang="en-GB" altLang="en-US"/>
          </a:p>
        </p:txBody>
      </p:sp>
    </p:spTree>
    <p:extLst>
      <p:ext uri="{BB962C8B-B14F-4D97-AF65-F5344CB8AC3E}">
        <p14:creationId xmlns:p14="http://schemas.microsoft.com/office/powerpoint/2010/main" val="1617593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p:spPr>
        <p:txBody>
          <a:bodyPr/>
          <a:lstStyle/>
          <a:p>
            <a:pPr eaLnBrk="1" hangingPunct="1"/>
            <a:endParaRPr lang="en-US" altLang="en-US"/>
          </a:p>
        </p:txBody>
      </p:sp>
      <p:sp>
        <p:nvSpPr>
          <p:cNvPr id="68612" name="Slide Number Placeholder 3"/>
          <p:cNvSpPr>
            <a:spLocks noGrp="1"/>
          </p:cNvSpPr>
          <p:nvPr>
            <p:ph type="sldNum" sz="quarter" idx="5"/>
          </p:nvPr>
        </p:nvSpPr>
        <p:spPr>
          <a:noFill/>
        </p:spPr>
        <p:txBody>
          <a:bodyPr/>
          <a:lstStyle/>
          <a:p>
            <a:fld id="{115EE51A-26AC-4E35-8EB2-B8684D9EF117}" type="slidenum">
              <a:rPr lang="en-GB" altLang="en-US" smtClean="0"/>
              <a:pPr/>
              <a:t>27</a:t>
            </a:fld>
            <a:endParaRPr lang="en-GB" altLang="en-US"/>
          </a:p>
        </p:txBody>
      </p:sp>
    </p:spTree>
    <p:extLst>
      <p:ext uri="{BB962C8B-B14F-4D97-AF65-F5344CB8AC3E}">
        <p14:creationId xmlns:p14="http://schemas.microsoft.com/office/powerpoint/2010/main" val="30284235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p>
            <a:fld id="{6F76DF69-A4B9-4A7E-BC54-BB9CA763B79A}" type="slidenum">
              <a:rPr lang="en-GB" altLang="en-US" smtClean="0"/>
              <a:pPr/>
              <a:t>28</a:t>
            </a:fld>
            <a:endParaRPr lang="en-GB" altLang="en-US"/>
          </a:p>
        </p:txBody>
      </p:sp>
      <p:sp>
        <p:nvSpPr>
          <p:cNvPr id="72707" name="Rectangle 7"/>
          <p:cNvSpPr txBox="1">
            <a:spLocks noGrp="1" noChangeArrowheads="1"/>
          </p:cNvSpPr>
          <p:nvPr/>
        </p:nvSpPr>
        <p:spPr bwMode="auto">
          <a:xfrm>
            <a:off x="3884613" y="8685213"/>
            <a:ext cx="2971800" cy="457200"/>
          </a:xfrm>
          <a:prstGeom prst="rect">
            <a:avLst/>
          </a:prstGeom>
          <a:noFill/>
          <a:ln w="9525">
            <a:noFill/>
            <a:miter lim="800000"/>
            <a:headEnd/>
            <a:tailEnd/>
          </a:ln>
        </p:spPr>
        <p:txBody>
          <a:bodyPr anchor="b"/>
          <a:lstStyle/>
          <a:p>
            <a:pPr algn="r"/>
            <a:fld id="{6EDF4072-E24B-4BA2-82ED-21D723A6A279}" type="slidenum">
              <a:rPr kumimoji="1" lang="en-GB" altLang="en-US" sz="1200">
                <a:latin typeface="Times New Roman" pitchFamily="18" charset="0"/>
              </a:rPr>
              <a:pPr algn="r"/>
              <a:t>28</a:t>
            </a:fld>
            <a:endParaRPr kumimoji="1" lang="en-GB" altLang="en-US" sz="1200">
              <a:latin typeface="Times New Roman" pitchFamily="18" charset="0"/>
            </a:endParaRPr>
          </a:p>
        </p:txBody>
      </p:sp>
      <p:sp>
        <p:nvSpPr>
          <p:cNvPr id="72708" name="Rectangle 2"/>
          <p:cNvSpPr>
            <a:spLocks noGrp="1" noRot="1" noChangeAspect="1" noChangeArrowheads="1" noTextEdit="1"/>
          </p:cNvSpPr>
          <p:nvPr>
            <p:ph type="sldImg"/>
          </p:nvPr>
        </p:nvSpPr>
        <p:spPr>
          <a:ln/>
        </p:spPr>
      </p:sp>
      <p:sp>
        <p:nvSpPr>
          <p:cNvPr id="72709" name="Rectangle 3"/>
          <p:cNvSpPr>
            <a:spLocks noGrp="1" noChangeArrowheads="1"/>
          </p:cNvSpPr>
          <p:nvPr>
            <p:ph type="body" idx="1"/>
          </p:nvPr>
        </p:nvSpPr>
        <p:spPr>
          <a:noFill/>
          <a:ln/>
        </p:spPr>
        <p:txBody>
          <a:bodyPr/>
          <a:lstStyle/>
          <a:p>
            <a:pPr eaLnBrk="1" hangingPunct="1"/>
            <a:endParaRPr lang="en-US" altLang="en-US"/>
          </a:p>
        </p:txBody>
      </p:sp>
    </p:spTree>
    <p:extLst>
      <p:ext uri="{BB962C8B-B14F-4D97-AF65-F5344CB8AC3E}">
        <p14:creationId xmlns:p14="http://schemas.microsoft.com/office/powerpoint/2010/main" val="12095698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p>
            <a:fld id="{89B04884-40E4-4646-B554-151BDE7E6E85}" type="slidenum">
              <a:rPr lang="en-GB" altLang="en-US" smtClean="0"/>
              <a:pPr/>
              <a:t>29</a:t>
            </a:fld>
            <a:endParaRPr lang="en-GB" altLang="en-US"/>
          </a:p>
        </p:txBody>
      </p:sp>
      <p:sp>
        <p:nvSpPr>
          <p:cNvPr id="73731" name="Slide Image Placeholder 1"/>
          <p:cNvSpPr>
            <a:spLocks noGrp="1" noRot="1" noChangeAspect="1" noTextEdit="1"/>
          </p:cNvSpPr>
          <p:nvPr>
            <p:ph type="sldImg"/>
          </p:nvPr>
        </p:nvSpPr>
        <p:spPr>
          <a:ln/>
        </p:spPr>
      </p:sp>
      <p:sp>
        <p:nvSpPr>
          <p:cNvPr id="73732" name="Notes Placeholder 2"/>
          <p:cNvSpPr>
            <a:spLocks noGrp="1"/>
          </p:cNvSpPr>
          <p:nvPr>
            <p:ph type="body" idx="1"/>
          </p:nvPr>
        </p:nvSpPr>
        <p:spPr>
          <a:noFill/>
          <a:ln/>
        </p:spPr>
        <p:txBody>
          <a:bodyPr/>
          <a:lstStyle/>
          <a:p>
            <a:pPr eaLnBrk="1" hangingPunct="1"/>
            <a:endParaRPr lang="en-US" altLang="en-US"/>
          </a:p>
        </p:txBody>
      </p:sp>
      <p:sp>
        <p:nvSpPr>
          <p:cNvPr id="73733"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A77456CE-2484-4796-B6F0-553933CD486C}" type="slidenum">
              <a:rPr kumimoji="1" lang="en-GB" altLang="en-US" sz="1200">
                <a:latin typeface="Times New Roman" pitchFamily="18" charset="0"/>
              </a:rPr>
              <a:pPr algn="r"/>
              <a:t>29</a:t>
            </a:fld>
            <a:endParaRPr kumimoji="1" lang="en-GB" altLang="en-US" sz="1200">
              <a:latin typeface="Times New Roman" pitchFamily="18" charset="0"/>
            </a:endParaRPr>
          </a:p>
        </p:txBody>
      </p:sp>
    </p:spTree>
    <p:extLst>
      <p:ext uri="{BB962C8B-B14F-4D97-AF65-F5344CB8AC3E}">
        <p14:creationId xmlns:p14="http://schemas.microsoft.com/office/powerpoint/2010/main" val="2727621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D9BA4-02CB-4B23-95BD-FCEA2C41A86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FC21DA-F5FB-4E57-9516-422E6CF476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034895-3A46-49AE-A9F8-B4D50897E4EF}"/>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5" name="Footer Placeholder 4">
            <a:extLst>
              <a:ext uri="{FF2B5EF4-FFF2-40B4-BE49-F238E27FC236}">
                <a16:creationId xmlns:a16="http://schemas.microsoft.com/office/drawing/2014/main" id="{C7E1E711-74DD-47DC-AB8D-A507DE933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550328-5B5D-4E20-8D14-72576CF4EA3A}"/>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1755572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F07FA-3A25-438D-840A-C71FCE6F80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C12573-505A-43EE-89F5-55726C0BE7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C5A0CF-4289-47B1-8811-A830F84AEA36}"/>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5" name="Footer Placeholder 4">
            <a:extLst>
              <a:ext uri="{FF2B5EF4-FFF2-40B4-BE49-F238E27FC236}">
                <a16:creationId xmlns:a16="http://schemas.microsoft.com/office/drawing/2014/main" id="{C354BE3B-F698-4C68-9D90-B9279F37AA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9624DF-C3F3-4675-AF87-93EC21D6D802}"/>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410297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906FE-793A-49F1-A5F3-AD2F955EE8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6EF90C-C18E-4873-A37F-6D20FFD536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7940590-D43A-47F2-B175-4AD7F58012EA}"/>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5" name="Footer Placeholder 4">
            <a:extLst>
              <a:ext uri="{FF2B5EF4-FFF2-40B4-BE49-F238E27FC236}">
                <a16:creationId xmlns:a16="http://schemas.microsoft.com/office/drawing/2014/main" id="{CFCBC99D-2F63-4018-97DC-97854267BC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81E2D9-9EB8-4D68-8E3F-D0FE3BF4412B}"/>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335187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4BAF4-FCD1-488D-936F-FFC650EDA9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59EC65-3554-404B-852E-AA02D3B544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66869E-7A84-4319-8F34-F6305234C2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6FBD63-CAF9-43EA-A740-F0A2A69C6D75}"/>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6" name="Footer Placeholder 5">
            <a:extLst>
              <a:ext uri="{FF2B5EF4-FFF2-40B4-BE49-F238E27FC236}">
                <a16:creationId xmlns:a16="http://schemas.microsoft.com/office/drawing/2014/main" id="{DC0E8B2B-D13F-48BE-80B0-CD971D16F1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3E6AC3-D365-4D78-8689-A1418E9E55C9}"/>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869420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82D83-A8DA-4C91-8334-E77F0C7A91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4BD83F-34CD-418F-909C-7399B0B29A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9B36A3-CABC-4BDD-852F-9CE157B386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A6891F-E763-40AE-B443-A5CD9CECC0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32AA42-4167-495A-986F-498B62EBC4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9175AB-4FF6-4E29-B9E2-84F204E1C97E}"/>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8" name="Footer Placeholder 7">
            <a:extLst>
              <a:ext uri="{FF2B5EF4-FFF2-40B4-BE49-F238E27FC236}">
                <a16:creationId xmlns:a16="http://schemas.microsoft.com/office/drawing/2014/main" id="{BDC987A1-4BBD-48A2-802E-8E977A1227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C82266-82D3-43BC-A4EB-7828A939446F}"/>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297195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3291-7713-4698-B468-EE4D9DB0A2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7B4DA3-0C12-4CFD-8C95-452CED108277}"/>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4" name="Footer Placeholder 3">
            <a:extLst>
              <a:ext uri="{FF2B5EF4-FFF2-40B4-BE49-F238E27FC236}">
                <a16:creationId xmlns:a16="http://schemas.microsoft.com/office/drawing/2014/main" id="{20A3FF3F-7F74-47B9-961D-068E195D42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A27B54-9D88-420C-90F0-A9536AFE8E23}"/>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542010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6644C2-6749-4D1C-83B3-90105EF2523B}"/>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3" name="Footer Placeholder 2">
            <a:extLst>
              <a:ext uri="{FF2B5EF4-FFF2-40B4-BE49-F238E27FC236}">
                <a16:creationId xmlns:a16="http://schemas.microsoft.com/office/drawing/2014/main" id="{2C772D24-67E4-4200-BE44-4F58F33830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25BA-7BC9-4F63-9A46-3724FF5EFED7}"/>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2708787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45AC2-D481-42B1-8A84-F847B8E648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45B187-D265-479D-860A-6EEE22B14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3664E9-8697-4FE9-9353-59E6173BD4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70B8E3-69C9-44E7-AF10-F654ADFF36E5}"/>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6" name="Footer Placeholder 5">
            <a:extLst>
              <a:ext uri="{FF2B5EF4-FFF2-40B4-BE49-F238E27FC236}">
                <a16:creationId xmlns:a16="http://schemas.microsoft.com/office/drawing/2014/main" id="{85422047-432C-4718-8795-640BEB2D7F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30E267-A81F-4C6B-A921-DF336AC43EE8}"/>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2305874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C845F-8018-49E3-B301-89283CD459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A91DF7-DD5F-4005-BFCE-FD511DA854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F38FB0-7718-462F-997B-9ECC9B4CC3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4A3687-E99E-4E3C-BB57-4F446C3C0E18}"/>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6" name="Footer Placeholder 5">
            <a:extLst>
              <a:ext uri="{FF2B5EF4-FFF2-40B4-BE49-F238E27FC236}">
                <a16:creationId xmlns:a16="http://schemas.microsoft.com/office/drawing/2014/main" id="{D5FA3703-4B7A-4849-B0A4-EC2BC67DF2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805E47-AEF7-47B5-B25F-93216D3A02A4}"/>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1013020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3B33-933E-4994-8D79-15A004C88B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5C69A4-266E-4ED2-9CB3-8FB3829E70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A78F6C-9979-41B6-BED6-0834D1E63F3C}"/>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5" name="Footer Placeholder 4">
            <a:extLst>
              <a:ext uri="{FF2B5EF4-FFF2-40B4-BE49-F238E27FC236}">
                <a16:creationId xmlns:a16="http://schemas.microsoft.com/office/drawing/2014/main" id="{CBE2FBFD-2C0D-4816-913B-455428713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976C4D-D154-4524-A895-E8DEB05FAC58}"/>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4005490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94A657-2A5F-41D3-929F-BC0B36F42B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84512C-BE94-48BC-995A-3E4D9738DD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31C968-DAE3-4D35-941D-F59539317F0B}"/>
              </a:ext>
            </a:extLst>
          </p:cNvPr>
          <p:cNvSpPr>
            <a:spLocks noGrp="1"/>
          </p:cNvSpPr>
          <p:nvPr>
            <p:ph type="dt" sz="half" idx="10"/>
          </p:nvPr>
        </p:nvSpPr>
        <p:spPr/>
        <p:txBody>
          <a:bodyPr/>
          <a:lstStyle/>
          <a:p>
            <a:fld id="{F7F4BD14-99B9-4964-BB11-2DFC49026928}" type="datetimeFigureOut">
              <a:rPr lang="en-GB" smtClean="0"/>
              <a:t>18/02/2021</a:t>
            </a:fld>
            <a:endParaRPr lang="en-GB"/>
          </a:p>
        </p:txBody>
      </p:sp>
      <p:sp>
        <p:nvSpPr>
          <p:cNvPr id="5" name="Footer Placeholder 4">
            <a:extLst>
              <a:ext uri="{FF2B5EF4-FFF2-40B4-BE49-F238E27FC236}">
                <a16:creationId xmlns:a16="http://schemas.microsoft.com/office/drawing/2014/main" id="{5D9A1B13-1C0E-4928-9663-83293C3081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0856F1-2392-497C-A6CF-4FE5F4A0D0EF}"/>
              </a:ext>
            </a:extLst>
          </p:cNvPr>
          <p:cNvSpPr>
            <a:spLocks noGrp="1"/>
          </p:cNvSpPr>
          <p:nvPr>
            <p:ph type="sldNum" sz="quarter" idx="12"/>
          </p:nvPr>
        </p:nvSpPr>
        <p:spPr/>
        <p:txBody>
          <a:bodyPr/>
          <a:lstStyle/>
          <a:p>
            <a:fld id="{D0C993EF-E37C-40B7-9F9C-03165ADCCFDC}" type="slidenum">
              <a:rPr lang="en-GB" smtClean="0"/>
              <a:t>‹#›</a:t>
            </a:fld>
            <a:endParaRPr lang="en-GB"/>
          </a:p>
        </p:txBody>
      </p:sp>
    </p:spTree>
    <p:extLst>
      <p:ext uri="{BB962C8B-B14F-4D97-AF65-F5344CB8AC3E}">
        <p14:creationId xmlns:p14="http://schemas.microsoft.com/office/powerpoint/2010/main" val="2733888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EF9C7F-0CC3-4DB5-8EF5-39202BB0CD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B586C1-8E74-40DD-B223-ACE61C01CA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A0D8D-BAAD-4EC9-B554-2578DFA4C0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F4BD14-99B9-4964-BB11-2DFC49026928}" type="datetimeFigureOut">
              <a:rPr lang="en-GB" smtClean="0"/>
              <a:t>18/02/2021</a:t>
            </a:fld>
            <a:endParaRPr lang="en-GB"/>
          </a:p>
        </p:txBody>
      </p:sp>
      <p:sp>
        <p:nvSpPr>
          <p:cNvPr id="5" name="Footer Placeholder 4">
            <a:extLst>
              <a:ext uri="{FF2B5EF4-FFF2-40B4-BE49-F238E27FC236}">
                <a16:creationId xmlns:a16="http://schemas.microsoft.com/office/drawing/2014/main" id="{6EC846FD-57BA-4B27-9E37-1DEBDD71F1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FA4E92-DCFF-4D3F-9368-4A24330342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993EF-E37C-40B7-9F9C-03165ADCCFDC}" type="slidenum">
              <a:rPr lang="en-GB" smtClean="0"/>
              <a:t>‹#›</a:t>
            </a:fld>
            <a:endParaRPr lang="en-GB"/>
          </a:p>
        </p:txBody>
      </p:sp>
    </p:spTree>
    <p:extLst>
      <p:ext uri="{BB962C8B-B14F-4D97-AF65-F5344CB8AC3E}">
        <p14:creationId xmlns:p14="http://schemas.microsoft.com/office/powerpoint/2010/main" val="38334699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SeNtjzfzd8Q?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idx="4294967295"/>
          </p:nvPr>
        </p:nvSpPr>
        <p:spPr>
          <a:xfrm>
            <a:off x="1870997" y="1607809"/>
            <a:ext cx="9236026" cy="2876680"/>
          </a:xfrm>
        </p:spPr>
        <p:txBody>
          <a:bodyPr vert="horz" lIns="91440" tIns="45720" rIns="91440" bIns="45720" rtlCol="0" anchor="b">
            <a:normAutofit/>
          </a:bodyPr>
          <a:lstStyle/>
          <a:p>
            <a:r>
              <a:rPr lang="en-US" sz="5100" kern="1200" dirty="0">
                <a:solidFill>
                  <a:srgbClr val="FFFFFF"/>
                </a:solidFill>
                <a:latin typeface="+mj-lt"/>
                <a:ea typeface="+mj-ea"/>
                <a:cs typeface="+mj-cs"/>
              </a:rPr>
              <a:t>Models of Health and Approaches to Health Promotion</a:t>
            </a:r>
            <a:br>
              <a:rPr lang="en-US" altLang="en-US" sz="5100" kern="1200" dirty="0">
                <a:solidFill>
                  <a:srgbClr val="FFFFFF"/>
                </a:solidFill>
                <a:latin typeface="+mj-lt"/>
                <a:ea typeface="+mj-ea"/>
                <a:cs typeface="+mj-cs"/>
              </a:rPr>
            </a:br>
            <a:endParaRPr lang="en-US" sz="5100" kern="1200" dirty="0">
              <a:solidFill>
                <a:srgbClr val="FFFFFF"/>
              </a:solidFill>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pPr>
              <a:defRPr/>
            </a:pPr>
            <a:r>
              <a:rPr lang="en-GB" sz="4100">
                <a:solidFill>
                  <a:srgbClr val="FFFFFF"/>
                </a:solidFill>
              </a:rPr>
              <a:t>Assessing Health and its Determinants</a:t>
            </a:r>
          </a:p>
        </p:txBody>
      </p:sp>
      <p:sp>
        <p:nvSpPr>
          <p:cNvPr id="18435" name="Content Placeholder 2"/>
          <p:cNvSpPr>
            <a:spLocks noGrp="1"/>
          </p:cNvSpPr>
          <p:nvPr>
            <p:ph idx="1"/>
          </p:nvPr>
        </p:nvSpPr>
        <p:spPr>
          <a:xfrm>
            <a:off x="4978708" y="885651"/>
            <a:ext cx="6525220" cy="4616849"/>
          </a:xfrm>
        </p:spPr>
        <p:txBody>
          <a:bodyPr anchor="ctr">
            <a:normAutofit/>
          </a:bodyPr>
          <a:lstStyle/>
          <a:p>
            <a:pPr eaLnBrk="1" hangingPunct="1"/>
            <a:r>
              <a:rPr lang="en-GB" sz="2400"/>
              <a:t>Despite the difficulties associated with  measurement from a health promotion perspective, the subjective element of health as experienced through people’s lives is of central importance. </a:t>
            </a:r>
          </a:p>
          <a:p>
            <a:pPr eaLnBrk="1" hangingPunct="1"/>
            <a:endParaRPr lang="en-GB" sz="2400"/>
          </a:p>
          <a:p>
            <a:pPr eaLnBrk="1" hangingPunct="1"/>
            <a:r>
              <a:rPr lang="en-GB" sz="2400"/>
              <a:t>It is important to recognise that ‘lay’ interpretations of health are complex and multidimensional.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98468" y="885651"/>
            <a:ext cx="3229803" cy="4624603"/>
          </a:xfrm>
        </p:spPr>
        <p:txBody>
          <a:bodyPr>
            <a:normAutofit/>
          </a:bodyPr>
          <a:lstStyle/>
          <a:p>
            <a:pPr>
              <a:defRPr/>
            </a:pPr>
            <a:r>
              <a:rPr lang="en-GB">
                <a:solidFill>
                  <a:srgbClr val="FFFFFF"/>
                </a:solidFill>
              </a:rPr>
              <a:t>Lay Model of Health</a:t>
            </a:r>
          </a:p>
        </p:txBody>
      </p:sp>
      <p:sp>
        <p:nvSpPr>
          <p:cNvPr id="3" name="Content Placeholder 2"/>
          <p:cNvSpPr>
            <a:spLocks noGrp="1"/>
          </p:cNvSpPr>
          <p:nvPr>
            <p:ph idx="1"/>
          </p:nvPr>
        </p:nvSpPr>
        <p:spPr>
          <a:xfrm>
            <a:off x="4978708" y="885651"/>
            <a:ext cx="6525220" cy="4616849"/>
          </a:xfrm>
        </p:spPr>
        <p:txBody>
          <a:bodyPr anchor="ctr">
            <a:normAutofit/>
          </a:bodyPr>
          <a:lstStyle/>
          <a:p>
            <a:pPr marL="365760" indent="-256032">
              <a:buFont typeface="Wingdings 3"/>
              <a:buChar char=""/>
              <a:defRPr/>
            </a:pPr>
            <a:r>
              <a:rPr lang="en-GB" sz="2000"/>
              <a:t>‘lay’ refers to non—professional.</a:t>
            </a:r>
          </a:p>
          <a:p>
            <a:pPr marL="365760" indent="-256032">
              <a:buFont typeface="Wingdings 3"/>
              <a:buChar char=""/>
              <a:defRPr/>
            </a:pPr>
            <a:r>
              <a:rPr lang="en-GB" sz="2000"/>
              <a:t>Lay models are held by the public rather than being from professional or scientific perspectives.</a:t>
            </a:r>
          </a:p>
          <a:p>
            <a:pPr marL="365760" indent="-256032">
              <a:buFont typeface="Wingdings 3"/>
              <a:buChar char=""/>
              <a:defRPr/>
            </a:pPr>
            <a:r>
              <a:rPr lang="en-GB" sz="2000"/>
              <a:t>To the public, healthy means not being ill, an absence of disease but also includes resilience – the ability to cope with life and functional capacity.</a:t>
            </a:r>
          </a:p>
          <a:p>
            <a:pPr marL="365760" indent="-256032">
              <a:buFont typeface="Wingdings 3"/>
              <a:buChar char=""/>
              <a:defRPr/>
            </a:pPr>
            <a:r>
              <a:rPr lang="en-GB" sz="2000"/>
              <a:t>A negative perspective – not knowing what you had until you lost it.</a:t>
            </a:r>
          </a:p>
          <a:p>
            <a:pPr marL="365760" indent="-256032">
              <a:buFont typeface="Wingdings 3"/>
              <a:buChar char=""/>
              <a:defRPr/>
            </a:pPr>
            <a:r>
              <a:rPr lang="en-GB" sz="2000"/>
              <a:t>Positive perspectives – building your strength, being on good form, resistance to infections.</a:t>
            </a:r>
          </a:p>
          <a:p>
            <a:pPr marL="365760" indent="-256032">
              <a:buFont typeface="Wingdings 3"/>
              <a:buChar char=""/>
              <a:defRPr/>
            </a:pPr>
            <a:r>
              <a:rPr lang="en-GB" sz="2000"/>
              <a:t>Emphasis on aspects of physical health such as the need for strength and robustness to be healthy.</a:t>
            </a:r>
          </a:p>
          <a:p>
            <a:pPr marL="365760" indent="-256032">
              <a:buNone/>
              <a:defRPr/>
            </a:pPr>
            <a:r>
              <a:rPr lang="en-GB" sz="2000"/>
              <a:t>(Sussex et al, 2008; Green &amp; Tones 2010)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pPr>
              <a:defRPr/>
            </a:pPr>
            <a:r>
              <a:rPr lang="en-GB">
                <a:solidFill>
                  <a:srgbClr val="FFFFFF"/>
                </a:solidFill>
              </a:rPr>
              <a:t> Lay Model of Health</a:t>
            </a:r>
          </a:p>
        </p:txBody>
      </p:sp>
      <p:sp>
        <p:nvSpPr>
          <p:cNvPr id="2" name="Content Placeholder 1"/>
          <p:cNvSpPr>
            <a:spLocks noGrp="1"/>
          </p:cNvSpPr>
          <p:nvPr>
            <p:ph idx="1"/>
          </p:nvPr>
        </p:nvSpPr>
        <p:spPr>
          <a:xfrm>
            <a:off x="4978708" y="885651"/>
            <a:ext cx="6525220" cy="4616849"/>
          </a:xfrm>
        </p:spPr>
        <p:txBody>
          <a:bodyPr anchor="ctr">
            <a:normAutofit/>
          </a:bodyPr>
          <a:lstStyle/>
          <a:p>
            <a:pPr marL="365760" indent="-256032">
              <a:buFont typeface="Wingdings 3"/>
              <a:buChar char=""/>
              <a:defRPr/>
            </a:pPr>
            <a:r>
              <a:rPr lang="en-GB" sz="2400"/>
              <a:t>Notion of being healthy is interpreted within the context of people’s lives and is shaped by our experiences, knowledge, values, culture and expectations, as well as what others expect us to do. </a:t>
            </a:r>
          </a:p>
          <a:p>
            <a:pPr marL="365760" indent="-256032">
              <a:buFont typeface="Wingdings 3"/>
              <a:buChar char=""/>
              <a:defRPr/>
            </a:pPr>
            <a:r>
              <a:rPr lang="en-GB" sz="2400"/>
              <a:t>Our health experiences  are hidden from routine data collection, therefore do not feature in most official accounts of health.</a:t>
            </a:r>
          </a:p>
          <a:p>
            <a:pPr marL="365760" indent="-256032">
              <a:buFont typeface="Wingdings 3"/>
              <a:buChar char=""/>
              <a:defRPr/>
            </a:pPr>
            <a:endParaRPr lang="en-GB" sz="2400"/>
          </a:p>
          <a:p>
            <a:pPr marL="365760" indent="-256032">
              <a:buNone/>
              <a:defRPr/>
            </a:pPr>
            <a:r>
              <a:rPr lang="en-GB" sz="2400"/>
              <a:t>(Sussex et al, 2008; Green and Tones 2010)</a:t>
            </a:r>
          </a:p>
          <a:p>
            <a:pPr marL="365760" indent="-256032">
              <a:buFont typeface="Wingdings 3"/>
              <a:buChar char=""/>
              <a:defRPr/>
            </a:pPr>
            <a:endParaRPr lang="en-GB"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GB">
                <a:solidFill>
                  <a:srgbClr val="FFFFFF"/>
                </a:solidFill>
              </a:rPr>
              <a:t>Medical Model of Health</a:t>
            </a:r>
          </a:p>
        </p:txBody>
      </p:sp>
      <p:sp>
        <p:nvSpPr>
          <p:cNvPr id="2" name="Content Placeholder 1"/>
          <p:cNvSpPr>
            <a:spLocks noGrp="1"/>
          </p:cNvSpPr>
          <p:nvPr>
            <p:ph idx="1"/>
          </p:nvPr>
        </p:nvSpPr>
        <p:spPr>
          <a:xfrm>
            <a:off x="4978708" y="885651"/>
            <a:ext cx="6525220" cy="4616849"/>
          </a:xfrm>
        </p:spPr>
        <p:txBody>
          <a:bodyPr anchor="ctr">
            <a:normAutofit/>
          </a:bodyPr>
          <a:lstStyle/>
          <a:p>
            <a:r>
              <a:rPr lang="en-GB" sz="2400"/>
              <a:t>The most widely known, powerful and influential perspective of health, but one that defines health quite narrowly.</a:t>
            </a:r>
          </a:p>
          <a:p>
            <a:r>
              <a:rPr lang="en-GB" sz="2400"/>
              <a:t>First developed in the early 19</a:t>
            </a:r>
            <a:r>
              <a:rPr lang="en-GB" sz="2400" baseline="30000"/>
              <a:t>th</a:t>
            </a:r>
            <a:r>
              <a:rPr lang="en-GB" sz="2400"/>
              <a:t> Century, has come to dominate all others in the Western world.</a:t>
            </a:r>
          </a:p>
          <a:p>
            <a:r>
              <a:rPr lang="en-GB" sz="2400"/>
              <a:t>Develops understanding of how the various parts of the body work together to ensure good health.</a:t>
            </a:r>
          </a:p>
          <a:p>
            <a:pPr>
              <a:buNone/>
            </a:pPr>
            <a:r>
              <a:rPr lang="en-GB" sz="2400"/>
              <a:t>(Jones, 2000:29; Sussex et al 2008:357)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GB">
                <a:solidFill>
                  <a:srgbClr val="FFFFFF"/>
                </a:solidFill>
              </a:rPr>
              <a:t>Medical Model of Health – Jones 1994</a:t>
            </a:r>
          </a:p>
        </p:txBody>
      </p:sp>
      <p:sp>
        <p:nvSpPr>
          <p:cNvPr id="2" name="Content Placeholder 1"/>
          <p:cNvSpPr>
            <a:spLocks noGrp="1"/>
          </p:cNvSpPr>
          <p:nvPr>
            <p:ph idx="1"/>
          </p:nvPr>
        </p:nvSpPr>
        <p:spPr>
          <a:xfrm>
            <a:off x="4978708" y="885651"/>
            <a:ext cx="6525220" cy="4616849"/>
          </a:xfrm>
        </p:spPr>
        <p:txBody>
          <a:bodyPr anchor="ctr">
            <a:normAutofit/>
          </a:bodyPr>
          <a:lstStyle/>
          <a:p>
            <a:r>
              <a:rPr lang="en-GB" sz="2400"/>
              <a:t>Health is predominantly viewed as the absence of disease.</a:t>
            </a:r>
          </a:p>
          <a:p>
            <a:r>
              <a:rPr lang="en-GB" sz="2400"/>
              <a:t>Health services are geared towards the treating of the sick.</a:t>
            </a:r>
          </a:p>
          <a:p>
            <a:r>
              <a:rPr lang="en-GB" sz="2400"/>
              <a:t>A high value is placed on specialist medical services.</a:t>
            </a:r>
          </a:p>
          <a:p>
            <a:r>
              <a:rPr lang="en-GB" sz="2400"/>
              <a:t>Doctors and other qualified experts diagnose and sanction treatment.</a:t>
            </a:r>
          </a:p>
          <a:p>
            <a:r>
              <a:rPr lang="en-GB" sz="2400"/>
              <a:t>Main purpose of health services is curative – to get people back to work.</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GB">
                <a:solidFill>
                  <a:srgbClr val="FFFFFF"/>
                </a:solidFill>
              </a:rPr>
              <a:t>Medical Model of Health – Jones 1994</a:t>
            </a:r>
          </a:p>
        </p:txBody>
      </p:sp>
      <p:sp>
        <p:nvSpPr>
          <p:cNvPr id="2" name="Content Placeholder 1"/>
          <p:cNvSpPr>
            <a:spLocks noGrp="1"/>
          </p:cNvSpPr>
          <p:nvPr>
            <p:ph idx="1"/>
          </p:nvPr>
        </p:nvSpPr>
        <p:spPr>
          <a:xfrm>
            <a:off x="4978708" y="885651"/>
            <a:ext cx="6525220" cy="4616849"/>
          </a:xfrm>
        </p:spPr>
        <p:txBody>
          <a:bodyPr anchor="ctr">
            <a:normAutofit/>
          </a:bodyPr>
          <a:lstStyle/>
          <a:p>
            <a:r>
              <a:rPr lang="en-GB" sz="2400"/>
              <a:t>Disease and illness are explained by biological science.</a:t>
            </a:r>
          </a:p>
          <a:p>
            <a:r>
              <a:rPr lang="en-GB" sz="2400"/>
              <a:t>Based on the understanding of how diseases arise, emphasising risk factors.</a:t>
            </a:r>
          </a:p>
          <a:p>
            <a:r>
              <a:rPr lang="en-GB" sz="2400"/>
              <a:t>High value is placed on scientific research methodology.</a:t>
            </a:r>
          </a:p>
          <a:p>
            <a:r>
              <a:rPr lang="en-GB" sz="2400"/>
              <a:t>Quantitative scientific evidence is generally given higher value than lay or qualitative evidence.</a:t>
            </a:r>
          </a:p>
          <a:p>
            <a:pPr>
              <a:buNone/>
            </a:pPr>
            <a:r>
              <a:rPr lang="en-GB" sz="2400"/>
              <a:t>(Jones, 2000:30; Sussex et al 2008:357-358)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Rectangle 7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pPr>
              <a:defRPr/>
            </a:pPr>
            <a:r>
              <a:rPr lang="en-GB" sz="4000">
                <a:solidFill>
                  <a:srgbClr val="FFFFFF"/>
                </a:solidFill>
              </a:rPr>
              <a:t>Medical model of health </a:t>
            </a:r>
          </a:p>
        </p:txBody>
      </p:sp>
      <p:sp>
        <p:nvSpPr>
          <p:cNvPr id="23554" name="Content Placeholder 2"/>
          <p:cNvSpPr>
            <a:spLocks noGrp="1"/>
          </p:cNvSpPr>
          <p:nvPr>
            <p:ph idx="1"/>
          </p:nvPr>
        </p:nvSpPr>
        <p:spPr>
          <a:xfrm>
            <a:off x="1424904" y="2494450"/>
            <a:ext cx="4053545" cy="3563159"/>
          </a:xfrm>
        </p:spPr>
        <p:txBody>
          <a:bodyPr>
            <a:normAutofit/>
          </a:bodyPr>
          <a:lstStyle/>
          <a:p>
            <a:pPr eaLnBrk="1" hangingPunct="1"/>
            <a:r>
              <a:rPr lang="en-GB" altLang="en-US" sz="1700"/>
              <a:t>Refers to medicine's ideas and assumptions about the nature of illness. </a:t>
            </a:r>
          </a:p>
          <a:p>
            <a:pPr eaLnBrk="1" hangingPunct="1"/>
            <a:r>
              <a:rPr lang="en-GB" altLang="en-US" sz="1700"/>
              <a:t>Focuses on physical causes and physical treatments.</a:t>
            </a:r>
          </a:p>
          <a:p>
            <a:pPr eaLnBrk="1" hangingPunct="1"/>
            <a:endParaRPr lang="en-GB" altLang="en-US" sz="1700"/>
          </a:p>
          <a:p>
            <a:pPr eaLnBrk="1" hangingPunct="1"/>
            <a:endParaRPr lang="en-GB" altLang="en-US" sz="1700"/>
          </a:p>
          <a:p>
            <a:pPr eaLnBrk="1" hangingPunct="1"/>
            <a:r>
              <a:rPr lang="en-GB" altLang="en-US" sz="1700"/>
              <a:t>Emphasizes clinical diagnosis and medical interventions. Health in this model is defined as absence of illness or disease.</a:t>
            </a:r>
          </a:p>
          <a:p>
            <a:pPr eaLnBrk="1" hangingPunct="1"/>
            <a:r>
              <a:rPr lang="en-GB" altLang="en-US" sz="1700"/>
              <a:t>Medical personnel = experts </a:t>
            </a:r>
          </a:p>
        </p:txBody>
      </p:sp>
      <p:pic>
        <p:nvPicPr>
          <p:cNvPr id="23556" name="Picture 4" descr="C:\Documents and Settings\healjoa\Local Settings\Temporary Internet Files\Content.IE5\0PYF1QJB\MC900237922[1].wmf"/>
          <p:cNvPicPr>
            <a:picLocks noChangeAspect="1" noChangeArrowheads="1"/>
          </p:cNvPicPr>
          <p:nvPr/>
        </p:nvPicPr>
        <p:blipFill>
          <a:blip r:embed="rId2" cstate="print"/>
          <a:stretch>
            <a:fillRect/>
          </a:stretch>
        </p:blipFill>
        <p:spPr bwMode="auto">
          <a:xfrm>
            <a:off x="6447460" y="2492376"/>
            <a:ext cx="4105267" cy="356337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GB">
                <a:solidFill>
                  <a:srgbClr val="FFFFFF"/>
                </a:solidFill>
              </a:rPr>
              <a:t>Social Model of Health</a:t>
            </a:r>
          </a:p>
        </p:txBody>
      </p:sp>
      <p:sp>
        <p:nvSpPr>
          <p:cNvPr id="2" name="Content Placeholder 1"/>
          <p:cNvSpPr>
            <a:spLocks noGrp="1"/>
          </p:cNvSpPr>
          <p:nvPr>
            <p:ph idx="1"/>
          </p:nvPr>
        </p:nvSpPr>
        <p:spPr>
          <a:xfrm>
            <a:off x="4978708" y="885651"/>
            <a:ext cx="6525220" cy="4616849"/>
          </a:xfrm>
        </p:spPr>
        <p:txBody>
          <a:bodyPr anchor="ctr">
            <a:normAutofit/>
          </a:bodyPr>
          <a:lstStyle/>
          <a:p>
            <a:r>
              <a:rPr lang="en-GB" sz="2200"/>
              <a:t>Biomedical model of health has contributed greatly to increases in life expectancy.</a:t>
            </a:r>
          </a:p>
          <a:p>
            <a:r>
              <a:rPr lang="en-GB" sz="2200"/>
              <a:t>However, public health measures based on the social model of health have contributed most to the decline in mortality in 20</a:t>
            </a:r>
            <a:r>
              <a:rPr lang="en-GB" sz="2200" baseline="30000"/>
              <a:t>th</a:t>
            </a:r>
            <a:r>
              <a:rPr lang="en-GB" sz="2200"/>
              <a:t> Century. </a:t>
            </a:r>
          </a:p>
          <a:p>
            <a:r>
              <a:rPr lang="en-GB" sz="2200"/>
              <a:t>Social model emphasises the necessity to address origins of ill health in order to improve health. </a:t>
            </a:r>
          </a:p>
          <a:p>
            <a:r>
              <a:rPr lang="en-GB" sz="2200"/>
              <a:t>Some social conditions make ill-health more prevalent in some groups than others.</a:t>
            </a:r>
          </a:p>
          <a:p>
            <a:pPr>
              <a:buNone/>
            </a:pPr>
            <a:endParaRPr lang="en-GB" sz="2200"/>
          </a:p>
          <a:p>
            <a:pPr>
              <a:buNone/>
            </a:pPr>
            <a:r>
              <a:rPr lang="en-GB" sz="2200"/>
              <a:t>(Sussex et al 2008: 359)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GB">
                <a:solidFill>
                  <a:srgbClr val="FFFFFF"/>
                </a:solidFill>
              </a:rPr>
              <a:t>Social Model of Health</a:t>
            </a:r>
          </a:p>
        </p:txBody>
      </p:sp>
      <p:sp>
        <p:nvSpPr>
          <p:cNvPr id="2" name="Content Placeholder 1"/>
          <p:cNvSpPr>
            <a:spLocks noGrp="1"/>
          </p:cNvSpPr>
          <p:nvPr>
            <p:ph idx="1"/>
          </p:nvPr>
        </p:nvSpPr>
        <p:spPr>
          <a:xfrm>
            <a:off x="4978708" y="885651"/>
            <a:ext cx="6525220" cy="4616849"/>
          </a:xfrm>
        </p:spPr>
        <p:txBody>
          <a:bodyPr anchor="ctr">
            <a:normAutofit/>
          </a:bodyPr>
          <a:lstStyle/>
          <a:p>
            <a:r>
              <a:rPr lang="en-GB" sz="1900"/>
              <a:t>Health differences between individuals and social groups are the result of a complex mix of  behavioural, material and cultural factors which together impact on health.</a:t>
            </a:r>
          </a:p>
          <a:p>
            <a:r>
              <a:rPr lang="en-GB" sz="1900"/>
              <a:t>Social model has strong links to the different lay models of health as it recognises that people have firm views on their own health, which can be at odds with those of professionals.</a:t>
            </a:r>
          </a:p>
          <a:p>
            <a:pPr>
              <a:buNone/>
            </a:pPr>
            <a:endParaRPr lang="en-GB" sz="1900"/>
          </a:p>
          <a:p>
            <a:pPr>
              <a:buNone/>
            </a:pPr>
            <a:r>
              <a:rPr lang="en-GB" sz="1900" b="1" i="1"/>
              <a:t>Example:</a:t>
            </a:r>
          </a:p>
          <a:p>
            <a:r>
              <a:rPr lang="en-GB" sz="1900"/>
              <a:t>The need to tackle damp housing conditions and their link to childhood asthma might be prioritised by people living in those conditions  as opposed to the need to tackle parental smoking, prioritised by health services.</a:t>
            </a:r>
          </a:p>
          <a:p>
            <a:pPr>
              <a:buNone/>
            </a:pPr>
            <a:endParaRPr lang="en-GB" sz="1900"/>
          </a:p>
          <a:p>
            <a:pPr>
              <a:buNone/>
            </a:pPr>
            <a:r>
              <a:rPr lang="en-GB" sz="1900"/>
              <a:t>(Sussex et al 2008: 359)</a:t>
            </a:r>
          </a:p>
          <a:p>
            <a:endParaRPr lang="en-GB" sz="19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Grp="1" noChangeAspect="1" noChangeArrowheads="1"/>
          </p:cNvPicPr>
          <p:nvPr>
            <p:ph idx="1"/>
          </p:nvPr>
        </p:nvPicPr>
        <p:blipFill>
          <a:blip r:embed="rId2" cstate="print"/>
          <a:srcRect/>
          <a:stretch>
            <a:fillRect/>
          </a:stretch>
        </p:blipFill>
        <p:spPr>
          <a:xfrm>
            <a:off x="3124201" y="1524000"/>
            <a:ext cx="5240435" cy="3951288"/>
          </a:xfrm>
          <a:noFill/>
        </p:spPr>
      </p:pic>
      <p:sp>
        <p:nvSpPr>
          <p:cNvPr id="3" name="Title 2"/>
          <p:cNvSpPr>
            <a:spLocks noGrp="1"/>
          </p:cNvSpPr>
          <p:nvPr>
            <p:ph type="title"/>
          </p:nvPr>
        </p:nvSpPr>
        <p:spPr/>
        <p:txBody>
          <a:bodyPr/>
          <a:lstStyle/>
          <a:p>
            <a:pPr>
              <a:defRPr/>
            </a:pPr>
            <a:r>
              <a:rPr lang="en-GB" dirty="0"/>
              <a:t>Social model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355CF0-422E-4E6A-95EA-261971F67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06557" y="637953"/>
            <a:ext cx="7659688" cy="3189507"/>
          </a:xfrm>
        </p:spPr>
        <p:txBody>
          <a:bodyPr vert="horz" lIns="91440" tIns="45720" rIns="91440" bIns="45720" rtlCol="0" anchor="b">
            <a:normAutofit/>
          </a:bodyPr>
          <a:lstStyle/>
          <a:p>
            <a:r>
              <a:rPr lang="en-US" sz="8000" kern="1200">
                <a:solidFill>
                  <a:schemeClr val="tx1">
                    <a:lumMod val="75000"/>
                    <a:lumOff val="25000"/>
                  </a:schemeClr>
                </a:solidFill>
                <a:latin typeface="+mj-lt"/>
                <a:ea typeface="+mj-ea"/>
                <a:cs typeface="+mj-cs"/>
              </a:rPr>
              <a:t>Prevention Measures</a:t>
            </a:r>
          </a:p>
        </p:txBody>
      </p:sp>
      <p:sp>
        <p:nvSpPr>
          <p:cNvPr id="11" name="Freeform 5">
            <a:extLst>
              <a:ext uri="{FF2B5EF4-FFF2-40B4-BE49-F238E27FC236}">
                <a16:creationId xmlns:a16="http://schemas.microsoft.com/office/drawing/2014/main" id="{8AA5B50B-519E-4763-9EFB-2C80373D1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9091" y="4356608"/>
            <a:ext cx="542047" cy="1997227"/>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Freeform 6">
            <a:extLst>
              <a:ext uri="{FF2B5EF4-FFF2-40B4-BE49-F238E27FC236}">
                <a16:creationId xmlns:a16="http://schemas.microsoft.com/office/drawing/2014/main" id="{298FD7FF-CB14-4A07-B879-0731A1847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83841" y="4214476"/>
            <a:ext cx="369761"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CA0D5741-1590-4555-A7A7-DC9B4E2E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951746" y="4122185"/>
            <a:ext cx="201857"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
            <a:extLst>
              <a:ext uri="{FF2B5EF4-FFF2-40B4-BE49-F238E27FC236}">
                <a16:creationId xmlns:a16="http://schemas.microsoft.com/office/drawing/2014/main" id="{3E9C0339-B0D3-40BA-96EF-3C1DB738A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6820" y="4214476"/>
            <a:ext cx="339126"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7">
            <a:extLst>
              <a:ext uri="{FF2B5EF4-FFF2-40B4-BE49-F238E27FC236}">
                <a16:creationId xmlns:a16="http://schemas.microsoft.com/office/drawing/2014/main" id="{A4B9A42A-C5B8-4470-8743-670E34420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122186"/>
            <a:ext cx="201857"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Rectangle 8">
            <a:extLst>
              <a:ext uri="{FF2B5EF4-FFF2-40B4-BE49-F238E27FC236}">
                <a16:creationId xmlns:a16="http://schemas.microsoft.com/office/drawing/2014/main" id="{EDB12AFC-55F8-4AE8-9351-0F38D0C5D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51447" y="4122187"/>
            <a:ext cx="7978524" cy="164787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C58506DD-7B3D-4594-846B-F78590BE9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5946" y="4356608"/>
            <a:ext cx="3122079" cy="1641104"/>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2"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GB">
                <a:solidFill>
                  <a:srgbClr val="FFFFFF"/>
                </a:solidFill>
              </a:rPr>
              <a:t>Prevention</a:t>
            </a:r>
          </a:p>
        </p:txBody>
      </p:sp>
      <p:sp>
        <p:nvSpPr>
          <p:cNvPr id="4" name="Content Placeholder 3"/>
          <p:cNvSpPr>
            <a:spLocks noGrp="1"/>
          </p:cNvSpPr>
          <p:nvPr>
            <p:ph idx="1"/>
          </p:nvPr>
        </p:nvSpPr>
        <p:spPr>
          <a:xfrm>
            <a:off x="4978708" y="885651"/>
            <a:ext cx="6525220" cy="4616849"/>
          </a:xfrm>
        </p:spPr>
        <p:txBody>
          <a:bodyPr anchor="ctr">
            <a:normAutofit/>
          </a:bodyPr>
          <a:lstStyle/>
          <a:p>
            <a:r>
              <a:rPr lang="en-GB" sz="2200"/>
              <a:t>Generally understood to be action to stop ill health before it starts – but it is broader than this.</a:t>
            </a:r>
          </a:p>
          <a:p>
            <a:r>
              <a:rPr lang="en-GB" sz="2200"/>
              <a:t>In 20</a:t>
            </a:r>
            <a:r>
              <a:rPr lang="en-GB" sz="2200" baseline="30000"/>
              <a:t>th</a:t>
            </a:r>
            <a:r>
              <a:rPr lang="en-GB" sz="2200"/>
              <a:t> century preventative medicine has included policies for health protection aimed at whole populations as well as defined ‘at risk’ groups e.g. vitamin fortification.</a:t>
            </a:r>
          </a:p>
          <a:p>
            <a:r>
              <a:rPr lang="en-GB" sz="2200"/>
              <a:t>Preventative medicine has replaced earlier public health tradition of environmental protection e.g.  adequate sewage, drainage and clean water supply.</a:t>
            </a:r>
          </a:p>
          <a:p>
            <a:r>
              <a:rPr lang="en-GB" sz="2200"/>
              <a:t>Three level of health prevention have been identified.</a:t>
            </a:r>
          </a:p>
          <a:p>
            <a:pPr>
              <a:buNone/>
            </a:pPr>
            <a:r>
              <a:rPr lang="en-GB" sz="2200"/>
              <a:t>(Jones &amp; Douglas, 2000)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p:cNvSpPr>
            <a:spLocks noGrp="1" noChangeArrowheads="1"/>
          </p:cNvSpPr>
          <p:nvPr>
            <p:ph type="title"/>
          </p:nvPr>
        </p:nvSpPr>
        <p:spPr>
          <a:xfrm>
            <a:off x="943277" y="712269"/>
            <a:ext cx="3370998" cy="5502264"/>
          </a:xfrm>
        </p:spPr>
        <p:txBody>
          <a:bodyPr>
            <a:normAutofit/>
          </a:bodyPr>
          <a:lstStyle/>
          <a:p>
            <a:pPr>
              <a:defRPr/>
            </a:pPr>
            <a:r>
              <a:rPr lang="en-GB">
                <a:solidFill>
                  <a:srgbClr val="FFFFFF"/>
                </a:solidFill>
              </a:rPr>
              <a:t>Preventative Measures</a:t>
            </a:r>
          </a:p>
        </p:txBody>
      </p:sp>
      <p:cxnSp>
        <p:nvCxnSpPr>
          <p:cNvPr id="75" name="Straight Connector 74">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29700" name="Rectangle 3">
            <a:extLst>
              <a:ext uri="{FF2B5EF4-FFF2-40B4-BE49-F238E27FC236}">
                <a16:creationId xmlns:a16="http://schemas.microsoft.com/office/drawing/2014/main" id="{248975A3-6155-42A9-8D65-EACC76DA715E}"/>
              </a:ext>
            </a:extLst>
          </p:cNvPr>
          <p:cNvGraphicFramePr>
            <a:graphicFrameLocks noGrp="1"/>
          </p:cNvGraphicFramePr>
          <p:nvPr>
            <p:ph idx="1"/>
            <p:extLst>
              <p:ext uri="{D42A27DB-BD31-4B8C-83A1-F6EECF244321}">
                <p14:modId xmlns:p14="http://schemas.microsoft.com/office/powerpoint/2010/main" val="3263311948"/>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0242" name="Rectangle 2"/>
          <p:cNvSpPr>
            <a:spLocks noGrp="1" noChangeArrowheads="1"/>
          </p:cNvSpPr>
          <p:nvPr>
            <p:ph type="title"/>
          </p:nvPr>
        </p:nvSpPr>
        <p:spPr>
          <a:xfrm>
            <a:off x="1098468" y="885651"/>
            <a:ext cx="3229803" cy="4624603"/>
          </a:xfrm>
        </p:spPr>
        <p:txBody>
          <a:bodyPr>
            <a:normAutofit/>
          </a:bodyPr>
          <a:lstStyle/>
          <a:p>
            <a:pPr>
              <a:defRPr/>
            </a:pPr>
            <a:r>
              <a:rPr lang="en-GB">
                <a:solidFill>
                  <a:srgbClr val="FFFFFF"/>
                </a:solidFill>
              </a:rPr>
              <a:t>Primary prevention</a:t>
            </a:r>
          </a:p>
        </p:txBody>
      </p:sp>
      <p:sp>
        <p:nvSpPr>
          <p:cNvPr id="30722" name="Rectangle 3"/>
          <p:cNvSpPr>
            <a:spLocks noGrp="1" noChangeArrowheads="1"/>
          </p:cNvSpPr>
          <p:nvPr>
            <p:ph idx="1"/>
          </p:nvPr>
        </p:nvSpPr>
        <p:spPr>
          <a:xfrm>
            <a:off x="4978708" y="885651"/>
            <a:ext cx="6525220" cy="4616849"/>
          </a:xfrm>
        </p:spPr>
        <p:txBody>
          <a:bodyPr anchor="ctr">
            <a:normAutofit/>
          </a:bodyPr>
          <a:lstStyle/>
          <a:p>
            <a:pPr eaLnBrk="1" hangingPunct="1">
              <a:buFont typeface="Wingdings" pitchFamily="2" charset="2"/>
              <a:buNone/>
            </a:pPr>
            <a:r>
              <a:rPr lang="en-GB" altLang="en-US" sz="2400"/>
              <a:t>  This is an attempt to eliminate the possibility of developing a disease or illness. </a:t>
            </a:r>
          </a:p>
          <a:p>
            <a:pPr eaLnBrk="1" hangingPunct="1">
              <a:buFont typeface="Wingdings" pitchFamily="2" charset="2"/>
              <a:buNone/>
            </a:pPr>
            <a:endParaRPr lang="en-GB" altLang="en-US" sz="2400"/>
          </a:p>
          <a:p>
            <a:pPr eaLnBrk="1" hangingPunct="1">
              <a:buFont typeface="Wingdings" pitchFamily="2" charset="2"/>
              <a:buChar char="q"/>
            </a:pPr>
            <a:r>
              <a:rPr lang="en-GB" altLang="en-US" sz="2400"/>
              <a:t>Childhood immunisation programmes  </a:t>
            </a:r>
          </a:p>
          <a:p>
            <a:pPr eaLnBrk="1" hangingPunct="1">
              <a:buFont typeface="Wingdings" pitchFamily="2" charset="2"/>
              <a:buChar char="q"/>
            </a:pPr>
            <a:r>
              <a:rPr lang="en-GB" altLang="en-US" sz="2400"/>
              <a:t>Anti - smoking education.</a:t>
            </a:r>
          </a:p>
          <a:p>
            <a:pPr eaLnBrk="1" hangingPunct="1">
              <a:buFont typeface="Wingdings" pitchFamily="2" charset="2"/>
              <a:buChar char="q"/>
            </a:pPr>
            <a:endParaRPr lang="en-GB" altLang="en-US" sz="2400"/>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7" name="Group 13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266" name="Rectangle 2"/>
          <p:cNvSpPr>
            <a:spLocks noGrp="1" noChangeArrowheads="1"/>
          </p:cNvSpPr>
          <p:nvPr>
            <p:ph type="title"/>
          </p:nvPr>
        </p:nvSpPr>
        <p:spPr>
          <a:xfrm>
            <a:off x="1098468" y="885651"/>
            <a:ext cx="3229803" cy="4624603"/>
          </a:xfrm>
        </p:spPr>
        <p:txBody>
          <a:bodyPr>
            <a:normAutofit/>
          </a:bodyPr>
          <a:lstStyle/>
          <a:p>
            <a:pPr>
              <a:defRPr/>
            </a:pPr>
            <a:r>
              <a:rPr lang="en-GB">
                <a:solidFill>
                  <a:srgbClr val="FFFFFF"/>
                </a:solidFill>
              </a:rPr>
              <a:t>Secondary prevention</a:t>
            </a:r>
          </a:p>
        </p:txBody>
      </p:sp>
      <p:sp>
        <p:nvSpPr>
          <p:cNvPr id="31746" name="Rectangle 3"/>
          <p:cNvSpPr>
            <a:spLocks noGrp="1" noChangeArrowheads="1"/>
          </p:cNvSpPr>
          <p:nvPr>
            <p:ph idx="1"/>
          </p:nvPr>
        </p:nvSpPr>
        <p:spPr>
          <a:xfrm>
            <a:off x="4978708" y="885651"/>
            <a:ext cx="6525220" cy="4616849"/>
          </a:xfrm>
        </p:spPr>
        <p:txBody>
          <a:bodyPr anchor="ctr">
            <a:normAutofit/>
          </a:bodyPr>
          <a:lstStyle/>
          <a:p>
            <a:pPr eaLnBrk="1" hangingPunct="1">
              <a:buFont typeface="Wingdings" pitchFamily="2" charset="2"/>
              <a:buNone/>
            </a:pPr>
            <a:r>
              <a:rPr lang="en-GB" altLang="en-US" sz="2400"/>
              <a:t>  Identification of the early stages of disease where action is focused on addressing the underlying causes to alleviate further symptoms</a:t>
            </a:r>
          </a:p>
          <a:p>
            <a:pPr eaLnBrk="1" hangingPunct="1">
              <a:buFont typeface="Wingdings" pitchFamily="2" charset="2"/>
              <a:buNone/>
            </a:pPr>
            <a:r>
              <a:rPr lang="en-GB" altLang="en-US" sz="2400"/>
              <a:t> </a:t>
            </a:r>
          </a:p>
          <a:p>
            <a:pPr eaLnBrk="1" hangingPunct="1"/>
            <a:r>
              <a:rPr lang="en-GB" altLang="en-US" sz="2400"/>
              <a:t>Cervical cancer screening</a:t>
            </a:r>
          </a:p>
          <a:p>
            <a:pPr eaLnBrk="1" hangingPunct="1"/>
            <a:r>
              <a:rPr lang="en-GB" altLang="en-US" sz="2400"/>
              <a:t>Stress management</a:t>
            </a:r>
          </a:p>
          <a:p>
            <a:pPr eaLnBrk="1" hangingPunct="1"/>
            <a:r>
              <a:rPr lang="en-GB" altLang="en-US" sz="2400"/>
              <a:t>Obesity-exercise could be recommended.</a:t>
            </a:r>
          </a:p>
          <a:p>
            <a:pPr eaLnBrk="1" hangingPunct="1"/>
            <a:endParaRPr lang="en-GB" altLang="en-US" sz="2400"/>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2290" name="Rectangle 2"/>
          <p:cNvSpPr>
            <a:spLocks noGrp="1" noChangeArrowheads="1"/>
          </p:cNvSpPr>
          <p:nvPr>
            <p:ph type="title"/>
          </p:nvPr>
        </p:nvSpPr>
        <p:spPr>
          <a:xfrm>
            <a:off x="1098468" y="885651"/>
            <a:ext cx="3229803" cy="4624603"/>
          </a:xfrm>
        </p:spPr>
        <p:txBody>
          <a:bodyPr>
            <a:normAutofit/>
          </a:bodyPr>
          <a:lstStyle/>
          <a:p>
            <a:pPr>
              <a:defRPr/>
            </a:pPr>
            <a:r>
              <a:rPr lang="en-GB">
                <a:solidFill>
                  <a:srgbClr val="FFFFFF"/>
                </a:solidFill>
              </a:rPr>
              <a:t>Tertiary prevention</a:t>
            </a:r>
          </a:p>
        </p:txBody>
      </p:sp>
      <p:sp>
        <p:nvSpPr>
          <p:cNvPr id="32770" name="Rectangle 3"/>
          <p:cNvSpPr>
            <a:spLocks noGrp="1" noChangeArrowheads="1"/>
          </p:cNvSpPr>
          <p:nvPr>
            <p:ph idx="1"/>
          </p:nvPr>
        </p:nvSpPr>
        <p:spPr>
          <a:xfrm>
            <a:off x="4978708" y="885651"/>
            <a:ext cx="6525220" cy="4616849"/>
          </a:xfrm>
        </p:spPr>
        <p:txBody>
          <a:bodyPr anchor="ctr">
            <a:normAutofit/>
          </a:bodyPr>
          <a:lstStyle/>
          <a:p>
            <a:pPr eaLnBrk="1" hangingPunct="1">
              <a:buFont typeface="Wingdings" pitchFamily="2" charset="2"/>
              <a:buNone/>
            </a:pPr>
            <a:r>
              <a:rPr lang="en-GB" altLang="en-US" sz="2400"/>
              <a:t>  Refers to the control and reduction (as far as possible) of an already established disease.</a:t>
            </a:r>
          </a:p>
          <a:p>
            <a:pPr eaLnBrk="1" hangingPunct="1">
              <a:buFont typeface="Wingdings" pitchFamily="2" charset="2"/>
              <a:buNone/>
            </a:pPr>
            <a:endParaRPr lang="en-GB" altLang="en-US" sz="2400"/>
          </a:p>
          <a:p>
            <a:pPr eaLnBrk="1" hangingPunct="1"/>
            <a:r>
              <a:rPr lang="en-GB" altLang="en-US" sz="2400"/>
              <a:t>Coronary artery disease</a:t>
            </a:r>
          </a:p>
          <a:p>
            <a:pPr eaLnBrk="1" hangingPunct="1"/>
            <a:r>
              <a:rPr lang="en-GB" altLang="en-US" sz="2400"/>
              <a:t>Palliative care</a:t>
            </a:r>
          </a:p>
          <a:p>
            <a:pPr eaLnBrk="1" hangingPunct="1"/>
            <a:r>
              <a:rPr lang="en-GB" altLang="en-US" sz="2400"/>
              <a:t>Hip replacement surgery</a:t>
            </a:r>
          </a:p>
          <a:p>
            <a:pPr eaLnBrk="1" hangingPunct="1">
              <a:buNone/>
            </a:pPr>
            <a:r>
              <a:rPr lang="en-GB" altLang="en-US" sz="2400" dirty="0"/>
              <a:t>(Jones &amp; Douglas, 2000:74)</a:t>
            </a:r>
            <a:endParaRPr lang="en-GB" altLang="en-US" sz="2400"/>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58E966-456A-48F4-81B4-C4D0C0020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5">
            <a:extLst>
              <a:ext uri="{FF2B5EF4-FFF2-40B4-BE49-F238E27FC236}">
                <a16:creationId xmlns:a16="http://schemas.microsoft.com/office/drawing/2014/main" id="{5523C670-74D7-4ED8-BA51-B6FB65570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54331"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BAEEE533-7CA5-4134-A14A-8575F66C6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46901"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E64B7817-E956-406B-A85B-5AEF36B1F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48912"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92FC9C1F-8CBA-4083-8724-3735C556D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1" y="1124043"/>
            <a:ext cx="6477233"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p:cNvSpPr>
            <a:spLocks noGrp="1"/>
          </p:cNvSpPr>
          <p:nvPr>
            <p:ph type="title"/>
          </p:nvPr>
        </p:nvSpPr>
        <p:spPr>
          <a:xfrm>
            <a:off x="1371599" y="1445775"/>
            <a:ext cx="5385391" cy="3342435"/>
          </a:xfrm>
        </p:spPr>
        <p:txBody>
          <a:bodyPr vert="horz" lIns="91440" tIns="45720" rIns="91440" bIns="45720" rtlCol="0" anchor="ctr">
            <a:normAutofit/>
          </a:bodyPr>
          <a:lstStyle/>
          <a:p>
            <a:pPr algn="r"/>
            <a:r>
              <a:rPr lang="en-US" sz="6000" kern="1200">
                <a:solidFill>
                  <a:srgbClr val="FFFFFF"/>
                </a:solidFill>
                <a:latin typeface="+mj-lt"/>
                <a:ea typeface="+mj-ea"/>
                <a:cs typeface="+mj-cs"/>
              </a:rPr>
              <a:t>Health Promotion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Rectangle 3"/>
          <p:cNvSpPr>
            <a:spLocks noGrp="1" noRot="1" noChangeArrowheads="1"/>
          </p:cNvSpPr>
          <p:nvPr>
            <p:ph idx="1"/>
          </p:nvPr>
        </p:nvSpPr>
        <p:spPr/>
        <p:txBody>
          <a:bodyPr/>
          <a:lstStyle/>
          <a:p>
            <a:pPr eaLnBrk="1" hangingPunct="1"/>
            <a:r>
              <a:rPr lang="en-GB" altLang="en-US" dirty="0"/>
              <a:t>What is the aim of health promotion?</a:t>
            </a:r>
          </a:p>
          <a:p>
            <a:pPr marL="692150" lvl="1" indent="-347663"/>
            <a:r>
              <a:rPr lang="en-GB" altLang="en-US" sz="2800" dirty="0"/>
              <a:t>To change the individual’s behaviour/ lifestyle.</a:t>
            </a:r>
          </a:p>
          <a:p>
            <a:pPr marL="692150" lvl="1" indent="-347663"/>
            <a:r>
              <a:rPr lang="en-GB" altLang="en-US" sz="2800" dirty="0"/>
              <a:t>To change the socio-economic/physical environment.</a:t>
            </a:r>
          </a:p>
          <a:p>
            <a:pPr marL="692150" lvl="1" indent="-347663">
              <a:buNone/>
            </a:pPr>
            <a:r>
              <a:rPr lang="en-GB" altLang="en-US" sz="2800" dirty="0"/>
              <a:t>					</a:t>
            </a:r>
          </a:p>
        </p:txBody>
      </p:sp>
      <p:sp>
        <p:nvSpPr>
          <p:cNvPr id="7170" name="Rectangle 2"/>
          <p:cNvSpPr>
            <a:spLocks noGrp="1" noRot="1" noChangeArrowheads="1"/>
          </p:cNvSpPr>
          <p:nvPr>
            <p:ph type="title"/>
          </p:nvPr>
        </p:nvSpPr>
        <p:spPr/>
        <p:txBody>
          <a:bodyPr anchor="b"/>
          <a:lstStyle/>
          <a:p>
            <a:pPr algn="ctr">
              <a:defRPr/>
            </a:pPr>
            <a:r>
              <a:rPr lang="en-GB" dirty="0"/>
              <a:t>Health Promotion</a:t>
            </a:r>
          </a:p>
        </p:txBody>
      </p:sp>
      <p:sp>
        <p:nvSpPr>
          <p:cNvPr id="28676" name="AutoShape 5"/>
          <p:cNvSpPr>
            <a:spLocks noChangeArrowheads="1"/>
          </p:cNvSpPr>
          <p:nvPr/>
        </p:nvSpPr>
        <p:spPr bwMode="auto">
          <a:xfrm>
            <a:off x="5562601" y="3886201"/>
            <a:ext cx="360363" cy="430213"/>
          </a:xfrm>
          <a:prstGeom prst="downArrow">
            <a:avLst>
              <a:gd name="adj1" fmla="val 50000"/>
              <a:gd name="adj2" fmla="val 29846"/>
            </a:avLst>
          </a:prstGeom>
          <a:solidFill>
            <a:schemeClr val="accent1"/>
          </a:solidFill>
          <a:ln w="9525">
            <a:solidFill>
              <a:schemeClr val="tx1"/>
            </a:solidFill>
            <a:miter lim="800000"/>
            <a:headEnd/>
            <a:tailEnd/>
          </a:ln>
        </p:spPr>
        <p:txBody>
          <a:bodyPr vert="eaVert" wrap="none" anchor="ctr"/>
          <a:lstStyle/>
          <a:p>
            <a:endParaRPr lang="en-US" altLang="en-US"/>
          </a:p>
        </p:txBody>
      </p:sp>
      <p:sp>
        <p:nvSpPr>
          <p:cNvPr id="28677" name="Text Box 6"/>
          <p:cNvSpPr txBox="1">
            <a:spLocks noChangeArrowheads="1"/>
          </p:cNvSpPr>
          <p:nvPr/>
        </p:nvSpPr>
        <p:spPr bwMode="auto">
          <a:xfrm>
            <a:off x="2135188" y="4495800"/>
            <a:ext cx="8208962" cy="1384300"/>
          </a:xfrm>
          <a:prstGeom prst="rect">
            <a:avLst/>
          </a:prstGeom>
          <a:noFill/>
          <a:ln w="9525">
            <a:noFill/>
            <a:miter lim="800000"/>
            <a:headEnd/>
            <a:tailEnd/>
          </a:ln>
        </p:spPr>
        <p:txBody>
          <a:bodyPr>
            <a:spAutoFit/>
          </a:bodyPr>
          <a:lstStyle/>
          <a:p>
            <a:r>
              <a:rPr lang="en-GB" altLang="en-US" sz="2800" dirty="0">
                <a:solidFill>
                  <a:schemeClr val="hlink"/>
                </a:solidFill>
              </a:rPr>
              <a:t>Health</a:t>
            </a:r>
            <a:r>
              <a:rPr lang="en-GB" altLang="en-US" sz="2800" dirty="0"/>
              <a:t> </a:t>
            </a:r>
            <a:r>
              <a:rPr lang="en-GB" altLang="en-US" sz="2800" dirty="0">
                <a:solidFill>
                  <a:schemeClr val="hlink"/>
                </a:solidFill>
              </a:rPr>
              <a:t>promotion consists </a:t>
            </a:r>
            <a:r>
              <a:rPr lang="en-GB" altLang="en-US" sz="2800" b="1" dirty="0">
                <a:solidFill>
                  <a:schemeClr val="hlink"/>
                </a:solidFill>
              </a:rPr>
              <a:t>of a combination of approaches</a:t>
            </a:r>
            <a:r>
              <a:rPr lang="en-GB" altLang="en-US" sz="2800" dirty="0">
                <a:solidFill>
                  <a:schemeClr val="hlink"/>
                </a:solidFill>
              </a:rPr>
              <a:t> to facilitate the achievement of health and prevention of diseases.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7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5365" name="Rectangle 71">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366" name="Group 73">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13372" y="563918"/>
            <a:ext cx="4163968" cy="5978614"/>
            <a:chOff x="7513372" y="803186"/>
            <a:chExt cx="4163968" cy="5978614"/>
          </a:xfrm>
        </p:grpSpPr>
        <p:sp>
          <p:nvSpPr>
            <p:cNvPr id="15367"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68"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69"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362" name="Rectangle 2"/>
          <p:cNvSpPr>
            <a:spLocks noGrp="1" noRot="1" noChangeArrowheads="1"/>
          </p:cNvSpPr>
          <p:nvPr>
            <p:ph type="title"/>
          </p:nvPr>
        </p:nvSpPr>
        <p:spPr>
          <a:xfrm>
            <a:off x="7835106" y="1132517"/>
            <a:ext cx="3246509" cy="4367531"/>
          </a:xfrm>
        </p:spPr>
        <p:txBody>
          <a:bodyPr>
            <a:normAutofit/>
          </a:bodyPr>
          <a:lstStyle/>
          <a:p>
            <a:pPr>
              <a:defRPr/>
            </a:pPr>
            <a:r>
              <a:rPr lang="en-GB">
                <a:solidFill>
                  <a:srgbClr val="FFFFFF"/>
                </a:solidFill>
              </a:rPr>
              <a:t>5 Main Approaches to Health Promotion</a:t>
            </a:r>
          </a:p>
        </p:txBody>
      </p:sp>
      <p:sp>
        <p:nvSpPr>
          <p:cNvPr id="15363" name="Rectangle 3"/>
          <p:cNvSpPr>
            <a:spLocks noGrp="1" noRot="1" noChangeArrowheads="1"/>
          </p:cNvSpPr>
          <p:nvPr>
            <p:ph idx="1"/>
          </p:nvPr>
        </p:nvSpPr>
        <p:spPr>
          <a:xfrm>
            <a:off x="838200" y="1132519"/>
            <a:ext cx="6300975" cy="4367530"/>
          </a:xfrm>
        </p:spPr>
        <p:txBody>
          <a:bodyPr anchor="ctr">
            <a:normAutofit/>
          </a:bodyPr>
          <a:lstStyle/>
          <a:p>
            <a:pPr marL="609600" indent="-609600">
              <a:buFont typeface="Wingdings" pitchFamily="2" charset="2"/>
              <a:buAutoNum type="arabicPeriod"/>
            </a:pPr>
            <a:r>
              <a:rPr lang="en-GB" altLang="en-US" sz="1700" b="1"/>
              <a:t>Medical</a:t>
            </a:r>
          </a:p>
          <a:p>
            <a:pPr marL="609600" indent="-609600">
              <a:buNone/>
            </a:pPr>
            <a:r>
              <a:rPr lang="en-GB" altLang="en-US" sz="1700"/>
              <a:t>	Screening</a:t>
            </a:r>
          </a:p>
          <a:p>
            <a:pPr marL="609600" indent="-609600">
              <a:buFont typeface="Wingdings" pitchFamily="2" charset="2"/>
              <a:buAutoNum type="arabicPeriod" startAt="2"/>
            </a:pPr>
            <a:r>
              <a:rPr lang="en-GB" altLang="en-US" sz="1700" b="1"/>
              <a:t>Behaviour Change</a:t>
            </a:r>
          </a:p>
          <a:p>
            <a:pPr marL="609600" indent="-609600">
              <a:buNone/>
            </a:pPr>
            <a:r>
              <a:rPr lang="en-GB" altLang="en-US" sz="1700"/>
              <a:t>	Health beliefs</a:t>
            </a:r>
          </a:p>
          <a:p>
            <a:pPr marL="609600" indent="-609600">
              <a:buFont typeface="Wingdings" pitchFamily="2" charset="2"/>
              <a:buAutoNum type="arabicPeriod" startAt="3"/>
            </a:pPr>
            <a:r>
              <a:rPr lang="en-GB" altLang="en-US" sz="1700" b="1"/>
              <a:t>Educational</a:t>
            </a:r>
          </a:p>
          <a:p>
            <a:pPr marL="609600" indent="-609600">
              <a:buNone/>
            </a:pPr>
            <a:r>
              <a:rPr lang="en-GB" altLang="en-US" sz="1700"/>
              <a:t>	The giving of knowledge</a:t>
            </a:r>
          </a:p>
          <a:p>
            <a:pPr marL="609600" indent="-609600">
              <a:buFont typeface="Wingdings" pitchFamily="2" charset="2"/>
              <a:buAutoNum type="arabicPeriod" startAt="4"/>
            </a:pPr>
            <a:r>
              <a:rPr lang="en-GB" altLang="en-US" sz="1700" b="1"/>
              <a:t>Empowerment –individual responsibility </a:t>
            </a:r>
          </a:p>
          <a:p>
            <a:pPr marL="609600" indent="-609600">
              <a:buNone/>
            </a:pPr>
            <a:r>
              <a:rPr lang="en-GB" altLang="en-US" sz="1700"/>
              <a:t>	Ottawa charter</a:t>
            </a:r>
          </a:p>
          <a:p>
            <a:pPr marL="609600" indent="-609600">
              <a:buFont typeface="Wingdings" pitchFamily="2" charset="2"/>
              <a:buAutoNum type="arabicPeriod" startAt="5"/>
            </a:pPr>
            <a:r>
              <a:rPr lang="en-GB" altLang="en-US" sz="1700" b="1"/>
              <a:t>Social Change</a:t>
            </a:r>
          </a:p>
          <a:p>
            <a:pPr marL="609600" indent="-609600">
              <a:buNone/>
            </a:pPr>
            <a:r>
              <a:rPr lang="en-GB" altLang="en-US" sz="1700"/>
              <a:t>	Challenging government policy - Smoking Drinking </a:t>
            </a:r>
          </a:p>
          <a:p>
            <a:pPr marL="609600" indent="-609600">
              <a:buNone/>
            </a:pPr>
            <a:endParaRPr lang="en-GB" altLang="en-US" sz="1700"/>
          </a:p>
          <a:p>
            <a:pPr marL="609600" indent="-609600">
              <a:buNone/>
            </a:pPr>
            <a:r>
              <a:rPr lang="en-GB" altLang="en-US" sz="1700"/>
              <a:t>(Ewles and Simnett 1999:43, Cited in Jones &amp; Naidoo 2000:82-83)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36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idx="4294967295"/>
          </p:nvPr>
        </p:nvSpPr>
        <p:spPr>
          <a:xfrm>
            <a:off x="1676400" y="260351"/>
            <a:ext cx="8358188" cy="792163"/>
          </a:xfrm>
        </p:spPr>
        <p:txBody>
          <a:bodyPr anchor="b">
            <a:noAutofit/>
          </a:bodyPr>
          <a:lstStyle/>
          <a:p>
            <a:pPr algn="ctr">
              <a:defRPr/>
            </a:pPr>
            <a:r>
              <a:rPr lang="en-GB" sz="2400" dirty="0"/>
              <a:t>Approaches to Health promotion –Healthy Eating</a:t>
            </a:r>
          </a:p>
        </p:txBody>
      </p:sp>
      <p:graphicFrame>
        <p:nvGraphicFramePr>
          <p:cNvPr id="25655" name="Group 55"/>
          <p:cNvGraphicFramePr>
            <a:graphicFrameLocks noGrp="1"/>
          </p:cNvGraphicFramePr>
          <p:nvPr>
            <p:ph idx="4294967295"/>
          </p:nvPr>
        </p:nvGraphicFramePr>
        <p:xfrm>
          <a:off x="1524000" y="1196975"/>
          <a:ext cx="8540750" cy="5424488"/>
        </p:xfrm>
        <a:graphic>
          <a:graphicData uri="http://schemas.openxmlformats.org/drawingml/2006/table">
            <a:tbl>
              <a:tblPr/>
              <a:tblGrid>
                <a:gridCol w="2135188">
                  <a:extLst>
                    <a:ext uri="{9D8B030D-6E8A-4147-A177-3AD203B41FA5}">
                      <a16:colId xmlns:a16="http://schemas.microsoft.com/office/drawing/2014/main" val="20000"/>
                    </a:ext>
                  </a:extLst>
                </a:gridCol>
                <a:gridCol w="2135187">
                  <a:extLst>
                    <a:ext uri="{9D8B030D-6E8A-4147-A177-3AD203B41FA5}">
                      <a16:colId xmlns:a16="http://schemas.microsoft.com/office/drawing/2014/main" val="20001"/>
                    </a:ext>
                  </a:extLst>
                </a:gridCol>
                <a:gridCol w="2135188">
                  <a:extLst>
                    <a:ext uri="{9D8B030D-6E8A-4147-A177-3AD203B41FA5}">
                      <a16:colId xmlns:a16="http://schemas.microsoft.com/office/drawing/2014/main" val="20002"/>
                    </a:ext>
                  </a:extLst>
                </a:gridCol>
                <a:gridCol w="2135187">
                  <a:extLst>
                    <a:ext uri="{9D8B030D-6E8A-4147-A177-3AD203B41FA5}">
                      <a16:colId xmlns:a16="http://schemas.microsoft.com/office/drawing/2014/main" val="20003"/>
                    </a:ext>
                  </a:extLst>
                </a:gridCol>
              </a:tblGrid>
              <a:tr h="43180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dirty="0">
                          <a:ln>
                            <a:noFill/>
                          </a:ln>
                          <a:solidFill>
                            <a:schemeClr val="tx1"/>
                          </a:solidFill>
                          <a:effectLst>
                            <a:outerShdw blurRad="38100" dist="38100" dir="2700000" algn="tl">
                              <a:srgbClr val="C0C0C0"/>
                            </a:outerShdw>
                          </a:effectLst>
                          <a:latin typeface="Arial" charset="0"/>
                        </a:rPr>
                        <a:t>Approach</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Aims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Methods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Relationship</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dirty="0">
                          <a:ln>
                            <a:noFill/>
                          </a:ln>
                          <a:solidFill>
                            <a:schemeClr val="tx1"/>
                          </a:solidFill>
                          <a:effectLst>
                            <a:outerShdw blurRad="38100" dist="38100" dir="2700000" algn="tl">
                              <a:srgbClr val="C0C0C0"/>
                            </a:outerShdw>
                          </a:effectLst>
                          <a:latin typeface="Arial" charset="0"/>
                        </a:rPr>
                        <a:t>Medical</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Identify those at risk</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Primary Health Care consultation e.g. body mass index</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Expert led, passive, conforming client</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213118">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Behaviour change</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To encourage individuals to take responsibility for their own health</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Persuasion, one to one advice, mass campaigns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Expert led</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Dependent client</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Victim blaming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Ideology</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Educational</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Increase knowledge and skills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Information, exploration, development of skills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Client involvement, negotiation, discussion</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31065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Empowerment</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Work with clients, communities to meet their perceived needs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Advocacy, negotiation, networking – food groups co-op</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Health promoter becomes facilitator – client becomes empowered – bottom up</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22970">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2000" b="0" i="0" u="none" strike="noStrike" cap="none" normalizeH="0" baseline="0">
                          <a:ln>
                            <a:noFill/>
                          </a:ln>
                          <a:solidFill>
                            <a:schemeClr val="tx1"/>
                          </a:solidFill>
                          <a:effectLst>
                            <a:outerShdw blurRad="38100" dist="38100" dir="2700000" algn="tl">
                              <a:srgbClr val="C0C0C0"/>
                            </a:outerShdw>
                          </a:effectLst>
                          <a:latin typeface="Arial" charset="0"/>
                        </a:rPr>
                        <a:t>Social change</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Address inequalities -  geography</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Policy setting – food labelling, school meals</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600" b="0" i="0" u="none" strike="noStrike" cap="none" normalizeH="0" baseline="0">
                          <a:ln>
                            <a:noFill/>
                          </a:ln>
                          <a:solidFill>
                            <a:schemeClr val="tx1"/>
                          </a:solidFill>
                          <a:effectLst>
                            <a:outerShdw blurRad="38100" dist="38100" dir="2700000" algn="tl">
                              <a:srgbClr val="C0C0C0"/>
                            </a:outerShdw>
                          </a:effectLst>
                          <a:latin typeface="Arial" charset="0"/>
                        </a:rPr>
                        <a:t>Entails social regulation and is top down</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7" name="Group 13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9458" name="Rectangle 2"/>
          <p:cNvSpPr>
            <a:spLocks noGrp="1" noChangeArrowheads="1"/>
          </p:cNvSpPr>
          <p:nvPr>
            <p:ph type="title"/>
          </p:nvPr>
        </p:nvSpPr>
        <p:spPr>
          <a:xfrm>
            <a:off x="1098468" y="885651"/>
            <a:ext cx="3229803" cy="4624603"/>
          </a:xfrm>
        </p:spPr>
        <p:txBody>
          <a:bodyPr>
            <a:normAutofit/>
          </a:bodyPr>
          <a:lstStyle/>
          <a:p>
            <a:pPr>
              <a:defRPr/>
            </a:pPr>
            <a:r>
              <a:rPr lang="en-GB" sz="2100">
                <a:solidFill>
                  <a:srgbClr val="FFFFFF"/>
                </a:solidFill>
              </a:rPr>
              <a:t>Medical Approach – </a:t>
            </a:r>
            <a:br>
              <a:rPr lang="en-GB" sz="2100">
                <a:solidFill>
                  <a:srgbClr val="FFFFFF"/>
                </a:solidFill>
              </a:rPr>
            </a:br>
            <a:r>
              <a:rPr lang="en-GB" sz="2100">
                <a:solidFill>
                  <a:srgbClr val="FFFFFF"/>
                </a:solidFill>
              </a:rPr>
              <a:t>preventative/interventional</a:t>
            </a:r>
          </a:p>
        </p:txBody>
      </p:sp>
      <p:sp>
        <p:nvSpPr>
          <p:cNvPr id="37890" name="Rectangle 3"/>
          <p:cNvSpPr>
            <a:spLocks noGrp="1" noChangeArrowheads="1"/>
          </p:cNvSpPr>
          <p:nvPr>
            <p:ph idx="1"/>
          </p:nvPr>
        </p:nvSpPr>
        <p:spPr>
          <a:xfrm>
            <a:off x="4978708" y="885651"/>
            <a:ext cx="6525220" cy="4616849"/>
          </a:xfrm>
        </p:spPr>
        <p:txBody>
          <a:bodyPr anchor="ctr">
            <a:normAutofit/>
          </a:bodyPr>
          <a:lstStyle/>
          <a:p>
            <a:pPr eaLnBrk="1" hangingPunct="1">
              <a:buFont typeface="Wingdings" pitchFamily="2" charset="2"/>
              <a:buNone/>
            </a:pPr>
            <a:r>
              <a:rPr lang="en-GB" altLang="en-US" sz="2400"/>
              <a:t>Methods.</a:t>
            </a:r>
          </a:p>
          <a:p>
            <a:pPr eaLnBrk="1" hangingPunct="1">
              <a:buFont typeface="Wingdings" pitchFamily="2" charset="2"/>
              <a:buChar char="§"/>
            </a:pPr>
            <a:r>
              <a:rPr lang="en-GB" altLang="en-US" sz="2400"/>
              <a:t>Primary preventive services (e.g. immunisation).</a:t>
            </a:r>
          </a:p>
          <a:p>
            <a:pPr eaLnBrk="1" hangingPunct="1">
              <a:buFont typeface="Wingdings" pitchFamily="2" charset="2"/>
              <a:buNone/>
            </a:pPr>
            <a:endParaRPr lang="en-GB" altLang="en-US" sz="2400"/>
          </a:p>
          <a:p>
            <a:pPr eaLnBrk="1" hangingPunct="1">
              <a:buFont typeface="Wingdings" pitchFamily="2" charset="2"/>
              <a:buNone/>
            </a:pPr>
            <a:r>
              <a:rPr lang="en-GB" altLang="en-US" sz="2400"/>
              <a:t>Evaluation.</a:t>
            </a:r>
          </a:p>
          <a:p>
            <a:pPr eaLnBrk="1" hangingPunct="1">
              <a:buFont typeface="Wingdings" pitchFamily="2" charset="2"/>
              <a:buChar char="§"/>
            </a:pPr>
            <a:r>
              <a:rPr lang="en-GB" altLang="en-US" sz="2400"/>
              <a:t>Short-term uptake of preventive services.</a:t>
            </a:r>
          </a:p>
          <a:p>
            <a:pPr eaLnBrk="1" hangingPunct="1">
              <a:buFont typeface="Wingdings" pitchFamily="2" charset="2"/>
              <a:buChar char="§"/>
            </a:pPr>
            <a:r>
              <a:rPr lang="en-GB" altLang="en-US" sz="2400"/>
              <a:t>Long-term morbidity and mortality rates.</a:t>
            </a:r>
          </a:p>
          <a:p>
            <a:pPr eaLnBrk="1" hangingPunct="1"/>
            <a:endParaRPr lang="en-GB" altLang="en-US" sz="240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7" name="Group 13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0482" name="Rectangle 2"/>
          <p:cNvSpPr>
            <a:spLocks noGrp="1" noChangeArrowheads="1"/>
          </p:cNvSpPr>
          <p:nvPr>
            <p:ph type="title"/>
          </p:nvPr>
        </p:nvSpPr>
        <p:spPr>
          <a:xfrm>
            <a:off x="1098468" y="885651"/>
            <a:ext cx="3229803" cy="4624603"/>
          </a:xfrm>
        </p:spPr>
        <p:txBody>
          <a:bodyPr>
            <a:normAutofit/>
          </a:bodyPr>
          <a:lstStyle/>
          <a:p>
            <a:pPr>
              <a:defRPr/>
            </a:pPr>
            <a:r>
              <a:rPr lang="en-GB" sz="2100">
                <a:solidFill>
                  <a:srgbClr val="FFFFFF"/>
                </a:solidFill>
              </a:rPr>
              <a:t>Medical Approach – </a:t>
            </a:r>
            <a:br>
              <a:rPr lang="en-GB" sz="2100">
                <a:solidFill>
                  <a:srgbClr val="FFFFFF"/>
                </a:solidFill>
              </a:rPr>
            </a:br>
            <a:r>
              <a:rPr lang="en-GB" sz="2100">
                <a:solidFill>
                  <a:srgbClr val="FFFFFF"/>
                </a:solidFill>
              </a:rPr>
              <a:t>preventative/interventional</a:t>
            </a:r>
          </a:p>
        </p:txBody>
      </p:sp>
      <p:sp>
        <p:nvSpPr>
          <p:cNvPr id="38914" name="Rectangle 3"/>
          <p:cNvSpPr>
            <a:spLocks noGrp="1" noChangeArrowheads="1"/>
          </p:cNvSpPr>
          <p:nvPr>
            <p:ph idx="1"/>
          </p:nvPr>
        </p:nvSpPr>
        <p:spPr>
          <a:xfrm>
            <a:off x="4978708" y="885651"/>
            <a:ext cx="6525220" cy="4616849"/>
          </a:xfrm>
        </p:spPr>
        <p:txBody>
          <a:bodyPr anchor="ctr">
            <a:normAutofit/>
          </a:bodyPr>
          <a:lstStyle/>
          <a:p>
            <a:pPr eaLnBrk="1" hangingPunct="1">
              <a:buFont typeface="Wingdings" pitchFamily="2" charset="2"/>
              <a:buNone/>
            </a:pPr>
            <a:r>
              <a:rPr lang="en-GB" altLang="en-US" sz="2400"/>
              <a:t>Disadvantage</a:t>
            </a:r>
          </a:p>
          <a:p>
            <a:pPr eaLnBrk="1" hangingPunct="1">
              <a:buFont typeface="Wingdings" pitchFamily="2" charset="2"/>
              <a:buChar char="§"/>
            </a:pPr>
            <a:r>
              <a:rPr lang="en-GB" altLang="en-US" sz="2400"/>
              <a:t>Does not promote positive health.</a:t>
            </a:r>
          </a:p>
          <a:p>
            <a:pPr eaLnBrk="1" hangingPunct="1">
              <a:buFont typeface="Wingdings" pitchFamily="2" charset="2"/>
              <a:buChar char="§"/>
            </a:pPr>
            <a:r>
              <a:rPr lang="en-GB" altLang="en-US" sz="2400"/>
              <a:t>Ignores social/environmental aspects of health.</a:t>
            </a:r>
          </a:p>
          <a:p>
            <a:pPr eaLnBrk="1" hangingPunct="1">
              <a:buFont typeface="Wingdings" pitchFamily="2" charset="2"/>
              <a:buChar char="§"/>
            </a:pPr>
            <a:r>
              <a:rPr lang="en-GB" altLang="en-US" sz="2400"/>
              <a:t>Reinforces the medical model and medical hierarchy.</a:t>
            </a:r>
          </a:p>
          <a:p>
            <a:pPr eaLnBrk="1" hangingPunct="1"/>
            <a:endParaRPr lang="en-GB" altLang="en-US" sz="2400"/>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Freeform: Shape 135">
            <a:extLst>
              <a:ext uri="{FF2B5EF4-FFF2-40B4-BE49-F238E27FC236}">
                <a16:creationId xmlns:a16="http://schemas.microsoft.com/office/drawing/2014/main" id="{4846473D-6984-4E8B-8B6D-3EA9EEF88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45820"/>
            <a:ext cx="6087194" cy="5166360"/>
          </a:xfrm>
          <a:custGeom>
            <a:avLst/>
            <a:gdLst>
              <a:gd name="connsiteX0" fmla="*/ 0 w 6087194"/>
              <a:gd name="connsiteY0" fmla="*/ 0 h 5166360"/>
              <a:gd name="connsiteX1" fmla="*/ 155740 w 6087194"/>
              <a:gd name="connsiteY1" fmla="*/ 0 h 5166360"/>
              <a:gd name="connsiteX2" fmla="*/ 5867656 w 6087194"/>
              <a:gd name="connsiteY2" fmla="*/ 0 h 5166360"/>
              <a:gd name="connsiteX3" fmla="*/ 6087194 w 6087194"/>
              <a:gd name="connsiteY3" fmla="*/ 0 h 5166360"/>
              <a:gd name="connsiteX4" fmla="*/ 3693315 w 6087194"/>
              <a:gd name="connsiteY4" fmla="*/ 5166360 h 5166360"/>
              <a:gd name="connsiteX5" fmla="*/ 3473777 w 6087194"/>
              <a:gd name="connsiteY5" fmla="*/ 5166360 h 5166360"/>
              <a:gd name="connsiteX6" fmla="*/ 155740 w 6087194"/>
              <a:gd name="connsiteY6" fmla="*/ 5166360 h 5166360"/>
              <a:gd name="connsiteX7" fmla="*/ 0 w 6087194"/>
              <a:gd name="connsiteY7" fmla="*/ 516636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7194" h="5166360">
                <a:moveTo>
                  <a:pt x="0" y="0"/>
                </a:moveTo>
                <a:lnTo>
                  <a:pt x="155740" y="0"/>
                </a:lnTo>
                <a:lnTo>
                  <a:pt x="5867656" y="0"/>
                </a:lnTo>
                <a:lnTo>
                  <a:pt x="6087194" y="0"/>
                </a:lnTo>
                <a:lnTo>
                  <a:pt x="3693315" y="5166360"/>
                </a:lnTo>
                <a:lnTo>
                  <a:pt x="3473777" y="5166360"/>
                </a:lnTo>
                <a:lnTo>
                  <a:pt x="155740" y="5166360"/>
                </a:lnTo>
                <a:lnTo>
                  <a:pt x="0" y="516636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530" name="Rectangle 2"/>
          <p:cNvSpPr>
            <a:spLocks noGrp="1" noChangeArrowheads="1"/>
          </p:cNvSpPr>
          <p:nvPr>
            <p:ph type="title"/>
          </p:nvPr>
        </p:nvSpPr>
        <p:spPr>
          <a:xfrm>
            <a:off x="841248" y="1837944"/>
            <a:ext cx="3410712" cy="3172968"/>
          </a:xfrm>
        </p:spPr>
        <p:txBody>
          <a:bodyPr>
            <a:normAutofit/>
          </a:bodyPr>
          <a:lstStyle/>
          <a:p>
            <a:pPr>
              <a:defRPr/>
            </a:pPr>
            <a:r>
              <a:rPr lang="en-GB">
                <a:solidFill>
                  <a:srgbClr val="FFFFFE"/>
                </a:solidFill>
              </a:rPr>
              <a:t>Behaviour Change Approach </a:t>
            </a:r>
          </a:p>
        </p:txBody>
      </p:sp>
      <p:graphicFrame>
        <p:nvGraphicFramePr>
          <p:cNvPr id="30723" name="Group 3"/>
          <p:cNvGraphicFramePr>
            <a:graphicFrameLocks noGrp="1"/>
          </p:cNvGraphicFramePr>
          <p:nvPr>
            <p:ph idx="1"/>
            <p:extLst>
              <p:ext uri="{D42A27DB-BD31-4B8C-83A1-F6EECF244321}">
                <p14:modId xmlns:p14="http://schemas.microsoft.com/office/powerpoint/2010/main" val="2788485492"/>
              </p:ext>
            </p:extLst>
          </p:nvPr>
        </p:nvGraphicFramePr>
        <p:xfrm>
          <a:off x="6517193" y="1620358"/>
          <a:ext cx="4805206" cy="3652457"/>
        </p:xfrm>
        <a:graphic>
          <a:graphicData uri="http://schemas.openxmlformats.org/drawingml/2006/table">
            <a:tbl>
              <a:tblPr/>
              <a:tblGrid>
                <a:gridCol w="4805206">
                  <a:extLst>
                    <a:ext uri="{9D8B030D-6E8A-4147-A177-3AD203B41FA5}">
                      <a16:colId xmlns:a16="http://schemas.microsoft.com/office/drawing/2014/main" val="20000"/>
                    </a:ext>
                  </a:extLst>
                </a:gridCol>
              </a:tblGrid>
              <a:tr h="365245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300" b="0" i="0" u="none" strike="noStrike" cap="none" normalizeH="0" baseline="0">
                          <a:ln>
                            <a:noFill/>
                          </a:ln>
                          <a:solidFill>
                            <a:srgbClr val="A50021"/>
                          </a:solidFill>
                          <a:effectLst/>
                          <a:latin typeface="Arial" charset="0"/>
                        </a:rPr>
                        <a:t>Aims</a:t>
                      </a:r>
                    </a:p>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pPr>
                      <a:r>
                        <a:rPr kumimoji="0" lang="en-GB" sz="3300" b="0" i="0" u="none" strike="noStrike" cap="none" normalizeH="0" baseline="0">
                          <a:ln>
                            <a:noFill/>
                          </a:ln>
                          <a:solidFill>
                            <a:schemeClr val="tx1"/>
                          </a:solidFill>
                          <a:effectLst/>
                          <a:latin typeface="Arial" charset="0"/>
                        </a:rPr>
                        <a:t>Encourages individuals to adopt healthy behaviours and focuses on health being in the ownership of the individual.</a:t>
                      </a:r>
                    </a:p>
                  </a:txBody>
                  <a:tcPr marL="99845" marR="99845" marT="47149" marB="47149" horzOverflow="overflow">
                    <a:lnL cap="flat">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7" name="Group 13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3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1506" name="Rectangle 2"/>
          <p:cNvSpPr>
            <a:spLocks noGrp="1" noChangeArrowheads="1"/>
          </p:cNvSpPr>
          <p:nvPr>
            <p:ph type="title"/>
          </p:nvPr>
        </p:nvSpPr>
        <p:spPr>
          <a:xfrm>
            <a:off x="1098468" y="885651"/>
            <a:ext cx="3229803" cy="4624603"/>
          </a:xfrm>
        </p:spPr>
        <p:txBody>
          <a:bodyPr>
            <a:normAutofit/>
          </a:bodyPr>
          <a:lstStyle/>
          <a:p>
            <a:pPr>
              <a:defRPr/>
            </a:pPr>
            <a:r>
              <a:rPr lang="en-GB">
                <a:solidFill>
                  <a:srgbClr val="FFFFFF"/>
                </a:solidFill>
              </a:rPr>
              <a:t>Behaviour Change Approach </a:t>
            </a:r>
          </a:p>
        </p:txBody>
      </p:sp>
      <p:sp>
        <p:nvSpPr>
          <p:cNvPr id="40962" name="Rectangle 3"/>
          <p:cNvSpPr>
            <a:spLocks noGrp="1" noChangeArrowheads="1"/>
          </p:cNvSpPr>
          <p:nvPr>
            <p:ph idx="1"/>
          </p:nvPr>
        </p:nvSpPr>
        <p:spPr>
          <a:xfrm>
            <a:off x="4978708" y="885651"/>
            <a:ext cx="6525220" cy="4616849"/>
          </a:xfrm>
        </p:spPr>
        <p:txBody>
          <a:bodyPr anchor="ctr">
            <a:normAutofit/>
          </a:bodyPr>
          <a:lstStyle/>
          <a:p>
            <a:pPr eaLnBrk="1" hangingPunct="1">
              <a:buFont typeface="Wingdings" pitchFamily="2" charset="2"/>
              <a:buNone/>
            </a:pPr>
            <a:r>
              <a:rPr lang="en-GB" altLang="en-US" sz="2400"/>
              <a:t>	Methods</a:t>
            </a:r>
          </a:p>
          <a:p>
            <a:pPr eaLnBrk="1" hangingPunct="1">
              <a:buFont typeface="Wingdings" pitchFamily="2" charset="2"/>
              <a:buNone/>
            </a:pPr>
            <a:r>
              <a:rPr lang="en-GB" altLang="en-US" sz="2400"/>
              <a:t>	Expert lead (top down) but has the potential to be client led (bottom up).</a:t>
            </a:r>
          </a:p>
          <a:p>
            <a:pPr eaLnBrk="1" hangingPunct="1">
              <a:buFont typeface="Wingdings" pitchFamily="2" charset="2"/>
              <a:buNone/>
            </a:pPr>
            <a:endParaRPr lang="en-GB" altLang="en-US" sz="2400"/>
          </a:p>
          <a:p>
            <a:pPr eaLnBrk="1" hangingPunct="1">
              <a:buFont typeface="Wingdings" pitchFamily="2" charset="2"/>
              <a:buNone/>
            </a:pPr>
            <a:r>
              <a:rPr lang="en-GB" altLang="en-US" sz="2400"/>
              <a:t>	Evaluation</a:t>
            </a:r>
          </a:p>
          <a:p>
            <a:pPr eaLnBrk="1" hangingPunct="1">
              <a:buFont typeface="Wingdings" pitchFamily="2" charset="2"/>
              <a:buNone/>
            </a:pPr>
            <a:r>
              <a:rPr lang="en-GB" altLang="en-US" sz="2400"/>
              <a:t>	Is the result a change in behaviour? – Problems with measuring behaviour.</a:t>
            </a:r>
          </a:p>
          <a:p>
            <a:pPr eaLnBrk="1" hangingPunct="1">
              <a:buFont typeface="Wingdings" pitchFamily="2" charset="2"/>
              <a:buNone/>
            </a:pPr>
            <a:endParaRPr lang="en-GB" altLang="en-US" sz="2400"/>
          </a:p>
          <a:p>
            <a:pPr eaLnBrk="1" hangingPunct="1">
              <a:buFont typeface="Wingdings" pitchFamily="2" charset="2"/>
              <a:buChar char="§"/>
            </a:pPr>
            <a:endParaRPr lang="en-GB" altLang="en-US" sz="2400" b="1">
              <a:latin typeface="Comic Sans MS" pitchFamily="66" charset="0"/>
            </a:endParaRPr>
          </a:p>
          <a:p>
            <a:pPr eaLnBrk="1" hangingPunct="1"/>
            <a:endParaRPr lang="en-GB" altLang="en-US" sz="2400"/>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 name="Title 2"/>
          <p:cNvSpPr>
            <a:spLocks noGrp="1"/>
          </p:cNvSpPr>
          <p:nvPr>
            <p:ph type="title"/>
          </p:nvPr>
        </p:nvSpPr>
        <p:spPr>
          <a:xfrm>
            <a:off x="1098468" y="885651"/>
            <a:ext cx="3229803" cy="4624603"/>
          </a:xfrm>
        </p:spPr>
        <p:txBody>
          <a:bodyPr>
            <a:normAutofit/>
          </a:bodyPr>
          <a:lstStyle/>
          <a:p>
            <a:r>
              <a:rPr lang="en-GB">
                <a:solidFill>
                  <a:srgbClr val="FFFFFF"/>
                </a:solidFill>
              </a:rPr>
              <a:t>Social Change</a:t>
            </a:r>
          </a:p>
        </p:txBody>
      </p:sp>
      <p:sp>
        <p:nvSpPr>
          <p:cNvPr id="2" name="Content Placeholder 1"/>
          <p:cNvSpPr>
            <a:spLocks noGrp="1"/>
          </p:cNvSpPr>
          <p:nvPr>
            <p:ph idx="1"/>
          </p:nvPr>
        </p:nvSpPr>
        <p:spPr>
          <a:xfrm>
            <a:off x="4978708" y="885651"/>
            <a:ext cx="6525220" cy="4616849"/>
          </a:xfrm>
        </p:spPr>
        <p:txBody>
          <a:bodyPr anchor="ctr">
            <a:normAutofit/>
          </a:bodyPr>
          <a:lstStyle/>
          <a:p>
            <a:r>
              <a:rPr lang="en-GB" sz="2400"/>
              <a:t>Aim</a:t>
            </a:r>
          </a:p>
          <a:p>
            <a:r>
              <a:rPr lang="en-GB" sz="2400"/>
              <a:t>Policy and environmental change.</a:t>
            </a:r>
          </a:p>
          <a:p>
            <a:r>
              <a:rPr lang="en-GB" sz="2400"/>
              <a:t>To make the healthier choice the easier choice.</a:t>
            </a:r>
          </a:p>
          <a:p>
            <a:endParaRPr lang="en-GB" sz="24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578" name="Rectangle 2"/>
          <p:cNvSpPr>
            <a:spLocks noGrp="1" noChangeArrowheads="1"/>
          </p:cNvSpPr>
          <p:nvPr>
            <p:ph type="title"/>
          </p:nvPr>
        </p:nvSpPr>
        <p:spPr>
          <a:xfrm>
            <a:off x="1098468" y="885651"/>
            <a:ext cx="3229803" cy="4624603"/>
          </a:xfrm>
        </p:spPr>
        <p:txBody>
          <a:bodyPr>
            <a:normAutofit/>
          </a:bodyPr>
          <a:lstStyle/>
          <a:p>
            <a:pPr>
              <a:defRPr/>
            </a:pPr>
            <a:r>
              <a:rPr lang="en-GB">
                <a:solidFill>
                  <a:srgbClr val="FFFFFF"/>
                </a:solidFill>
              </a:rPr>
              <a:t>Social Change</a:t>
            </a:r>
          </a:p>
        </p:txBody>
      </p:sp>
      <p:sp>
        <p:nvSpPr>
          <p:cNvPr id="24579" name="Rectangle 3"/>
          <p:cNvSpPr>
            <a:spLocks noGrp="1" noChangeArrowheads="1"/>
          </p:cNvSpPr>
          <p:nvPr>
            <p:ph idx="1"/>
          </p:nvPr>
        </p:nvSpPr>
        <p:spPr>
          <a:xfrm>
            <a:off x="4978708" y="885651"/>
            <a:ext cx="6525220" cy="4616849"/>
          </a:xfrm>
        </p:spPr>
        <p:txBody>
          <a:bodyPr anchor="ctr">
            <a:normAutofit/>
          </a:bodyPr>
          <a:lstStyle/>
          <a:p>
            <a:pPr marL="365760" indent="-256032">
              <a:buNone/>
              <a:defRPr/>
            </a:pPr>
            <a:r>
              <a:rPr lang="en-GB" sz="2400"/>
              <a:t>Method </a:t>
            </a:r>
          </a:p>
          <a:p>
            <a:pPr marL="365760" indent="-256032">
              <a:buFont typeface="Wingdings" pitchFamily="2" charset="2"/>
              <a:buChar char="§"/>
              <a:defRPr/>
            </a:pPr>
            <a:r>
              <a:rPr lang="en-GB" sz="2400"/>
              <a:t> Targeting groups- organisational level (top-down).</a:t>
            </a:r>
          </a:p>
          <a:p>
            <a:pPr marL="365760" indent="-256032">
              <a:buFont typeface="Wingdings" pitchFamily="2" charset="2"/>
              <a:buChar char="§"/>
              <a:defRPr/>
            </a:pPr>
            <a:r>
              <a:rPr lang="en-GB" sz="2400"/>
              <a:t>Public health legislation.</a:t>
            </a:r>
          </a:p>
          <a:p>
            <a:pPr marL="365760" indent="-256032">
              <a:buFont typeface="Wingdings" pitchFamily="2" charset="2"/>
              <a:buChar char="§"/>
              <a:defRPr/>
            </a:pPr>
            <a:r>
              <a:rPr lang="en-GB" sz="2400"/>
              <a:t>Support of groups or populations.</a:t>
            </a:r>
          </a:p>
          <a:p>
            <a:pPr marL="365760" indent="-256032">
              <a:buFont typeface="Wingdings" pitchFamily="2" charset="2"/>
              <a:buChar char="§"/>
              <a:defRPr/>
            </a:pPr>
            <a:r>
              <a:rPr lang="en-GB" sz="2400"/>
              <a:t>Lobbying, policy planning.</a:t>
            </a:r>
          </a:p>
          <a:p>
            <a:pPr marL="365760" indent="-256032">
              <a:buNone/>
              <a:defRPr/>
            </a:pPr>
            <a:endParaRPr lang="en-GB" sz="2400"/>
          </a:p>
          <a:p>
            <a:pPr marL="365760" indent="-256032">
              <a:buNone/>
              <a:defRPr/>
            </a:pPr>
            <a:r>
              <a:rPr lang="en-GB" sz="2400"/>
              <a:t>Evaluation</a:t>
            </a:r>
          </a:p>
          <a:p>
            <a:pPr marL="365760" indent="-256032">
              <a:buFont typeface="Wingdings" pitchFamily="2" charset="2"/>
              <a:buChar char="§"/>
              <a:defRPr/>
            </a:pPr>
            <a:r>
              <a:rPr lang="en-GB" sz="2400"/>
              <a:t> Effectiveness of policy change. </a:t>
            </a:r>
          </a:p>
          <a:p>
            <a:pPr marL="365760" indent="-256032">
              <a:buNone/>
              <a:defRPr/>
            </a:pPr>
            <a:r>
              <a:rPr lang="en-GB" sz="2400"/>
              <a:t>	 E.g. </a:t>
            </a:r>
            <a:r>
              <a:rPr lang="en-GB" sz="2400" b="1"/>
              <a:t>smoking /drinking </a:t>
            </a:r>
          </a:p>
          <a:p>
            <a:pPr marL="365760" indent="-256032">
              <a:buFont typeface="Wingdings 3"/>
              <a:buChar char=""/>
              <a:defRPr/>
            </a:pPr>
            <a:endParaRPr lang="en-GB" sz="2400"/>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0722" name="Rectangle 2"/>
          <p:cNvSpPr>
            <a:spLocks noGrp="1" noChangeArrowheads="1"/>
          </p:cNvSpPr>
          <p:nvPr>
            <p:ph type="title"/>
          </p:nvPr>
        </p:nvSpPr>
        <p:spPr>
          <a:xfrm>
            <a:off x="958506" y="800392"/>
            <a:ext cx="10264697" cy="1212102"/>
          </a:xfrm>
        </p:spPr>
        <p:txBody>
          <a:bodyPr>
            <a:normAutofit/>
          </a:bodyPr>
          <a:lstStyle/>
          <a:p>
            <a:pPr>
              <a:defRPr/>
            </a:pPr>
            <a:r>
              <a:rPr lang="en-US" sz="4000">
                <a:solidFill>
                  <a:srgbClr val="FFFFFF"/>
                </a:solidFill>
              </a:rPr>
              <a:t>Empowerment - </a:t>
            </a:r>
            <a:r>
              <a:rPr lang="en-GB" sz="4000">
                <a:solidFill>
                  <a:srgbClr val="FFFFFF"/>
                </a:solidFill>
              </a:rPr>
              <a:t>Rissell (1994) </a:t>
            </a:r>
            <a:endParaRPr lang="en-US" sz="4000">
              <a:solidFill>
                <a:srgbClr val="FFFFFF"/>
              </a:solidFill>
            </a:endParaRPr>
          </a:p>
        </p:txBody>
      </p:sp>
      <p:sp>
        <p:nvSpPr>
          <p:cNvPr id="30723" name="Rectangle 3"/>
          <p:cNvSpPr>
            <a:spLocks noGrp="1" noChangeArrowheads="1"/>
          </p:cNvSpPr>
          <p:nvPr>
            <p:ph idx="1"/>
          </p:nvPr>
        </p:nvSpPr>
        <p:spPr>
          <a:xfrm>
            <a:off x="1367624" y="2490436"/>
            <a:ext cx="9708995" cy="3567173"/>
          </a:xfrm>
        </p:spPr>
        <p:txBody>
          <a:bodyPr anchor="ctr">
            <a:normAutofit/>
          </a:bodyPr>
          <a:lstStyle/>
          <a:p>
            <a:pPr eaLnBrk="1" hangingPunct="1"/>
            <a:r>
              <a:rPr lang="en-GB" altLang="en-US" sz="2400"/>
              <a:t>Suggests empowerment as the holy grail of health promotion, defining it as ‘a process through which people become strong enough to participate and sharing the control of, and influence events and institutions effecting their lives.</a:t>
            </a:r>
          </a:p>
          <a:p>
            <a:pPr eaLnBrk="1" hangingPunct="1"/>
            <a:endParaRPr lang="en-GB" altLang="en-US" sz="2400"/>
          </a:p>
          <a:p>
            <a:pPr eaLnBrk="1" hangingPunct="1"/>
            <a:r>
              <a:rPr lang="en-GB" altLang="en-US" sz="2400"/>
              <a:t>Tones (1995) argues that, for individuals to be empowered, they need to acquire information or decision-making skills’ Tones feels that health education is the mainstay of population health improvement.</a:t>
            </a:r>
          </a:p>
          <a:p>
            <a:pPr eaLnBrk="1" hangingPunct="1">
              <a:buFont typeface="Wingdings" pitchFamily="2" charset="2"/>
              <a:buNone/>
            </a:pPr>
            <a:endParaRPr lang="en-GB" altLang="en-US" sz="2400"/>
          </a:p>
          <a:p>
            <a:pPr eaLnBrk="1" hangingPunct="1"/>
            <a:endParaRPr lang="en-GB" altLang="en-US" sz="24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1747" name="Rectangle 2"/>
          <p:cNvSpPr>
            <a:spLocks noGrp="1" noChangeArrowheads="1"/>
          </p:cNvSpPr>
          <p:nvPr>
            <p:ph type="title"/>
          </p:nvPr>
        </p:nvSpPr>
        <p:spPr>
          <a:xfrm>
            <a:off x="1098468" y="885651"/>
            <a:ext cx="3229803" cy="4624603"/>
          </a:xfrm>
        </p:spPr>
        <p:txBody>
          <a:bodyPr>
            <a:normAutofit/>
          </a:bodyPr>
          <a:lstStyle/>
          <a:p>
            <a:pPr>
              <a:defRPr/>
            </a:pPr>
            <a:r>
              <a:rPr lang="en-US" sz="3700">
                <a:solidFill>
                  <a:srgbClr val="FFFFFF"/>
                </a:solidFill>
              </a:rPr>
              <a:t>Empowerment</a:t>
            </a:r>
          </a:p>
        </p:txBody>
      </p:sp>
      <p:sp>
        <p:nvSpPr>
          <p:cNvPr id="31746" name="Content Placeholder 2"/>
          <p:cNvSpPr>
            <a:spLocks noGrp="1"/>
          </p:cNvSpPr>
          <p:nvPr>
            <p:ph idx="1"/>
          </p:nvPr>
        </p:nvSpPr>
        <p:spPr>
          <a:xfrm>
            <a:off x="4978708" y="885651"/>
            <a:ext cx="6525220" cy="4616849"/>
          </a:xfrm>
        </p:spPr>
        <p:txBody>
          <a:bodyPr anchor="ctr">
            <a:normAutofit/>
          </a:bodyPr>
          <a:lstStyle/>
          <a:p>
            <a:pPr eaLnBrk="1" hangingPunct="1"/>
            <a:r>
              <a:rPr lang="en-GB" altLang="en-US" sz="2400"/>
              <a:t>Tones felt that if people are to  feel more able to make changes in their lives, they need to be supported by the people around them –Communities.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6E84F-98E0-4AE9-9771-8CF31331AB4D}"/>
              </a:ext>
            </a:extLst>
          </p:cNvPr>
          <p:cNvSpPr>
            <a:spLocks noGrp="1"/>
          </p:cNvSpPr>
          <p:nvPr>
            <p:ph type="title"/>
          </p:nvPr>
        </p:nvSpPr>
        <p:spPr/>
        <p:txBody>
          <a:bodyPr/>
          <a:lstStyle/>
          <a:p>
            <a:r>
              <a:rPr lang="en-GB" dirty="0"/>
              <a:t>Empowerment and health promotion </a:t>
            </a:r>
          </a:p>
        </p:txBody>
      </p:sp>
      <p:pic>
        <p:nvPicPr>
          <p:cNvPr id="4" name="Online Media 3" title="Empowerment in health promotion with Dr Glenn Laverack">
            <a:hlinkClick r:id="" action="ppaction://media"/>
            <a:extLst>
              <a:ext uri="{FF2B5EF4-FFF2-40B4-BE49-F238E27FC236}">
                <a16:creationId xmlns:a16="http://schemas.microsoft.com/office/drawing/2014/main" id="{D3C02173-94E3-49E8-B983-41CC3D3C95D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7347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itle 2"/>
          <p:cNvSpPr>
            <a:spLocks noGrp="1"/>
          </p:cNvSpPr>
          <p:nvPr>
            <p:ph type="title"/>
          </p:nvPr>
        </p:nvSpPr>
        <p:spPr>
          <a:xfrm>
            <a:off x="958506" y="800392"/>
            <a:ext cx="10264697" cy="1212102"/>
          </a:xfrm>
        </p:spPr>
        <p:txBody>
          <a:bodyPr>
            <a:normAutofit/>
          </a:bodyPr>
          <a:lstStyle/>
          <a:p>
            <a:pPr>
              <a:defRPr/>
            </a:pPr>
            <a:r>
              <a:rPr lang="en-GB" sz="4000">
                <a:solidFill>
                  <a:srgbClr val="FFFFFF"/>
                </a:solidFill>
              </a:rPr>
              <a:t>References</a:t>
            </a:r>
          </a:p>
        </p:txBody>
      </p:sp>
      <p:sp>
        <p:nvSpPr>
          <p:cNvPr id="49154" name="Content Placeholder 1"/>
          <p:cNvSpPr>
            <a:spLocks noGrp="1"/>
          </p:cNvSpPr>
          <p:nvPr>
            <p:ph idx="1"/>
          </p:nvPr>
        </p:nvSpPr>
        <p:spPr>
          <a:xfrm>
            <a:off x="1367624" y="2490436"/>
            <a:ext cx="9708995" cy="3567173"/>
          </a:xfrm>
        </p:spPr>
        <p:txBody>
          <a:bodyPr anchor="ctr">
            <a:normAutofit/>
          </a:bodyPr>
          <a:lstStyle/>
          <a:p>
            <a:pPr marL="0" indent="0" eaLnBrk="1" hangingPunct="1">
              <a:buNone/>
            </a:pPr>
            <a:r>
              <a:rPr lang="en-GB" sz="1700" dirty="0"/>
              <a:t>Green, J. &amp; Tones, K. (2010) </a:t>
            </a:r>
            <a:r>
              <a:rPr lang="en-GB" sz="1700" i="1" dirty="0"/>
              <a:t>Health Promotion: Planning and Strategies</a:t>
            </a:r>
            <a:r>
              <a:rPr lang="en-GB" sz="1700" dirty="0"/>
              <a:t>, 2nd Edition, London: Sage</a:t>
            </a:r>
          </a:p>
          <a:p>
            <a:pPr marL="0" indent="0" eaLnBrk="1" hangingPunct="1">
              <a:buNone/>
            </a:pPr>
            <a:r>
              <a:rPr lang="en-GB" sz="1700" dirty="0"/>
              <a:t>Jones, L. (2000) What is Health? , in Katz, J., </a:t>
            </a:r>
            <a:r>
              <a:rPr lang="en-GB" sz="1700" dirty="0" err="1"/>
              <a:t>Peberdy</a:t>
            </a:r>
            <a:r>
              <a:rPr lang="en-GB" sz="1700" dirty="0"/>
              <a:t>, A. &amp; Douglas, J. (Eds), </a:t>
            </a:r>
            <a:r>
              <a:rPr lang="en-GB" sz="1700" i="1" dirty="0"/>
              <a:t>Promoting Health: Knowledge and Practice, </a:t>
            </a:r>
            <a:r>
              <a:rPr lang="en-GB" sz="1700" dirty="0"/>
              <a:t>Basingstoke: Macmillan Press Ltd.</a:t>
            </a:r>
          </a:p>
          <a:p>
            <a:pPr marL="0" indent="0" eaLnBrk="1" hangingPunct="1">
              <a:buNone/>
            </a:pPr>
            <a:r>
              <a:rPr lang="en-GB" sz="1700" dirty="0"/>
              <a:t>Jones, L. &amp; Douglas, J. (2000) The Rise of Health Promotion , in Katz, J., </a:t>
            </a:r>
            <a:r>
              <a:rPr lang="en-GB" sz="1700" dirty="0" err="1"/>
              <a:t>Peberdy</a:t>
            </a:r>
            <a:r>
              <a:rPr lang="en-GB" sz="1700" dirty="0"/>
              <a:t>, A. &amp; Douglas, J. (Eds), </a:t>
            </a:r>
            <a:r>
              <a:rPr lang="en-GB" sz="1700" i="1" dirty="0"/>
              <a:t>Promoting Health: Knowledge and Practice, </a:t>
            </a:r>
            <a:r>
              <a:rPr lang="en-GB" sz="1700" dirty="0"/>
              <a:t>Basingstoke: Macmillan Press Ltd.</a:t>
            </a:r>
          </a:p>
          <a:p>
            <a:pPr marL="0" indent="0" eaLnBrk="1" hangingPunct="1">
              <a:buNone/>
            </a:pPr>
            <a:r>
              <a:rPr lang="en-GB" sz="1700" dirty="0"/>
              <a:t>Jones, L. &amp; Naidoo, J. (2000) Theories and Models in Health Promotion, in Katz, J., </a:t>
            </a:r>
            <a:r>
              <a:rPr lang="en-GB" sz="1700" dirty="0" err="1"/>
              <a:t>Peberdy</a:t>
            </a:r>
            <a:r>
              <a:rPr lang="en-GB" sz="1700" dirty="0"/>
              <a:t>, A. &amp; Douglas, J. (Eds), </a:t>
            </a:r>
            <a:r>
              <a:rPr lang="en-GB" sz="1700" i="1" dirty="0"/>
              <a:t>Promoting Health: Knowledge and Practice, </a:t>
            </a:r>
            <a:r>
              <a:rPr lang="en-GB" sz="1700" dirty="0"/>
              <a:t>Basingstoke: Macmillan Press Ltd.</a:t>
            </a:r>
          </a:p>
          <a:p>
            <a:pPr marL="0" indent="0" eaLnBrk="1" hangingPunct="1">
              <a:buNone/>
            </a:pPr>
            <a:r>
              <a:rPr lang="en-GB" sz="1700" dirty="0"/>
              <a:t>Katz, J. (2000) Studying Populations, in Katz, J., </a:t>
            </a:r>
            <a:r>
              <a:rPr lang="en-GB" sz="1700" dirty="0" err="1"/>
              <a:t>Peberdy</a:t>
            </a:r>
            <a:r>
              <a:rPr lang="en-GB" sz="1700" dirty="0"/>
              <a:t>, A. &amp; Douglas, J. (Eds), </a:t>
            </a:r>
            <a:r>
              <a:rPr lang="en-GB" sz="1700" i="1" dirty="0"/>
              <a:t>Promoting Health: Knowledge and Practice, </a:t>
            </a:r>
            <a:r>
              <a:rPr lang="en-GB" sz="1700" dirty="0"/>
              <a:t>Basingstoke: Macmillan Press Ltd.</a:t>
            </a:r>
            <a:endParaRPr lang="en-GB" sz="1700" i="1" dirty="0"/>
          </a:p>
          <a:p>
            <a:pPr marL="0" indent="0" eaLnBrk="1" hangingPunct="1">
              <a:buNone/>
            </a:pPr>
            <a:r>
              <a:rPr lang="en-GB" sz="1700" dirty="0"/>
              <a:t>Sussex, F., Herne, D. &amp; Scourfield, P. (2008) </a:t>
            </a:r>
            <a:r>
              <a:rPr lang="en-GB" sz="1700" i="1" dirty="0"/>
              <a:t>Advanced Health and Social Care: For NVQ/SVQ Level 4 and Foundation Degrees</a:t>
            </a:r>
            <a:r>
              <a:rPr lang="en-GB" sz="1700" dirty="0"/>
              <a:t>, Harlow; Heinemann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1676</Words>
  <Application>Microsoft Office PowerPoint</Application>
  <PresentationFormat>Widescreen</PresentationFormat>
  <Paragraphs>205</Paragraphs>
  <Slides>31</Slides>
  <Notes>15</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Calibri</vt:lpstr>
      <vt:lpstr>Calibri Light</vt:lpstr>
      <vt:lpstr>Comic Sans MS</vt:lpstr>
      <vt:lpstr>Times New Roman</vt:lpstr>
      <vt:lpstr>Wingdings</vt:lpstr>
      <vt:lpstr>Wingdings 3</vt:lpstr>
      <vt:lpstr>Office Theme</vt:lpstr>
      <vt:lpstr>Models of Health and Approaches to Health Promotion </vt:lpstr>
      <vt:lpstr>Assessing Health and its Determinants</vt:lpstr>
      <vt:lpstr>Lay Model of Health</vt:lpstr>
      <vt:lpstr> Lay Model of Health</vt:lpstr>
      <vt:lpstr>Medical Model of Health</vt:lpstr>
      <vt:lpstr>Medical Model of Health – Jones 1994</vt:lpstr>
      <vt:lpstr>Medical Model of Health – Jones 1994</vt:lpstr>
      <vt:lpstr>Medical model of health </vt:lpstr>
      <vt:lpstr>Social Model of Health</vt:lpstr>
      <vt:lpstr>Social Model of Health</vt:lpstr>
      <vt:lpstr>Social model </vt:lpstr>
      <vt:lpstr>Prevention Measures</vt:lpstr>
      <vt:lpstr>Prevention</vt:lpstr>
      <vt:lpstr>Preventative Measures</vt:lpstr>
      <vt:lpstr>Primary prevention</vt:lpstr>
      <vt:lpstr>Secondary prevention</vt:lpstr>
      <vt:lpstr>Tertiary prevention</vt:lpstr>
      <vt:lpstr>Health Promotion</vt:lpstr>
      <vt:lpstr>Health Promotion</vt:lpstr>
      <vt:lpstr>5 Main Approaches to Health Promotion</vt:lpstr>
      <vt:lpstr>Approaches to Health promotion –Healthy Eating</vt:lpstr>
      <vt:lpstr>Medical Approach –  preventative/interventional</vt:lpstr>
      <vt:lpstr>Medical Approach –  preventative/interventional</vt:lpstr>
      <vt:lpstr>Behaviour Change Approach </vt:lpstr>
      <vt:lpstr>Behaviour Change Approach </vt:lpstr>
      <vt:lpstr>Social Change</vt:lpstr>
      <vt:lpstr>Social Change</vt:lpstr>
      <vt:lpstr>Empowerment - Rissell (1994) </vt:lpstr>
      <vt:lpstr>Empowerment</vt:lpstr>
      <vt:lpstr>Empowerment and health promotion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Models of Health and Approaches to Health Promotion </dc:title>
  <dc:creator>Felicity Page</dc:creator>
  <cp:lastModifiedBy>Felicity Page</cp:lastModifiedBy>
  <cp:revision>1</cp:revision>
  <dcterms:created xsi:type="dcterms:W3CDTF">2021-02-18T11:43:41Z</dcterms:created>
  <dcterms:modified xsi:type="dcterms:W3CDTF">2021-02-18T11:53:55Z</dcterms:modified>
</cp:coreProperties>
</file>