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41"/>
  </p:notesMasterIdLst>
  <p:sldIdLst>
    <p:sldId id="275" r:id="rId2"/>
    <p:sldId id="276" r:id="rId3"/>
    <p:sldId id="256" r:id="rId4"/>
    <p:sldId id="280" r:id="rId5"/>
    <p:sldId id="279" r:id="rId6"/>
    <p:sldId id="278" r:id="rId7"/>
    <p:sldId id="282" r:id="rId8"/>
    <p:sldId id="283" r:id="rId9"/>
    <p:sldId id="272" r:id="rId10"/>
    <p:sldId id="261" r:id="rId11"/>
    <p:sldId id="269" r:id="rId12"/>
    <p:sldId id="271" r:id="rId13"/>
    <p:sldId id="273" r:id="rId14"/>
    <p:sldId id="270" r:id="rId15"/>
    <p:sldId id="257" r:id="rId16"/>
    <p:sldId id="266" r:id="rId17"/>
    <p:sldId id="268" r:id="rId18"/>
    <p:sldId id="265" r:id="rId19"/>
    <p:sldId id="262" r:id="rId20"/>
    <p:sldId id="263" r:id="rId21"/>
    <p:sldId id="259" r:id="rId22"/>
    <p:sldId id="260" r:id="rId23"/>
    <p:sldId id="264" r:id="rId24"/>
    <p:sldId id="274" r:id="rId25"/>
    <p:sldId id="284" r:id="rId26"/>
    <p:sldId id="299" r:id="rId27"/>
    <p:sldId id="300" r:id="rId28"/>
    <p:sldId id="294" r:id="rId29"/>
    <p:sldId id="301" r:id="rId30"/>
    <p:sldId id="302" r:id="rId31"/>
    <p:sldId id="287" r:id="rId32"/>
    <p:sldId id="303" r:id="rId33"/>
    <p:sldId id="304" r:id="rId34"/>
    <p:sldId id="305" r:id="rId35"/>
    <p:sldId id="306" r:id="rId36"/>
    <p:sldId id="307" r:id="rId37"/>
    <p:sldId id="308" r:id="rId38"/>
    <p:sldId id="297" r:id="rId39"/>
    <p:sldId id="298" r:id="rId4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61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A193D0-7171-4A83-A3AD-BCA862FBFFD9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2D2131-7CE3-4374-A113-A423E3149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691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9pPr>
          </a:lstStyle>
          <a:p>
            <a:pPr eaLnBrk="1" hangingPunct="1"/>
            <a:fld id="{E791F6AB-8F82-47AA-B65B-57BF9D632084}" type="slidenum">
              <a:rPr lang="en-GB" sz="1200">
                <a:latin typeface="Arial" pitchFamily="34" charset="0"/>
              </a:rPr>
              <a:pPr eaLnBrk="1" hangingPunct="1"/>
              <a:t>7</a:t>
            </a:fld>
            <a:endParaRPr lang="en-GB" sz="1200">
              <a:latin typeface="Arial" pitchFamily="34" charset="0"/>
            </a:endParaRPr>
          </a:p>
        </p:txBody>
      </p:sp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4213"/>
            <a:ext cx="6097588" cy="3430587"/>
          </a:xfrm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03098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9pPr>
          </a:lstStyle>
          <a:p>
            <a:pPr eaLnBrk="1" hangingPunct="1"/>
            <a:fld id="{E0CC09A8-B062-4C01-81EE-0E1BD77C1245}" type="slidenum">
              <a:rPr lang="en-GB" sz="1200">
                <a:latin typeface="Arial" pitchFamily="34" charset="0"/>
              </a:rPr>
              <a:pPr eaLnBrk="1" hangingPunct="1"/>
              <a:t>8</a:t>
            </a:fld>
            <a:endParaRPr lang="en-GB" sz="1200">
              <a:latin typeface="Arial" pitchFamily="34" charset="0"/>
            </a:endParaRPr>
          </a:p>
        </p:txBody>
      </p:sp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4213"/>
            <a:ext cx="6097588" cy="3430587"/>
          </a:xfrm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74583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9pPr>
          </a:lstStyle>
          <a:p>
            <a:pPr eaLnBrk="1" hangingPunct="1"/>
            <a:fld id="{62615F1C-70B4-4B75-9001-D3DD9A7EB09D}" type="slidenum">
              <a:rPr lang="en-GB" sz="1200">
                <a:latin typeface="Arial" pitchFamily="34" charset="0"/>
              </a:rPr>
              <a:pPr eaLnBrk="1" hangingPunct="1"/>
              <a:t>25</a:t>
            </a:fld>
            <a:endParaRPr lang="en-GB" sz="1200">
              <a:latin typeface="Arial" pitchFamily="34" charset="0"/>
            </a:endParaRPr>
          </a:p>
        </p:txBody>
      </p:sp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4213"/>
            <a:ext cx="6097588" cy="3430587"/>
          </a:xfrm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82048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9pPr>
          </a:lstStyle>
          <a:p>
            <a:pPr eaLnBrk="1" hangingPunct="1"/>
            <a:fld id="{DF13AAD5-A8F8-4895-AD55-D8290B95F58C}" type="slidenum">
              <a:rPr lang="en-GB" sz="1200">
                <a:latin typeface="Arial" pitchFamily="34" charset="0"/>
              </a:rPr>
              <a:pPr eaLnBrk="1" hangingPunct="1"/>
              <a:t>26</a:t>
            </a:fld>
            <a:endParaRPr lang="en-GB" sz="1200">
              <a:latin typeface="Arial" pitchFamily="34" charset="0"/>
            </a:endParaRPr>
          </a:p>
        </p:txBody>
      </p:sp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4213"/>
            <a:ext cx="4573588" cy="3430587"/>
          </a:xfrm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6259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9pPr>
          </a:lstStyle>
          <a:p>
            <a:pPr eaLnBrk="1" hangingPunct="1"/>
            <a:fld id="{DF13AAD5-A8F8-4895-AD55-D8290B95F58C}" type="slidenum">
              <a:rPr lang="en-GB" sz="1200">
                <a:latin typeface="Arial" pitchFamily="34" charset="0"/>
              </a:rPr>
              <a:pPr eaLnBrk="1" hangingPunct="1"/>
              <a:t>27</a:t>
            </a:fld>
            <a:endParaRPr lang="en-GB" sz="1200">
              <a:latin typeface="Arial" pitchFamily="34" charset="0"/>
            </a:endParaRPr>
          </a:p>
        </p:txBody>
      </p:sp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4213"/>
            <a:ext cx="6097588" cy="3430587"/>
          </a:xfrm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91146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9pPr>
          </a:lstStyle>
          <a:p>
            <a:pPr eaLnBrk="1" hangingPunct="1"/>
            <a:fld id="{FB4D8DA9-9ADF-4927-848E-CF30AE49287A}" type="slidenum">
              <a:rPr lang="en-GB" sz="1200">
                <a:latin typeface="Arial" pitchFamily="34" charset="0"/>
              </a:rPr>
              <a:pPr eaLnBrk="1" hangingPunct="1"/>
              <a:t>39</a:t>
            </a:fld>
            <a:endParaRPr lang="en-GB" sz="1200">
              <a:latin typeface="Arial" pitchFamily="34" charset="0"/>
            </a:endParaRPr>
          </a:p>
        </p:txBody>
      </p:sp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4213"/>
            <a:ext cx="6097588" cy="3430587"/>
          </a:xfrm>
          <a:ln/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dirty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22524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CE3D7C1D-E333-44F6-BC67-8B947A799F48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85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1663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6361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595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455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660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5589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5770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7377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077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D7C1D-E333-44F6-BC67-8B947A799F48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40524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2BE3-BE19-4860-8F84-2583EC2F5E2F}" type="datetimeFigureOut">
              <a:rPr lang="en-US" smtClean="0"/>
              <a:t>1/22/25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4D0DB-F7A3-4A92-8693-BF2E0D78495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524000" y="731520"/>
            <a:ext cx="8534400" cy="34747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5309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E3D7C1D-E333-44F6-BC67-8B947A799F48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D102FB7A-F5B8-4CFB-9D75-46318800D4FE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4686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nicotine-vaping-in-england-2022-evidence-update/nicotine-vaping-in-england-2022-evidence-update-summary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sounds/play/p0chv3p0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sounds/play/p0cj36pm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Semester 2 – Introduction to Health and Exercise Psychology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1497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and Exercise Psychology continued…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Emphasis on the ‘health psychology’ elements this semester</a:t>
            </a:r>
          </a:p>
          <a:p>
            <a:r>
              <a:rPr lang="en-GB" dirty="0"/>
              <a:t>CW2 – Essay – Due on or before 18</a:t>
            </a:r>
            <a:r>
              <a:rPr lang="en-GB" baseline="30000" dirty="0"/>
              <a:t>th</a:t>
            </a:r>
            <a:r>
              <a:rPr lang="en-GB" dirty="0"/>
              <a:t> of April. </a:t>
            </a:r>
          </a:p>
          <a:p>
            <a:r>
              <a:rPr lang="en-GB" b="1" dirty="0"/>
              <a:t>Topics: </a:t>
            </a:r>
          </a:p>
          <a:p>
            <a:pPr lvl="0"/>
            <a:r>
              <a:rPr lang="en-GB" dirty="0"/>
              <a:t>Smoking or vaping (today’s topic + assignment tutorials / discussion)</a:t>
            </a:r>
          </a:p>
          <a:p>
            <a:pPr lvl="0"/>
            <a:r>
              <a:rPr lang="en-GB" dirty="0"/>
              <a:t>Social media use (partially covered)</a:t>
            </a:r>
          </a:p>
          <a:p>
            <a:pPr lvl="0"/>
            <a:r>
              <a:rPr lang="en-GB" dirty="0"/>
              <a:t>Stress (e.g. occupational)</a:t>
            </a:r>
          </a:p>
          <a:p>
            <a:pPr lvl="0"/>
            <a:r>
              <a:rPr lang="en-GB" dirty="0"/>
              <a:t>Drinking alcohol above the recommended guidelines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75400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 to Health and Exercise Psychology</a:t>
            </a:r>
            <a:br>
              <a:rPr lang="en-GB" dirty="0"/>
            </a:br>
            <a:r>
              <a:rPr lang="en-GB" dirty="0"/>
              <a:t> Smoking and e-cigarette use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1 -  January 23</a:t>
            </a:r>
            <a:r>
              <a:rPr lang="en-GB" baseline="30000" dirty="0"/>
              <a:t>rd</a:t>
            </a:r>
            <a:r>
              <a:rPr lang="en-GB" dirty="0"/>
              <a:t>, 2025</a:t>
            </a:r>
          </a:p>
        </p:txBody>
      </p:sp>
    </p:spTree>
    <p:extLst>
      <p:ext uri="{BB962C8B-B14F-4D97-AF65-F5344CB8AC3E}">
        <p14:creationId xmlns:p14="http://schemas.microsoft.com/office/powerpoint/2010/main" val="31909537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4928" y="961136"/>
            <a:ext cx="10375392" cy="1499616"/>
          </a:xfrm>
        </p:spPr>
        <p:txBody>
          <a:bodyPr>
            <a:normAutofit fontScale="90000"/>
          </a:bodyPr>
          <a:lstStyle/>
          <a:p>
            <a:r>
              <a:rPr lang="en-GB" dirty="0"/>
              <a:t>National survey for wales (20/21) </a:t>
            </a:r>
            <a:br>
              <a:rPr lang="en-GB" dirty="0"/>
            </a:br>
            <a:r>
              <a:rPr lang="en-GB" b="1" dirty="0"/>
              <a:t>Adult lifestyles by area deprivation, 2020-21 onwards</a:t>
            </a:r>
            <a:br>
              <a:rPr lang="en-GB" b="1" dirty="0"/>
            </a:br>
            <a:r>
              <a:rPr lang="en-GB" i="1" dirty="0"/>
              <a:t>What is going on in the table below?</a:t>
            </a:r>
            <a:br>
              <a:rPr lang="en-GB" i="1" dirty="0"/>
            </a:br>
            <a:br>
              <a:rPr lang="en-GB" i="1" dirty="0"/>
            </a:br>
            <a:endParaRPr lang="en-GB" i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4640" y="2265680"/>
            <a:ext cx="11023600" cy="4206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17563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Smoking and vaping prevalence: Adults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" y="2286000"/>
            <a:ext cx="11023600" cy="4480560"/>
          </a:xfrm>
        </p:spPr>
        <p:txBody>
          <a:bodyPr/>
          <a:lstStyle/>
          <a:p>
            <a:r>
              <a:rPr lang="en-GB" dirty="0"/>
              <a:t>The latest data from several national studies of adults in England shows that: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smoking prevalence in England in 2021 was between 12.7% and 14.9% depending on the survey, which equates to between 5.6 and 6.6 million adults who smoke 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vaping prevalence in England in 2021 was between 6.9% and 7.1%, depending on the survey, which equates to between 3.1 and 3.2 million adults who vape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vaping prevalence among adults who have never smoked remained very low, at between 0.6% and 0.7% in 2021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popularity of disposable vaping products has increased among adults who vape, with 15.2% using them in 2022 compared with 2.2% in 2021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21031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Smoking and vaping prevalence: Young people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8800" y="2286000"/>
            <a:ext cx="10982960" cy="4318000"/>
          </a:xfrm>
        </p:spPr>
        <p:txBody>
          <a:bodyPr/>
          <a:lstStyle/>
          <a:p>
            <a:r>
              <a:rPr lang="en-GB" dirty="0"/>
              <a:t>The latest data from the ASH-Youth 2022 survey of 11 to 18 year olds in England show that: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current smoking prevalence (including occasional and regular smoking) is 6% in 2022, compared with 4.1% in 2021 and 6.7% in 2020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current vaping prevalence (including occasional and regular vaping) is 8.6% in 2022, compared with 4% in 2021 and 4.8% in 2020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most young people who have never smoked are also not currently vaping (98.3%)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of disposable vaping products has increased substantially, with 52.8% of current </a:t>
            </a:r>
            <a:r>
              <a:rPr lang="en-GB" dirty="0" err="1"/>
              <a:t>vapers</a:t>
            </a:r>
            <a:r>
              <a:rPr lang="en-GB" dirty="0"/>
              <a:t> using them in 2022, compared with 7.8% in 2021 and 5.3% in 2020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1658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2"/>
          <p:cNvSpPr>
            <a:spLocks noGrp="1" noChangeArrowheads="1"/>
          </p:cNvSpPr>
          <p:nvPr>
            <p:ph type="title"/>
          </p:nvPr>
        </p:nvSpPr>
        <p:spPr>
          <a:xfrm>
            <a:off x="3352801" y="5181600"/>
            <a:ext cx="6512511" cy="1143000"/>
          </a:xfrm>
        </p:spPr>
        <p:txBody>
          <a:bodyPr/>
          <a:lstStyle/>
          <a:p>
            <a:pPr eaLnBrk="1" hangingPunct="1"/>
            <a:r>
              <a:rPr lang="en-GB" dirty="0"/>
              <a:t>Why Do People Smoke?</a:t>
            </a:r>
          </a:p>
        </p:txBody>
      </p:sp>
      <p:sp>
        <p:nvSpPr>
          <p:cNvPr id="532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752600" y="457200"/>
            <a:ext cx="9138920" cy="4343400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endParaRPr lang="en-GB" sz="2100" dirty="0"/>
          </a:p>
          <a:p>
            <a:pPr eaLnBrk="1" hangingPunct="1">
              <a:lnSpc>
                <a:spcPct val="80000"/>
              </a:lnSpc>
            </a:pPr>
            <a:r>
              <a:rPr lang="en-GB" sz="2100" dirty="0"/>
              <a:t>Smoking difficult to modify due to the range of reasons - physiological, psychological, and social factors (Lichtenstein and Glasgow, 1992).</a:t>
            </a:r>
          </a:p>
          <a:p>
            <a:pPr eaLnBrk="1" hangingPunct="1">
              <a:lnSpc>
                <a:spcPct val="80000"/>
              </a:lnSpc>
            </a:pPr>
            <a:r>
              <a:rPr lang="en-GB" sz="2100" dirty="0"/>
              <a:t>Smoking is found running in families</a:t>
            </a:r>
          </a:p>
          <a:p>
            <a:pPr eaLnBrk="1" hangingPunct="1">
              <a:lnSpc>
                <a:spcPct val="80000"/>
              </a:lnSpc>
            </a:pPr>
            <a:r>
              <a:rPr lang="en-GB" sz="2100" dirty="0"/>
              <a:t>Genetic influences on smoking – twin / adoption studies (Heath &amp; Madden, 1995). </a:t>
            </a:r>
          </a:p>
          <a:p>
            <a:pPr eaLnBrk="1" hangingPunct="1">
              <a:lnSpc>
                <a:spcPct val="80000"/>
              </a:lnSpc>
            </a:pPr>
            <a:r>
              <a:rPr lang="en-GB" sz="2100" dirty="0"/>
              <a:t>Genes that regulate dopamine functioning are implicated as reasons for inheritable influences on cigarette smoking    (</a:t>
            </a:r>
            <a:r>
              <a:rPr lang="en-GB" sz="2100" dirty="0" err="1"/>
              <a:t>Sabol</a:t>
            </a:r>
            <a:r>
              <a:rPr lang="en-GB" sz="2100" dirty="0"/>
              <a:t> et al., 1999).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sz="2100" dirty="0">
              <a:solidFill>
                <a:srgbClr val="00800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GB" sz="2100" dirty="0"/>
              <a:t>Effects of nicotine vary (stimulated, calmed, depressed) </a:t>
            </a:r>
            <a:r>
              <a:rPr lang="en-GB" sz="2100" dirty="0" err="1"/>
              <a:t>Pomerleau</a:t>
            </a:r>
            <a:r>
              <a:rPr lang="en-GB" sz="2100" dirty="0"/>
              <a:t> and </a:t>
            </a:r>
            <a:r>
              <a:rPr lang="en-GB" sz="2100" dirty="0" err="1"/>
              <a:t>Pomerleau</a:t>
            </a:r>
            <a:r>
              <a:rPr lang="en-GB" sz="2100" dirty="0"/>
              <a:t> (1984).</a:t>
            </a:r>
          </a:p>
        </p:txBody>
      </p:sp>
    </p:spTree>
    <p:extLst>
      <p:ext uri="{BB962C8B-B14F-4D97-AF65-F5344CB8AC3E}">
        <p14:creationId xmlns:p14="http://schemas.microsoft.com/office/powerpoint/2010/main" val="2680577058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Rectangle 2"/>
          <p:cNvSpPr>
            <a:spLocks noGrp="1" noChangeArrowheads="1"/>
          </p:cNvSpPr>
          <p:nvPr>
            <p:ph type="title"/>
          </p:nvPr>
        </p:nvSpPr>
        <p:spPr>
          <a:xfrm>
            <a:off x="2895601" y="5410200"/>
            <a:ext cx="6512511" cy="1143000"/>
          </a:xfrm>
        </p:spPr>
        <p:txBody>
          <a:bodyPr/>
          <a:lstStyle/>
          <a:p>
            <a:pPr eaLnBrk="1" hangingPunct="1"/>
            <a:r>
              <a:rPr lang="en-GB" dirty="0"/>
              <a:t>Smoking and Health</a:t>
            </a:r>
          </a:p>
        </p:txBody>
      </p:sp>
      <p:sp>
        <p:nvSpPr>
          <p:cNvPr id="5529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676401" y="914400"/>
            <a:ext cx="9387840" cy="4114800"/>
          </a:xfrm>
          <a:prstGeom prst="rect">
            <a:avLst/>
          </a:prstGeo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500" dirty="0"/>
              <a:t>Cancer: 90% of deaths associated with lung cancer attributable to smoking.</a:t>
            </a:r>
          </a:p>
          <a:p>
            <a:pPr eaLnBrk="1" hangingPunct="1">
              <a:lnSpc>
                <a:spcPct val="80000"/>
              </a:lnSpc>
            </a:pPr>
            <a:r>
              <a:rPr lang="en-GB" sz="2500" dirty="0"/>
              <a:t>Contributes to cancers of the larynx, mouth, oesophagus, pancreas and bladder (Smith &amp; Jacobson, 1988).</a:t>
            </a:r>
          </a:p>
          <a:p>
            <a:pPr eaLnBrk="1" hangingPunct="1">
              <a:lnSpc>
                <a:spcPct val="80000"/>
              </a:lnSpc>
            </a:pPr>
            <a:r>
              <a:rPr lang="en-GB" sz="2500" dirty="0"/>
              <a:t>Cardiovascular disease: plaque / artery damage</a:t>
            </a:r>
          </a:p>
          <a:p>
            <a:pPr eaLnBrk="1" hangingPunct="1">
              <a:lnSpc>
                <a:spcPct val="80000"/>
              </a:lnSpc>
            </a:pPr>
            <a:r>
              <a:rPr lang="en-GB" sz="2500" dirty="0"/>
              <a:t>Other Illnesses: chronic obstructive pulmonary disease (COPD - Emphysema and chronic bronchitis) Haas and Haas (1990). </a:t>
            </a:r>
          </a:p>
          <a:p>
            <a:pPr eaLnBrk="1" hangingPunct="1">
              <a:lnSpc>
                <a:spcPct val="80000"/>
              </a:lnSpc>
            </a:pPr>
            <a:r>
              <a:rPr lang="en-GB" sz="2500" dirty="0"/>
              <a:t>Susceptibility to cold viruses – impaired immune system (Cohen et al., 1993).</a:t>
            </a:r>
          </a:p>
          <a:p>
            <a:pPr eaLnBrk="1" hangingPunct="1">
              <a:lnSpc>
                <a:spcPct val="80000"/>
              </a:lnSpc>
            </a:pPr>
            <a:endParaRPr lang="en-GB" sz="2500" dirty="0"/>
          </a:p>
          <a:p>
            <a:pPr eaLnBrk="1" hangingPunct="1">
              <a:lnSpc>
                <a:spcPct val="80000"/>
              </a:lnSpc>
            </a:pP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1395140787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KCL report 2022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https://www.gov.uk/government/publications/nicotine-vaping-in-england-2022-evidence-update/nicotine-vaping-in-england-2022-evidence-update-summary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26376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E-cigarettes / vaping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it and what are the issues with it? </a:t>
            </a:r>
          </a:p>
          <a:p>
            <a:r>
              <a:rPr lang="en-GB" dirty="0"/>
              <a:t>Attractive habit?  </a:t>
            </a:r>
          </a:p>
          <a:p>
            <a:endParaRPr lang="en-GB" dirty="0"/>
          </a:p>
          <a:p>
            <a:r>
              <a:rPr lang="en-GB" dirty="0"/>
              <a:t>Initial thoughts…</a:t>
            </a:r>
          </a:p>
          <a:p>
            <a:endParaRPr lang="en-GB" dirty="0"/>
          </a:p>
          <a:p>
            <a:r>
              <a:rPr lang="en-GB" dirty="0"/>
              <a:t>Q. </a:t>
            </a:r>
          </a:p>
          <a:p>
            <a:r>
              <a:rPr lang="en-GB" dirty="0"/>
              <a:t>What is good about it?</a:t>
            </a:r>
          </a:p>
          <a:p>
            <a:r>
              <a:rPr lang="en-GB" dirty="0"/>
              <a:t>Negative issues?</a:t>
            </a:r>
          </a:p>
        </p:txBody>
      </p:sp>
    </p:spTree>
    <p:extLst>
      <p:ext uri="{BB962C8B-B14F-4D97-AF65-F5344CB8AC3E}">
        <p14:creationId xmlns:p14="http://schemas.microsoft.com/office/powerpoint/2010/main" val="12998388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 social media apps a 'gateway' to underage vaping?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https://www.bbc.co.uk/sounds/play/p0chv3p0</a:t>
            </a:r>
            <a:endParaRPr lang="en-GB" dirty="0"/>
          </a:p>
          <a:p>
            <a:endParaRPr lang="en-GB" dirty="0"/>
          </a:p>
          <a:p>
            <a:r>
              <a:rPr lang="en-GB" dirty="0"/>
              <a:t>First 5 minutes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92557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Vaping is seeing increasing popularity among adults. </a:t>
            </a:r>
          </a:p>
          <a:p>
            <a:pPr marL="0" indent="0">
              <a:buNone/>
            </a:pPr>
            <a:r>
              <a:rPr lang="en-GB" dirty="0"/>
              <a:t>According to the latest data from the Action on Smoking and Health (ASH) </a:t>
            </a:r>
            <a:r>
              <a:rPr lang="en-GB" dirty="0" err="1"/>
              <a:t>Smokefree</a:t>
            </a:r>
            <a:r>
              <a:rPr lang="en-GB" dirty="0"/>
              <a:t> GB Adult survey, current vaping prevalence is 8.3% in 2022, compared with 7.1% in 2021 and 6.3% in 2020.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Vaping has also increased among young people. </a:t>
            </a:r>
          </a:p>
          <a:p>
            <a:pPr marL="0" indent="0">
              <a:buNone/>
            </a:pPr>
            <a:r>
              <a:rPr lang="en-GB" dirty="0"/>
              <a:t>Data from the ASH </a:t>
            </a:r>
            <a:r>
              <a:rPr lang="en-GB" dirty="0" err="1"/>
              <a:t>Smokefree</a:t>
            </a:r>
            <a:r>
              <a:rPr lang="en-GB" dirty="0"/>
              <a:t> GB Youth survey of 11-to 18-year-olds in England show that current vaping prevalence (including occasional and regular) is 8.6% in 2022, compared with 4.0% in 2021 and 4.8% in 2020. </a:t>
            </a:r>
          </a:p>
          <a:p>
            <a:pPr marL="0" indent="0">
              <a:buNone/>
            </a:pPr>
            <a:r>
              <a:rPr lang="en-GB" dirty="0"/>
              <a:t>Use of disposable vaping products has increased substantially over the last year. Vaping among young people who have never smoked remains very low at 1.7%.</a:t>
            </a:r>
          </a:p>
        </p:txBody>
      </p:sp>
    </p:spTree>
    <p:extLst>
      <p:ext uri="{BB962C8B-B14F-4D97-AF65-F5344CB8AC3E}">
        <p14:creationId xmlns:p14="http://schemas.microsoft.com/office/powerpoint/2010/main" val="15596496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Animal studies…</a:t>
            </a:r>
          </a:p>
          <a:p>
            <a:endParaRPr lang="en-GB" dirty="0"/>
          </a:p>
          <a:p>
            <a:r>
              <a:rPr lang="en-GB" dirty="0"/>
              <a:t>https://www.science.org/content/article/how-safe-vaping-new-human-studies-assess-chronic-harm-heart-and-lungs</a:t>
            </a:r>
          </a:p>
        </p:txBody>
      </p:sp>
    </p:spTree>
    <p:extLst>
      <p:ext uri="{BB962C8B-B14F-4D97-AF65-F5344CB8AC3E}">
        <p14:creationId xmlns:p14="http://schemas.microsoft.com/office/powerpoint/2010/main" val="37033801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Vaping is 'easily accessible', say sixth form students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>
                <a:hlinkClick r:id="rId2"/>
              </a:rPr>
              <a:t>https://www.bbc.co.uk/sounds/play/p0cj36pm</a:t>
            </a:r>
            <a:endParaRPr lang="en-GB" dirty="0"/>
          </a:p>
          <a:p>
            <a:endParaRPr lang="en-GB" dirty="0"/>
          </a:p>
          <a:p>
            <a:r>
              <a:rPr lang="en-GB" dirty="0"/>
              <a:t>List the reasons given for vaping…</a:t>
            </a:r>
          </a:p>
          <a:p>
            <a:endParaRPr lang="en-GB" dirty="0"/>
          </a:p>
          <a:p>
            <a:r>
              <a:rPr lang="en-GB" dirty="0"/>
              <a:t>1 elf bar – 45 cigarettes</a:t>
            </a:r>
          </a:p>
        </p:txBody>
      </p:sp>
    </p:spTree>
    <p:extLst>
      <p:ext uri="{BB962C8B-B14F-4D97-AF65-F5344CB8AC3E}">
        <p14:creationId xmlns:p14="http://schemas.microsoft.com/office/powerpoint/2010/main" val="14812704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E-cigarettes / vaping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Chinese pharmacist Hon </a:t>
            </a:r>
            <a:r>
              <a:rPr lang="en-GB" dirty="0" err="1"/>
              <a:t>Lik</a:t>
            </a:r>
            <a:r>
              <a:rPr lang="en-GB" dirty="0"/>
              <a:t> first developed an electronic alternative to traditional cigarettes in 2003 (E-cigarettes entered the U.S. market in 2007)</a:t>
            </a:r>
          </a:p>
          <a:p>
            <a:r>
              <a:rPr lang="en-GB" dirty="0"/>
              <a:t>A heating element at one end aerosolizes a liquid nicotine solution, and the </a:t>
            </a:r>
            <a:r>
              <a:rPr lang="en-GB" dirty="0" err="1"/>
              <a:t>vapor</a:t>
            </a:r>
            <a:r>
              <a:rPr lang="en-GB" dirty="0"/>
              <a:t> is inhaled through a mouthpiece. </a:t>
            </a:r>
          </a:p>
          <a:p>
            <a:pPr lvl="1"/>
            <a:r>
              <a:rPr lang="en-GB" dirty="0"/>
              <a:t>“We see e-cigarettes as a single group of products, but there are hundreds of brands and many different generations and models,” </a:t>
            </a:r>
            <a:r>
              <a:rPr lang="en-GB" dirty="0" err="1"/>
              <a:t>Goniewicz</a:t>
            </a:r>
            <a:r>
              <a:rPr lang="en-GB" dirty="0"/>
              <a:t> says. “There are also huge variations in how people use these products.”</a:t>
            </a:r>
          </a:p>
          <a:p>
            <a:r>
              <a:rPr lang="en-GB" dirty="0"/>
              <a:t>Flavours – young people</a:t>
            </a:r>
          </a:p>
          <a:p>
            <a:r>
              <a:rPr lang="en-GB" dirty="0"/>
              <a:t>Encouraging people who haven’t smoked to vape – progress to smoking?</a:t>
            </a:r>
          </a:p>
          <a:p>
            <a:pPr lvl="1"/>
            <a:r>
              <a:rPr lang="en-GB" dirty="0"/>
              <a:t>Normalising smoking?</a:t>
            </a:r>
          </a:p>
          <a:p>
            <a:r>
              <a:rPr lang="en-GB" dirty="0"/>
              <a:t>Lung conditions – USA – shortness of breath / vomiting / diarrhoea / fever (450 ill / 6 died)</a:t>
            </a:r>
          </a:p>
          <a:p>
            <a:pPr lvl="1"/>
            <a:r>
              <a:rPr lang="en-GB" dirty="0"/>
              <a:t>Younger population – late teens.   </a:t>
            </a:r>
          </a:p>
          <a:p>
            <a:pPr lvl="1"/>
            <a:r>
              <a:rPr lang="en-GB" dirty="0"/>
              <a:t>Chemical exposure</a:t>
            </a:r>
          </a:p>
          <a:p>
            <a:pPr lvl="1"/>
            <a:r>
              <a:rPr lang="en-GB" dirty="0"/>
              <a:t>Modified to include THC / mimicking vaping cannabis</a:t>
            </a:r>
          </a:p>
          <a:p>
            <a:pPr lvl="1"/>
            <a:r>
              <a:rPr lang="en-GB" dirty="0"/>
              <a:t>Oily substance in the lungs</a:t>
            </a:r>
          </a:p>
          <a:p>
            <a:pPr lvl="1"/>
            <a:endParaRPr lang="en-GB" dirty="0"/>
          </a:p>
          <a:p>
            <a:pPr marL="128016" lvl="1" indent="0">
              <a:buNone/>
            </a:pPr>
            <a:r>
              <a:rPr lang="en-GB" dirty="0"/>
              <a:t>Different to vaping nicotine conventionally </a:t>
            </a:r>
          </a:p>
        </p:txBody>
      </p:sp>
    </p:spTree>
    <p:extLst>
      <p:ext uri="{BB962C8B-B14F-4D97-AF65-F5344CB8AC3E}">
        <p14:creationId xmlns:p14="http://schemas.microsoft.com/office/powerpoint/2010/main" val="40041352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Reasons for e-cigarette use?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09726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Reasons for e-cigarette use?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0492" y="2084832"/>
            <a:ext cx="9091748" cy="4083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3321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Reasons for Electronic Cigarette Use Among Middle and High School Students — National Youth Tobacco Survey, United States, 2016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Among students who reported ever using e-cigarettes in 2016, the most commonly selected reasons for use were </a:t>
            </a:r>
          </a:p>
          <a:p>
            <a:r>
              <a:rPr lang="en-GB" dirty="0"/>
              <a:t>1) use by “friend or family member” (39.0%)</a:t>
            </a:r>
          </a:p>
          <a:p>
            <a:r>
              <a:rPr lang="en-GB" dirty="0"/>
              <a:t>2) availability of “flavours such as mint, candy, fruit, or chocolate” (31.0%)</a:t>
            </a:r>
          </a:p>
          <a:p>
            <a:r>
              <a:rPr lang="en-GB" dirty="0"/>
              <a:t>3) the belief that “they are less harmful than other forms of tobacco such as cigarettes” (17.1%)</a:t>
            </a:r>
          </a:p>
          <a:p>
            <a:r>
              <a:rPr lang="en-GB" dirty="0"/>
              <a:t>The least commonly selected reasons were </a:t>
            </a:r>
          </a:p>
          <a:p>
            <a:r>
              <a:rPr lang="en-GB" dirty="0"/>
              <a:t>1) “they are easier to get than other tobacco products, such as cigarettes” (4.8%)</a:t>
            </a:r>
          </a:p>
          <a:p>
            <a:r>
              <a:rPr lang="en-GB" dirty="0"/>
              <a:t>2) “they cost less than other tobacco products such as cigarettes” (3.2%) </a:t>
            </a:r>
          </a:p>
          <a:p>
            <a:r>
              <a:rPr lang="en-GB" dirty="0"/>
              <a:t>3) “famous people on TV or in movies use them” (1.5%)</a:t>
            </a:r>
          </a:p>
        </p:txBody>
      </p:sp>
    </p:spTree>
    <p:extLst>
      <p:ext uri="{BB962C8B-B14F-4D97-AF65-F5344CB8AC3E}">
        <p14:creationId xmlns:p14="http://schemas.microsoft.com/office/powerpoint/2010/main" val="37655953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Attractiveness of vaping / use of flavours?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6865838" cy="4023360"/>
          </a:xfrm>
        </p:spPr>
        <p:txBody>
          <a:bodyPr>
            <a:normAutofit fontScale="92500"/>
          </a:bodyPr>
          <a:lstStyle/>
          <a:p>
            <a:r>
              <a:rPr lang="en-GB" dirty="0"/>
              <a:t>Teenagers? Initially unregulated (see photo – 2014)</a:t>
            </a:r>
          </a:p>
          <a:p>
            <a:r>
              <a:rPr lang="en-GB" dirty="0"/>
              <a:t>Social media – influencers </a:t>
            </a:r>
          </a:p>
          <a:p>
            <a:endParaRPr lang="en-GB" dirty="0"/>
          </a:p>
          <a:p>
            <a:r>
              <a:rPr lang="en-GB" dirty="0"/>
              <a:t>You must be </a:t>
            </a:r>
            <a:r>
              <a:rPr lang="en-GB" b="1" dirty="0"/>
              <a:t>18 or over</a:t>
            </a:r>
            <a:r>
              <a:rPr lang="en-GB" dirty="0"/>
              <a:t> to buy e-cigarettes or e-liquids in the UK. </a:t>
            </a:r>
          </a:p>
          <a:p>
            <a:r>
              <a:rPr lang="en-GB" dirty="0"/>
              <a:t>It is also illegal for vape adverts to include models who appear to be under the age of 25. </a:t>
            </a:r>
          </a:p>
          <a:p>
            <a:endParaRPr lang="en-GB" dirty="0"/>
          </a:p>
          <a:p>
            <a:r>
              <a:rPr lang="en-GB" dirty="0"/>
              <a:t>A federal law enacted on December 20, 2019, raised the federal minimum legal sales age for all tobacco products, including e-cigarettes, from 18 to </a:t>
            </a:r>
            <a:r>
              <a:rPr lang="en-GB" b="1" dirty="0"/>
              <a:t>21</a:t>
            </a:r>
            <a:r>
              <a:rPr lang="en-GB" dirty="0"/>
              <a:t> across the United States.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600" y="1683067"/>
            <a:ext cx="3535680" cy="4626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8390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Positives of e-cigarettes?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5393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in society – why do people use e-cigarettes?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Claims that safer than conventional smoking</a:t>
            </a:r>
          </a:p>
          <a:p>
            <a:r>
              <a:rPr lang="en-GB" dirty="0"/>
              <a:t>2m teenagers in US using e-cigarettes 2017-18 </a:t>
            </a:r>
          </a:p>
          <a:p>
            <a:pPr lvl="1"/>
            <a:r>
              <a:rPr lang="en-GB" dirty="0"/>
              <a:t>May not have smoked before – nicotine content higher than traditional cigarettes.</a:t>
            </a:r>
          </a:p>
          <a:p>
            <a:pPr lvl="1"/>
            <a:r>
              <a:rPr lang="en-GB" dirty="0"/>
              <a:t>Addiction to nicotine – not ideal for teenagers</a:t>
            </a:r>
          </a:p>
          <a:p>
            <a:endParaRPr lang="en-GB" dirty="0"/>
          </a:p>
          <a:p>
            <a:r>
              <a:rPr lang="en-GB" dirty="0"/>
              <a:t>Why popular: new designs – </a:t>
            </a:r>
            <a:r>
              <a:rPr lang="en-GB" dirty="0" err="1"/>
              <a:t>Juul</a:t>
            </a:r>
            <a:r>
              <a:rPr lang="en-GB" dirty="0"/>
              <a:t> (worth 10bn in 2020)</a:t>
            </a:r>
          </a:p>
          <a:p>
            <a:r>
              <a:rPr lang="en-GB" dirty="0"/>
              <a:t>San Francisco – first city to pass e-cigarette ban. Prohibited the sale of electronic cigarettes lacking US Food and Drug Administration authorization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80751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Intended for those who already smoke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440" y="1849120"/>
            <a:ext cx="11104880" cy="500888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Marketing rules changed – from using social media and influencers (glamourous)</a:t>
            </a:r>
          </a:p>
          <a:p>
            <a:r>
              <a:rPr lang="en-GB" dirty="0"/>
              <a:t>Now aimed at current smokers – testimonials about using it to quit. </a:t>
            </a:r>
          </a:p>
          <a:p>
            <a:endParaRPr lang="en-GB" dirty="0"/>
          </a:p>
          <a:p>
            <a:r>
              <a:rPr lang="en-GB" dirty="0"/>
              <a:t>UK?</a:t>
            </a:r>
          </a:p>
          <a:p>
            <a:r>
              <a:rPr lang="en-GB" dirty="0"/>
              <a:t>3 million in UK (2019). Minimal cases of lung issues in the UK. </a:t>
            </a:r>
          </a:p>
          <a:p>
            <a:r>
              <a:rPr lang="en-GB" dirty="0"/>
              <a:t>If a major problem would we have seen more?</a:t>
            </a:r>
          </a:p>
          <a:p>
            <a:r>
              <a:rPr lang="en-GB" dirty="0"/>
              <a:t>95% safer than traditional cigarettes</a:t>
            </a:r>
          </a:p>
          <a:p>
            <a:r>
              <a:rPr lang="en-GB" dirty="0"/>
              <a:t>Insufficient evidence on the extent of the risk.</a:t>
            </a:r>
          </a:p>
          <a:p>
            <a:r>
              <a:rPr lang="en-GB" dirty="0"/>
              <a:t>WHO emphasising that they are not safe products to use. </a:t>
            </a:r>
          </a:p>
          <a:p>
            <a:endParaRPr lang="en-GB" dirty="0"/>
          </a:p>
          <a:p>
            <a:r>
              <a:rPr lang="en-GB" dirty="0"/>
              <a:t>Public health advice – if you smoke – vape instead. </a:t>
            </a:r>
          </a:p>
          <a:p>
            <a:r>
              <a:rPr lang="en-GB" dirty="0"/>
              <a:t>Debate: some suggesting they shouldn’t be used for smoking cessation. </a:t>
            </a:r>
          </a:p>
          <a:p>
            <a:r>
              <a:rPr lang="en-GB" dirty="0"/>
              <a:t>Should we be discouraging anyone who wants to give up traditional smoking by saying to avoid vaping?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01479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Reduction of cravings to smoke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has found that e-cigarette use reduces cravings to smoke and to vape, with mixed evidence regarding the role of nicotine per se (Dawkins, Turner, </a:t>
            </a:r>
            <a:r>
              <a:rPr lang="en-GB" dirty="0" err="1"/>
              <a:t>Hasna</a:t>
            </a:r>
            <a:r>
              <a:rPr lang="en-GB" dirty="0"/>
              <a:t>, &amp; Soar, 2012; Perkins, </a:t>
            </a:r>
            <a:r>
              <a:rPr lang="en-GB" dirty="0" err="1"/>
              <a:t>Karelitz</a:t>
            </a:r>
            <a:r>
              <a:rPr lang="en-GB" dirty="0"/>
              <a:t>, &amp; Michael, 2017). </a:t>
            </a:r>
          </a:p>
          <a:p>
            <a:r>
              <a:rPr lang="en-GB" dirty="0"/>
              <a:t>Expectancy…Participants who were told that their e-cigarette contained nicotine reporting greater craving reduction (p .046).</a:t>
            </a:r>
          </a:p>
          <a:p>
            <a:r>
              <a:rPr lang="en-GB" dirty="0"/>
              <a:t>There is also some evidence that the sensorimotor aspects of vaping (i.e., its similarity to smoking </a:t>
            </a:r>
            <a:r>
              <a:rPr lang="en-GB" dirty="0" err="1"/>
              <a:t>behavior</a:t>
            </a:r>
            <a:r>
              <a:rPr lang="en-GB" dirty="0"/>
              <a:t>) contributes to craving reduction (Van Heel, Van Gucht, </a:t>
            </a:r>
            <a:r>
              <a:rPr lang="en-GB" dirty="0" err="1"/>
              <a:t>Vanbrabant</a:t>
            </a:r>
            <a:r>
              <a:rPr lang="en-GB" dirty="0"/>
              <a:t>, &amp; </a:t>
            </a:r>
            <a:r>
              <a:rPr lang="en-GB" dirty="0" err="1"/>
              <a:t>Baeyens</a:t>
            </a:r>
            <a:r>
              <a:rPr lang="en-GB" dirty="0"/>
              <a:t>, 2017).</a:t>
            </a:r>
          </a:p>
        </p:txBody>
      </p:sp>
    </p:spTree>
    <p:extLst>
      <p:ext uri="{BB962C8B-B14F-4D97-AF65-F5344CB8AC3E}">
        <p14:creationId xmlns:p14="http://schemas.microsoft.com/office/powerpoint/2010/main" val="18211015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Opinions following todays discussion?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1519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2"/>
          <p:cNvSpPr>
            <a:spLocks noGrp="1" noChangeArrowheads="1"/>
          </p:cNvSpPr>
          <p:nvPr>
            <p:ph type="title"/>
          </p:nvPr>
        </p:nvSpPr>
        <p:spPr>
          <a:xfrm>
            <a:off x="1503681" y="746760"/>
            <a:ext cx="6512511" cy="1143000"/>
          </a:xfrm>
        </p:spPr>
        <p:txBody>
          <a:bodyPr/>
          <a:lstStyle/>
          <a:p>
            <a:pPr algn="l" eaLnBrk="1" hangingPunct="1"/>
            <a:r>
              <a:rPr lang="en-GB" dirty="0"/>
              <a:t>Task:</a:t>
            </a:r>
          </a:p>
        </p:txBody>
      </p:sp>
      <p:sp>
        <p:nvSpPr>
          <p:cNvPr id="5734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066609" y="2743200"/>
            <a:ext cx="7856537" cy="41148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dirty="0"/>
              <a:t>How would you use the </a:t>
            </a:r>
            <a:r>
              <a:rPr lang="en-GB" dirty="0" err="1"/>
              <a:t>Transtheoretical</a:t>
            </a:r>
            <a:r>
              <a:rPr lang="en-GB" dirty="0"/>
              <a:t> model (stage of change) to help someone stop smoking at the various stages of change.</a:t>
            </a:r>
          </a:p>
          <a:p>
            <a:pPr eaLnBrk="1" hangingPunct="1"/>
            <a:endParaRPr lang="en-GB" dirty="0"/>
          </a:p>
          <a:p>
            <a:pPr lvl="1"/>
            <a:r>
              <a:rPr lang="en-GB" dirty="0"/>
              <a:t>Refer back to your notes on the theory.</a:t>
            </a:r>
          </a:p>
        </p:txBody>
      </p:sp>
    </p:spTree>
    <p:extLst>
      <p:ext uri="{BB962C8B-B14F-4D97-AF65-F5344CB8AC3E}">
        <p14:creationId xmlns:p14="http://schemas.microsoft.com/office/powerpoint/2010/main" val="179106897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2"/>
          <p:cNvSpPr>
            <a:spLocks noGrp="1" noChangeArrowheads="1"/>
          </p:cNvSpPr>
          <p:nvPr>
            <p:ph type="title"/>
          </p:nvPr>
        </p:nvSpPr>
        <p:spPr>
          <a:xfrm>
            <a:off x="2438401" y="762000"/>
            <a:ext cx="6512511" cy="1143000"/>
          </a:xfrm>
        </p:spPr>
        <p:txBody>
          <a:bodyPr/>
          <a:lstStyle/>
          <a:p>
            <a:pPr eaLnBrk="1" hangingPunct="1"/>
            <a:r>
              <a:rPr lang="en-GB" sz="3200" dirty="0"/>
              <a:t>Facilitating Individual Change: Smoking Cessation Skills</a:t>
            </a:r>
          </a:p>
        </p:txBody>
      </p:sp>
      <p:sp>
        <p:nvSpPr>
          <p:cNvPr id="5939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209800" y="2362200"/>
            <a:ext cx="7313612" cy="37338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dirty="0"/>
              <a:t>Stage 1 – Pre-Contemplation:</a:t>
            </a:r>
          </a:p>
          <a:p>
            <a:pPr eaLnBrk="1" hangingPunct="1"/>
            <a:r>
              <a:rPr lang="en-GB" dirty="0"/>
              <a:t>Stage 2 - Contemplation: 	</a:t>
            </a:r>
          </a:p>
          <a:p>
            <a:pPr eaLnBrk="1" hangingPunct="1"/>
            <a:r>
              <a:rPr lang="en-GB" dirty="0"/>
              <a:t>Stage 3 - Preparation: </a:t>
            </a:r>
          </a:p>
          <a:p>
            <a:pPr eaLnBrk="1" hangingPunct="1"/>
            <a:r>
              <a:rPr lang="en-GB" dirty="0"/>
              <a:t>Stage 4 - Action: </a:t>
            </a:r>
          </a:p>
          <a:p>
            <a:pPr eaLnBrk="1" hangingPunct="1"/>
            <a:r>
              <a:rPr lang="en-GB" dirty="0"/>
              <a:t>Stage 5 - Maintenance:</a:t>
            </a:r>
          </a:p>
        </p:txBody>
      </p:sp>
    </p:spTree>
    <p:extLst>
      <p:ext uri="{BB962C8B-B14F-4D97-AF65-F5344CB8AC3E}">
        <p14:creationId xmlns:p14="http://schemas.microsoft.com/office/powerpoint/2010/main" val="1864538928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1" y="304800"/>
            <a:ext cx="6512511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sz="3200" dirty="0"/>
              <a:t>Facilitating Individual Change: Smoking Cessation Skills </a:t>
            </a:r>
            <a:br>
              <a:rPr lang="en-GB" sz="3200" dirty="0"/>
            </a:br>
            <a:r>
              <a:rPr lang="en-GB" sz="2400" dirty="0"/>
              <a:t>Taylor (2003)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5939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239521" y="1827213"/>
            <a:ext cx="10160000" cy="4649787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pPr eaLnBrk="1" hangingPunct="1"/>
            <a:r>
              <a:rPr lang="en-GB" dirty="0"/>
              <a:t>Stage 1 – Pre-Contemplation: Establishing motivation (e.g.)</a:t>
            </a:r>
          </a:p>
          <a:p>
            <a:pPr lvl="1"/>
            <a:r>
              <a:rPr lang="en-GB" dirty="0"/>
              <a:t>Health / family / financial / appearance</a:t>
            </a:r>
          </a:p>
          <a:p>
            <a:pPr lvl="1"/>
            <a:r>
              <a:rPr lang="en-GB" dirty="0"/>
              <a:t>Changing attitude towards smoking</a:t>
            </a:r>
          </a:p>
          <a:p>
            <a:pPr eaLnBrk="1" hangingPunct="1"/>
            <a:r>
              <a:rPr lang="en-GB" dirty="0"/>
              <a:t>Stage 2 – Contemplation: Identifying smoking triggers</a:t>
            </a:r>
          </a:p>
          <a:p>
            <a:pPr lvl="1"/>
            <a:r>
              <a:rPr lang="en-GB" dirty="0"/>
              <a:t>Self observation and monitoring – when it occurs</a:t>
            </a:r>
          </a:p>
          <a:p>
            <a:pPr lvl="1"/>
            <a:r>
              <a:rPr lang="en-GB" dirty="0"/>
              <a:t>Certain times / people / places</a:t>
            </a:r>
          </a:p>
          <a:p>
            <a:pPr eaLnBrk="1" hangingPunct="1"/>
            <a:r>
              <a:rPr lang="en-GB" dirty="0"/>
              <a:t>Stage 3 - Preparation: Cutting down</a:t>
            </a:r>
          </a:p>
          <a:p>
            <a:pPr lvl="1"/>
            <a:r>
              <a:rPr lang="en-GB" dirty="0"/>
              <a:t>Alternative activities</a:t>
            </a:r>
          </a:p>
          <a:p>
            <a:pPr lvl="1"/>
            <a:r>
              <a:rPr lang="en-GB" dirty="0"/>
              <a:t>Timetable to quitting</a:t>
            </a:r>
          </a:p>
          <a:p>
            <a:pPr lvl="1"/>
            <a:r>
              <a:rPr lang="en-GB" dirty="0"/>
              <a:t>Awareness of difficulties associated with stopping</a:t>
            </a:r>
          </a:p>
          <a:p>
            <a:pPr eaLnBrk="1" hangingPunct="1"/>
            <a:r>
              <a:rPr lang="en-GB" dirty="0"/>
              <a:t>Stage 4 - Action: Stopping</a:t>
            </a:r>
          </a:p>
          <a:p>
            <a:pPr lvl="1"/>
            <a:r>
              <a:rPr lang="en-GB" dirty="0"/>
              <a:t>Self reward</a:t>
            </a:r>
          </a:p>
          <a:p>
            <a:pPr lvl="1"/>
            <a:r>
              <a:rPr lang="en-GB" dirty="0"/>
              <a:t>Nicotine replacement</a:t>
            </a:r>
          </a:p>
          <a:p>
            <a:pPr lvl="1"/>
            <a:r>
              <a:rPr lang="en-GB" dirty="0"/>
              <a:t>Change of environment</a:t>
            </a:r>
          </a:p>
          <a:p>
            <a:pPr eaLnBrk="1" hangingPunct="1"/>
            <a:r>
              <a:rPr lang="en-GB" dirty="0"/>
              <a:t>Stage 5 - Maintenance: Relapse prevention</a:t>
            </a:r>
          </a:p>
          <a:p>
            <a:pPr lvl="1"/>
            <a:r>
              <a:rPr lang="en-GB" dirty="0"/>
              <a:t>Managing temptations </a:t>
            </a:r>
          </a:p>
          <a:p>
            <a:pPr lvl="1"/>
            <a:r>
              <a:rPr lang="en-GB" dirty="0"/>
              <a:t>Social support </a:t>
            </a:r>
          </a:p>
          <a:p>
            <a:pPr lvl="1"/>
            <a:r>
              <a:rPr lang="en-GB" dirty="0"/>
              <a:t>Stress management</a:t>
            </a:r>
          </a:p>
        </p:txBody>
      </p:sp>
    </p:spTree>
    <p:extLst>
      <p:ext uri="{BB962C8B-B14F-4D97-AF65-F5344CB8AC3E}">
        <p14:creationId xmlns:p14="http://schemas.microsoft.com/office/powerpoint/2010/main" val="3480652863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flipV="1">
            <a:off x="3505201" y="6324600"/>
            <a:ext cx="6512511" cy="123632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270000" y="762000"/>
            <a:ext cx="9621520" cy="5334000"/>
          </a:xfrm>
        </p:spPr>
        <p:txBody>
          <a:bodyPr/>
          <a:lstStyle/>
          <a:p>
            <a:r>
              <a:rPr lang="en-GB" sz="4400" dirty="0"/>
              <a:t>Task:</a:t>
            </a:r>
          </a:p>
          <a:p>
            <a:r>
              <a:rPr lang="en-GB" dirty="0"/>
              <a:t>What are the different ways in which PA may help smokers to reduce or quit smoking?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189196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Title 1"/>
          <p:cNvSpPr>
            <a:spLocks noGrp="1"/>
          </p:cNvSpPr>
          <p:nvPr>
            <p:ph type="title"/>
          </p:nvPr>
        </p:nvSpPr>
        <p:spPr>
          <a:xfrm>
            <a:off x="2819401" y="304800"/>
            <a:ext cx="6893511" cy="1143000"/>
          </a:xfrm>
        </p:spPr>
        <p:txBody>
          <a:bodyPr/>
          <a:lstStyle/>
          <a:p>
            <a:r>
              <a:rPr lang="en-GB" sz="2000" dirty="0"/>
              <a:t>Mechanisms by which PA may help smokers to reduce or quit smoking</a:t>
            </a:r>
            <a:endParaRPr lang="en-US" sz="2000" dirty="0"/>
          </a:p>
        </p:txBody>
      </p:sp>
      <p:sp>
        <p:nvSpPr>
          <p:cNvPr id="70658" name="Content Placeholder 2"/>
          <p:cNvSpPr>
            <a:spLocks noGrp="1"/>
          </p:cNvSpPr>
          <p:nvPr>
            <p:ph idx="4294967295"/>
          </p:nvPr>
        </p:nvSpPr>
        <p:spPr>
          <a:xfrm>
            <a:off x="1635760" y="990600"/>
            <a:ext cx="9072880" cy="42672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sz="1800" dirty="0"/>
              <a:t>Distraction</a:t>
            </a:r>
          </a:p>
          <a:p>
            <a:pPr lvl="1"/>
            <a:r>
              <a:rPr lang="en-GB" dirty="0"/>
              <a:t>Low intensity ‘mindful’ exercise (e.g. yoga, tai chi, </a:t>
            </a:r>
            <a:r>
              <a:rPr lang="en-GB" dirty="0" err="1"/>
              <a:t>pilates</a:t>
            </a:r>
            <a:r>
              <a:rPr lang="en-GB" dirty="0"/>
              <a:t>) that may demand cognitive focus rather than walking</a:t>
            </a:r>
          </a:p>
          <a:p>
            <a:r>
              <a:rPr lang="en-GB" sz="1800" dirty="0"/>
              <a:t>Affective changes</a:t>
            </a:r>
          </a:p>
          <a:p>
            <a:pPr lvl="1"/>
            <a:r>
              <a:rPr lang="en-GB" dirty="0"/>
              <a:t>Moderate exercise – sense of pleasure / mood enhancement – replaces expectancy of equivalent from smoking (Taylor et al., 2006)</a:t>
            </a:r>
          </a:p>
          <a:p>
            <a:pPr lvl="1"/>
            <a:r>
              <a:rPr lang="en-GB" dirty="0"/>
              <a:t>Sport may prevent progression into smoking for adolescents</a:t>
            </a:r>
          </a:p>
          <a:p>
            <a:r>
              <a:rPr lang="en-GB" sz="1800" dirty="0"/>
              <a:t>Weight gain prevention</a:t>
            </a:r>
          </a:p>
          <a:p>
            <a:pPr lvl="1"/>
            <a:r>
              <a:rPr lang="en-GB" dirty="0"/>
              <a:t>Meta analysis (</a:t>
            </a:r>
            <a:r>
              <a:rPr lang="en-GB" dirty="0" err="1"/>
              <a:t>Aubin</a:t>
            </a:r>
            <a:r>
              <a:rPr lang="en-GB" dirty="0"/>
              <a:t>, 2012) found mean weight gain of 4-5kg in body weight 12 months after abstinence.</a:t>
            </a:r>
          </a:p>
          <a:p>
            <a:pPr lvl="1"/>
            <a:r>
              <a:rPr lang="en-GB" dirty="0"/>
              <a:t>Within 4-8 years gained 9kg compared to non smokers.</a:t>
            </a:r>
          </a:p>
          <a:p>
            <a:pPr lvl="1"/>
            <a:r>
              <a:rPr lang="en-GB" dirty="0"/>
              <a:t>38% gained over 10kg in weight (</a:t>
            </a:r>
            <a:r>
              <a:rPr lang="en-GB" dirty="0" err="1"/>
              <a:t>Lycett</a:t>
            </a:r>
            <a:r>
              <a:rPr lang="en-GB" dirty="0"/>
              <a:t>, 2011)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41468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flipV="1">
            <a:off x="3505201" y="6324600"/>
            <a:ext cx="6512511" cy="123632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4400" y="228600"/>
            <a:ext cx="10180320" cy="6248400"/>
          </a:xfrm>
        </p:spPr>
        <p:txBody>
          <a:bodyPr>
            <a:normAutofit/>
          </a:bodyPr>
          <a:lstStyle/>
          <a:p>
            <a:r>
              <a:rPr lang="en-GB" sz="3500" dirty="0"/>
              <a:t>Ways in which PA may help smokers to reduce or quit smoking…</a:t>
            </a:r>
          </a:p>
          <a:p>
            <a:pPr marL="502920" indent="-457200">
              <a:buFont typeface="+mj-lt"/>
              <a:buAutoNum type="arabicPeriod"/>
            </a:pPr>
            <a:r>
              <a:rPr lang="en-GB" dirty="0"/>
              <a:t>Provides useful distraction from smoking and reduces the frequency and intensity of cravings.</a:t>
            </a:r>
          </a:p>
          <a:p>
            <a:pPr marL="502920" indent="-457200">
              <a:buFont typeface="+mj-lt"/>
              <a:buAutoNum type="arabicPeriod"/>
            </a:pPr>
            <a:r>
              <a:rPr lang="en-GB" dirty="0"/>
              <a:t>Nicotine absence related to incr. anger, low mood, irritability and hunger. PA may reduce these…(evidence)</a:t>
            </a:r>
          </a:p>
          <a:p>
            <a:pPr marL="502920" indent="-457200">
              <a:buFont typeface="+mj-lt"/>
              <a:buAutoNum type="arabicPeriod"/>
            </a:pPr>
            <a:r>
              <a:rPr lang="en-GB" dirty="0"/>
              <a:t>Smokers experiencing depression reduced success in quitting (PA effects on depression)</a:t>
            </a:r>
          </a:p>
          <a:p>
            <a:pPr marL="502920" indent="-457200">
              <a:buFont typeface="+mj-lt"/>
              <a:buAutoNum type="arabicPeriod"/>
            </a:pPr>
            <a:r>
              <a:rPr lang="en-GB" dirty="0"/>
              <a:t>Doing PA can remind a smoker of how unfit they have become! Reinforce that it’s a good idea.</a:t>
            </a:r>
          </a:p>
          <a:p>
            <a:pPr marL="502920" indent="-457200">
              <a:buFont typeface="+mj-lt"/>
              <a:buAutoNum type="arabicPeriod"/>
            </a:pPr>
            <a:r>
              <a:rPr lang="en-GB" dirty="0"/>
              <a:t>PA may displace certain behaviours and time spent in environments where would smoke. Reduce feelings of identity as a smoker.</a:t>
            </a:r>
          </a:p>
          <a:p>
            <a:pPr marL="502920" indent="-457200">
              <a:buFont typeface="+mj-lt"/>
              <a:buAutoNum type="arabicPeriod"/>
            </a:pPr>
            <a:r>
              <a:rPr lang="en-GB" dirty="0"/>
              <a:t>Weight gain / fear of weight gain – PA can moderate this.</a:t>
            </a:r>
          </a:p>
          <a:p>
            <a:pPr marL="502920" indent="-457200">
              <a:buFont typeface="+mj-lt"/>
              <a:buAutoNum type="arabicPeriod"/>
            </a:pPr>
            <a:r>
              <a:rPr lang="en-GB" dirty="0"/>
              <a:t>PA may help increase control capacity – ability to override smoking urges (</a:t>
            </a:r>
            <a:r>
              <a:rPr lang="en-GB" dirty="0" err="1"/>
              <a:t>Baumeister</a:t>
            </a:r>
            <a:r>
              <a:rPr lang="en-GB" dirty="0"/>
              <a:t> &amp; </a:t>
            </a:r>
            <a:r>
              <a:rPr lang="en-GB" dirty="0" err="1"/>
              <a:t>Vohs</a:t>
            </a:r>
            <a:r>
              <a:rPr lang="en-GB" dirty="0"/>
              <a:t>, 2011)</a:t>
            </a:r>
          </a:p>
          <a:p>
            <a:pPr marL="502920" indent="-45720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0198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Title 1"/>
          <p:cNvSpPr>
            <a:spLocks noGrp="1"/>
          </p:cNvSpPr>
          <p:nvPr>
            <p:ph type="title"/>
          </p:nvPr>
        </p:nvSpPr>
        <p:spPr>
          <a:xfrm>
            <a:off x="1503681" y="228600"/>
            <a:ext cx="7752032" cy="1143000"/>
          </a:xfrm>
        </p:spPr>
        <p:txBody>
          <a:bodyPr/>
          <a:lstStyle/>
          <a:p>
            <a:r>
              <a:rPr lang="en-GB" sz="3200" dirty="0"/>
              <a:t>Physical activity as an aid to smoking cessation:</a:t>
            </a:r>
            <a:endParaRPr lang="en-US" sz="3200" dirty="0"/>
          </a:p>
        </p:txBody>
      </p:sp>
      <p:sp>
        <p:nvSpPr>
          <p:cNvPr id="65538" name="Content Placeholder 2"/>
          <p:cNvSpPr>
            <a:spLocks noGrp="1"/>
          </p:cNvSpPr>
          <p:nvPr>
            <p:ph idx="4294967295"/>
          </p:nvPr>
        </p:nvSpPr>
        <p:spPr>
          <a:xfrm>
            <a:off x="1503680" y="1600200"/>
            <a:ext cx="9225280" cy="50292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en-GB" dirty="0"/>
              <a:t>Some studies have found higher abstinence rates in those who exercise rather than those who don’t.</a:t>
            </a:r>
          </a:p>
          <a:p>
            <a:r>
              <a:rPr lang="en-GB" dirty="0"/>
              <a:t>Marcus et al. (1999)</a:t>
            </a:r>
          </a:p>
          <a:p>
            <a:endParaRPr lang="en-GB" dirty="0"/>
          </a:p>
          <a:p>
            <a:r>
              <a:rPr lang="en-GB" b="1" dirty="0">
                <a:solidFill>
                  <a:srgbClr val="FF0000"/>
                </a:solidFill>
              </a:rPr>
              <a:t>Equivocal research…</a:t>
            </a:r>
          </a:p>
          <a:p>
            <a:r>
              <a:rPr lang="en-GB" dirty="0"/>
              <a:t>Some show higher rates of abstinence (to control) at 3 months rather than 12 month follow up</a:t>
            </a:r>
          </a:p>
          <a:p>
            <a:r>
              <a:rPr lang="en-GB" dirty="0"/>
              <a:t>Some studies no difference!</a:t>
            </a:r>
          </a:p>
          <a:p>
            <a:r>
              <a:rPr lang="en-GB" dirty="0"/>
              <a:t>Methodological issues:</a:t>
            </a:r>
          </a:p>
          <a:p>
            <a:r>
              <a:rPr lang="en-GB" dirty="0"/>
              <a:t>Type of exercise (mode / frequency / intensity)</a:t>
            </a:r>
          </a:p>
          <a:p>
            <a:r>
              <a:rPr lang="en-GB" dirty="0"/>
              <a:t>Length of programme</a:t>
            </a:r>
          </a:p>
          <a:p>
            <a:r>
              <a:rPr lang="en-GB" dirty="0"/>
              <a:t>Other treatments in conjunction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834831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Title 1"/>
          <p:cNvSpPr>
            <a:spLocks noGrp="1"/>
          </p:cNvSpPr>
          <p:nvPr>
            <p:ph type="title"/>
          </p:nvPr>
        </p:nvSpPr>
        <p:spPr>
          <a:xfrm>
            <a:off x="2819401" y="1447800"/>
            <a:ext cx="6512511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dirty="0"/>
              <a:t>Do trained smoking advisors routinely promote PA as an aid to quitting?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5799484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Title 1"/>
          <p:cNvSpPr>
            <a:spLocks noGrp="1"/>
          </p:cNvSpPr>
          <p:nvPr>
            <p:ph type="title"/>
          </p:nvPr>
        </p:nvSpPr>
        <p:spPr>
          <a:xfrm>
            <a:off x="3200401" y="4953000"/>
            <a:ext cx="6664911" cy="1676400"/>
          </a:xfrm>
        </p:spPr>
        <p:txBody>
          <a:bodyPr/>
          <a:lstStyle/>
          <a:p>
            <a:r>
              <a:rPr lang="en-GB" sz="2400" dirty="0"/>
              <a:t>Do trained smoking advisors routinely promote PA as an aid to quitting?</a:t>
            </a:r>
            <a:endParaRPr lang="en-US" sz="2400" dirty="0"/>
          </a:p>
        </p:txBody>
      </p:sp>
      <p:sp>
        <p:nvSpPr>
          <p:cNvPr id="67586" name="Content Placeholder 2"/>
          <p:cNvSpPr>
            <a:spLocks noGrp="1"/>
          </p:cNvSpPr>
          <p:nvPr>
            <p:ph idx="4294967295"/>
          </p:nvPr>
        </p:nvSpPr>
        <p:spPr>
          <a:xfrm>
            <a:off x="2047240" y="838200"/>
            <a:ext cx="7313612" cy="41148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b="1" dirty="0"/>
              <a:t>Mixed reviews…</a:t>
            </a:r>
          </a:p>
          <a:p>
            <a:r>
              <a:rPr lang="en-GB" dirty="0" err="1"/>
              <a:t>Mc</a:t>
            </a:r>
            <a:r>
              <a:rPr lang="en-GB" dirty="0"/>
              <a:t> </a:t>
            </a:r>
            <a:r>
              <a:rPr lang="en-GB" dirty="0" err="1"/>
              <a:t>Ewen</a:t>
            </a:r>
            <a:r>
              <a:rPr lang="en-GB" dirty="0"/>
              <a:t> et al. (2006) suggest that behaviours such as PA should be initiated after a period of successful abstinence. </a:t>
            </a:r>
          </a:p>
          <a:p>
            <a:r>
              <a:rPr lang="en-GB" b="1" dirty="0"/>
              <a:t>Why?</a:t>
            </a:r>
          </a:p>
          <a:p>
            <a:r>
              <a:rPr lang="en-GB" dirty="0"/>
              <a:t>The demands of 2 or more behaviour changes may be too much (planning, goal setting etc. may lead to relapse).</a:t>
            </a:r>
          </a:p>
          <a:p>
            <a:r>
              <a:rPr lang="en-GB" dirty="0"/>
              <a:t>Alternatively…</a:t>
            </a:r>
          </a:p>
          <a:p>
            <a:r>
              <a:rPr lang="en-GB" dirty="0"/>
              <a:t>Marcus et al. (2004) advocate need to prevent weight gain and the behaviours may reinforce each other.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1195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6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Title 1"/>
          <p:cNvSpPr>
            <a:spLocks noGrp="1"/>
          </p:cNvSpPr>
          <p:nvPr>
            <p:ph type="title"/>
          </p:nvPr>
        </p:nvSpPr>
        <p:spPr>
          <a:xfrm>
            <a:off x="3200401" y="4953000"/>
            <a:ext cx="6664911" cy="1676400"/>
          </a:xfrm>
        </p:spPr>
        <p:txBody>
          <a:bodyPr/>
          <a:lstStyle/>
          <a:p>
            <a:r>
              <a:rPr lang="en-GB" sz="3600" dirty="0"/>
              <a:t>Do trained smoking advisors routinely promote PA as an aid to quitting?</a:t>
            </a:r>
            <a:endParaRPr lang="en-US" sz="3600" dirty="0"/>
          </a:p>
        </p:txBody>
      </p:sp>
      <p:sp>
        <p:nvSpPr>
          <p:cNvPr id="67586" name="Content Placeholder 2"/>
          <p:cNvSpPr>
            <a:spLocks noGrp="1"/>
          </p:cNvSpPr>
          <p:nvPr>
            <p:ph idx="4294967295"/>
          </p:nvPr>
        </p:nvSpPr>
        <p:spPr>
          <a:xfrm>
            <a:off x="1564640" y="457200"/>
            <a:ext cx="8859520" cy="44958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dirty="0"/>
              <a:t>Of 170 smoking cessation advisors in England and Scotland, 56% claimed to promote PA.</a:t>
            </a:r>
          </a:p>
          <a:p>
            <a:r>
              <a:rPr lang="en-GB" dirty="0"/>
              <a:t>5 minutes from a 45 minute counselling session (Everson et al., 2010)</a:t>
            </a:r>
          </a:p>
          <a:p>
            <a:r>
              <a:rPr lang="en-GB" dirty="0"/>
              <a:t>Advisors holding more positive beliefs of pros and cons, self-efficacy, outcome efficacy, and importance of PA in smoking cessation more likely to promote PA (Everson-Hock et al., 2010).</a:t>
            </a:r>
          </a:p>
          <a:p>
            <a:r>
              <a:rPr lang="en-GB" dirty="0"/>
              <a:t>Advisors noted that PA valuable as coping strategy for cravings, and withdrawal symptoms.</a:t>
            </a:r>
          </a:p>
          <a:p>
            <a:r>
              <a:rPr lang="en-GB" dirty="0"/>
              <a:t>A positive focus rather than stopping smoking.</a:t>
            </a:r>
          </a:p>
          <a:p>
            <a:r>
              <a:rPr lang="en-GB" dirty="0"/>
              <a:t>Help with weight management and emotional eating (in place of cigarette)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30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6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Title 1"/>
          <p:cNvSpPr>
            <a:spLocks noGrp="1"/>
          </p:cNvSpPr>
          <p:nvPr>
            <p:ph type="title"/>
          </p:nvPr>
        </p:nvSpPr>
        <p:spPr>
          <a:xfrm>
            <a:off x="3352801" y="5181600"/>
            <a:ext cx="6512511" cy="1143000"/>
          </a:xfrm>
        </p:spPr>
        <p:txBody>
          <a:bodyPr/>
          <a:lstStyle/>
          <a:p>
            <a:r>
              <a:rPr lang="en-GB" sz="2000" dirty="0"/>
              <a:t>Are smokers interested in PA as an explicit aid for smoking cessation?</a:t>
            </a:r>
            <a:endParaRPr lang="en-US" sz="2000" dirty="0"/>
          </a:p>
        </p:txBody>
      </p:sp>
      <p:sp>
        <p:nvSpPr>
          <p:cNvPr id="68610" name="Content Placeholder 2"/>
          <p:cNvSpPr>
            <a:spLocks noGrp="1"/>
          </p:cNvSpPr>
          <p:nvPr>
            <p:ph idx="4294967295"/>
          </p:nvPr>
        </p:nvSpPr>
        <p:spPr>
          <a:xfrm>
            <a:off x="1493520" y="619760"/>
            <a:ext cx="9103360" cy="41148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en-GB" dirty="0"/>
              <a:t>Everson-Hock et al. (2010) found that survey of 181 smokers attempting to give up…</a:t>
            </a:r>
          </a:p>
          <a:p>
            <a:r>
              <a:rPr lang="en-GB" dirty="0"/>
              <a:t>22% used PA to control their smoking</a:t>
            </a:r>
          </a:p>
          <a:p>
            <a:r>
              <a:rPr lang="en-GB" dirty="0"/>
              <a:t>35% had used it during a previous attempt to quit.</a:t>
            </a:r>
          </a:p>
          <a:p>
            <a:r>
              <a:rPr lang="en-GB" dirty="0"/>
              <a:t>Those in action and maintenance stages of quitting held more positive beliefs regarding SE to do PA.</a:t>
            </a:r>
          </a:p>
          <a:p>
            <a:r>
              <a:rPr lang="en-GB" dirty="0"/>
              <a:t>Also outcome efficacy (belief that PA would be useful)</a:t>
            </a:r>
          </a:p>
          <a:p>
            <a:r>
              <a:rPr lang="en-GB" dirty="0"/>
              <a:t>Survey focused on smokers views of PA (e.g. brisk walking) rather than vigorous ‘exercise’.</a:t>
            </a:r>
          </a:p>
          <a:p>
            <a:r>
              <a:rPr lang="en-GB" dirty="0"/>
              <a:t>Intensity of exercise? Low / mod for adherence and immediate psychological benefits (5 minutes + outdoors)</a:t>
            </a:r>
          </a:p>
        </p:txBody>
      </p:sp>
    </p:spTree>
    <p:extLst>
      <p:ext uri="{BB962C8B-B14F-4D97-AF65-F5344CB8AC3E}">
        <p14:creationId xmlns:p14="http://schemas.microsoft.com/office/powerpoint/2010/main" val="279997172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Acute effects of PA on smoking-related outcomes</a:t>
            </a:r>
            <a:endParaRPr lang="en-US" dirty="0"/>
          </a:p>
        </p:txBody>
      </p:sp>
      <p:sp>
        <p:nvSpPr>
          <p:cNvPr id="69634" name="Content Placeholder 2"/>
          <p:cNvSpPr>
            <a:spLocks noGrp="1"/>
          </p:cNvSpPr>
          <p:nvPr>
            <p:ph idx="4294967295"/>
          </p:nvPr>
        </p:nvSpPr>
        <p:spPr>
          <a:xfrm>
            <a:off x="1950720" y="2159000"/>
            <a:ext cx="7313612" cy="41148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dirty="0"/>
              <a:t>Reviews have focused on a single session of PA on smoking related outcomes (Taylor et al., 2012)</a:t>
            </a:r>
          </a:p>
          <a:p>
            <a:r>
              <a:rPr lang="en-GB" dirty="0"/>
              <a:t>Bock et al. (1999) reported significant reductions in cravings at weeks 5-10 of an 11 week trial (active v passive condition)</a:t>
            </a:r>
          </a:p>
          <a:p>
            <a:r>
              <a:rPr lang="en-GB" dirty="0"/>
              <a:t>Although…</a:t>
            </a:r>
          </a:p>
          <a:p>
            <a:r>
              <a:rPr lang="en-GB" dirty="0"/>
              <a:t>Williams et al. (2010) reported that quitters (8 week smoking cessation programme – counselling and NRT + 3x50 minute walks had no reduction in cravings compared to a passive group.</a:t>
            </a:r>
          </a:p>
          <a:p>
            <a:r>
              <a:rPr lang="en-GB" dirty="0"/>
              <a:t>Weight gain / reduction – not considered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89114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Acute effects of PA on smoking-related outcomes</a:t>
            </a:r>
            <a:endParaRPr lang="en-US"/>
          </a:p>
        </p:txBody>
      </p:sp>
      <p:sp>
        <p:nvSpPr>
          <p:cNvPr id="69634" name="Content Placeholder 2"/>
          <p:cNvSpPr>
            <a:spLocks noGrp="1"/>
          </p:cNvSpPr>
          <p:nvPr>
            <p:ph idx="4294967295"/>
          </p:nvPr>
        </p:nvSpPr>
        <p:spPr>
          <a:xfrm>
            <a:off x="1859280" y="2084832"/>
            <a:ext cx="8463280" cy="41148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en-GB" dirty="0"/>
              <a:t>2 studies (Everson et al. 2008; </a:t>
            </a:r>
            <a:r>
              <a:rPr lang="en-GB" dirty="0" err="1"/>
              <a:t>Scerbo</a:t>
            </a:r>
            <a:r>
              <a:rPr lang="en-GB" dirty="0"/>
              <a:t> et al., 2010) have shown that mod / </a:t>
            </a:r>
            <a:r>
              <a:rPr lang="en-GB" dirty="0" err="1"/>
              <a:t>vig</a:t>
            </a:r>
            <a:r>
              <a:rPr lang="en-GB" dirty="0"/>
              <a:t> intensity exercise reduce cravings compared with passive control.</a:t>
            </a:r>
          </a:p>
          <a:p>
            <a:r>
              <a:rPr lang="en-GB" dirty="0"/>
              <a:t>Short bouts of PA (5 </a:t>
            </a:r>
            <a:r>
              <a:rPr lang="en-GB" dirty="0" err="1"/>
              <a:t>mins</a:t>
            </a:r>
            <a:r>
              <a:rPr lang="en-GB" dirty="0"/>
              <a:t>) temporarily reduce cravings.</a:t>
            </a:r>
          </a:p>
          <a:p>
            <a:r>
              <a:rPr lang="en-GB" dirty="0"/>
              <a:t>Short-lived in comparison to longer bouts.</a:t>
            </a:r>
          </a:p>
          <a:p>
            <a:r>
              <a:rPr lang="en-GB" dirty="0" err="1"/>
              <a:t>Hassova</a:t>
            </a:r>
            <a:r>
              <a:rPr lang="en-GB" dirty="0"/>
              <a:t> et al. (2013) quantified the effects of exercise on strength of desire to smoke (</a:t>
            </a:r>
            <a:r>
              <a:rPr lang="en-GB" dirty="0" err="1"/>
              <a:t>SoD</a:t>
            </a:r>
            <a:r>
              <a:rPr lang="en-GB" dirty="0"/>
              <a:t>). </a:t>
            </a:r>
          </a:p>
          <a:p>
            <a:r>
              <a:rPr lang="en-GB" dirty="0"/>
              <a:t>Results of 15 studies show a very strong effect of exercise on </a:t>
            </a:r>
            <a:r>
              <a:rPr lang="en-GB" dirty="0" err="1"/>
              <a:t>SoD</a:t>
            </a:r>
            <a:r>
              <a:rPr lang="en-GB" dirty="0"/>
              <a:t>.</a:t>
            </a:r>
          </a:p>
          <a:p>
            <a:r>
              <a:rPr lang="en-GB" dirty="0" err="1"/>
              <a:t>Nicitopoulos</a:t>
            </a:r>
            <a:r>
              <a:rPr lang="en-GB" dirty="0"/>
              <a:t> (2010) found exercise: </a:t>
            </a:r>
          </a:p>
          <a:p>
            <a:pPr lvl="1"/>
            <a:r>
              <a:rPr lang="en-GB" dirty="0"/>
              <a:t>Reduces time spent smoking, </a:t>
            </a:r>
          </a:p>
          <a:p>
            <a:pPr lvl="1"/>
            <a:r>
              <a:rPr lang="en-GB" dirty="0"/>
              <a:t>Reduces number of puffs spent smoking the next cigarette after exercise </a:t>
            </a:r>
          </a:p>
          <a:p>
            <a:pPr lvl="1"/>
            <a:r>
              <a:rPr lang="en-GB" dirty="0"/>
              <a:t>Increases the time before the next cigarette.</a:t>
            </a:r>
          </a:p>
        </p:txBody>
      </p:sp>
    </p:spTree>
    <p:extLst>
      <p:ext uri="{BB962C8B-B14F-4D97-AF65-F5344CB8AC3E}">
        <p14:creationId xmlns:p14="http://schemas.microsoft.com/office/powerpoint/2010/main" val="96765005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Title 1"/>
          <p:cNvSpPr>
            <a:spLocks noGrp="1"/>
          </p:cNvSpPr>
          <p:nvPr>
            <p:ph type="title"/>
          </p:nvPr>
        </p:nvSpPr>
        <p:spPr>
          <a:xfrm>
            <a:off x="1305512" y="670560"/>
            <a:ext cx="6512511" cy="1143000"/>
          </a:xfrm>
        </p:spPr>
        <p:txBody>
          <a:bodyPr/>
          <a:lstStyle/>
          <a:p>
            <a:r>
              <a:rPr lang="en-GB" dirty="0"/>
              <a:t>Summary:</a:t>
            </a:r>
            <a:endParaRPr lang="en-US" dirty="0"/>
          </a:p>
        </p:txBody>
      </p:sp>
      <p:sp>
        <p:nvSpPr>
          <p:cNvPr id="76802" name="Content Placeholder 2"/>
          <p:cNvSpPr>
            <a:spLocks noGrp="1"/>
          </p:cNvSpPr>
          <p:nvPr>
            <p:ph idx="4294967295"/>
          </p:nvPr>
        </p:nvSpPr>
        <p:spPr>
          <a:xfrm>
            <a:off x="1305512" y="2428240"/>
            <a:ext cx="8940800" cy="4114800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Exercise may increase smoking cessation when used as an adjunctive treatment to usual care.</a:t>
            </a:r>
          </a:p>
          <a:p>
            <a:r>
              <a:rPr lang="en-GB" dirty="0"/>
              <a:t>Limitations with studies, some small scale</a:t>
            </a:r>
          </a:p>
          <a:p>
            <a:r>
              <a:rPr lang="en-GB" dirty="0"/>
              <a:t>Some populations under researched (adolescents / mental illness / pregnancy)</a:t>
            </a:r>
          </a:p>
          <a:p>
            <a:r>
              <a:rPr lang="en-GB" dirty="0"/>
              <a:t>Chronically, exercise may reduce weight gain and provide a coping strategy.</a:t>
            </a:r>
          </a:p>
          <a:p>
            <a:r>
              <a:rPr lang="en-GB" dirty="0"/>
              <a:t>A range of physical activities and types of exercise need to be considered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755006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Rectangle 2"/>
          <p:cNvSpPr>
            <a:spLocks noGrp="1" noChangeArrowheads="1"/>
          </p:cNvSpPr>
          <p:nvPr>
            <p:ph type="title"/>
          </p:nvPr>
        </p:nvSpPr>
        <p:spPr>
          <a:xfrm>
            <a:off x="1427481" y="528320"/>
            <a:ext cx="6512511" cy="1143000"/>
          </a:xfrm>
        </p:spPr>
        <p:txBody>
          <a:bodyPr/>
          <a:lstStyle/>
          <a:p>
            <a:pPr algn="l" eaLnBrk="1" hangingPunct="1"/>
            <a:r>
              <a:rPr lang="en-GB" sz="4000" dirty="0"/>
              <a:t>Task:</a:t>
            </a:r>
            <a:br>
              <a:rPr lang="en-GB" sz="4000" dirty="0"/>
            </a:br>
            <a:r>
              <a:rPr lang="en-GB" sz="4000" dirty="0"/>
              <a:t>In pairs / small groups </a:t>
            </a:r>
          </a:p>
        </p:txBody>
      </p:sp>
      <p:sp>
        <p:nvSpPr>
          <p:cNvPr id="6349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427481" y="1905000"/>
            <a:ext cx="8780144" cy="4343400"/>
          </a:xfrm>
          <a:prstGeom prst="rect">
            <a:avLst/>
          </a:prstGeom>
        </p:spPr>
        <p:txBody>
          <a:bodyPr/>
          <a:lstStyle/>
          <a:p>
            <a:pPr marL="502920" indent="-457200">
              <a:lnSpc>
                <a:spcPct val="80000"/>
              </a:lnSpc>
              <a:buFont typeface="+mj-lt"/>
              <a:buAutoNum type="arabicPeriod"/>
            </a:pPr>
            <a:r>
              <a:rPr lang="en-GB" sz="2500" dirty="0"/>
              <a:t>Find a health promotion or awareness campaign that has been run to try to prevent people from smoking. Explain whether this has been effective or not.</a:t>
            </a:r>
          </a:p>
          <a:p>
            <a:pPr marL="502920" indent="-457200">
              <a:lnSpc>
                <a:spcPct val="80000"/>
              </a:lnSpc>
              <a:buFont typeface="+mj-lt"/>
              <a:buAutoNum type="arabicPeriod"/>
            </a:pPr>
            <a:r>
              <a:rPr lang="en-GB" sz="2500" dirty="0"/>
              <a:t>Which populations should be targeted with </a:t>
            </a:r>
            <a:r>
              <a:rPr lang="ja-JP" altLang="en-GB" sz="2500" dirty="0"/>
              <a:t>‘</a:t>
            </a:r>
            <a:r>
              <a:rPr lang="en-GB" altLang="ja-JP" sz="2500" dirty="0"/>
              <a:t>anti-smoking campaigns</a:t>
            </a:r>
            <a:r>
              <a:rPr lang="ja-JP" altLang="en-GB" sz="2500" dirty="0"/>
              <a:t>’</a:t>
            </a:r>
            <a:r>
              <a:rPr lang="en-GB" altLang="ja-JP" sz="2500" dirty="0"/>
              <a:t> in order to reduce the amount of people who smoke?</a:t>
            </a:r>
          </a:p>
          <a:p>
            <a:pPr marL="502920" indent="-457200">
              <a:lnSpc>
                <a:spcPct val="80000"/>
              </a:lnSpc>
              <a:buFont typeface="+mj-lt"/>
              <a:buAutoNum type="arabicPeriod"/>
            </a:pPr>
            <a:r>
              <a:rPr lang="en-GB" sz="2500" dirty="0"/>
              <a:t>Evaluate how effective campaigns targeted at the young / teenagers have been.</a:t>
            </a:r>
          </a:p>
          <a:p>
            <a:pPr marL="502920" indent="-457200">
              <a:lnSpc>
                <a:spcPct val="80000"/>
              </a:lnSpc>
              <a:buFont typeface="+mj-lt"/>
              <a:buAutoNum type="arabicPeriod"/>
            </a:pPr>
            <a:r>
              <a:rPr lang="en-GB" sz="2500" dirty="0"/>
              <a:t>What reasons have been given to explain these results?</a:t>
            </a:r>
          </a:p>
        </p:txBody>
      </p:sp>
    </p:spTree>
    <p:extLst>
      <p:ext uri="{BB962C8B-B14F-4D97-AF65-F5344CB8AC3E}">
        <p14:creationId xmlns:p14="http://schemas.microsoft.com/office/powerpoint/2010/main" val="1595029387"/>
      </p:ext>
    </p:extLst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492</TotalTime>
  <Words>2763</Words>
  <Application>Microsoft Macintosh PowerPoint</Application>
  <PresentationFormat>Widescreen</PresentationFormat>
  <Paragraphs>248</Paragraphs>
  <Slides>39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5" baseType="lpstr">
      <vt:lpstr>Arial</vt:lpstr>
      <vt:lpstr>Calibri</vt:lpstr>
      <vt:lpstr>Tw Cen MT</vt:lpstr>
      <vt:lpstr>Tw Cen MT Condensed</vt:lpstr>
      <vt:lpstr>Wingdings 3</vt:lpstr>
      <vt:lpstr>Integral</vt:lpstr>
      <vt:lpstr>Semester 2 – Introduction to Health and Exercise Psychology</vt:lpstr>
      <vt:lpstr>Health and Exercise Psychology continued…</vt:lpstr>
      <vt:lpstr>Introduction to Health and Exercise Psychology  Smoking and e-cigarette use</vt:lpstr>
      <vt:lpstr>National survey for wales (20/21)  Adult lifestyles by area deprivation, 2020-21 onwards What is going on in the table below?  </vt:lpstr>
      <vt:lpstr>Smoking and vaping prevalence: Adults</vt:lpstr>
      <vt:lpstr>Smoking and vaping prevalence: Young people</vt:lpstr>
      <vt:lpstr>Why Do People Smoke?</vt:lpstr>
      <vt:lpstr>Smoking and Health</vt:lpstr>
      <vt:lpstr>KCL report 2022</vt:lpstr>
      <vt:lpstr>E-cigarettes / vaping</vt:lpstr>
      <vt:lpstr>Are social media apps a 'gateway' to underage vaping?</vt:lpstr>
      <vt:lpstr>Trends</vt:lpstr>
      <vt:lpstr>PowerPoint Presentation</vt:lpstr>
      <vt:lpstr>Vaping is 'easily accessible', say sixth form students</vt:lpstr>
      <vt:lpstr>E-cigarettes / vaping</vt:lpstr>
      <vt:lpstr>Reasons for e-cigarette use?</vt:lpstr>
      <vt:lpstr>Reasons for e-cigarette use?</vt:lpstr>
      <vt:lpstr>Reasons for Electronic Cigarette Use Among Middle and High School Students — National Youth Tobacco Survey, United States, 2016</vt:lpstr>
      <vt:lpstr>Attractiveness of vaping / use of flavours?</vt:lpstr>
      <vt:lpstr>Positives of e-cigarettes?</vt:lpstr>
      <vt:lpstr>Role in society – why do people use e-cigarettes?</vt:lpstr>
      <vt:lpstr>Intended for those who already smoke</vt:lpstr>
      <vt:lpstr>Reduction of cravings to smoke</vt:lpstr>
      <vt:lpstr>Opinions following todays discussion?</vt:lpstr>
      <vt:lpstr>Task:</vt:lpstr>
      <vt:lpstr>Facilitating Individual Change: Smoking Cessation Skills</vt:lpstr>
      <vt:lpstr>Facilitating Individual Change: Smoking Cessation Skills  Taylor (2003) </vt:lpstr>
      <vt:lpstr>PowerPoint Presentation</vt:lpstr>
      <vt:lpstr>Mechanisms by which PA may help smokers to reduce or quit smoking</vt:lpstr>
      <vt:lpstr>PowerPoint Presentation</vt:lpstr>
      <vt:lpstr>Physical activity as an aid to smoking cessation:</vt:lpstr>
      <vt:lpstr>Do trained smoking advisors routinely promote PA as an aid to quitting?</vt:lpstr>
      <vt:lpstr>Do trained smoking advisors routinely promote PA as an aid to quitting?</vt:lpstr>
      <vt:lpstr>Do trained smoking advisors routinely promote PA as an aid to quitting?</vt:lpstr>
      <vt:lpstr>Are smokers interested in PA as an explicit aid for smoking cessation?</vt:lpstr>
      <vt:lpstr>Acute effects of PA on smoking-related outcomes</vt:lpstr>
      <vt:lpstr>Acute effects of PA on smoking-related outcomes</vt:lpstr>
      <vt:lpstr>Summary:</vt:lpstr>
      <vt:lpstr>Task: In pairs / small groups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Perspectives on Health and Physical Activity</dc:title>
  <dc:creator>Administrator</dc:creator>
  <cp:lastModifiedBy>Alison Connaughton</cp:lastModifiedBy>
  <cp:revision>29</cp:revision>
  <dcterms:created xsi:type="dcterms:W3CDTF">2021-10-25T18:34:43Z</dcterms:created>
  <dcterms:modified xsi:type="dcterms:W3CDTF">2025-01-22T18:11:42Z</dcterms:modified>
</cp:coreProperties>
</file>