
<file path=[Content_Types].xml><?xml version="1.0" encoding="utf-8"?>
<Types xmlns="http://schemas.openxmlformats.org/package/2006/content-types">
  <Default Extension="gif" ContentType="image/gif"/>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4"/>
  </p:notesMasterIdLst>
  <p:sldIdLst>
    <p:sldId id="257" r:id="rId3"/>
    <p:sldId id="260" r:id="rId4"/>
    <p:sldId id="261" r:id="rId5"/>
    <p:sldId id="262" r:id="rId6"/>
    <p:sldId id="291" r:id="rId7"/>
    <p:sldId id="259" r:id="rId8"/>
    <p:sldId id="263" r:id="rId9"/>
    <p:sldId id="264" r:id="rId10"/>
    <p:sldId id="295" r:id="rId11"/>
    <p:sldId id="296" r:id="rId12"/>
    <p:sldId id="297" r:id="rId13"/>
    <p:sldId id="292" r:id="rId14"/>
    <p:sldId id="267" r:id="rId15"/>
    <p:sldId id="272" r:id="rId16"/>
    <p:sldId id="268" r:id="rId17"/>
    <p:sldId id="293" r:id="rId18"/>
    <p:sldId id="269" r:id="rId19"/>
    <p:sldId id="271" r:id="rId20"/>
    <p:sldId id="274" r:id="rId21"/>
    <p:sldId id="277" r:id="rId22"/>
    <p:sldId id="281" r:id="rId23"/>
    <p:sldId id="278" r:id="rId24"/>
    <p:sldId id="279" r:id="rId25"/>
    <p:sldId id="280" r:id="rId26"/>
    <p:sldId id="290" r:id="rId27"/>
    <p:sldId id="298" r:id="rId28"/>
    <p:sldId id="284" r:id="rId29"/>
    <p:sldId id="286" r:id="rId30"/>
    <p:sldId id="287" r:id="rId31"/>
    <p:sldId id="288" r:id="rId32"/>
    <p:sldId id="299" r:id="rId33"/>
    <p:sldId id="310" r:id="rId34"/>
    <p:sldId id="311" r:id="rId35"/>
    <p:sldId id="312" r:id="rId36"/>
    <p:sldId id="313" r:id="rId37"/>
    <p:sldId id="320" r:id="rId38"/>
    <p:sldId id="314" r:id="rId39"/>
    <p:sldId id="315" r:id="rId40"/>
    <p:sldId id="316" r:id="rId41"/>
    <p:sldId id="317" r:id="rId42"/>
    <p:sldId id="318" r:id="rId43"/>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217E4B-F8E3-42C2-85A7-004DDE98E40D}" v="10" dt="2024-10-08T11:21:50.0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199" autoAdjust="0"/>
    <p:restoredTop sz="94660"/>
  </p:normalViewPr>
  <p:slideViewPr>
    <p:cSldViewPr snapToGrid="0">
      <p:cViewPr varScale="1">
        <p:scale>
          <a:sx n="105" d="100"/>
          <a:sy n="105" d="100"/>
        </p:scale>
        <p:origin x="13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ter Mason" userId="900107b4fbb17bba" providerId="LiveId" clId="{4F217E4B-F8E3-42C2-85A7-004DDE98E40D}"/>
    <pc:docChg chg="custSel addSld delSld modSld">
      <pc:chgData name="Lester Mason" userId="900107b4fbb17bba" providerId="LiveId" clId="{4F217E4B-F8E3-42C2-85A7-004DDE98E40D}" dt="2024-10-08T11:21:02.232" v="75" actId="27636"/>
      <pc:docMkLst>
        <pc:docMk/>
      </pc:docMkLst>
      <pc:sldChg chg="modSp mod">
        <pc:chgData name="Lester Mason" userId="900107b4fbb17bba" providerId="LiveId" clId="{4F217E4B-F8E3-42C2-85A7-004DDE98E40D}" dt="2024-10-08T09:34:44.956" v="0" actId="6549"/>
        <pc:sldMkLst>
          <pc:docMk/>
          <pc:sldMk cId="163149128" sldId="257"/>
        </pc:sldMkLst>
        <pc:spChg chg="mod">
          <ac:chgData name="Lester Mason" userId="900107b4fbb17bba" providerId="LiveId" clId="{4F217E4B-F8E3-42C2-85A7-004DDE98E40D}" dt="2024-10-08T09:34:44.956" v="0" actId="6549"/>
          <ac:spMkLst>
            <pc:docMk/>
            <pc:sldMk cId="163149128" sldId="257"/>
            <ac:spMk id="4" creationId="{00000000-0000-0000-0000-000000000000}"/>
          </ac:spMkLst>
        </pc:spChg>
      </pc:sldChg>
      <pc:sldChg chg="del">
        <pc:chgData name="Lester Mason" userId="900107b4fbb17bba" providerId="LiveId" clId="{4F217E4B-F8E3-42C2-85A7-004DDE98E40D}" dt="2024-10-08T11:04:25.989" v="2" actId="2696"/>
        <pc:sldMkLst>
          <pc:docMk/>
          <pc:sldMk cId="501868340" sldId="265"/>
        </pc:sldMkLst>
      </pc:sldChg>
      <pc:sldChg chg="delSp del mod">
        <pc:chgData name="Lester Mason" userId="900107b4fbb17bba" providerId="LiveId" clId="{4F217E4B-F8E3-42C2-85A7-004DDE98E40D}" dt="2024-10-08T11:05:45.967" v="4" actId="2696"/>
        <pc:sldMkLst>
          <pc:docMk/>
          <pc:sldMk cId="425448129" sldId="283"/>
        </pc:sldMkLst>
        <pc:picChg chg="del">
          <ac:chgData name="Lester Mason" userId="900107b4fbb17bba" providerId="LiveId" clId="{4F217E4B-F8E3-42C2-85A7-004DDE98E40D}" dt="2024-10-08T11:05:41.237" v="3" actId="21"/>
          <ac:picMkLst>
            <pc:docMk/>
            <pc:sldMk cId="425448129" sldId="283"/>
            <ac:picMk id="5" creationId="{00000000-0000-0000-0000-000000000000}"/>
          </ac:picMkLst>
        </pc:picChg>
      </pc:sldChg>
      <pc:sldChg chg="del">
        <pc:chgData name="Lester Mason" userId="900107b4fbb17bba" providerId="LiveId" clId="{4F217E4B-F8E3-42C2-85A7-004DDE98E40D}" dt="2024-10-08T09:34:50.672" v="1" actId="2696"/>
        <pc:sldMkLst>
          <pc:docMk/>
          <pc:sldMk cId="4099439949" sldId="294"/>
        </pc:sldMkLst>
      </pc:sldChg>
      <pc:sldChg chg="delSp modSp new mod modClrScheme chgLayout">
        <pc:chgData name="Lester Mason" userId="900107b4fbb17bba" providerId="LiveId" clId="{4F217E4B-F8E3-42C2-85A7-004DDE98E40D}" dt="2024-10-08T11:18:45.500" v="72" actId="255"/>
        <pc:sldMkLst>
          <pc:docMk/>
          <pc:sldMk cId="410386969" sldId="299"/>
        </pc:sldMkLst>
        <pc:spChg chg="mod ord">
          <ac:chgData name="Lester Mason" userId="900107b4fbb17bba" providerId="LiveId" clId="{4F217E4B-F8E3-42C2-85A7-004DDE98E40D}" dt="2024-10-08T11:18:45.500" v="72" actId="255"/>
          <ac:spMkLst>
            <pc:docMk/>
            <pc:sldMk cId="410386969" sldId="299"/>
            <ac:spMk id="2" creationId="{359006A9-B6DB-288C-49BB-799EE31CF7D0}"/>
          </ac:spMkLst>
        </pc:spChg>
        <pc:spChg chg="del">
          <ac:chgData name="Lester Mason" userId="900107b4fbb17bba" providerId="LiveId" clId="{4F217E4B-F8E3-42C2-85A7-004DDE98E40D}" dt="2024-10-08T11:18:26.086" v="70" actId="700"/>
          <ac:spMkLst>
            <pc:docMk/>
            <pc:sldMk cId="410386969" sldId="299"/>
            <ac:spMk id="3" creationId="{C1E4EA01-721E-9CA1-68FF-A8E605AA9FAC}"/>
          </ac:spMkLst>
        </pc:spChg>
        <pc:spChg chg="del">
          <ac:chgData name="Lester Mason" userId="900107b4fbb17bba" providerId="LiveId" clId="{4F217E4B-F8E3-42C2-85A7-004DDE98E40D}" dt="2024-10-08T11:18:26.086" v="70" actId="700"/>
          <ac:spMkLst>
            <pc:docMk/>
            <pc:sldMk cId="410386969" sldId="299"/>
            <ac:spMk id="4" creationId="{AAAE1807-F0E1-BEFB-AC33-8CDE99874E34}"/>
          </ac:spMkLst>
        </pc:spChg>
      </pc:sldChg>
      <pc:sldChg chg="del">
        <pc:chgData name="Lester Mason" userId="900107b4fbb17bba" providerId="LiveId" clId="{4F217E4B-F8E3-42C2-85A7-004DDE98E40D}" dt="2024-10-08T11:05:54.532" v="5" actId="2696"/>
        <pc:sldMkLst>
          <pc:docMk/>
          <pc:sldMk cId="1567052037" sldId="299"/>
        </pc:sldMkLst>
      </pc:sldChg>
      <pc:sldChg chg="modSp mod">
        <pc:chgData name="Lester Mason" userId="900107b4fbb17bba" providerId="LiveId" clId="{4F217E4B-F8E3-42C2-85A7-004DDE98E40D}" dt="2024-10-08T11:20:09.932" v="73" actId="27636"/>
        <pc:sldMkLst>
          <pc:docMk/>
          <pc:sldMk cId="0" sldId="313"/>
        </pc:sldMkLst>
        <pc:spChg chg="mod">
          <ac:chgData name="Lester Mason" userId="900107b4fbb17bba" providerId="LiveId" clId="{4F217E4B-F8E3-42C2-85A7-004DDE98E40D}" dt="2024-10-08T11:20:09.932" v="73" actId="27636"/>
          <ac:spMkLst>
            <pc:docMk/>
            <pc:sldMk cId="0" sldId="313"/>
            <ac:spMk id="5" creationId="{00000000-0000-0000-0000-000000000000}"/>
          </ac:spMkLst>
        </pc:spChg>
      </pc:sldChg>
      <pc:sldChg chg="modSp mod">
        <pc:chgData name="Lester Mason" userId="900107b4fbb17bba" providerId="LiveId" clId="{4F217E4B-F8E3-42C2-85A7-004DDE98E40D}" dt="2024-10-08T11:20:48.002" v="74" actId="27636"/>
        <pc:sldMkLst>
          <pc:docMk/>
          <pc:sldMk cId="0" sldId="314"/>
        </pc:sldMkLst>
        <pc:spChg chg="mod">
          <ac:chgData name="Lester Mason" userId="900107b4fbb17bba" providerId="LiveId" clId="{4F217E4B-F8E3-42C2-85A7-004DDE98E40D}" dt="2024-10-08T11:20:48.002" v="74" actId="27636"/>
          <ac:spMkLst>
            <pc:docMk/>
            <pc:sldMk cId="0" sldId="314"/>
            <ac:spMk id="3" creationId="{00000000-0000-0000-0000-000000000000}"/>
          </ac:spMkLst>
        </pc:spChg>
      </pc:sldChg>
      <pc:sldChg chg="modSp mod">
        <pc:chgData name="Lester Mason" userId="900107b4fbb17bba" providerId="LiveId" clId="{4F217E4B-F8E3-42C2-85A7-004DDE98E40D}" dt="2024-10-08T11:21:02.232" v="75" actId="27636"/>
        <pc:sldMkLst>
          <pc:docMk/>
          <pc:sldMk cId="0" sldId="315"/>
        </pc:sldMkLst>
        <pc:spChg chg="mod">
          <ac:chgData name="Lester Mason" userId="900107b4fbb17bba" providerId="LiveId" clId="{4F217E4B-F8E3-42C2-85A7-004DDE98E40D}" dt="2024-10-08T11:21:02.232" v="75" actId="27636"/>
          <ac:spMkLst>
            <pc:docMk/>
            <pc:sldMk cId="0" sldId="315"/>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1"/>
            <a:ext cx="2889938" cy="489374"/>
          </a:xfrm>
          <a:prstGeom prst="rect">
            <a:avLst/>
          </a:prstGeom>
        </p:spPr>
        <p:txBody>
          <a:bodyPr vert="horz" lIns="91440" tIns="45720" rIns="91440" bIns="45720" rtlCol="0"/>
          <a:lstStyle>
            <a:lvl1pPr algn="r">
              <a:defRPr sz="1200"/>
            </a:lvl1pPr>
          </a:lstStyle>
          <a:p>
            <a:fld id="{8C1D2ACC-5268-46E1-A478-E09417290A3C}" type="datetimeFigureOut">
              <a:rPr lang="en-GB" smtClean="0"/>
              <a:t>08/10/2024</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10" y="4693922"/>
            <a:ext cx="5335270" cy="384047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866B26B-CE1A-461A-8694-32E94F09BCD2}" type="slidenum">
              <a:rPr lang="en-GB" smtClean="0"/>
              <a:t>‹#›</a:t>
            </a:fld>
            <a:endParaRPr lang="en-GB"/>
          </a:p>
        </p:txBody>
      </p:sp>
    </p:spTree>
    <p:extLst>
      <p:ext uri="{BB962C8B-B14F-4D97-AF65-F5344CB8AC3E}">
        <p14:creationId xmlns:p14="http://schemas.microsoft.com/office/powerpoint/2010/main" val="3555282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a:t>
            </a:fld>
            <a:endParaRPr lang="en-GB"/>
          </a:p>
        </p:txBody>
      </p:sp>
    </p:spTree>
    <p:extLst>
      <p:ext uri="{BB962C8B-B14F-4D97-AF65-F5344CB8AC3E}">
        <p14:creationId xmlns:p14="http://schemas.microsoft.com/office/powerpoint/2010/main" val="1162591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a:t>
            </a:fld>
            <a:endParaRPr lang="en-US"/>
          </a:p>
        </p:txBody>
      </p:sp>
    </p:spTree>
    <p:extLst>
      <p:ext uri="{BB962C8B-B14F-4D97-AF65-F5344CB8AC3E}">
        <p14:creationId xmlns:p14="http://schemas.microsoft.com/office/powerpoint/2010/main" val="2672631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3</a:t>
            </a:fld>
            <a:endParaRPr lang="en-US"/>
          </a:p>
        </p:txBody>
      </p:sp>
    </p:spTree>
    <p:extLst>
      <p:ext uri="{BB962C8B-B14F-4D97-AF65-F5344CB8AC3E}">
        <p14:creationId xmlns:p14="http://schemas.microsoft.com/office/powerpoint/2010/main" val="2251598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4</a:t>
            </a:fld>
            <a:endParaRPr lang="en-US"/>
          </a:p>
        </p:txBody>
      </p:sp>
    </p:spTree>
    <p:extLst>
      <p:ext uri="{BB962C8B-B14F-4D97-AF65-F5344CB8AC3E}">
        <p14:creationId xmlns:p14="http://schemas.microsoft.com/office/powerpoint/2010/main" val="3086874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3F0625-8F40-4B44-BD6F-8956A283AD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548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6</a:t>
            </a:fld>
            <a:endParaRPr lang="en-GB"/>
          </a:p>
        </p:txBody>
      </p:sp>
    </p:spTree>
    <p:extLst>
      <p:ext uri="{BB962C8B-B14F-4D97-AF65-F5344CB8AC3E}">
        <p14:creationId xmlns:p14="http://schemas.microsoft.com/office/powerpoint/2010/main" val="12521394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7</a:t>
            </a:fld>
            <a:endParaRPr lang="en-GB"/>
          </a:p>
        </p:txBody>
      </p:sp>
    </p:spTree>
    <p:extLst>
      <p:ext uri="{BB962C8B-B14F-4D97-AF65-F5344CB8AC3E}">
        <p14:creationId xmlns:p14="http://schemas.microsoft.com/office/powerpoint/2010/main" val="4108194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8</a:t>
            </a:fld>
            <a:endParaRPr lang="en-GB"/>
          </a:p>
        </p:txBody>
      </p:sp>
    </p:spTree>
    <p:extLst>
      <p:ext uri="{BB962C8B-B14F-4D97-AF65-F5344CB8AC3E}">
        <p14:creationId xmlns:p14="http://schemas.microsoft.com/office/powerpoint/2010/main" val="1783872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12</a:t>
            </a:fld>
            <a:endParaRPr lang="en-GB"/>
          </a:p>
        </p:txBody>
      </p:sp>
    </p:spTree>
    <p:extLst>
      <p:ext uri="{BB962C8B-B14F-4D97-AF65-F5344CB8AC3E}">
        <p14:creationId xmlns:p14="http://schemas.microsoft.com/office/powerpoint/2010/main" val="1937909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13</a:t>
            </a:fld>
            <a:endParaRPr lang="en-GB"/>
          </a:p>
        </p:txBody>
      </p:sp>
    </p:spTree>
    <p:extLst>
      <p:ext uri="{BB962C8B-B14F-4D97-AF65-F5344CB8AC3E}">
        <p14:creationId xmlns:p14="http://schemas.microsoft.com/office/powerpoint/2010/main" val="5270235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14</a:t>
            </a:fld>
            <a:endParaRPr lang="en-GB"/>
          </a:p>
        </p:txBody>
      </p:sp>
    </p:spTree>
    <p:extLst>
      <p:ext uri="{BB962C8B-B14F-4D97-AF65-F5344CB8AC3E}">
        <p14:creationId xmlns:p14="http://schemas.microsoft.com/office/powerpoint/2010/main" val="14022718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15</a:t>
            </a:fld>
            <a:endParaRPr lang="en-GB"/>
          </a:p>
        </p:txBody>
      </p:sp>
    </p:spTree>
    <p:extLst>
      <p:ext uri="{BB962C8B-B14F-4D97-AF65-F5344CB8AC3E}">
        <p14:creationId xmlns:p14="http://schemas.microsoft.com/office/powerpoint/2010/main" val="524267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16</a:t>
            </a:fld>
            <a:endParaRPr lang="en-GB"/>
          </a:p>
        </p:txBody>
      </p:sp>
    </p:spTree>
    <p:extLst>
      <p:ext uri="{BB962C8B-B14F-4D97-AF65-F5344CB8AC3E}">
        <p14:creationId xmlns:p14="http://schemas.microsoft.com/office/powerpoint/2010/main" val="360509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17</a:t>
            </a:fld>
            <a:endParaRPr lang="en-GB"/>
          </a:p>
        </p:txBody>
      </p:sp>
    </p:spTree>
    <p:extLst>
      <p:ext uri="{BB962C8B-B14F-4D97-AF65-F5344CB8AC3E}">
        <p14:creationId xmlns:p14="http://schemas.microsoft.com/office/powerpoint/2010/main" val="2305138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18</a:t>
            </a:fld>
            <a:endParaRPr lang="en-GB"/>
          </a:p>
        </p:txBody>
      </p:sp>
    </p:spTree>
    <p:extLst>
      <p:ext uri="{BB962C8B-B14F-4D97-AF65-F5344CB8AC3E}">
        <p14:creationId xmlns:p14="http://schemas.microsoft.com/office/powerpoint/2010/main" val="1206330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19</a:t>
            </a:fld>
            <a:endParaRPr lang="en-GB"/>
          </a:p>
        </p:txBody>
      </p:sp>
    </p:spTree>
    <p:extLst>
      <p:ext uri="{BB962C8B-B14F-4D97-AF65-F5344CB8AC3E}">
        <p14:creationId xmlns:p14="http://schemas.microsoft.com/office/powerpoint/2010/main" val="11292173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66B26B-CE1A-461A-8694-32E94F09BCD2}" type="slidenum">
              <a:rPr lang="en-GB" smtClean="0"/>
              <a:t>20</a:t>
            </a:fld>
            <a:endParaRPr lang="en-GB"/>
          </a:p>
        </p:txBody>
      </p:sp>
    </p:spTree>
    <p:extLst>
      <p:ext uri="{BB962C8B-B14F-4D97-AF65-F5344CB8AC3E}">
        <p14:creationId xmlns:p14="http://schemas.microsoft.com/office/powerpoint/2010/main" val="21347251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9A90BE4-D12C-4A3F-B5EF-D16F8DF8CB3D}" type="slidenum">
              <a:rPr lang="en-GB" smtClean="0"/>
              <a:t>21</a:t>
            </a:fld>
            <a:endParaRPr lang="en-GB"/>
          </a:p>
        </p:txBody>
      </p:sp>
    </p:spTree>
    <p:extLst>
      <p:ext uri="{BB962C8B-B14F-4D97-AF65-F5344CB8AC3E}">
        <p14:creationId xmlns:p14="http://schemas.microsoft.com/office/powerpoint/2010/main" val="3498787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More famously, though, the years after the Second World War initiated a process of migration which brought to Britain greater numbers of men and women from the colonies than ever before</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1948 Nationality Act officially conferred UK citizens to anybody born or naturalised within Britain and its colonies, the majority of which were in the process of transitioning to becoming independent nations within the British Commonwealth</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same year widespread publicity was generated  by the arrival in London of the cruise ship </a:t>
            </a:r>
            <a:r>
              <a:rPr lang="en-GB" sz="1200" i="1" kern="1200" dirty="0">
                <a:solidFill>
                  <a:schemeClr val="tx1"/>
                </a:solidFill>
                <a:effectLst/>
                <a:latin typeface="+mn-lt"/>
                <a:ea typeface="+mn-ea"/>
                <a:cs typeface="+mn-cs"/>
              </a:rPr>
              <a:t>Empire </a:t>
            </a:r>
            <a:r>
              <a:rPr lang="en-GB" sz="1200" i="1" kern="1200" dirty="0" err="1">
                <a:solidFill>
                  <a:schemeClr val="tx1"/>
                </a:solidFill>
                <a:effectLst/>
                <a:latin typeface="+mn-lt"/>
                <a:ea typeface="+mn-ea"/>
                <a:cs typeface="+mn-cs"/>
              </a:rPr>
              <a:t>Windrush</a:t>
            </a:r>
            <a:r>
              <a:rPr lang="en-GB" sz="1200" kern="1200" dirty="0">
                <a:solidFill>
                  <a:schemeClr val="tx1"/>
                </a:solidFill>
                <a:effectLst/>
                <a:latin typeface="+mn-lt"/>
                <a:ea typeface="+mn-ea"/>
                <a:cs typeface="+mn-cs"/>
              </a:rPr>
              <a:t> from Jamaica, which brought 492 passengers seeking work in Britain - many of whom had formerly served in the British military</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a:t>
            </a:r>
            <a:r>
              <a:rPr lang="en-GB" sz="1200" i="1" kern="1200" dirty="0">
                <a:solidFill>
                  <a:schemeClr val="tx1"/>
                </a:solidFill>
                <a:effectLst/>
                <a:latin typeface="+mn-lt"/>
                <a:ea typeface="+mn-ea"/>
                <a:cs typeface="+mn-cs"/>
              </a:rPr>
              <a:t>Empire </a:t>
            </a:r>
            <a:r>
              <a:rPr lang="en-GB" sz="1200" i="1" kern="1200" dirty="0" err="1">
                <a:solidFill>
                  <a:schemeClr val="tx1"/>
                </a:solidFill>
                <a:effectLst/>
                <a:latin typeface="+mn-lt"/>
                <a:ea typeface="+mn-ea"/>
                <a:cs typeface="+mn-cs"/>
              </a:rPr>
              <a:t>WIndrush</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subsequently become a symbol for migration in the </a:t>
            </a:r>
            <a:r>
              <a:rPr lang="en-GB" sz="1200" kern="1200" dirty="0" err="1">
                <a:solidFill>
                  <a:schemeClr val="tx1"/>
                </a:solidFill>
                <a:effectLst/>
                <a:latin typeface="+mn-lt"/>
                <a:ea typeface="+mn-ea"/>
                <a:cs typeface="+mn-cs"/>
              </a:rPr>
              <a:t>ppst</a:t>
            </a:r>
            <a:r>
              <a:rPr lang="en-GB" sz="1200" kern="1200" dirty="0">
                <a:solidFill>
                  <a:schemeClr val="tx1"/>
                </a:solidFill>
                <a:effectLst/>
                <a:latin typeface="+mn-lt"/>
                <a:ea typeface="+mn-ea"/>
                <a:cs typeface="+mn-cs"/>
              </a:rPr>
              <a:t>-war period, to the extent that the phrase ‘</a:t>
            </a:r>
            <a:r>
              <a:rPr lang="en-GB" sz="1200" kern="1200" dirty="0" err="1">
                <a:solidFill>
                  <a:schemeClr val="tx1"/>
                </a:solidFill>
                <a:effectLst/>
                <a:latin typeface="+mn-lt"/>
                <a:ea typeface="+mn-ea"/>
                <a:cs typeface="+mn-cs"/>
              </a:rPr>
              <a:t>Windrush</a:t>
            </a:r>
            <a:r>
              <a:rPr lang="en-GB" sz="1200" kern="1200" dirty="0">
                <a:solidFill>
                  <a:schemeClr val="tx1"/>
                </a:solidFill>
                <a:effectLst/>
                <a:latin typeface="+mn-lt"/>
                <a:ea typeface="+mn-ea"/>
                <a:cs typeface="+mn-cs"/>
              </a:rPr>
              <a:t> Generation’ is often used as a shorthand to refer to the West Indians and South Asians who moved to Britain during the 1950s and 1960s.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9A90BE4-D12C-4A3F-B5EF-D16F8DF8CB3D}" type="slidenum">
              <a:rPr lang="en-GB" smtClean="0"/>
              <a:t>22</a:t>
            </a:fld>
            <a:endParaRPr lang="en-GB"/>
          </a:p>
        </p:txBody>
      </p:sp>
    </p:spTree>
    <p:extLst>
      <p:ext uri="{BB962C8B-B14F-4D97-AF65-F5344CB8AC3E}">
        <p14:creationId xmlns:p14="http://schemas.microsoft.com/office/powerpoint/2010/main" val="23438269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As already intimated, the mass migration of people from the Caribbean and the Indian subcontinent was a response to labour shortages in Britain</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Seeking workers from the colonies, British companies, plus local and national state agencies, placed job advertisements in newspapers and other prominent locations overseas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conditions for recruiting people from the colonies were advantageous because of the strategies of British imperialism: the development of economies of the colonies had been deliberately stifled to service the profits of the so-called mother country, resulting in chronic unemployment on Caribbean islands in particular</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Likewise, the mismanagement of Indian independence created millions of displaced persons amongst who moving to Britain held special attraction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While migrants took up roles in every sector of the economy, special efforts were made to recruit doctors and nurses for the new National Health Service; additionally, transport authorities in London and other cities recruited West and East Indians  to staff their buses, trams and trains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As well as their contribution to economy, the </a:t>
            </a:r>
            <a:r>
              <a:rPr lang="en-GB" sz="1200" kern="1200" dirty="0" err="1">
                <a:solidFill>
                  <a:schemeClr val="tx1"/>
                </a:solidFill>
                <a:effectLst/>
                <a:latin typeface="+mn-lt"/>
                <a:ea typeface="+mn-ea"/>
                <a:cs typeface="+mn-cs"/>
              </a:rPr>
              <a:t>Windrush</a:t>
            </a:r>
            <a:r>
              <a:rPr lang="en-GB" sz="1200" kern="1200" dirty="0">
                <a:solidFill>
                  <a:schemeClr val="tx1"/>
                </a:solidFill>
                <a:effectLst/>
                <a:latin typeface="+mn-lt"/>
                <a:ea typeface="+mn-ea"/>
                <a:cs typeface="+mn-cs"/>
              </a:rPr>
              <a:t> Generation made an equally telling impact on culture in Britain, the lifestyles of its residents and the shape of its towns and cities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Indian, Pakistani or Bangladeshi-owned shop became a mainstay on street corners throughout urban Britain; likewise, the eating habits of many Britons was transformed by the opening of thousands of Indian </a:t>
            </a:r>
            <a:r>
              <a:rPr lang="en-GB" sz="1200" kern="1200" dirty="0" err="1">
                <a:solidFill>
                  <a:schemeClr val="tx1"/>
                </a:solidFill>
                <a:effectLst/>
                <a:latin typeface="+mn-lt"/>
                <a:ea typeface="+mn-ea"/>
                <a:cs typeface="+mn-cs"/>
              </a:rPr>
              <a:t>curryhouses</a:t>
            </a:r>
            <a:r>
              <a:rPr lang="en-GB" sz="1200" kern="1200" dirty="0">
                <a:solidFill>
                  <a:schemeClr val="tx1"/>
                </a:solidFill>
                <a:effectLst/>
                <a:latin typeface="+mn-lt"/>
                <a:ea typeface="+mn-ea"/>
                <a:cs typeface="+mn-cs"/>
              </a:rPr>
              <a:t> - with similar inroads made by the Mediterranean and Chinese restaurants opened by refugees from Cyprus and Hong Kong, two other onetime British colonies which suffered massive upheavals in the post-war period</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Migrants also brought with them distinctive cultural habits and practices, as perhaps best exemplified by the lasting effect which various Caribbean idioms had on popular music in Britain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first of these musical styles to make an notable impact on British airwaves was calypso, a genre combining brass and percussion instruments which originated in Trinidad and Tobago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foremost British </a:t>
            </a:r>
            <a:r>
              <a:rPr lang="en-GB" sz="1200" kern="1200" dirty="0" err="1">
                <a:solidFill>
                  <a:schemeClr val="tx1"/>
                </a:solidFill>
                <a:effectLst/>
                <a:latin typeface="+mn-lt"/>
                <a:ea typeface="+mn-ea"/>
                <a:cs typeface="+mn-cs"/>
              </a:rPr>
              <a:t>Calypsonian</a:t>
            </a:r>
            <a:r>
              <a:rPr lang="en-GB" sz="1200" kern="1200" dirty="0">
                <a:solidFill>
                  <a:schemeClr val="tx1"/>
                </a:solidFill>
                <a:effectLst/>
                <a:latin typeface="+mn-lt"/>
                <a:ea typeface="+mn-ea"/>
                <a:cs typeface="+mn-cs"/>
              </a:rPr>
              <a:t> was </a:t>
            </a:r>
            <a:r>
              <a:rPr lang="en-GB" sz="1200" kern="1200" dirty="0" err="1">
                <a:solidFill>
                  <a:schemeClr val="tx1"/>
                </a:solidFill>
                <a:effectLst/>
                <a:latin typeface="+mn-lt"/>
                <a:ea typeface="+mn-ea"/>
                <a:cs typeface="+mn-cs"/>
              </a:rPr>
              <a:t>Aldwyn</a:t>
            </a:r>
            <a:r>
              <a:rPr lang="en-GB" sz="1200" kern="1200" dirty="0">
                <a:solidFill>
                  <a:schemeClr val="tx1"/>
                </a:solidFill>
                <a:effectLst/>
                <a:latin typeface="+mn-lt"/>
                <a:ea typeface="+mn-ea"/>
                <a:cs typeface="+mn-cs"/>
              </a:rPr>
              <a:t> Roberts, better known as Lord Kitchener, a Trinidadian who moved to Britain to pursue his music career  and who was actually one of the passengers on the Empire </a:t>
            </a:r>
            <a:r>
              <a:rPr lang="en-GB" sz="1200" kern="1200" dirty="0" err="1">
                <a:solidFill>
                  <a:schemeClr val="tx1"/>
                </a:solidFill>
                <a:effectLst/>
                <a:latin typeface="+mn-lt"/>
                <a:ea typeface="+mn-ea"/>
                <a:cs typeface="+mn-cs"/>
              </a:rPr>
              <a:t>Windrush</a:t>
            </a:r>
            <a:r>
              <a:rPr lang="en-GB" sz="1200" kern="1200" dirty="0">
                <a:solidFill>
                  <a:schemeClr val="tx1"/>
                </a:solidFill>
                <a:effectLst/>
                <a:latin typeface="+mn-lt"/>
                <a:ea typeface="+mn-ea"/>
                <a:cs typeface="+mn-cs"/>
              </a:rPr>
              <a:t> in 1948</a:t>
            </a:r>
            <a:r>
              <a:rPr lang="en-US" sz="1200" kern="1200" baseline="0" dirty="0">
                <a:solidFill>
                  <a:schemeClr val="tx1"/>
                </a:solidFill>
                <a:effectLst/>
                <a:latin typeface="+mn-lt"/>
                <a:ea typeface="+mn-ea"/>
                <a:cs typeface="+mn-cs"/>
              </a:rPr>
              <a:t> – </a:t>
            </a:r>
            <a:r>
              <a:rPr lang="en-US" sz="1200" i="1" kern="1200" baseline="0" dirty="0">
                <a:solidFill>
                  <a:schemeClr val="tx1"/>
                </a:solidFill>
                <a:effectLst/>
                <a:latin typeface="+mn-lt"/>
                <a:ea typeface="+mn-ea"/>
                <a:cs typeface="+mn-cs"/>
              </a:rPr>
              <a:t>show video</a:t>
            </a: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9A90BE4-D12C-4A3F-B5EF-D16F8DF8CB3D}" type="slidenum">
              <a:rPr lang="en-GB" smtClean="0"/>
              <a:t>23</a:t>
            </a:fld>
            <a:endParaRPr lang="en-GB"/>
          </a:p>
        </p:txBody>
      </p:sp>
    </p:spTree>
    <p:extLst>
      <p:ext uri="{BB962C8B-B14F-4D97-AF65-F5344CB8AC3E}">
        <p14:creationId xmlns:p14="http://schemas.microsoft.com/office/powerpoint/2010/main" val="48549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rosy picture painted by Lord Kitchener scarcely met the reality of life in Britain for migrants, however.</a:t>
            </a: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Show video – ask</a:t>
            </a:r>
            <a:r>
              <a:rPr lang="en-GB" sz="1200" i="1" kern="1200" baseline="0" dirty="0">
                <a:solidFill>
                  <a:schemeClr val="tx1"/>
                </a:solidFill>
                <a:effectLst/>
                <a:latin typeface="+mn-lt"/>
                <a:ea typeface="+mn-ea"/>
                <a:cs typeface="+mn-cs"/>
              </a:rPr>
              <a:t> for comments</a:t>
            </a:r>
            <a:endParaRPr lang="en-US" sz="1200" i="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In interviews, </a:t>
            </a:r>
            <a:r>
              <a:rPr lang="en-GB" sz="1200" kern="1200" dirty="0" err="1">
                <a:solidFill>
                  <a:schemeClr val="tx1"/>
                </a:solidFill>
                <a:effectLst/>
                <a:latin typeface="+mn-lt"/>
                <a:ea typeface="+mn-ea"/>
                <a:cs typeface="+mn-cs"/>
              </a:rPr>
              <a:t>Windrush</a:t>
            </a:r>
            <a:r>
              <a:rPr lang="en-GB" sz="1200" kern="1200" dirty="0">
                <a:solidFill>
                  <a:schemeClr val="tx1"/>
                </a:solidFill>
                <a:effectLst/>
                <a:latin typeface="+mn-lt"/>
                <a:ea typeface="+mn-ea"/>
                <a:cs typeface="+mn-cs"/>
              </a:rPr>
              <a:t> pioneers typically speak of difficulty in finding reasonable accommodation, with landlords instead housing them in squalid, cramped conditions. Many were refused bank accounts or mortgage loans, with West Indians and South Asians subjected to hostility and outright racism at work or on the street</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Throughout the 1950s, gangs of Teddy Boys, a subculture of white working-class males, were implicated in racially motivated disturbances and anti-immigrant sentiments coalesced around political organisations such as the White Defence League</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In 1958, there were riots in English cities after white youths attacked West Indian men - the highest profile occurring in Notting Hill, London, where the black community organised a mass protest against their treatment within British society</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1958 unrest was not just the product of the actions of isolated individuals, though</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By the 1960s, racism and anti-immigration were recurrent features in British politics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At the 1964 General Election, for instance, the Conservative candidate Peter Griffiths became the MP for </a:t>
            </a:r>
            <a:r>
              <a:rPr lang="en-GB" sz="1200" kern="1200" dirty="0" err="1">
                <a:solidFill>
                  <a:schemeClr val="tx1"/>
                </a:solidFill>
                <a:effectLst/>
                <a:latin typeface="+mn-lt"/>
                <a:ea typeface="+mn-ea"/>
                <a:cs typeface="+mn-cs"/>
              </a:rPr>
              <a:t>Smethick</a:t>
            </a:r>
            <a:r>
              <a:rPr lang="en-GB" sz="1200" kern="1200" dirty="0">
                <a:solidFill>
                  <a:schemeClr val="tx1"/>
                </a:solidFill>
                <a:effectLst/>
                <a:latin typeface="+mn-lt"/>
                <a:ea typeface="+mn-ea"/>
                <a:cs typeface="+mn-cs"/>
              </a:rPr>
              <a:t> in the West Midlands, after running a campaign which deliberately mobilised the electorate against post-war immigrants to the town - the largest group of which were Punjabi Sikhs - </a:t>
            </a:r>
            <a:r>
              <a:rPr lang="en-GB" sz="1200" i="1" kern="1200" dirty="0">
                <a:solidFill>
                  <a:schemeClr val="tx1"/>
                </a:solidFill>
                <a:effectLst/>
                <a:latin typeface="+mn-lt"/>
                <a:ea typeface="+mn-ea"/>
                <a:cs typeface="+mn-cs"/>
              </a:rPr>
              <a:t>mention poster</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Later in the decade, another Tory, the shadow cabinet minister Enoch Powell, inflamed the mood further still when delivering a speech predicting dire consequences of mass immigration –  warning that Britain would “foam with much blood” if it continued to admit migrants from the Commonwealth</a:t>
            </a:r>
            <a:r>
              <a:rPr lang="en-US" sz="1200"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49A90BE4-D12C-4A3F-B5EF-D16F8DF8CB3D}" type="slidenum">
              <a:rPr lang="en-GB" smtClean="0"/>
              <a:t>24</a:t>
            </a:fld>
            <a:endParaRPr lang="en-GB"/>
          </a:p>
        </p:txBody>
      </p:sp>
    </p:spTree>
    <p:extLst>
      <p:ext uri="{BB962C8B-B14F-4D97-AF65-F5344CB8AC3E}">
        <p14:creationId xmlns:p14="http://schemas.microsoft.com/office/powerpoint/2010/main" val="1736592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25</a:t>
            </a:fld>
            <a:endParaRPr lang="en-US"/>
          </a:p>
        </p:txBody>
      </p:sp>
    </p:spTree>
    <p:extLst>
      <p:ext uri="{BB962C8B-B14F-4D97-AF65-F5344CB8AC3E}">
        <p14:creationId xmlns:p14="http://schemas.microsoft.com/office/powerpoint/2010/main" val="35577935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26</a:t>
            </a:fld>
            <a:endParaRPr lang="en-US"/>
          </a:p>
        </p:txBody>
      </p:sp>
    </p:spTree>
    <p:extLst>
      <p:ext uri="{BB962C8B-B14F-4D97-AF65-F5344CB8AC3E}">
        <p14:creationId xmlns:p14="http://schemas.microsoft.com/office/powerpoint/2010/main" val="35177316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27</a:t>
            </a:fld>
            <a:endParaRPr lang="en-US"/>
          </a:p>
        </p:txBody>
      </p:sp>
    </p:spTree>
    <p:extLst>
      <p:ext uri="{BB962C8B-B14F-4D97-AF65-F5344CB8AC3E}">
        <p14:creationId xmlns:p14="http://schemas.microsoft.com/office/powerpoint/2010/main" val="30995560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28</a:t>
            </a:fld>
            <a:endParaRPr lang="en-US"/>
          </a:p>
        </p:txBody>
      </p:sp>
    </p:spTree>
    <p:extLst>
      <p:ext uri="{BB962C8B-B14F-4D97-AF65-F5344CB8AC3E}">
        <p14:creationId xmlns:p14="http://schemas.microsoft.com/office/powerpoint/2010/main" val="14320739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29</a:t>
            </a:fld>
            <a:endParaRPr lang="en-US"/>
          </a:p>
        </p:txBody>
      </p:sp>
    </p:spTree>
    <p:extLst>
      <p:ext uri="{BB962C8B-B14F-4D97-AF65-F5344CB8AC3E}">
        <p14:creationId xmlns:p14="http://schemas.microsoft.com/office/powerpoint/2010/main" val="5690214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30</a:t>
            </a:fld>
            <a:endParaRPr lang="en-US"/>
          </a:p>
        </p:txBody>
      </p:sp>
    </p:spTree>
    <p:extLst>
      <p:ext uri="{BB962C8B-B14F-4D97-AF65-F5344CB8AC3E}">
        <p14:creationId xmlns:p14="http://schemas.microsoft.com/office/powerpoint/2010/main" val="4266539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885543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255612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765966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F5A694-7276-4DCD-9501-4CF78C3F49BD}"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754480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BF5A694-7276-4DCD-9501-4CF78C3F49BD}" type="datetimeFigureOut">
              <a:rPr lang="en-GB" smtClean="0"/>
              <a:t>08/10/2024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346989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BF5A694-7276-4DCD-9501-4CF78C3F49BD}" type="datetimeFigureOut">
              <a:rPr lang="en-GB" smtClean="0"/>
              <a:t>08/10/2024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82839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F5A694-7276-4DCD-9501-4CF78C3F49BD}" type="datetimeFigureOut">
              <a:rPr lang="en-GB" smtClean="0"/>
              <a:t>08/10/2024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356829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F5A694-7276-4DCD-9501-4CF78C3F49BD}"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128620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F5A694-7276-4DCD-9501-4CF78C3F49BD}"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007015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889747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2802569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309334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2117170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4248792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F5A694-7276-4DCD-9501-4CF78C3F49BD}"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5732265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BF5A694-7276-4DCD-9501-4CF78C3F49BD}" type="datetimeFigureOut">
              <a:rPr lang="en-GB" smtClean="0"/>
              <a:t>08/10/2024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4206431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BF5A694-7276-4DCD-9501-4CF78C3F49BD}" type="datetimeFigureOut">
              <a:rPr lang="en-GB" smtClean="0"/>
              <a:t>08/10/2024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7189441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F5A694-7276-4DCD-9501-4CF78C3F49BD}" type="datetimeFigureOut">
              <a:rPr lang="en-GB" smtClean="0"/>
              <a:t>08/10/2024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41716992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F5A694-7276-4DCD-9501-4CF78C3F49BD}"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3538899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F5A694-7276-4DCD-9501-4CF78C3F49BD}"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178153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5223054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2314096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gi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3000"/>
            <a:grayscl/>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F5A694-7276-4DCD-9501-4CF78C3F49BD}" type="datetimeFigureOut">
              <a:rPr lang="en-GB" smtClean="0"/>
              <a:t>08/10/2024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F02693-8B10-4B52-B3AB-5A2191F588BB}" type="slidenum">
              <a:rPr lang="en-GB" smtClean="0"/>
              <a:t>‹#›</a:t>
            </a:fld>
            <a:endParaRPr lang="en-GB"/>
          </a:p>
        </p:txBody>
      </p:sp>
    </p:spTree>
    <p:extLst>
      <p:ext uri="{BB962C8B-B14F-4D97-AF65-F5344CB8AC3E}">
        <p14:creationId xmlns:p14="http://schemas.microsoft.com/office/powerpoint/2010/main" val="8494000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F5A694-7276-4DCD-9501-4CF78C3F49BD}" type="datetimeFigureOut">
              <a:rPr lang="en-GB" smtClean="0"/>
              <a:t>08/10/2024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F02693-8B10-4B52-B3AB-5A2191F588BB}" type="slidenum">
              <a:rPr lang="en-GB" smtClean="0"/>
              <a:t>‹#›</a:t>
            </a:fld>
            <a:endParaRPr lang="en-GB"/>
          </a:p>
        </p:txBody>
      </p:sp>
    </p:spTree>
    <p:extLst>
      <p:ext uri="{BB962C8B-B14F-4D97-AF65-F5344CB8AC3E}">
        <p14:creationId xmlns:p14="http://schemas.microsoft.com/office/powerpoint/2010/main" val="2357142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CkHooEp3vRE"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hyperlink" Target="http://www.bbc.co.uk/history/british/modern/thatcherism_01.s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dX06xqN6710"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notesSlide" Target="../notesSlides/notesSlide25.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grayscl/>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12192000" cy="6440043"/>
          </a:xfrm>
          <a:prstGeom prst="rect">
            <a:avLst/>
          </a:prstGeom>
        </p:spPr>
        <p:txBody>
          <a:bodyPr wrap="square" lIns="720000" tIns="720000" rIns="720000" bIns="720000">
            <a:spAutoFit/>
          </a:bodyPr>
          <a:lstStyle/>
          <a:p>
            <a:pPr algn="ctr"/>
            <a:r>
              <a:rPr lang="en-GB" b="1" dirty="0">
                <a:solidFill>
                  <a:srgbClr val="FF0000"/>
                </a:solidFill>
                <a:effectLst>
                  <a:outerShdw blurRad="38100" dist="38100" dir="2700000" algn="tl">
                    <a:srgbClr val="000000">
                      <a:alpha val="43137"/>
                    </a:srgbClr>
                  </a:outerShdw>
                </a:effectLst>
                <a:latin typeface="Arial Black" panose="020B0A04020102020204" pitchFamily="34" charset="0"/>
              </a:rPr>
              <a:t> </a:t>
            </a: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endParaRPr lang="en-GB" b="1" dirty="0">
              <a:solidFill>
                <a:srgbClr val="FF0000"/>
              </a:solidFill>
              <a:effectLst>
                <a:outerShdw blurRad="38100" dist="38100" dir="2700000" algn="tl">
                  <a:srgbClr val="000000">
                    <a:alpha val="43137"/>
                  </a:srgbClr>
                </a:outerShdw>
              </a:effectLst>
              <a:latin typeface="Arial Black" panose="020B0A04020102020204" pitchFamily="34" charset="0"/>
            </a:endParaRPr>
          </a:p>
          <a:p>
            <a:pPr algn="ctr"/>
            <a:r>
              <a:rPr lang="en-GB" sz="3600" b="1" dirty="0">
                <a:solidFill>
                  <a:srgbClr val="FFC000"/>
                </a:solidFill>
                <a:effectLst>
                  <a:outerShdw blurRad="38100" dist="38100" dir="2700000" algn="tl">
                    <a:srgbClr val="000000">
                      <a:alpha val="43137"/>
                    </a:srgbClr>
                  </a:outerShdw>
                </a:effectLst>
                <a:latin typeface="Arial Black" panose="020B0A04020102020204" pitchFamily="34" charset="0"/>
              </a:rPr>
              <a:t>Crisis, What Crisis?</a:t>
            </a:r>
          </a:p>
          <a:p>
            <a:pPr algn="ctr"/>
            <a:r>
              <a:rPr lang="en-GB" sz="3600" b="1" dirty="0">
                <a:solidFill>
                  <a:srgbClr val="FFC000"/>
                </a:solidFill>
                <a:effectLst>
                  <a:outerShdw blurRad="38100" dist="38100" dir="2700000" algn="tl">
                    <a:srgbClr val="000000">
                      <a:alpha val="43137"/>
                    </a:srgbClr>
                  </a:outerShdw>
                </a:effectLst>
                <a:latin typeface="Arial Black" panose="020B0A04020102020204" pitchFamily="34" charset="0"/>
              </a:rPr>
              <a:t> Thatcher, 1970s Britain and the End of Post-WWII ‘Consensus’</a:t>
            </a:r>
            <a:endParaRPr lang="en-GB" sz="3600" b="1" dirty="0">
              <a:solidFill>
                <a:srgbClr val="FFC000"/>
              </a:solidFill>
              <a:latin typeface="Arial Black" panose="020B0A04020102020204" pitchFamily="34" charset="0"/>
            </a:endParaRPr>
          </a:p>
        </p:txBody>
      </p:sp>
    </p:spTree>
    <p:extLst>
      <p:ext uri="{BB962C8B-B14F-4D97-AF65-F5344CB8AC3E}">
        <p14:creationId xmlns:p14="http://schemas.microsoft.com/office/powerpoint/2010/main" val="163149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GB"/>
          </a:p>
        </p:txBody>
      </p:sp>
      <p:pic>
        <p:nvPicPr>
          <p:cNvPr id="102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0" y="1574018"/>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6"/>
          <p:cNvSpPr>
            <a:spLocks noGrp="1"/>
          </p:cNvSpPr>
          <p:nvPr>
            <p:ph sz="quarter" idx="4"/>
          </p:nvPr>
        </p:nvSpPr>
        <p:spPr>
          <a:xfrm>
            <a:off x="4730945" y="1172237"/>
            <a:ext cx="6996545" cy="4610245"/>
          </a:xfrm>
        </p:spPr>
        <p:txBody>
          <a:bodyPr/>
          <a:lstStyle/>
          <a:p>
            <a:pPr marL="45720" indent="0">
              <a:buNone/>
            </a:pPr>
            <a:r>
              <a:rPr lang="en-GB" dirty="0"/>
              <a:t>Stuart Hall, ‘The Great Moving Right Show ,’ </a:t>
            </a:r>
            <a:r>
              <a:rPr lang="en-GB" i="1" dirty="0"/>
              <a:t>Marxism Today</a:t>
            </a:r>
            <a:r>
              <a:rPr lang="en-GB" dirty="0"/>
              <a:t>, January 1979, pp. 14–20.</a:t>
            </a:r>
          </a:p>
          <a:p>
            <a:r>
              <a:rPr lang="en-GB" dirty="0"/>
              <a:t>Noted “the emergence of ‘Thatcherism’” and a decisive shift in British politics since Margaret Thatcher’s election as Conservative Party leader (and ergo leader of the opposition) in February 1975 </a:t>
            </a:r>
          </a:p>
        </p:txBody>
      </p:sp>
      <p:sp>
        <p:nvSpPr>
          <p:cNvPr id="3" name="Title 2"/>
          <p:cNvSpPr>
            <a:spLocks noGrp="1"/>
          </p:cNvSpPr>
          <p:nvPr>
            <p:ph type="title"/>
          </p:nvPr>
        </p:nvSpPr>
        <p:spPr>
          <a:xfrm>
            <a:off x="839788" y="17383"/>
            <a:ext cx="10515600" cy="1325563"/>
          </a:xfrm>
        </p:spPr>
        <p:txBody>
          <a:bodyPr/>
          <a:lstStyle/>
          <a:p>
            <a:pPr algn="ctr"/>
            <a:r>
              <a:rPr lang="en-GB" dirty="0">
                <a:latin typeface="Arial Black" panose="020B0A04020102020204" pitchFamily="34" charset="0"/>
              </a:rPr>
              <a:t>Defining Thatcherism</a:t>
            </a:r>
          </a:p>
        </p:txBody>
      </p:sp>
      <p:pic>
        <p:nvPicPr>
          <p:cNvPr id="2" name="Picture 1"/>
          <p:cNvPicPr>
            <a:picLocks noChangeAspect="1"/>
          </p:cNvPicPr>
          <p:nvPr/>
        </p:nvPicPr>
        <p:blipFill>
          <a:blip r:embed="rId4"/>
          <a:stretch>
            <a:fillRect/>
          </a:stretch>
        </p:blipFill>
        <p:spPr>
          <a:xfrm>
            <a:off x="2231643" y="3246528"/>
            <a:ext cx="2374075" cy="3611472"/>
          </a:xfrm>
          <a:prstGeom prst="rect">
            <a:avLst/>
          </a:prstGeom>
        </p:spPr>
      </p:pic>
      <p:pic>
        <p:nvPicPr>
          <p:cNvPr id="4" name="Picture 3"/>
          <p:cNvPicPr>
            <a:picLocks noChangeAspect="1"/>
          </p:cNvPicPr>
          <p:nvPr/>
        </p:nvPicPr>
        <p:blipFill rotWithShape="1">
          <a:blip r:embed="rId5"/>
          <a:srcRect t="11673" b="9840"/>
          <a:stretch/>
        </p:blipFill>
        <p:spPr>
          <a:xfrm>
            <a:off x="7815813" y="4355922"/>
            <a:ext cx="4376187" cy="2502078"/>
          </a:xfrm>
          <a:prstGeom prst="rect">
            <a:avLst/>
          </a:prstGeom>
        </p:spPr>
      </p:pic>
    </p:spTree>
    <p:extLst>
      <p:ext uri="{BB962C8B-B14F-4D97-AF65-F5344CB8AC3E}">
        <p14:creationId xmlns:p14="http://schemas.microsoft.com/office/powerpoint/2010/main" val="4096894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8076443" cy="4722672"/>
          </a:xfrm>
        </p:spPr>
        <p:txBody>
          <a:bodyPr>
            <a:normAutofit fontScale="92500" lnSpcReduction="10000"/>
          </a:bodyPr>
          <a:lstStyle/>
          <a:p>
            <a:pPr marL="45720" indent="0" algn="just">
              <a:buNone/>
            </a:pPr>
            <a:r>
              <a:rPr lang="en-GB" dirty="0"/>
              <a:t>“No one seriously concerned with political strategies in the current situation can now afford to ignore the ‘swing to the Right.’</a:t>
            </a:r>
          </a:p>
          <a:p>
            <a:pPr marL="45720" indent="0" algn="just">
              <a:buNone/>
            </a:pPr>
            <a:r>
              <a:rPr lang="en-GB" dirty="0"/>
              <a:t>	“ … The commonest response on the Left is probably to interpret the ‘swing to the Right’ as a simple expression of the economic crisis. Thus ‘Thatcherism’ is – give or take one or two elements – the </a:t>
            </a:r>
            <a:r>
              <a:rPr lang="en-GB" b="1" dirty="0">
                <a:solidFill>
                  <a:srgbClr val="7030A0"/>
                </a:solidFill>
                <a:effectLst>
                  <a:outerShdw blurRad="38100" dist="38100" dir="2700000" algn="tl">
                    <a:srgbClr val="000000">
                      <a:alpha val="43137"/>
                    </a:srgbClr>
                  </a:outerShdw>
                </a:effectLst>
              </a:rPr>
              <a:t>corresponding political bedfellow of a period of capitalist recession</a:t>
            </a:r>
            <a:r>
              <a:rPr lang="en-GB" dirty="0"/>
              <a:t>: the significant differences between this and other variants of Tory ‘philosophy’ being conceived as without any specific pertinent political or ideological effects.</a:t>
            </a:r>
          </a:p>
          <a:p>
            <a:pPr marL="45720" indent="0" algn="just">
              <a:buNone/>
            </a:pPr>
            <a:r>
              <a:rPr lang="en-GB" dirty="0"/>
              <a:t>	“This position neglects everything particular and </a:t>
            </a:r>
            <a:r>
              <a:rPr lang="en-GB" sz="3500" b="1" dirty="0">
                <a:solidFill>
                  <a:srgbClr val="7030A0"/>
                </a:solidFill>
              </a:rPr>
              <a:t>specific to </a:t>
            </a:r>
            <a:r>
              <a:rPr lang="en-GB" sz="3500" b="1" i="1" dirty="0">
                <a:solidFill>
                  <a:srgbClr val="7030A0"/>
                </a:solidFill>
              </a:rPr>
              <a:t>this </a:t>
            </a:r>
            <a:r>
              <a:rPr lang="en-GB" sz="3500" b="1" dirty="0">
                <a:solidFill>
                  <a:srgbClr val="7030A0"/>
                </a:solidFill>
              </a:rPr>
              <a:t>historical conjuncture</a:t>
            </a:r>
            <a:r>
              <a:rPr lang="en-GB" dirty="0"/>
              <a:t>.”</a:t>
            </a:r>
          </a:p>
        </p:txBody>
      </p:sp>
      <p:sp>
        <p:nvSpPr>
          <p:cNvPr id="3" name="Title 2"/>
          <p:cNvSpPr>
            <a:spLocks noGrp="1"/>
          </p:cNvSpPr>
          <p:nvPr>
            <p:ph type="title"/>
          </p:nvPr>
        </p:nvSpPr>
        <p:spPr/>
        <p:txBody>
          <a:bodyPr/>
          <a:lstStyle/>
          <a:p>
            <a:r>
              <a:rPr lang="en-GB" dirty="0">
                <a:latin typeface="Arial Black" panose="020B0A04020102020204" pitchFamily="34" charset="0"/>
              </a:rPr>
              <a:t>Defining Thatcherism</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8" y="1665025"/>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7392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11210524" cy="4859150"/>
          </a:xfrm>
        </p:spPr>
        <p:txBody>
          <a:bodyPr>
            <a:normAutofit/>
          </a:bodyPr>
          <a:lstStyle/>
          <a:p>
            <a:pPr marL="45720" indent="0" algn="just">
              <a:buNone/>
            </a:pPr>
            <a:r>
              <a:rPr lang="en-US" dirty="0"/>
              <a:t>“ … </a:t>
            </a:r>
            <a:r>
              <a:rPr lang="en-GB" dirty="0"/>
              <a:t>In economic terms, Britain's </a:t>
            </a:r>
            <a:r>
              <a:rPr lang="en-GB" dirty="0">
                <a:solidFill>
                  <a:srgbClr val="FF0000"/>
                </a:solidFill>
              </a:rPr>
              <a:t>structural industrial and economic weakness emerges in the immediate aftermath of the post-war boom</a:t>
            </a:r>
            <a:r>
              <a:rPr lang="en-GB" dirty="0"/>
              <a:t>. The 1960s are marked by the oscillations between recession and recovery, with a steady </a:t>
            </a:r>
            <a:r>
              <a:rPr lang="en-GB" dirty="0">
                <a:solidFill>
                  <a:srgbClr val="FF0000"/>
                </a:solidFill>
              </a:rPr>
              <a:t>underlying deterioration </a:t>
            </a:r>
            <a:r>
              <a:rPr lang="en-GB" dirty="0"/>
              <a:t>…. By the end of the 1960s, the economy has dipped into </a:t>
            </a:r>
            <a:r>
              <a:rPr lang="en-GB" dirty="0" err="1"/>
              <a:t>fullscale</a:t>
            </a:r>
            <a:r>
              <a:rPr lang="en-GB" dirty="0"/>
              <a:t> recession – </a:t>
            </a:r>
            <a:r>
              <a:rPr lang="en-GB" dirty="0">
                <a:solidFill>
                  <a:srgbClr val="FF0000"/>
                </a:solidFill>
              </a:rPr>
              <a:t>slumpflation</a:t>
            </a:r>
            <a:r>
              <a:rPr lang="en-GB" dirty="0"/>
              <a:t> … By the mid-1970s, the economic parameters are dictated by a synchronization between </a:t>
            </a:r>
            <a:r>
              <a:rPr lang="en-GB" b="1" dirty="0"/>
              <a:t>capitalist recession on a global scale</a:t>
            </a:r>
            <a:r>
              <a:rPr lang="en-GB" dirty="0"/>
              <a:t>, and the crisis of capital accumulation specific to Britain. Domestic politics has thus been dominated by </a:t>
            </a:r>
            <a:r>
              <a:rPr lang="en-GB" dirty="0">
                <a:solidFill>
                  <a:srgbClr val="FF0000"/>
                </a:solidFill>
              </a:rPr>
              <a:t>crisis management and containment strategies</a:t>
            </a:r>
            <a:r>
              <a:rPr lang="en-GB" dirty="0"/>
              <a:t>: dove-tailed through an </a:t>
            </a:r>
            <a:r>
              <a:rPr lang="en-GB" i="1" dirty="0"/>
              <a:t>increasingly interventionist state</a:t>
            </a:r>
            <a:r>
              <a:rPr lang="en-GB" dirty="0"/>
              <a:t>, intervening both to secure the conditions of capitalist production and reproduction.”</a:t>
            </a:r>
          </a:p>
          <a:p>
            <a:pPr algn="r">
              <a:buFontTx/>
              <a:buChar char="-"/>
            </a:pPr>
            <a:r>
              <a:rPr lang="en-GB" dirty="0"/>
              <a:t>Hall, ‘The Great Moving Right Show’</a:t>
            </a:r>
          </a:p>
          <a:p>
            <a:pPr algn="just">
              <a:buFontTx/>
              <a:buChar char="-"/>
            </a:pPr>
            <a:endParaRPr lang="en-US" dirty="0"/>
          </a:p>
        </p:txBody>
      </p:sp>
      <p:sp>
        <p:nvSpPr>
          <p:cNvPr id="3" name="Title 2"/>
          <p:cNvSpPr>
            <a:spLocks noGrp="1"/>
          </p:cNvSpPr>
          <p:nvPr>
            <p:ph type="title"/>
          </p:nvPr>
        </p:nvSpPr>
        <p:spPr/>
        <p:txBody>
          <a:bodyPr/>
          <a:lstStyle/>
          <a:p>
            <a:pPr algn="ctr"/>
            <a:r>
              <a:rPr lang="en-GB" dirty="0">
                <a:latin typeface="Arial Black" panose="020B0A04020102020204" pitchFamily="34" charset="0"/>
              </a:rPr>
              <a:t>DEFINING THE CRISIS</a:t>
            </a:r>
            <a:endParaRPr lang="en-US" dirty="0">
              <a:latin typeface="Arial Black" panose="020B0A04020102020204" pitchFamily="34" charset="0"/>
            </a:endParaRPr>
          </a:p>
        </p:txBody>
      </p:sp>
    </p:spTree>
    <p:extLst>
      <p:ext uri="{BB962C8B-B14F-4D97-AF65-F5344CB8AC3E}">
        <p14:creationId xmlns:p14="http://schemas.microsoft.com/office/powerpoint/2010/main" val="1043579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1423" y="1975262"/>
            <a:ext cx="7953613" cy="4609830"/>
          </a:xfrm>
        </p:spPr>
        <p:txBody>
          <a:bodyPr/>
          <a:lstStyle/>
          <a:p>
            <a:pPr marL="45720" indent="0" algn="just">
              <a:buNone/>
            </a:pPr>
            <a:r>
              <a:rPr lang="en-GB" dirty="0"/>
              <a:t>“‘Thatcherism’ succeeds … by directly engaging the ‘creeping socialism’ and apologetic ‘state collectivism’ of the [Edward] Heath [Conservative Prime Minister, 1970–1974] wing. </a:t>
            </a:r>
            <a:r>
              <a:rPr lang="en-GB" b="1" dirty="0">
                <a:solidFill>
                  <a:srgbClr val="7030A0"/>
                </a:solidFill>
                <a:effectLst>
                  <a:outerShdw blurRad="38100" dist="38100" dir="2700000" algn="tl">
                    <a:srgbClr val="000000">
                      <a:alpha val="43137"/>
                    </a:srgbClr>
                  </a:outerShdw>
                </a:effectLst>
              </a:rPr>
              <a:t>It thus centres on the very nerve of consensus politics</a:t>
            </a:r>
            <a:r>
              <a:rPr lang="en-GB" dirty="0">
                <a:solidFill>
                  <a:srgbClr val="7030A0"/>
                </a:solidFill>
              </a:rPr>
              <a:t>, </a:t>
            </a:r>
            <a:r>
              <a:rPr lang="en-GB" dirty="0"/>
              <a:t>which dominated and stabilized the political scene for over a decade. Of course, it aims for a construction of a national consensus of its own. </a:t>
            </a:r>
            <a:r>
              <a:rPr lang="en-GB" b="1" dirty="0">
                <a:solidFill>
                  <a:srgbClr val="7030A0"/>
                </a:solidFill>
                <a:effectLst>
                  <a:outerShdw blurRad="38100" dist="38100" dir="2700000" algn="tl">
                    <a:srgbClr val="000000">
                      <a:alpha val="43137"/>
                    </a:srgbClr>
                  </a:outerShdw>
                </a:effectLst>
              </a:rPr>
              <a:t>What it destroys is that form of consensus in which social democracy was the principal tendency</a:t>
            </a:r>
            <a:r>
              <a:rPr lang="en-GB" dirty="0"/>
              <a:t>.”</a:t>
            </a:r>
          </a:p>
          <a:p>
            <a:pPr marL="45720" indent="0">
              <a:buNone/>
            </a:pPr>
            <a:endParaRPr lang="en-GB" dirty="0"/>
          </a:p>
        </p:txBody>
      </p:sp>
      <p:sp>
        <p:nvSpPr>
          <p:cNvPr id="3" name="Title 2"/>
          <p:cNvSpPr>
            <a:spLocks noGrp="1"/>
          </p:cNvSpPr>
          <p:nvPr>
            <p:ph type="title"/>
          </p:nvPr>
        </p:nvSpPr>
        <p:spPr/>
        <p:txBody>
          <a:bodyPr/>
          <a:lstStyle/>
          <a:p>
            <a:r>
              <a:rPr lang="en-GB" b="1" dirty="0">
                <a:solidFill>
                  <a:srgbClr val="7030A0"/>
                </a:solidFill>
                <a:effectLst>
                  <a:outerShdw blurRad="38100" dist="38100" dir="2700000" algn="tl">
                    <a:srgbClr val="000000">
                      <a:alpha val="43137"/>
                    </a:srgbClr>
                  </a:outerShdw>
                </a:effectLst>
                <a:latin typeface="Arial Black" panose="020B0A04020102020204" pitchFamily="34" charset="0"/>
              </a:rPr>
              <a:t>Defining Thatcherism: </a:t>
            </a:r>
            <a:br>
              <a:rPr lang="en-GB" b="1" dirty="0">
                <a:solidFill>
                  <a:srgbClr val="7030A0"/>
                </a:solidFill>
                <a:effectLst>
                  <a:outerShdw blurRad="38100" dist="38100" dir="2700000" algn="tl">
                    <a:srgbClr val="000000">
                      <a:alpha val="43137"/>
                    </a:srgbClr>
                  </a:outerShdw>
                </a:effectLst>
                <a:latin typeface="Arial Black" panose="020B0A04020102020204" pitchFamily="34" charset="0"/>
              </a:rPr>
            </a:br>
            <a:r>
              <a:rPr lang="en-GB" b="1" dirty="0">
                <a:solidFill>
                  <a:srgbClr val="7030A0"/>
                </a:solidFill>
                <a:effectLst>
                  <a:outerShdw blurRad="38100" dist="38100" dir="2700000" algn="tl">
                    <a:srgbClr val="000000">
                      <a:alpha val="43137"/>
                    </a:srgbClr>
                  </a:outerShdw>
                </a:effectLst>
                <a:latin typeface="Arial Black" panose="020B0A04020102020204" pitchFamily="34" charset="0"/>
              </a:rPr>
              <a:t>End of Post-WWII ‘Consensus’</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7" y="1760559"/>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2187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6534150" cy="6827520"/>
          </a:xfrm>
          <a:prstGeom prst="rect">
            <a:avLst/>
          </a:prstGeom>
        </p:spPr>
      </p:pic>
      <p:sp>
        <p:nvSpPr>
          <p:cNvPr id="4" name="Title 3"/>
          <p:cNvSpPr>
            <a:spLocks noGrp="1"/>
          </p:cNvSpPr>
          <p:nvPr>
            <p:ph type="title"/>
          </p:nvPr>
        </p:nvSpPr>
        <p:spPr>
          <a:xfrm>
            <a:off x="6524006" y="430211"/>
            <a:ext cx="5479473" cy="1325563"/>
          </a:xfrm>
        </p:spPr>
        <p:txBody>
          <a:bodyPr>
            <a:normAutofit fontScale="90000"/>
          </a:bodyPr>
          <a:lstStyle/>
          <a:p>
            <a:pPr algn="r"/>
            <a:r>
              <a:rPr lang="en-GB" sz="3600" dirty="0">
                <a:solidFill>
                  <a:srgbClr val="7030A0"/>
                </a:solidFill>
                <a:latin typeface="Arial Black" panose="020B0A04020102020204" pitchFamily="34" charset="0"/>
              </a:rPr>
              <a:t>1945 General Election</a:t>
            </a:r>
            <a:br>
              <a:rPr lang="en-GB" sz="3600" dirty="0">
                <a:solidFill>
                  <a:srgbClr val="7030A0"/>
                </a:solidFill>
                <a:latin typeface="Arial Black" panose="020B0A04020102020204" pitchFamily="34" charset="0"/>
              </a:rPr>
            </a:br>
            <a:br>
              <a:rPr lang="en-GB" sz="3600" dirty="0">
                <a:solidFill>
                  <a:srgbClr val="7030A0"/>
                </a:solidFill>
                <a:latin typeface="Arial Black" panose="020B0A04020102020204" pitchFamily="34" charset="0"/>
              </a:rPr>
            </a:br>
            <a:r>
              <a:rPr lang="en-GB" sz="3600" dirty="0">
                <a:solidFill>
                  <a:srgbClr val="7030A0"/>
                </a:solidFill>
                <a:latin typeface="Arial Black" panose="020B0A04020102020204" pitchFamily="34" charset="0"/>
              </a:rPr>
              <a:t>Attlee Government, 1945–1951</a:t>
            </a:r>
          </a:p>
        </p:txBody>
      </p:sp>
      <p:sp>
        <p:nvSpPr>
          <p:cNvPr id="7" name="Content Placeholder 6"/>
          <p:cNvSpPr>
            <a:spLocks noGrp="1"/>
          </p:cNvSpPr>
          <p:nvPr>
            <p:ph idx="1"/>
          </p:nvPr>
        </p:nvSpPr>
        <p:spPr/>
        <p:txBody>
          <a:bodyPr/>
          <a:lstStyle/>
          <a:p>
            <a:endParaRPr lang="en-GB"/>
          </a:p>
        </p:txBody>
      </p:sp>
      <p:pic>
        <p:nvPicPr>
          <p:cNvPr id="8" name="Picture 7"/>
          <p:cNvPicPr>
            <a:picLocks noChangeAspect="1"/>
          </p:cNvPicPr>
          <p:nvPr/>
        </p:nvPicPr>
        <p:blipFill>
          <a:blip r:embed="rId4"/>
          <a:stretch>
            <a:fillRect/>
          </a:stretch>
        </p:blipFill>
        <p:spPr>
          <a:xfrm>
            <a:off x="6887564" y="2558256"/>
            <a:ext cx="4762500" cy="2886075"/>
          </a:xfrm>
          <a:prstGeom prst="rect">
            <a:avLst/>
          </a:prstGeom>
        </p:spPr>
      </p:pic>
    </p:spTree>
    <p:extLst>
      <p:ext uri="{BB962C8B-B14F-4D97-AF65-F5344CB8AC3E}">
        <p14:creationId xmlns:p14="http://schemas.microsoft.com/office/powerpoint/2010/main" val="3885971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9058275" y="5975403"/>
            <a:ext cx="2899256" cy="1077218"/>
          </a:xfrm>
          <a:prstGeom prst="rect">
            <a:avLst/>
          </a:prstGeom>
        </p:spPr>
        <p:txBody>
          <a:bodyPr wrap="none">
            <a:spAutoFit/>
          </a:bodyPr>
          <a:lstStyle/>
          <a:p>
            <a:pPr algn="ctr"/>
            <a:r>
              <a:rPr lang="en-GB" sz="2800" b="1" dirty="0">
                <a:solidFill>
                  <a:srgbClr val="7030A0"/>
                </a:solidFill>
              </a:rPr>
              <a:t>William Beveridge</a:t>
            </a:r>
          </a:p>
          <a:p>
            <a:pPr algn="ctr"/>
            <a:r>
              <a:rPr lang="en-GB" dirty="0">
                <a:solidFill>
                  <a:srgbClr val="7030A0"/>
                </a:solidFill>
              </a:rPr>
              <a:t>(1879–1963)</a:t>
            </a:r>
          </a:p>
          <a:p>
            <a:endParaRPr lang="en-GB" dirty="0"/>
          </a:p>
        </p:txBody>
      </p:sp>
      <p:sp>
        <p:nvSpPr>
          <p:cNvPr id="16" name="Title 15"/>
          <p:cNvSpPr>
            <a:spLocks noGrp="1"/>
          </p:cNvSpPr>
          <p:nvPr>
            <p:ph type="title"/>
          </p:nvPr>
        </p:nvSpPr>
        <p:spPr/>
        <p:txBody>
          <a:bodyPr/>
          <a:lstStyle/>
          <a:p>
            <a:endParaRPr lang="en-GB"/>
          </a:p>
        </p:txBody>
      </p:sp>
      <p:sp>
        <p:nvSpPr>
          <p:cNvPr id="17" name="Title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 </a:t>
            </a:r>
            <a:r>
              <a:rPr lang="en-GB" sz="3600" dirty="0">
                <a:solidFill>
                  <a:srgbClr val="7030A0"/>
                </a:solidFill>
                <a:latin typeface="Arial Black" panose="020B0A04020102020204" pitchFamily="34" charset="0"/>
              </a:rPr>
              <a:t>The Beveridge Report, 1942</a:t>
            </a:r>
          </a:p>
        </p:txBody>
      </p:sp>
      <p:pic>
        <p:nvPicPr>
          <p:cNvPr id="18" name="Picture 17"/>
          <p:cNvPicPr>
            <a:picLocks noChangeAspect="1"/>
          </p:cNvPicPr>
          <p:nvPr/>
        </p:nvPicPr>
        <p:blipFill>
          <a:blip r:embed="rId3"/>
          <a:stretch>
            <a:fillRect/>
          </a:stretch>
        </p:blipFill>
        <p:spPr>
          <a:xfrm>
            <a:off x="0" y="1690688"/>
            <a:ext cx="8685439" cy="4342720"/>
          </a:xfrm>
          <a:prstGeom prst="rect">
            <a:avLst/>
          </a:prstGeom>
        </p:spPr>
      </p:pic>
      <p:pic>
        <p:nvPicPr>
          <p:cNvPr id="19" name="Picture 18"/>
          <p:cNvPicPr>
            <a:picLocks noChangeAspect="1"/>
          </p:cNvPicPr>
          <p:nvPr/>
        </p:nvPicPr>
        <p:blipFill>
          <a:blip r:embed="rId4"/>
          <a:stretch>
            <a:fillRect/>
          </a:stretch>
        </p:blipFill>
        <p:spPr>
          <a:xfrm>
            <a:off x="8698161" y="1717082"/>
            <a:ext cx="3493839" cy="4349178"/>
          </a:xfrm>
          <a:prstGeom prst="rect">
            <a:avLst/>
          </a:prstGeom>
        </p:spPr>
      </p:pic>
    </p:spTree>
    <p:extLst>
      <p:ext uri="{BB962C8B-B14F-4D97-AF65-F5344CB8AC3E}">
        <p14:creationId xmlns:p14="http://schemas.microsoft.com/office/powerpoint/2010/main" val="2412605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24544" y="1825624"/>
            <a:ext cx="8116235" cy="4838411"/>
          </a:xfrm>
        </p:spPr>
        <p:txBody>
          <a:bodyPr>
            <a:normAutofit fontScale="92500" lnSpcReduction="10000"/>
          </a:bodyPr>
          <a:lstStyle/>
          <a:p>
            <a:pPr marL="0" indent="0">
              <a:buNone/>
            </a:pPr>
            <a:r>
              <a:rPr lang="en-GB" dirty="0"/>
              <a:t>Beveridge's five giants</a:t>
            </a:r>
          </a:p>
          <a:p>
            <a:pPr marL="0" indent="0">
              <a:buNone/>
            </a:pPr>
            <a:endParaRPr lang="en-GB" dirty="0"/>
          </a:p>
          <a:p>
            <a:r>
              <a:rPr lang="en-GB" dirty="0"/>
              <a:t>Want: The need for an adequate income for all</a:t>
            </a:r>
          </a:p>
          <a:p>
            <a:r>
              <a:rPr lang="en-GB" dirty="0"/>
              <a:t>Disease: The need for access to health care</a:t>
            </a:r>
          </a:p>
          <a:p>
            <a:r>
              <a:rPr lang="en-GB" dirty="0"/>
              <a:t>Ignorance: The need for access to educational  opportunity</a:t>
            </a:r>
          </a:p>
          <a:p>
            <a:r>
              <a:rPr lang="en-GB" dirty="0"/>
              <a:t>Squalor: The need for adequate housing</a:t>
            </a:r>
          </a:p>
          <a:p>
            <a:r>
              <a:rPr lang="en-GB" dirty="0"/>
              <a:t>Idleness: The need for gainful employment</a:t>
            </a:r>
          </a:p>
          <a:p>
            <a:pPr marL="0" indent="0">
              <a:buNone/>
            </a:pPr>
            <a:endParaRPr lang="en-GB" dirty="0"/>
          </a:p>
          <a:p>
            <a:pPr marL="0" indent="0">
              <a:buNone/>
            </a:pPr>
            <a:r>
              <a:rPr lang="en-GB" b="1" dirty="0"/>
              <a:t>Note: both Beveridge and JM Keynes were members of the Liberal Party (i.e. not Labour or Conservative)</a:t>
            </a:r>
          </a:p>
        </p:txBody>
      </p:sp>
      <p:sp>
        <p:nvSpPr>
          <p:cNvPr id="4" name="Title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 </a:t>
            </a:r>
            <a:r>
              <a:rPr lang="en-GB">
                <a:solidFill>
                  <a:srgbClr val="7030A0"/>
                </a:solidFill>
                <a:latin typeface="Arial Black" panose="020B0A04020102020204" pitchFamily="34" charset="0"/>
              </a:rPr>
              <a:t>The Beveridge Report, 1942</a:t>
            </a:r>
            <a:endParaRPr lang="en-GB" dirty="0">
              <a:solidFill>
                <a:srgbClr val="7030A0"/>
              </a:solidFill>
              <a:latin typeface="Arial Black" panose="020B0A04020102020204" pitchFamily="34" charset="0"/>
            </a:endParaRPr>
          </a:p>
        </p:txBody>
      </p:sp>
      <p:pic>
        <p:nvPicPr>
          <p:cNvPr id="5" name="Picture 4"/>
          <p:cNvPicPr>
            <a:picLocks noChangeAspect="1"/>
          </p:cNvPicPr>
          <p:nvPr/>
        </p:nvPicPr>
        <p:blipFill>
          <a:blip r:embed="rId3"/>
          <a:stretch>
            <a:fillRect/>
          </a:stretch>
        </p:blipFill>
        <p:spPr>
          <a:xfrm>
            <a:off x="8540779" y="1272698"/>
            <a:ext cx="3535986" cy="5169856"/>
          </a:xfrm>
          <a:prstGeom prst="rect">
            <a:avLst/>
          </a:prstGeom>
        </p:spPr>
      </p:pic>
    </p:spTree>
    <p:extLst>
      <p:ext uri="{BB962C8B-B14F-4D97-AF65-F5344CB8AC3E}">
        <p14:creationId xmlns:p14="http://schemas.microsoft.com/office/powerpoint/2010/main" val="2008375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lstStyle/>
          <a:p>
            <a:pPr algn="ctr"/>
            <a:r>
              <a:rPr lang="en-GB" dirty="0">
                <a:solidFill>
                  <a:srgbClr val="7030A0"/>
                </a:solidFill>
                <a:latin typeface="Arial Black" panose="020B0A04020102020204" pitchFamily="34" charset="0"/>
              </a:rPr>
              <a:t>Attlee Government, 1945–1951</a:t>
            </a:r>
            <a:endParaRPr lang="en-GB" dirty="0"/>
          </a:p>
        </p:txBody>
      </p:sp>
      <p:sp>
        <p:nvSpPr>
          <p:cNvPr id="3" name="Content Placeholder 2"/>
          <p:cNvSpPr>
            <a:spLocks noGrp="1"/>
          </p:cNvSpPr>
          <p:nvPr>
            <p:ph idx="1"/>
          </p:nvPr>
        </p:nvSpPr>
        <p:spPr>
          <a:xfrm>
            <a:off x="361696" y="1431924"/>
            <a:ext cx="11468608" cy="5426076"/>
          </a:xfrm>
        </p:spPr>
        <p:txBody>
          <a:bodyPr numCol="2" spcCol="360000">
            <a:normAutofit fontScale="85000" lnSpcReduction="20000"/>
          </a:bodyPr>
          <a:lstStyle/>
          <a:p>
            <a:pPr marL="0" indent="0">
              <a:buNone/>
            </a:pPr>
            <a:r>
              <a:rPr lang="en-GB" sz="3600" b="1" dirty="0">
                <a:solidFill>
                  <a:srgbClr val="FF0000"/>
                </a:solidFill>
                <a:latin typeface="Arial Black" panose="020B0A04020102020204" pitchFamily="34" charset="0"/>
              </a:rPr>
              <a:t>Reforms to address Want</a:t>
            </a:r>
          </a:p>
          <a:p>
            <a:pPr marL="0" indent="0">
              <a:buNone/>
            </a:pPr>
            <a:endParaRPr lang="en-GB" b="1" dirty="0"/>
          </a:p>
          <a:p>
            <a:pPr marL="0" indent="0">
              <a:buNone/>
            </a:pPr>
            <a:r>
              <a:rPr lang="en-GB" b="1" dirty="0"/>
              <a:t>National Insurance Act 1946</a:t>
            </a:r>
          </a:p>
          <a:p>
            <a:pPr>
              <a:buFontTx/>
              <a:buChar char="-"/>
            </a:pPr>
            <a:r>
              <a:rPr lang="en-GB" dirty="0"/>
              <a:t>provided financial protection in the event of unemployment and sickness</a:t>
            </a:r>
          </a:p>
          <a:p>
            <a:pPr>
              <a:buFontTx/>
              <a:buChar char="-"/>
            </a:pPr>
            <a:r>
              <a:rPr lang="en-GB" dirty="0"/>
              <a:t>elderly received state pensions</a:t>
            </a:r>
          </a:p>
          <a:p>
            <a:pPr>
              <a:buFontTx/>
              <a:buChar char="-"/>
            </a:pPr>
            <a:r>
              <a:rPr lang="en-GB" dirty="0"/>
              <a:t>Est. standardised minimal living conditions for the employed</a:t>
            </a:r>
          </a:p>
          <a:p>
            <a:pPr>
              <a:buFontTx/>
              <a:buChar char="-"/>
            </a:pPr>
            <a:endParaRPr lang="en-GB" dirty="0"/>
          </a:p>
          <a:p>
            <a:pPr marL="0" indent="0">
              <a:buNone/>
            </a:pPr>
            <a:r>
              <a:rPr lang="en-GB" b="1" dirty="0"/>
              <a:t>Industrial Injuries Act 1946</a:t>
            </a:r>
          </a:p>
          <a:p>
            <a:r>
              <a:rPr lang="en-GB" dirty="0"/>
              <a:t>Provided financial relief for those who were temporarily absent from work, and  for those absent long-term</a:t>
            </a:r>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r>
              <a:rPr lang="en-GB" b="1" dirty="0"/>
              <a:t>National Assistance Act 1948</a:t>
            </a:r>
          </a:p>
          <a:p>
            <a:r>
              <a:rPr lang="en-GB" dirty="0"/>
              <a:t>Provided financial assistance for the unemployed or those who had not paid enough contributions into the National Insurance scheme</a:t>
            </a:r>
          </a:p>
          <a:p>
            <a:r>
              <a:rPr lang="en-GB" dirty="0"/>
              <a:t>Provided for the elderly who had not been paying into the National Insurance scheme during their lives</a:t>
            </a:r>
          </a:p>
          <a:p>
            <a:r>
              <a:rPr lang="en-GB" dirty="0"/>
              <a:t>Est. standardised minimal living conditions for the unemployed</a:t>
            </a:r>
          </a:p>
          <a:p>
            <a:pPr marL="0" indent="0">
              <a:buNone/>
            </a:pPr>
            <a:endParaRPr lang="en-GB" b="1" dirty="0"/>
          </a:p>
          <a:p>
            <a:pPr marL="0" indent="0">
              <a:buNone/>
            </a:pPr>
            <a:endParaRPr lang="en-GB" dirty="0"/>
          </a:p>
          <a:p>
            <a:pPr marL="0" indent="0">
              <a:buNone/>
            </a:pPr>
            <a:endParaRPr lang="en-GB" dirty="0"/>
          </a:p>
          <a:p>
            <a:endParaRPr lang="en-GB" dirty="0"/>
          </a:p>
        </p:txBody>
      </p:sp>
    </p:spTree>
    <p:extLst>
      <p:ext uri="{BB962C8B-B14F-4D97-AF65-F5344CB8AC3E}">
        <p14:creationId xmlns:p14="http://schemas.microsoft.com/office/powerpoint/2010/main" val="1858442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7030A0"/>
                </a:solidFill>
                <a:latin typeface="Arial Black" panose="020B0A04020102020204" pitchFamily="34" charset="0"/>
              </a:rPr>
              <a:t>Attlee Government, 1945–1951</a:t>
            </a:r>
            <a:endParaRPr lang="en-GB" dirty="0"/>
          </a:p>
        </p:txBody>
      </p:sp>
      <p:sp>
        <p:nvSpPr>
          <p:cNvPr id="3" name="Content Placeholder 2"/>
          <p:cNvSpPr>
            <a:spLocks noGrp="1"/>
          </p:cNvSpPr>
          <p:nvPr>
            <p:ph idx="1"/>
          </p:nvPr>
        </p:nvSpPr>
        <p:spPr>
          <a:xfrm>
            <a:off x="838200" y="1825624"/>
            <a:ext cx="10515600" cy="4794631"/>
          </a:xfrm>
        </p:spPr>
        <p:txBody>
          <a:bodyPr>
            <a:normAutofit fontScale="85000" lnSpcReduction="20000"/>
          </a:bodyPr>
          <a:lstStyle/>
          <a:p>
            <a:pPr marL="0" indent="0">
              <a:buNone/>
            </a:pPr>
            <a:r>
              <a:rPr lang="en-GB" sz="3100" b="1" dirty="0">
                <a:solidFill>
                  <a:srgbClr val="FF0000"/>
                </a:solidFill>
                <a:latin typeface="Arial Black" panose="020B0A04020102020204" pitchFamily="34" charset="0"/>
              </a:rPr>
              <a:t>Reforms to address disease</a:t>
            </a:r>
          </a:p>
          <a:p>
            <a:pPr marL="0" indent="0">
              <a:buNone/>
            </a:pPr>
            <a:r>
              <a:rPr lang="en-GB" b="1" dirty="0"/>
              <a:t>National Health Service Act 1948</a:t>
            </a:r>
          </a:p>
          <a:p>
            <a:pPr marL="0" indent="0">
              <a:buNone/>
            </a:pPr>
            <a:r>
              <a:rPr lang="en-GB" dirty="0"/>
              <a:t>-the National Health Service (NHS) was established in 1948, provided free access to medical care</a:t>
            </a:r>
          </a:p>
          <a:p>
            <a:pPr marL="0" indent="0">
              <a:buNone/>
            </a:pPr>
            <a:endParaRPr lang="en-GB" b="1" dirty="0">
              <a:latin typeface="Arial Black" panose="020B0A04020102020204" pitchFamily="34" charset="0"/>
            </a:endParaRPr>
          </a:p>
          <a:p>
            <a:pPr marL="0" indent="0">
              <a:buNone/>
            </a:pPr>
            <a:r>
              <a:rPr lang="en-GB" b="1" dirty="0">
                <a:solidFill>
                  <a:srgbClr val="FF0000"/>
                </a:solidFill>
                <a:latin typeface="Arial Black" panose="020B0A04020102020204" pitchFamily="34" charset="0"/>
              </a:rPr>
              <a:t>Reforms to address squalor</a:t>
            </a:r>
          </a:p>
          <a:p>
            <a:pPr marL="0" indent="0">
              <a:buNone/>
            </a:pPr>
            <a:r>
              <a:rPr lang="en-GB" b="1" dirty="0"/>
              <a:t>New Towns Act 1946</a:t>
            </a:r>
          </a:p>
          <a:p>
            <a:r>
              <a:rPr lang="en-GB" dirty="0"/>
              <a:t>twelve new towns were planned in order to reduce overcrowding</a:t>
            </a:r>
          </a:p>
          <a:p>
            <a:pPr marL="0" indent="0">
              <a:buNone/>
            </a:pPr>
            <a:endParaRPr lang="en-GB" dirty="0"/>
          </a:p>
          <a:p>
            <a:pPr marL="0" indent="0">
              <a:buNone/>
            </a:pPr>
            <a:r>
              <a:rPr lang="en-GB" b="1" dirty="0"/>
              <a:t>Housing Act 1949</a:t>
            </a:r>
          </a:p>
          <a:p>
            <a:r>
              <a:rPr lang="en-GB" dirty="0"/>
              <a:t>councils could buy houses in disrepair and make improvements</a:t>
            </a:r>
          </a:p>
          <a:p>
            <a:r>
              <a:rPr lang="en-GB" dirty="0"/>
              <a:t>householders could apply for assistance to make improvements</a:t>
            </a:r>
          </a:p>
          <a:p>
            <a:pPr marL="0" indent="0">
              <a:buNone/>
            </a:pPr>
            <a:endParaRPr lang="en-GB" dirty="0"/>
          </a:p>
        </p:txBody>
      </p:sp>
    </p:spTree>
    <p:extLst>
      <p:ext uri="{BB962C8B-B14F-4D97-AF65-F5344CB8AC3E}">
        <p14:creationId xmlns:p14="http://schemas.microsoft.com/office/powerpoint/2010/main" val="3490661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7030A0"/>
                </a:solidFill>
                <a:latin typeface="Arial Black" panose="020B0A04020102020204" pitchFamily="34" charset="0"/>
              </a:rPr>
              <a:t>Attlee Government, 1945–1951</a:t>
            </a:r>
            <a:endParaRPr lang="en-GB" dirty="0"/>
          </a:p>
        </p:txBody>
      </p:sp>
      <p:sp>
        <p:nvSpPr>
          <p:cNvPr id="3" name="Content Placeholder 2"/>
          <p:cNvSpPr>
            <a:spLocks noGrp="1"/>
          </p:cNvSpPr>
          <p:nvPr>
            <p:ph idx="1"/>
          </p:nvPr>
        </p:nvSpPr>
        <p:spPr>
          <a:xfrm>
            <a:off x="406400" y="1825624"/>
            <a:ext cx="10947400" cy="5032376"/>
          </a:xfrm>
        </p:spPr>
        <p:txBody>
          <a:bodyPr>
            <a:normAutofit/>
          </a:bodyPr>
          <a:lstStyle/>
          <a:p>
            <a:pPr marL="0" indent="0">
              <a:buNone/>
            </a:pPr>
            <a:r>
              <a:rPr lang="en-GB" sz="2400" b="1" dirty="0">
                <a:solidFill>
                  <a:srgbClr val="FF0000"/>
                </a:solidFill>
                <a:latin typeface="Arial Black" panose="020B0A04020102020204" pitchFamily="34" charset="0"/>
              </a:rPr>
              <a:t>Reforms to address ignorance</a:t>
            </a:r>
          </a:p>
          <a:p>
            <a:pPr marL="0" indent="0">
              <a:buNone/>
            </a:pPr>
            <a:r>
              <a:rPr lang="en-GB" sz="2400" b="1" dirty="0"/>
              <a:t>Education Act 1944</a:t>
            </a:r>
          </a:p>
          <a:p>
            <a:r>
              <a:rPr lang="en-GB" sz="2400" dirty="0"/>
              <a:t>all local authorities had to provide primary, secondary and further education</a:t>
            </a:r>
          </a:p>
          <a:p>
            <a:r>
              <a:rPr lang="en-GB" sz="2400" dirty="0"/>
              <a:t>free education was available for all until the age of 15</a:t>
            </a:r>
          </a:p>
          <a:p>
            <a:pPr marL="0" indent="0">
              <a:buNone/>
            </a:pPr>
            <a:endParaRPr lang="en-GB" sz="2400" b="1" dirty="0"/>
          </a:p>
          <a:p>
            <a:pPr marL="0" indent="0">
              <a:buNone/>
            </a:pPr>
            <a:r>
              <a:rPr lang="en-GB" sz="2400" b="1" dirty="0">
                <a:solidFill>
                  <a:srgbClr val="FF0000"/>
                </a:solidFill>
                <a:latin typeface="Arial Black" panose="020B0A04020102020204" pitchFamily="34" charset="0"/>
              </a:rPr>
              <a:t>Reforms to address idleness</a:t>
            </a:r>
          </a:p>
          <a:p>
            <a:r>
              <a:rPr lang="en-GB" sz="2400" dirty="0"/>
              <a:t>Labour Government nationalised (brought under Government control) industries in Britain in order to create and maintain job levels. This included industries such as:</a:t>
            </a:r>
          </a:p>
          <a:p>
            <a:pPr marL="914400" lvl="2" indent="0">
              <a:buNone/>
            </a:pPr>
            <a:r>
              <a:rPr lang="en-GB" sz="2400" dirty="0"/>
              <a:t>Steel 		iron 		gas</a:t>
            </a:r>
          </a:p>
          <a:p>
            <a:pPr marL="914400" lvl="2" indent="0">
              <a:buNone/>
            </a:pPr>
            <a:r>
              <a:rPr lang="en-GB" sz="2400" dirty="0"/>
              <a:t>Coal 		electricity 	railways</a:t>
            </a:r>
          </a:p>
          <a:p>
            <a:pPr marL="0" indent="0">
              <a:buNone/>
            </a:pPr>
            <a:endParaRPr lang="en-GB" dirty="0"/>
          </a:p>
        </p:txBody>
      </p:sp>
    </p:spTree>
    <p:extLst>
      <p:ext uri="{BB962C8B-B14F-4D97-AF65-F5344CB8AC3E}">
        <p14:creationId xmlns:p14="http://schemas.microsoft.com/office/powerpoint/2010/main" val="3742165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675" y="-13097"/>
            <a:ext cx="10515600" cy="1325563"/>
          </a:xfrm>
        </p:spPr>
        <p:txBody>
          <a:bodyPr/>
          <a:lstStyle/>
          <a:p>
            <a:r>
              <a:rPr lang="en-GB" dirty="0">
                <a:solidFill>
                  <a:srgbClr val="7030A0"/>
                </a:solidFill>
                <a:latin typeface="Arial Black" panose="020B0A04020102020204" pitchFamily="34" charset="0"/>
              </a:rPr>
              <a:t>Keynesian Economics</a:t>
            </a:r>
          </a:p>
        </p:txBody>
      </p:sp>
      <p:sp>
        <p:nvSpPr>
          <p:cNvPr id="3" name="Content Placeholder 2"/>
          <p:cNvSpPr>
            <a:spLocks noGrp="1"/>
          </p:cNvSpPr>
          <p:nvPr>
            <p:ph idx="1"/>
          </p:nvPr>
        </p:nvSpPr>
        <p:spPr>
          <a:xfrm>
            <a:off x="266700" y="1193800"/>
            <a:ext cx="8966200" cy="5765799"/>
          </a:xfrm>
        </p:spPr>
        <p:txBody>
          <a:bodyPr>
            <a:normAutofit fontScale="77500" lnSpcReduction="20000"/>
          </a:bodyPr>
          <a:lstStyle/>
          <a:p>
            <a:pPr algn="just"/>
            <a:r>
              <a:rPr lang="en-GB" dirty="0">
                <a:latin typeface="Arial Black" panose="020B0A04020102020204" pitchFamily="34" charset="0"/>
              </a:rPr>
              <a:t>INTERVENTIONIST</a:t>
            </a:r>
            <a:r>
              <a:rPr lang="en-GB" dirty="0"/>
              <a:t>: acknowledges limitations and problems with laissez-faire, and that sectors of the economy are better managed by a centralised state </a:t>
            </a:r>
            <a:r>
              <a:rPr lang="en-GB" i="1" dirty="0"/>
              <a:t>and</a:t>
            </a:r>
            <a:r>
              <a:rPr lang="en-GB" dirty="0"/>
              <a:t> the need for governments to make investments and spending commitments to stimulate economic prosperity</a:t>
            </a:r>
          </a:p>
          <a:p>
            <a:pPr algn="just"/>
            <a:endParaRPr lang="en-GB" dirty="0"/>
          </a:p>
          <a:p>
            <a:pPr algn="just"/>
            <a:r>
              <a:rPr lang="en-GB" dirty="0">
                <a:latin typeface="Arial Black" panose="020B0A04020102020204" pitchFamily="34" charset="0"/>
              </a:rPr>
              <a:t>DEMAND-SIDE</a:t>
            </a:r>
            <a:r>
              <a:rPr lang="en-GB" dirty="0"/>
              <a:t>: argues that economic growth is most effectively created by high demand for products and services</a:t>
            </a:r>
          </a:p>
          <a:p>
            <a:pPr algn="just"/>
            <a:endParaRPr lang="en-GB" dirty="0"/>
          </a:p>
          <a:p>
            <a:pPr algn="just"/>
            <a:r>
              <a:rPr lang="en-GB" b="1" dirty="0">
                <a:latin typeface="Arial Black" panose="020B0A04020102020204" pitchFamily="34" charset="0"/>
              </a:rPr>
              <a:t>FULL EMPLOYMENT: </a:t>
            </a:r>
            <a:r>
              <a:rPr lang="en-GB" dirty="0"/>
              <a:t>focus on people being in work and contributing taxes</a:t>
            </a:r>
          </a:p>
          <a:p>
            <a:pPr algn="just"/>
            <a:endParaRPr lang="en-GB" dirty="0"/>
          </a:p>
          <a:p>
            <a:pPr algn="just"/>
            <a:r>
              <a:rPr lang="en-GB" dirty="0">
                <a:latin typeface="Arial Black" panose="020B0A04020102020204" pitchFamily="34" charset="0"/>
              </a:rPr>
              <a:t>COUNTERCYCLICAL FISCAL POLICY</a:t>
            </a:r>
            <a:r>
              <a:rPr lang="en-GB" dirty="0"/>
              <a:t>: during boom periods, governments ought to increase taxes or cut spending; during periods of economic woe, the government should undertake deficit spending</a:t>
            </a:r>
          </a:p>
          <a:p>
            <a:pPr algn="just"/>
            <a:endParaRPr lang="en-GB" dirty="0"/>
          </a:p>
          <a:p>
            <a:pPr algn="just"/>
            <a:r>
              <a:rPr lang="en-GB" dirty="0"/>
              <a:t>‘</a:t>
            </a:r>
            <a:r>
              <a:rPr lang="en-GB" dirty="0">
                <a:latin typeface="Arial Black" panose="020B0A04020102020204" pitchFamily="34" charset="0"/>
              </a:rPr>
              <a:t>TAX AND SPEND’ </a:t>
            </a:r>
            <a:r>
              <a:rPr lang="en-GB" b="1" dirty="0">
                <a:latin typeface="Arial Black" panose="020B0A04020102020204" pitchFamily="34" charset="0"/>
              </a:rPr>
              <a:t>and WEALTH REDISTRIBUTION</a:t>
            </a:r>
            <a:endParaRPr lang="en-GB" dirty="0">
              <a:latin typeface="Arial Black" panose="020B0A04020102020204" pitchFamily="34" charset="0"/>
            </a:endParaRPr>
          </a:p>
          <a:p>
            <a:pPr marL="0" indent="0">
              <a:buNone/>
            </a:pPr>
            <a:endParaRPr lang="en-GB" dirty="0"/>
          </a:p>
          <a:p>
            <a:pPr marL="0" indent="0">
              <a:buNone/>
            </a:pPr>
            <a:r>
              <a:rPr lang="en-GB" sz="2300" dirty="0"/>
              <a:t>See also: BBC/Open University, ‘John Maynard Keynes,’ </a:t>
            </a:r>
            <a:r>
              <a:rPr lang="en-GB" sz="2300" i="1" dirty="0"/>
              <a:t>Masters of Money </a:t>
            </a:r>
            <a:r>
              <a:rPr lang="en-GB" sz="2300" dirty="0"/>
              <a:t>(2012): </a:t>
            </a:r>
            <a:r>
              <a:rPr lang="en-GB" sz="2300" dirty="0">
                <a:hlinkClick r:id="rId3"/>
              </a:rPr>
              <a:t>https://www.youtube.com/watch?v=CkHooEp3vRE</a:t>
            </a:r>
            <a:endParaRPr lang="en-GB" sz="2300" dirty="0"/>
          </a:p>
          <a:p>
            <a:pPr marL="0" indent="0">
              <a:buNone/>
            </a:pPr>
            <a:endParaRPr lang="en-GB" dirty="0"/>
          </a:p>
        </p:txBody>
      </p:sp>
      <p:pic>
        <p:nvPicPr>
          <p:cNvPr id="4" name="Picture 3"/>
          <p:cNvPicPr>
            <a:picLocks noChangeAspect="1"/>
          </p:cNvPicPr>
          <p:nvPr/>
        </p:nvPicPr>
        <p:blipFill>
          <a:blip r:embed="rId4"/>
          <a:stretch>
            <a:fillRect/>
          </a:stretch>
        </p:blipFill>
        <p:spPr>
          <a:xfrm>
            <a:off x="9651735" y="-13097"/>
            <a:ext cx="2540265" cy="3810397"/>
          </a:xfrm>
          <a:prstGeom prst="rect">
            <a:avLst/>
          </a:prstGeom>
        </p:spPr>
      </p:pic>
      <p:pic>
        <p:nvPicPr>
          <p:cNvPr id="5" name="Picture 4"/>
          <p:cNvPicPr>
            <a:picLocks noChangeAspect="1"/>
          </p:cNvPicPr>
          <p:nvPr/>
        </p:nvPicPr>
        <p:blipFill>
          <a:blip r:embed="rId5"/>
          <a:stretch>
            <a:fillRect/>
          </a:stretch>
        </p:blipFill>
        <p:spPr>
          <a:xfrm>
            <a:off x="9655408" y="3454400"/>
            <a:ext cx="2573972" cy="3403600"/>
          </a:xfrm>
          <a:prstGeom prst="rect">
            <a:avLst/>
          </a:prstGeom>
        </p:spPr>
      </p:pic>
      <p:sp>
        <p:nvSpPr>
          <p:cNvPr id="6" name="Rectangle 5"/>
          <p:cNvSpPr/>
          <p:nvPr/>
        </p:nvSpPr>
        <p:spPr>
          <a:xfrm>
            <a:off x="9767888" y="6036269"/>
            <a:ext cx="2345308"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John Maynard Keynes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(1883–1946)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954958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Arial Black" panose="020B0A04020102020204" pitchFamily="34" charset="0"/>
              </a:rPr>
              <a:t>The Post-War Consensus</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Rectangle 3"/>
          <p:cNvSpPr/>
          <p:nvPr/>
        </p:nvSpPr>
        <p:spPr>
          <a:xfrm>
            <a:off x="574911" y="5850235"/>
            <a:ext cx="11181660" cy="923330"/>
          </a:xfrm>
          <a:prstGeom prst="rect">
            <a:avLst/>
          </a:prstGeom>
        </p:spPr>
        <p:txBody>
          <a:bodyPr wrap="square">
            <a:spAutoFit/>
          </a:bodyPr>
          <a:lstStyle/>
          <a:p>
            <a:r>
              <a:rPr lang="en-GB" dirty="0"/>
              <a:t>Adapted from Dennis Kavanagh, ‘Thatcherism and the End of the Post-War Consensus,’ BBC History (2011): </a:t>
            </a:r>
          </a:p>
          <a:p>
            <a:r>
              <a:rPr lang="en-GB" dirty="0">
                <a:hlinkClick r:id="rId3"/>
              </a:rPr>
              <a:t>http://www.bbc.co.uk/history/british/modern/thatcherism_01.shtml</a:t>
            </a:r>
            <a:endParaRPr lang="en-GB" dirty="0"/>
          </a:p>
          <a:p>
            <a:endParaRPr lang="en-GB" dirty="0"/>
          </a:p>
        </p:txBody>
      </p:sp>
      <p:sp>
        <p:nvSpPr>
          <p:cNvPr id="6" name="Rectangle 5"/>
          <p:cNvSpPr/>
          <p:nvPr/>
        </p:nvSpPr>
        <p:spPr>
          <a:xfrm>
            <a:off x="0" y="783360"/>
            <a:ext cx="10382250" cy="5393603"/>
          </a:xfrm>
          <a:prstGeom prst="rect">
            <a:avLst/>
          </a:prstGeom>
        </p:spPr>
        <p:txBody>
          <a:bodyPr wrap="square" lIns="720000" tIns="720000" rIns="720000" bIns="720000">
            <a:spAutoFit/>
          </a:bodyPr>
          <a:lstStyle/>
          <a:p>
            <a:pPr algn="just"/>
            <a:r>
              <a:rPr lang="en-GB" sz="3200" b="0" i="0" dirty="0">
                <a:solidFill>
                  <a:srgbClr val="424242"/>
                </a:solidFill>
                <a:effectLst/>
                <a:latin typeface="Arial Black" panose="020B0A04020102020204" pitchFamily="34" charset="0"/>
              </a:rPr>
              <a:t>1. Governments accepted a commitment to maintain </a:t>
            </a:r>
            <a:r>
              <a:rPr lang="en-GB" sz="3200" b="0" i="0" dirty="0">
                <a:solidFill>
                  <a:srgbClr val="7030A0"/>
                </a:solidFill>
                <a:effectLst/>
                <a:latin typeface="Arial Black" panose="020B0A04020102020204" pitchFamily="34" charset="0"/>
              </a:rPr>
              <a:t>full employment </a:t>
            </a:r>
            <a:r>
              <a:rPr lang="en-GB" sz="3200" b="0" i="0" dirty="0">
                <a:solidFill>
                  <a:srgbClr val="424242"/>
                </a:solidFill>
                <a:effectLst/>
                <a:latin typeface="Arial Black" panose="020B0A04020102020204" pitchFamily="34" charset="0"/>
              </a:rPr>
              <a:t>by Keynesian techniques of economic management and </a:t>
            </a:r>
            <a:r>
              <a:rPr lang="en-GB" sz="3200" b="0" i="0" dirty="0">
                <a:solidFill>
                  <a:srgbClr val="7030A0"/>
                </a:solidFill>
                <a:effectLst/>
                <a:latin typeface="Arial Black" panose="020B0A04020102020204" pitchFamily="34" charset="0"/>
              </a:rPr>
              <a:t>intervention</a:t>
            </a:r>
            <a:r>
              <a:rPr lang="en-GB" sz="3200" b="0" i="0" dirty="0">
                <a:solidFill>
                  <a:srgbClr val="424242"/>
                </a:solidFill>
                <a:effectLst/>
                <a:latin typeface="Arial Black" panose="020B0A04020102020204" pitchFamily="34" charset="0"/>
              </a:rPr>
              <a:t>. Ministers would use their levers, such as cutting taxes and </a:t>
            </a:r>
            <a:r>
              <a:rPr lang="en-GB" sz="3200" b="0" i="0" dirty="0">
                <a:solidFill>
                  <a:srgbClr val="7030A0"/>
                </a:solidFill>
                <a:effectLst/>
                <a:latin typeface="Arial Black" panose="020B0A04020102020204" pitchFamily="34" charset="0"/>
              </a:rPr>
              <a:t>boosting state spending</a:t>
            </a:r>
            <a:r>
              <a:rPr lang="en-GB" sz="3200" b="0" i="0" dirty="0">
                <a:solidFill>
                  <a:srgbClr val="424242"/>
                </a:solidFill>
                <a:effectLst/>
                <a:latin typeface="Arial Black" panose="020B0A04020102020204" pitchFamily="34" charset="0"/>
              </a:rPr>
              <a:t>, to increase the level of economic activity.</a:t>
            </a:r>
            <a:endParaRPr lang="en-GB" sz="3200" dirty="0">
              <a:latin typeface="Arial Black" panose="020B0A04020102020204" pitchFamily="34" charset="0"/>
            </a:endParaRPr>
          </a:p>
        </p:txBody>
      </p:sp>
      <p:pic>
        <p:nvPicPr>
          <p:cNvPr id="5" name="Picture 4"/>
          <p:cNvPicPr>
            <a:picLocks noChangeAspect="1"/>
          </p:cNvPicPr>
          <p:nvPr/>
        </p:nvPicPr>
        <p:blipFill>
          <a:blip r:embed="rId4"/>
          <a:stretch>
            <a:fillRect/>
          </a:stretch>
        </p:blipFill>
        <p:spPr>
          <a:xfrm>
            <a:off x="10074891" y="1690688"/>
            <a:ext cx="2097206" cy="3158002"/>
          </a:xfrm>
          <a:prstGeom prst="rect">
            <a:avLst/>
          </a:prstGeom>
        </p:spPr>
      </p:pic>
    </p:spTree>
    <p:extLst>
      <p:ext uri="{BB962C8B-B14F-4D97-AF65-F5344CB8AC3E}">
        <p14:creationId xmlns:p14="http://schemas.microsoft.com/office/powerpoint/2010/main" val="1995808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Arial Black" panose="020B0A04020102020204" pitchFamily="34" charset="0"/>
              </a:rPr>
              <a:t>The Post-War Consensus</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Rectangle 5"/>
          <p:cNvSpPr/>
          <p:nvPr/>
        </p:nvSpPr>
        <p:spPr>
          <a:xfrm>
            <a:off x="0" y="971955"/>
            <a:ext cx="12192000" cy="6378488"/>
          </a:xfrm>
          <a:prstGeom prst="rect">
            <a:avLst/>
          </a:prstGeom>
        </p:spPr>
        <p:txBody>
          <a:bodyPr wrap="square" lIns="720000" tIns="720000" rIns="720000" bIns="720000">
            <a:spAutoFit/>
          </a:bodyPr>
          <a:lstStyle/>
          <a:p>
            <a:pPr algn="just"/>
            <a:r>
              <a:rPr lang="en-GB" sz="3200" b="0" i="0" dirty="0">
                <a:solidFill>
                  <a:srgbClr val="424242"/>
                </a:solidFill>
                <a:effectLst/>
                <a:latin typeface="Arial Black" panose="020B0A04020102020204" pitchFamily="34" charset="0"/>
              </a:rPr>
              <a:t>2.	Acceptance and some encouragement of the role of the </a:t>
            </a:r>
            <a:r>
              <a:rPr lang="en-GB" sz="3200" b="0" i="0" dirty="0">
                <a:solidFill>
                  <a:srgbClr val="7030A0"/>
                </a:solidFill>
                <a:effectLst/>
                <a:latin typeface="Arial Black" panose="020B0A04020102020204" pitchFamily="34" charset="0"/>
              </a:rPr>
              <a:t>trade unions</a:t>
            </a:r>
            <a:r>
              <a:rPr lang="en-GB" sz="3200" b="0" i="0" dirty="0">
                <a:solidFill>
                  <a:srgbClr val="424242"/>
                </a:solidFill>
                <a:effectLst/>
                <a:latin typeface="Arial Black" panose="020B0A04020102020204" pitchFamily="34" charset="0"/>
              </a:rPr>
              <a:t>. In contrast to pre-war years, governments recognised and consulted them regularly on workplace relations and economic policy. The unions’ access to government </a:t>
            </a:r>
            <a:r>
              <a:rPr lang="en-GB" sz="3200" dirty="0">
                <a:latin typeface="Arial Black" panose="020B0A04020102020204" pitchFamily="34" charset="0"/>
              </a:rPr>
              <a:t>(e.g. Harold Wilson’s ‘Social Contract’)</a:t>
            </a:r>
            <a:r>
              <a:rPr lang="en-GB" sz="3200" b="0" i="0" dirty="0">
                <a:solidFill>
                  <a:srgbClr val="424242"/>
                </a:solidFill>
                <a:effectLst/>
                <a:latin typeface="Arial Black" panose="020B0A04020102020204" pitchFamily="34" charset="0"/>
              </a:rPr>
              <a:t> was increased partly by full employment and partly by governments turning, post-1961, to income policies as a way of curbing inflation.</a:t>
            </a:r>
            <a:endParaRPr lang="en-GB" sz="3200" dirty="0">
              <a:latin typeface="Arial Black" panose="020B0A04020102020204" pitchFamily="34" charset="0"/>
            </a:endParaRPr>
          </a:p>
        </p:txBody>
      </p:sp>
    </p:spTree>
    <p:extLst>
      <p:ext uri="{BB962C8B-B14F-4D97-AF65-F5344CB8AC3E}">
        <p14:creationId xmlns:p14="http://schemas.microsoft.com/office/powerpoint/2010/main" val="12335445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Arial Black" panose="020B0A04020102020204" pitchFamily="34" charset="0"/>
              </a:rPr>
              <a:t>The Post-War Consensus</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Rectangle 5"/>
          <p:cNvSpPr/>
          <p:nvPr/>
        </p:nvSpPr>
        <p:spPr>
          <a:xfrm>
            <a:off x="0" y="883501"/>
            <a:ext cx="12192000" cy="3423833"/>
          </a:xfrm>
          <a:prstGeom prst="rect">
            <a:avLst/>
          </a:prstGeom>
        </p:spPr>
        <p:txBody>
          <a:bodyPr wrap="square" lIns="720000" tIns="720000" rIns="720000" bIns="720000">
            <a:spAutoFit/>
          </a:bodyPr>
          <a:lstStyle/>
          <a:p>
            <a:pPr algn="just"/>
            <a:r>
              <a:rPr lang="en-GB" sz="3200" b="0" i="0" dirty="0">
                <a:solidFill>
                  <a:srgbClr val="424242"/>
                </a:solidFill>
                <a:effectLst/>
                <a:latin typeface="Arial Black" panose="020B0A04020102020204" pitchFamily="34" charset="0"/>
              </a:rPr>
              <a:t>3.	The </a:t>
            </a:r>
            <a:r>
              <a:rPr lang="en-GB" sz="3200" b="0" i="0" dirty="0">
                <a:solidFill>
                  <a:srgbClr val="7030A0"/>
                </a:solidFill>
                <a:effectLst/>
                <a:latin typeface="Arial Black" panose="020B0A04020102020204" pitchFamily="34" charset="0"/>
              </a:rPr>
              <a:t>mixed economy</a:t>
            </a:r>
            <a:r>
              <a:rPr lang="en-GB" sz="3200" b="0" i="0" dirty="0">
                <a:solidFill>
                  <a:srgbClr val="424242"/>
                </a:solidFill>
                <a:effectLst/>
                <a:latin typeface="Arial Black" panose="020B0A04020102020204" pitchFamily="34" charset="0"/>
              </a:rPr>
              <a:t>, with a large role for </a:t>
            </a:r>
            <a:r>
              <a:rPr lang="en-GB" sz="3200" b="0" i="0" dirty="0">
                <a:solidFill>
                  <a:srgbClr val="7030A0"/>
                </a:solidFill>
                <a:effectLst/>
                <a:latin typeface="Arial Black" panose="020B0A04020102020204" pitchFamily="34" charset="0"/>
              </a:rPr>
              <a:t>state ownership </a:t>
            </a:r>
            <a:r>
              <a:rPr lang="en-GB" sz="3200" b="0" i="0" dirty="0">
                <a:solidFill>
                  <a:schemeClr val="tx1">
                    <a:lumMod val="75000"/>
                    <a:lumOff val="25000"/>
                  </a:schemeClr>
                </a:solidFill>
                <a:effectLst/>
                <a:latin typeface="Arial Black" panose="020B0A04020102020204" pitchFamily="34" charset="0"/>
              </a:rPr>
              <a:t>of the utilities </a:t>
            </a:r>
            <a:r>
              <a:rPr lang="en-GB" sz="3200" b="0" i="0" dirty="0">
                <a:solidFill>
                  <a:srgbClr val="424242"/>
                </a:solidFill>
                <a:effectLst/>
                <a:latin typeface="Arial Black" panose="020B0A04020102020204" pitchFamily="34" charset="0"/>
              </a:rPr>
              <a:t>(such as gas, electricity, coal, rail, etc.) and </a:t>
            </a:r>
            <a:r>
              <a:rPr lang="en-GB" sz="3200" b="0" i="0" dirty="0">
                <a:solidFill>
                  <a:srgbClr val="7030A0"/>
                </a:solidFill>
                <a:effectLst/>
                <a:latin typeface="Arial Black" panose="020B0A04020102020204" pitchFamily="34" charset="0"/>
              </a:rPr>
              <a:t>intervention</a:t>
            </a:r>
            <a:r>
              <a:rPr lang="en-GB" sz="3200" b="0" i="0" dirty="0">
                <a:solidFill>
                  <a:srgbClr val="424242"/>
                </a:solidFill>
                <a:effectLst/>
                <a:latin typeface="Arial Black" panose="020B0A04020102020204" pitchFamily="34" charset="0"/>
              </a:rPr>
              <a:t> and </a:t>
            </a:r>
            <a:r>
              <a:rPr lang="en-GB" sz="3200" b="0" i="0" dirty="0">
                <a:solidFill>
                  <a:srgbClr val="7030A0"/>
                </a:solidFill>
                <a:effectLst/>
                <a:latin typeface="Arial Black" panose="020B0A04020102020204" pitchFamily="34" charset="0"/>
              </a:rPr>
              <a:t>planning</a:t>
            </a:r>
            <a:r>
              <a:rPr lang="en-GB" sz="3200" b="0" i="0" dirty="0">
                <a:solidFill>
                  <a:srgbClr val="424242"/>
                </a:solidFill>
                <a:effectLst/>
                <a:latin typeface="Arial Black" panose="020B0A04020102020204" pitchFamily="34" charset="0"/>
              </a:rPr>
              <a:t> in the economy.</a:t>
            </a:r>
            <a:endParaRPr lang="en-GB" sz="3200" dirty="0">
              <a:latin typeface="Arial Black" panose="020B0A04020102020204" pitchFamily="34" charset="0"/>
            </a:endParaRPr>
          </a:p>
        </p:txBody>
      </p:sp>
      <p:pic>
        <p:nvPicPr>
          <p:cNvPr id="5" name="Picture 4"/>
          <p:cNvPicPr>
            <a:picLocks noChangeAspect="1"/>
          </p:cNvPicPr>
          <p:nvPr/>
        </p:nvPicPr>
        <p:blipFill>
          <a:blip r:embed="rId3"/>
          <a:stretch>
            <a:fillRect/>
          </a:stretch>
        </p:blipFill>
        <p:spPr>
          <a:xfrm>
            <a:off x="3657600" y="3694934"/>
            <a:ext cx="4699226" cy="3163066"/>
          </a:xfrm>
          <a:prstGeom prst="rect">
            <a:avLst/>
          </a:prstGeom>
        </p:spPr>
      </p:pic>
    </p:spTree>
    <p:extLst>
      <p:ext uri="{BB962C8B-B14F-4D97-AF65-F5344CB8AC3E}">
        <p14:creationId xmlns:p14="http://schemas.microsoft.com/office/powerpoint/2010/main" val="25944953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Arial Black" panose="020B0A04020102020204" pitchFamily="34" charset="0"/>
              </a:rPr>
              <a:t>The Post-War Consensus</a:t>
            </a:r>
          </a:p>
        </p:txBody>
      </p:sp>
      <p:sp>
        <p:nvSpPr>
          <p:cNvPr id="3" name="Content Placeholder 2"/>
          <p:cNvSpPr>
            <a:spLocks noGrp="1"/>
          </p:cNvSpPr>
          <p:nvPr>
            <p:ph idx="1"/>
          </p:nvPr>
        </p:nvSpPr>
        <p:spPr>
          <a:xfrm>
            <a:off x="1406236" y="6356061"/>
            <a:ext cx="10515600" cy="4351338"/>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Rectangle 5"/>
          <p:cNvSpPr/>
          <p:nvPr/>
        </p:nvSpPr>
        <p:spPr>
          <a:xfrm>
            <a:off x="0" y="883501"/>
            <a:ext cx="12192000" cy="5393603"/>
          </a:xfrm>
          <a:prstGeom prst="rect">
            <a:avLst/>
          </a:prstGeom>
        </p:spPr>
        <p:txBody>
          <a:bodyPr wrap="square" lIns="720000" tIns="720000" rIns="720000" bIns="720000">
            <a:spAutoFit/>
          </a:bodyPr>
          <a:lstStyle/>
          <a:p>
            <a:pPr algn="just"/>
            <a:r>
              <a:rPr lang="en-GB" sz="3200" dirty="0">
                <a:solidFill>
                  <a:srgbClr val="424242"/>
                </a:solidFill>
                <a:latin typeface="Arial Black" panose="020B0A04020102020204" pitchFamily="34" charset="0"/>
              </a:rPr>
              <a:t>4.  </a:t>
            </a:r>
            <a:r>
              <a:rPr lang="en-GB" sz="3200" dirty="0">
                <a:solidFill>
                  <a:srgbClr val="7030A0"/>
                </a:solidFill>
                <a:latin typeface="Arial Black" panose="020B0A04020102020204" pitchFamily="34" charset="0"/>
              </a:rPr>
              <a:t>The Welfare State</a:t>
            </a:r>
            <a:r>
              <a:rPr lang="en-GB" sz="3200" dirty="0">
                <a:solidFill>
                  <a:srgbClr val="424242"/>
                </a:solidFill>
                <a:latin typeface="Arial Black" panose="020B0A04020102020204" pitchFamily="34" charset="0"/>
              </a:rPr>
              <a:t>: object of the </a:t>
            </a:r>
            <a:r>
              <a:rPr lang="en-GB" sz="3200" dirty="0">
                <a:solidFill>
                  <a:srgbClr val="7030A0"/>
                </a:solidFill>
                <a:latin typeface="Arial Black" panose="020B0A04020102020204" pitchFamily="34" charset="0"/>
              </a:rPr>
              <a:t>national insurance </a:t>
            </a:r>
            <a:r>
              <a:rPr lang="en-GB" sz="3200" dirty="0">
                <a:solidFill>
                  <a:srgbClr val="424242"/>
                </a:solidFill>
                <a:latin typeface="Arial Black" panose="020B0A04020102020204" pitchFamily="34" charset="0"/>
              </a:rPr>
              <a:t>system and the </a:t>
            </a:r>
            <a:r>
              <a:rPr lang="en-GB" sz="3200" dirty="0">
                <a:solidFill>
                  <a:srgbClr val="7030A0"/>
                </a:solidFill>
                <a:latin typeface="Arial Black" panose="020B0A04020102020204" pitchFamily="34" charset="0"/>
              </a:rPr>
              <a:t>National Health Service </a:t>
            </a:r>
            <a:r>
              <a:rPr lang="en-GB" sz="3200" dirty="0">
                <a:solidFill>
                  <a:srgbClr val="424242"/>
                </a:solidFill>
                <a:latin typeface="Arial Black" panose="020B0A04020102020204" pitchFamily="34" charset="0"/>
              </a:rPr>
              <a:t>was to provide an adequate income and free health when a family’s income was hit by, for example, sickness, old age, unemployment or death of the main breadwinner. The services were provided out of general taxation, or insurance, and represented social citizenship.  </a:t>
            </a:r>
            <a:endParaRPr lang="en-GB" sz="3200" dirty="0">
              <a:latin typeface="Arial Black" panose="020B0A04020102020204" pitchFamily="34" charset="0"/>
            </a:endParaRPr>
          </a:p>
        </p:txBody>
      </p:sp>
    </p:spTree>
    <p:extLst>
      <p:ext uri="{BB962C8B-B14F-4D97-AF65-F5344CB8AC3E}">
        <p14:creationId xmlns:p14="http://schemas.microsoft.com/office/powerpoint/2010/main" val="9583847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Arial Black" panose="020B0A04020102020204" pitchFamily="34" charset="0"/>
              </a:rPr>
              <a:t>The Post-War Consensus</a:t>
            </a:r>
          </a:p>
        </p:txBody>
      </p:sp>
      <p:sp>
        <p:nvSpPr>
          <p:cNvPr id="3" name="Content Placeholder 2"/>
          <p:cNvSpPr>
            <a:spLocks noGrp="1"/>
          </p:cNvSpPr>
          <p:nvPr>
            <p:ph idx="1"/>
          </p:nvPr>
        </p:nvSpPr>
        <p:spPr>
          <a:xfrm>
            <a:off x="838200" y="1617890"/>
            <a:ext cx="10515600" cy="4351338"/>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Rectangle 5"/>
          <p:cNvSpPr/>
          <p:nvPr/>
        </p:nvSpPr>
        <p:spPr>
          <a:xfrm>
            <a:off x="0" y="1027906"/>
            <a:ext cx="12192000" cy="4408718"/>
          </a:xfrm>
          <a:prstGeom prst="rect">
            <a:avLst/>
          </a:prstGeom>
        </p:spPr>
        <p:txBody>
          <a:bodyPr wrap="square" lIns="720000" tIns="720000" rIns="720000" bIns="720000">
            <a:spAutoFit/>
          </a:bodyPr>
          <a:lstStyle/>
          <a:p>
            <a:pPr algn="just"/>
            <a:r>
              <a:rPr lang="en-GB" sz="3200" b="0" i="0" dirty="0">
                <a:solidFill>
                  <a:srgbClr val="424242"/>
                </a:solidFill>
                <a:effectLst/>
                <a:latin typeface="Arial Black" panose="020B0A04020102020204" pitchFamily="34" charset="0"/>
              </a:rPr>
              <a:t>5. There was a belief that government could play a positive role in promoting greater equality through ‘social engineering,’ e.g. by </a:t>
            </a:r>
            <a:r>
              <a:rPr lang="en-GB" sz="3200" b="0" i="0" dirty="0">
                <a:solidFill>
                  <a:srgbClr val="7030A0"/>
                </a:solidFill>
                <a:effectLst/>
                <a:latin typeface="Arial Black" panose="020B0A04020102020204" pitchFamily="34" charset="0"/>
              </a:rPr>
              <a:t>progressive taxation</a:t>
            </a:r>
            <a:r>
              <a:rPr lang="en-GB" sz="3200" b="0" i="0" dirty="0">
                <a:solidFill>
                  <a:srgbClr val="424242"/>
                </a:solidFill>
                <a:effectLst/>
                <a:latin typeface="Arial Black" panose="020B0A04020102020204" pitchFamily="34" charset="0"/>
              </a:rPr>
              <a:t>, </a:t>
            </a:r>
            <a:r>
              <a:rPr lang="en-GB" sz="3200" b="0" i="0" dirty="0">
                <a:solidFill>
                  <a:srgbClr val="7030A0"/>
                </a:solidFill>
                <a:effectLst/>
                <a:latin typeface="Arial Black" panose="020B0A04020102020204" pitchFamily="34" charset="0"/>
              </a:rPr>
              <a:t>redistributive welfare spending</a:t>
            </a:r>
            <a:r>
              <a:rPr lang="en-GB" sz="3200" b="0" i="0" dirty="0">
                <a:solidFill>
                  <a:srgbClr val="424242"/>
                </a:solidFill>
                <a:effectLst/>
                <a:latin typeface="Arial Black" panose="020B0A04020102020204" pitchFamily="34" charset="0"/>
              </a:rPr>
              <a:t>, comprehensive schooling and regional policies.</a:t>
            </a:r>
            <a:endParaRPr lang="en-GB" sz="3200" dirty="0">
              <a:latin typeface="Arial Black" panose="020B0A04020102020204" pitchFamily="34" charset="0"/>
            </a:endParaRPr>
          </a:p>
        </p:txBody>
      </p:sp>
    </p:spTree>
    <p:extLst>
      <p:ext uri="{BB962C8B-B14F-4D97-AF65-F5344CB8AC3E}">
        <p14:creationId xmlns:p14="http://schemas.microsoft.com/office/powerpoint/2010/main" val="2591138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Arial Black" panose="020B0A04020102020204" pitchFamily="34" charset="0"/>
              </a:rPr>
              <a:t>The Post-War Consensus</a:t>
            </a:r>
          </a:p>
        </p:txBody>
      </p:sp>
      <p:sp>
        <p:nvSpPr>
          <p:cNvPr id="6" name="Rectangle 5"/>
          <p:cNvSpPr/>
          <p:nvPr/>
        </p:nvSpPr>
        <p:spPr>
          <a:xfrm>
            <a:off x="0" y="1275803"/>
            <a:ext cx="12192000" cy="5393603"/>
          </a:xfrm>
          <a:prstGeom prst="rect">
            <a:avLst/>
          </a:prstGeom>
        </p:spPr>
        <p:txBody>
          <a:bodyPr wrap="square" lIns="720000" tIns="720000" rIns="720000" bIns="720000">
            <a:spAutoFit/>
          </a:bodyPr>
          <a:lstStyle/>
          <a:p>
            <a:pPr algn="just"/>
            <a:r>
              <a:rPr lang="en-GB" sz="3200" dirty="0">
                <a:solidFill>
                  <a:srgbClr val="424242"/>
                </a:solidFill>
                <a:latin typeface="Arial Black" panose="020B0A04020102020204" pitchFamily="34" charset="0"/>
              </a:rPr>
              <a:t>Foreign policy support for:</a:t>
            </a:r>
          </a:p>
          <a:p>
            <a:pPr marL="457200" indent="-457200" algn="just">
              <a:buFont typeface="Arial" panose="020B0604020202020204" pitchFamily="34" charset="0"/>
              <a:buChar char="•"/>
            </a:pPr>
            <a:endParaRPr lang="en-GB" sz="3200" dirty="0">
              <a:solidFill>
                <a:srgbClr val="424242"/>
              </a:solidFill>
              <a:latin typeface="Arial Black" panose="020B0A04020102020204" pitchFamily="34" charset="0"/>
            </a:endParaRPr>
          </a:p>
          <a:p>
            <a:pPr marL="457200" indent="-457200" algn="just">
              <a:buFont typeface="Arial" panose="020B0604020202020204" pitchFamily="34" charset="0"/>
              <a:buChar char="•"/>
            </a:pPr>
            <a:r>
              <a:rPr lang="en-GB" sz="3200" dirty="0">
                <a:solidFill>
                  <a:schemeClr val="bg2">
                    <a:lumMod val="25000"/>
                  </a:schemeClr>
                </a:solidFill>
                <a:latin typeface="Arial Black" panose="020B0A04020102020204" pitchFamily="34" charset="0"/>
              </a:rPr>
              <a:t>Transition of the British Empire to the Commonwealth</a:t>
            </a:r>
          </a:p>
          <a:p>
            <a:pPr marL="457200" indent="-457200" algn="just">
              <a:buFont typeface="Arial" panose="020B0604020202020204" pitchFamily="34" charset="0"/>
              <a:buChar char="•"/>
            </a:pPr>
            <a:r>
              <a:rPr lang="en-GB" sz="3200" dirty="0">
                <a:solidFill>
                  <a:schemeClr val="bg2">
                    <a:lumMod val="25000"/>
                  </a:schemeClr>
                </a:solidFill>
                <a:latin typeface="Arial Black" panose="020B0A04020102020204" pitchFamily="34" charset="0"/>
              </a:rPr>
              <a:t>British membership of the North Atlantic Treaty Organisation (</a:t>
            </a:r>
            <a:r>
              <a:rPr lang="en-GB" sz="3200" dirty="0" err="1">
                <a:solidFill>
                  <a:schemeClr val="bg2">
                    <a:lumMod val="25000"/>
                  </a:schemeClr>
                </a:solidFill>
                <a:latin typeface="Arial Black" panose="020B0A04020102020204" pitchFamily="34" charset="0"/>
              </a:rPr>
              <a:t>Nato</a:t>
            </a:r>
            <a:r>
              <a:rPr lang="en-GB" sz="3200" dirty="0">
                <a:solidFill>
                  <a:schemeClr val="bg2">
                    <a:lumMod val="25000"/>
                  </a:schemeClr>
                </a:solidFill>
                <a:latin typeface="Arial Black" panose="020B0A04020102020204" pitchFamily="34" charset="0"/>
              </a:rPr>
              <a:t>)</a:t>
            </a:r>
          </a:p>
          <a:p>
            <a:pPr marL="457200" indent="-457200" algn="just">
              <a:buFont typeface="Arial" panose="020B0604020202020204" pitchFamily="34" charset="0"/>
              <a:buChar char="•"/>
            </a:pPr>
            <a:r>
              <a:rPr lang="en-GB" sz="3200" dirty="0">
                <a:solidFill>
                  <a:schemeClr val="bg2">
                    <a:lumMod val="25000"/>
                  </a:schemeClr>
                </a:solidFill>
                <a:latin typeface="Arial Black" panose="020B0A04020102020204" pitchFamily="34" charset="0"/>
              </a:rPr>
              <a:t>Acquisition and retention of independent nuclear deterrent</a:t>
            </a:r>
          </a:p>
        </p:txBody>
      </p:sp>
    </p:spTree>
    <p:extLst>
      <p:ext uri="{BB962C8B-B14F-4D97-AF65-F5344CB8AC3E}">
        <p14:creationId xmlns:p14="http://schemas.microsoft.com/office/powerpoint/2010/main" val="3389725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83162798"/>
              </p:ext>
            </p:extLst>
          </p:nvPr>
        </p:nvGraphicFramePr>
        <p:xfrm>
          <a:off x="685799" y="69248"/>
          <a:ext cx="10620831" cy="6433152"/>
        </p:xfrm>
        <a:graphic>
          <a:graphicData uri="http://schemas.openxmlformats.org/drawingml/2006/table">
            <a:tbl>
              <a:tblPr/>
              <a:tblGrid>
                <a:gridCol w="1432160">
                  <a:extLst>
                    <a:ext uri="{9D8B030D-6E8A-4147-A177-3AD203B41FA5}">
                      <a16:colId xmlns:a16="http://schemas.microsoft.com/office/drawing/2014/main" val="1182798084"/>
                    </a:ext>
                  </a:extLst>
                </a:gridCol>
                <a:gridCol w="5371805">
                  <a:extLst>
                    <a:ext uri="{9D8B030D-6E8A-4147-A177-3AD203B41FA5}">
                      <a16:colId xmlns:a16="http://schemas.microsoft.com/office/drawing/2014/main" val="2158054022"/>
                    </a:ext>
                  </a:extLst>
                </a:gridCol>
                <a:gridCol w="3816866">
                  <a:extLst>
                    <a:ext uri="{9D8B030D-6E8A-4147-A177-3AD203B41FA5}">
                      <a16:colId xmlns:a16="http://schemas.microsoft.com/office/drawing/2014/main" val="1986365202"/>
                    </a:ext>
                  </a:extLst>
                </a:gridCol>
              </a:tblGrid>
              <a:tr h="277689">
                <a:tc>
                  <a:txBody>
                    <a:bodyPr/>
                    <a:lstStyle/>
                    <a:p>
                      <a:pPr algn="ctr"/>
                      <a:r>
                        <a:rPr lang="en-GB" sz="1800" b="0" dirty="0">
                          <a:solidFill>
                            <a:schemeClr val="tx1"/>
                          </a:solidFill>
                          <a:effectLst/>
                        </a:rPr>
                        <a:t>1940</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rowSpan="2">
                  <a:txBody>
                    <a:bodyPr/>
                    <a:lstStyle/>
                    <a:p>
                      <a:pPr algn="ctr"/>
                      <a:r>
                        <a:rPr lang="en-GB" sz="1800" b="1" dirty="0">
                          <a:solidFill>
                            <a:schemeClr val="bg1"/>
                          </a:solidFill>
                          <a:effectLst/>
                        </a:rPr>
                        <a:t>PM: Winston Churchill</a:t>
                      </a:r>
                    </a:p>
                    <a:p>
                      <a:pPr algn="ct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87DC"/>
                    </a:solidFill>
                  </a:tcPr>
                </a:tc>
                <a:tc>
                  <a:txBody>
                    <a:bodyPr/>
                    <a:lstStyle/>
                    <a:p>
                      <a:pPr algn="ctr"/>
                      <a:r>
                        <a:rPr lang="en-GB" sz="1800" b="1" u="none" strike="noStrike" dirty="0">
                          <a:solidFill>
                            <a:schemeClr val="tx1"/>
                          </a:solidFill>
                          <a:effectLst/>
                        </a:rPr>
                        <a:t>Wartime coalition</a:t>
                      </a: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DDDDD"/>
                    </a:solidFill>
                  </a:tcPr>
                </a:tc>
                <a:extLst>
                  <a:ext uri="{0D108BD9-81ED-4DB2-BD59-A6C34878D82A}">
                    <a16:rowId xmlns:a16="http://schemas.microsoft.com/office/drawing/2014/main" val="152267811"/>
                  </a:ext>
                </a:extLst>
              </a:tr>
              <a:tr h="353708">
                <a:tc>
                  <a:txBody>
                    <a:bodyPr/>
                    <a:lstStyle/>
                    <a:p>
                      <a:pPr algn="ctr"/>
                      <a:r>
                        <a:rPr lang="en-GB" sz="1800" b="0" dirty="0">
                          <a:solidFill>
                            <a:schemeClr val="tx1"/>
                          </a:solidFill>
                          <a:effectLst/>
                        </a:rPr>
                        <a:t>1945</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vMerge="1">
                  <a:txBody>
                    <a:bodyPr/>
                    <a:lstStyle/>
                    <a:p>
                      <a:endParaRPr lang="en-GB"/>
                    </a:p>
                  </a:txBody>
                  <a:tcPr/>
                </a:tc>
                <a:tc>
                  <a:txBody>
                    <a:bodyPr/>
                    <a:lstStyle/>
                    <a:p>
                      <a:pPr algn="ctr"/>
                      <a:r>
                        <a:rPr lang="en-GB" sz="1800" b="1" u="none" strike="noStrike" dirty="0">
                          <a:solidFill>
                            <a:schemeClr val="tx1"/>
                          </a:solidFill>
                          <a:effectLst/>
                        </a:rPr>
                        <a:t>National Government (May</a:t>
                      </a:r>
                      <a:r>
                        <a:rPr lang="en-GB" sz="1800" b="1" u="none" strike="noStrike" baseline="0" dirty="0">
                          <a:solidFill>
                            <a:schemeClr val="tx1"/>
                          </a:solidFill>
                          <a:effectLst/>
                        </a:rPr>
                        <a:t>–June)</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DDDDD"/>
                    </a:solidFill>
                  </a:tcPr>
                </a:tc>
                <a:extLst>
                  <a:ext uri="{0D108BD9-81ED-4DB2-BD59-A6C34878D82A}">
                    <a16:rowId xmlns:a16="http://schemas.microsoft.com/office/drawing/2014/main" val="1506575730"/>
                  </a:ext>
                </a:extLst>
              </a:tr>
              <a:tr h="277689">
                <a:tc>
                  <a:txBody>
                    <a:bodyPr/>
                    <a:lstStyle/>
                    <a:p>
                      <a:pPr algn="ctr"/>
                      <a:r>
                        <a:rPr lang="en-GB" sz="1800" u="none" strike="noStrike" dirty="0">
                          <a:solidFill>
                            <a:schemeClr val="tx1"/>
                          </a:solidFill>
                          <a:effectLst/>
                        </a:rPr>
                        <a:t>1945</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rowSpan="2">
                  <a:txBody>
                    <a:bodyPr/>
                    <a:lstStyle/>
                    <a:p>
                      <a:pPr algn="ctr"/>
                      <a:r>
                        <a:rPr lang="en-GB" sz="1800" b="1" dirty="0">
                          <a:solidFill>
                            <a:schemeClr val="bg1"/>
                          </a:solidFill>
                          <a:effectLst/>
                        </a:rPr>
                        <a:t>Clement Attlee</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C241F"/>
                    </a:solidFill>
                  </a:tcPr>
                </a:tc>
                <a:tc rowSpan="2">
                  <a:txBody>
                    <a:bodyPr/>
                    <a:lstStyle/>
                    <a:p>
                      <a:pPr algn="ctr"/>
                      <a:r>
                        <a:rPr lang="en-GB" sz="1800" b="1" dirty="0">
                          <a:solidFill>
                            <a:schemeClr val="tx1"/>
                          </a:solidFill>
                          <a:effectLst/>
                        </a:rPr>
                        <a:t>Labour</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FCCCC"/>
                    </a:solidFill>
                  </a:tcPr>
                </a:tc>
                <a:extLst>
                  <a:ext uri="{0D108BD9-81ED-4DB2-BD59-A6C34878D82A}">
                    <a16:rowId xmlns:a16="http://schemas.microsoft.com/office/drawing/2014/main" val="2197450161"/>
                  </a:ext>
                </a:extLst>
              </a:tr>
              <a:tr h="353708">
                <a:tc>
                  <a:txBody>
                    <a:bodyPr/>
                    <a:lstStyle/>
                    <a:p>
                      <a:pPr algn="ctr"/>
                      <a:r>
                        <a:rPr lang="en-GB" sz="1800" u="none" strike="noStrike" dirty="0">
                          <a:solidFill>
                            <a:schemeClr val="tx1"/>
                          </a:solidFill>
                          <a:effectLst/>
                        </a:rPr>
                        <a:t>1950</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373351654"/>
                  </a:ext>
                </a:extLst>
              </a:tr>
              <a:tr h="277689">
                <a:tc>
                  <a:txBody>
                    <a:bodyPr/>
                    <a:lstStyle/>
                    <a:p>
                      <a:pPr algn="ctr"/>
                      <a:r>
                        <a:rPr lang="en-GB" sz="1800" u="none" strike="noStrike" dirty="0">
                          <a:solidFill>
                            <a:schemeClr val="tx1"/>
                          </a:solidFill>
                          <a:effectLst/>
                        </a:rPr>
                        <a:t>1951</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rowSpan="2">
                  <a:txBody>
                    <a:bodyPr/>
                    <a:lstStyle/>
                    <a:p>
                      <a:pPr algn="ctr"/>
                      <a:r>
                        <a:rPr lang="en-GB" sz="1800" b="1" dirty="0">
                          <a:solidFill>
                            <a:schemeClr val="bg1"/>
                          </a:solidFill>
                          <a:effectLst/>
                        </a:rPr>
                        <a:t>Winston Churchill</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87DC"/>
                    </a:solidFill>
                  </a:tcPr>
                </a:tc>
                <a:tc rowSpan="7">
                  <a:txBody>
                    <a:bodyPr/>
                    <a:lstStyle/>
                    <a:p>
                      <a:pPr algn="ctr"/>
                      <a:r>
                        <a:rPr lang="en-GB" sz="1800" b="1" dirty="0">
                          <a:solidFill>
                            <a:schemeClr val="tx1"/>
                          </a:solidFill>
                          <a:effectLst/>
                        </a:rPr>
                        <a:t>Conservative</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DEEFF"/>
                    </a:solidFill>
                  </a:tcPr>
                </a:tc>
                <a:extLst>
                  <a:ext uri="{0D108BD9-81ED-4DB2-BD59-A6C34878D82A}">
                    <a16:rowId xmlns:a16="http://schemas.microsoft.com/office/drawing/2014/main" val="1826309070"/>
                  </a:ext>
                </a:extLst>
              </a:tr>
              <a:tr h="353708">
                <a:tc>
                  <a:txBody>
                    <a:bodyPr/>
                    <a:lstStyle/>
                    <a:p>
                      <a:pPr algn="ctr"/>
                      <a:r>
                        <a:rPr lang="en-GB" sz="1800" b="0" dirty="0">
                          <a:solidFill>
                            <a:schemeClr val="tx1"/>
                          </a:solidFill>
                          <a:effectLst/>
                        </a:rPr>
                        <a:t>1952</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492872633"/>
                  </a:ext>
                </a:extLst>
              </a:tr>
              <a:tr h="277689">
                <a:tc>
                  <a:txBody>
                    <a:bodyPr/>
                    <a:lstStyle/>
                    <a:p>
                      <a:pPr algn="ctr"/>
                      <a:r>
                        <a:rPr lang="en-GB" sz="1800" b="0" dirty="0">
                          <a:solidFill>
                            <a:schemeClr val="tx1"/>
                          </a:solidFill>
                          <a:effectLst/>
                        </a:rPr>
                        <a:t>1955</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rowSpan="2">
                  <a:txBody>
                    <a:bodyPr/>
                    <a:lstStyle/>
                    <a:p>
                      <a:pPr algn="ctr"/>
                      <a:r>
                        <a:rPr lang="en-GB" sz="1800" b="1" dirty="0">
                          <a:solidFill>
                            <a:schemeClr val="bg1"/>
                          </a:solidFill>
                          <a:effectLst/>
                        </a:rPr>
                        <a:t>Anthony Eden</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87DC"/>
                    </a:solidFill>
                  </a:tcPr>
                </a:tc>
                <a:tc vMerge="1">
                  <a:txBody>
                    <a:bodyPr/>
                    <a:lstStyle/>
                    <a:p>
                      <a:endParaRPr lang="en-GB"/>
                    </a:p>
                  </a:txBody>
                  <a:tcPr/>
                </a:tc>
                <a:extLst>
                  <a:ext uri="{0D108BD9-81ED-4DB2-BD59-A6C34878D82A}">
                    <a16:rowId xmlns:a16="http://schemas.microsoft.com/office/drawing/2014/main" val="2082742581"/>
                  </a:ext>
                </a:extLst>
              </a:tr>
              <a:tr h="353708">
                <a:tc>
                  <a:txBody>
                    <a:bodyPr/>
                    <a:lstStyle/>
                    <a:p>
                      <a:pPr algn="ctr"/>
                      <a:r>
                        <a:rPr lang="en-GB" sz="1800" u="none" strike="noStrike" dirty="0">
                          <a:solidFill>
                            <a:schemeClr val="tx1"/>
                          </a:solidFill>
                          <a:effectLst/>
                        </a:rPr>
                        <a:t>1955</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850025182"/>
                  </a:ext>
                </a:extLst>
              </a:tr>
              <a:tr h="277689">
                <a:tc>
                  <a:txBody>
                    <a:bodyPr/>
                    <a:lstStyle/>
                    <a:p>
                      <a:pPr algn="ctr"/>
                      <a:r>
                        <a:rPr lang="en-GB" sz="1800" b="0" dirty="0">
                          <a:solidFill>
                            <a:schemeClr val="tx1"/>
                          </a:solidFill>
                          <a:effectLst/>
                        </a:rPr>
                        <a:t>1957</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rowSpan="2">
                  <a:txBody>
                    <a:bodyPr/>
                    <a:lstStyle/>
                    <a:p>
                      <a:pPr algn="ctr"/>
                      <a:r>
                        <a:rPr lang="en-GB" sz="1800" b="1" dirty="0">
                          <a:solidFill>
                            <a:schemeClr val="bg1"/>
                          </a:solidFill>
                          <a:effectLst/>
                        </a:rPr>
                        <a:t>Harold Macmillan</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87DC"/>
                    </a:solidFill>
                  </a:tcPr>
                </a:tc>
                <a:tc vMerge="1">
                  <a:txBody>
                    <a:bodyPr/>
                    <a:lstStyle/>
                    <a:p>
                      <a:endParaRPr lang="en-GB"/>
                    </a:p>
                  </a:txBody>
                  <a:tcPr/>
                </a:tc>
                <a:extLst>
                  <a:ext uri="{0D108BD9-81ED-4DB2-BD59-A6C34878D82A}">
                    <a16:rowId xmlns:a16="http://schemas.microsoft.com/office/drawing/2014/main" val="3806580088"/>
                  </a:ext>
                </a:extLst>
              </a:tr>
              <a:tr h="307140">
                <a:tc>
                  <a:txBody>
                    <a:bodyPr/>
                    <a:lstStyle/>
                    <a:p>
                      <a:pPr algn="ctr"/>
                      <a:r>
                        <a:rPr lang="en-GB" sz="1800" u="none" strike="noStrike" dirty="0">
                          <a:solidFill>
                            <a:schemeClr val="tx1"/>
                          </a:solidFill>
                          <a:effectLst/>
                        </a:rPr>
                        <a:t>1959</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88063671"/>
                  </a:ext>
                </a:extLst>
              </a:tr>
              <a:tr h="558996">
                <a:tc>
                  <a:txBody>
                    <a:bodyPr/>
                    <a:lstStyle/>
                    <a:p>
                      <a:pPr algn="ctr"/>
                      <a:r>
                        <a:rPr lang="en-GB" sz="1800" b="0" dirty="0">
                          <a:solidFill>
                            <a:schemeClr val="tx1"/>
                          </a:solidFill>
                          <a:effectLst/>
                        </a:rPr>
                        <a:t>1963</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a:txBody>
                    <a:bodyPr/>
                    <a:lstStyle/>
                    <a:p>
                      <a:pPr algn="ctr"/>
                      <a:r>
                        <a:rPr lang="en-GB" sz="1800" b="1" dirty="0">
                          <a:solidFill>
                            <a:schemeClr val="bg1"/>
                          </a:solidFill>
                          <a:effectLst/>
                        </a:rPr>
                        <a:t>Alec Douglas-Home</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87DC"/>
                    </a:solidFill>
                  </a:tcPr>
                </a:tc>
                <a:tc vMerge="1">
                  <a:txBody>
                    <a:bodyPr/>
                    <a:lstStyle/>
                    <a:p>
                      <a:endParaRPr lang="en-GB"/>
                    </a:p>
                  </a:txBody>
                  <a:tcPr/>
                </a:tc>
                <a:extLst>
                  <a:ext uri="{0D108BD9-81ED-4DB2-BD59-A6C34878D82A}">
                    <a16:rowId xmlns:a16="http://schemas.microsoft.com/office/drawing/2014/main" val="1476745972"/>
                  </a:ext>
                </a:extLst>
              </a:tr>
              <a:tr h="277689">
                <a:tc>
                  <a:txBody>
                    <a:bodyPr/>
                    <a:lstStyle/>
                    <a:p>
                      <a:pPr algn="ctr"/>
                      <a:r>
                        <a:rPr lang="en-GB" sz="1800" u="none" strike="noStrike" dirty="0">
                          <a:solidFill>
                            <a:schemeClr val="tx1"/>
                          </a:solidFill>
                          <a:effectLst/>
                        </a:rPr>
                        <a:t>1964</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rowSpan="2">
                  <a:txBody>
                    <a:bodyPr/>
                    <a:lstStyle/>
                    <a:p>
                      <a:pPr algn="ctr"/>
                      <a:r>
                        <a:rPr lang="en-GB" sz="1800" b="1" dirty="0">
                          <a:solidFill>
                            <a:schemeClr val="bg1"/>
                          </a:solidFill>
                          <a:effectLst/>
                        </a:rPr>
                        <a:t>Harold Wilson</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C241F"/>
                    </a:solidFill>
                  </a:tcPr>
                </a:tc>
                <a:tc rowSpan="2">
                  <a:txBody>
                    <a:bodyPr/>
                    <a:lstStyle/>
                    <a:p>
                      <a:pPr algn="ctr"/>
                      <a:r>
                        <a:rPr lang="en-GB" sz="1800" b="1" u="none" strike="noStrike" dirty="0">
                          <a:solidFill>
                            <a:schemeClr val="tx1"/>
                          </a:solidFill>
                          <a:effectLst/>
                        </a:rPr>
                        <a:t>Labour</a:t>
                      </a: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FCCCC"/>
                    </a:solidFill>
                  </a:tcPr>
                </a:tc>
                <a:extLst>
                  <a:ext uri="{0D108BD9-81ED-4DB2-BD59-A6C34878D82A}">
                    <a16:rowId xmlns:a16="http://schemas.microsoft.com/office/drawing/2014/main" val="3113742269"/>
                  </a:ext>
                </a:extLst>
              </a:tr>
              <a:tr h="353708">
                <a:tc>
                  <a:txBody>
                    <a:bodyPr/>
                    <a:lstStyle/>
                    <a:p>
                      <a:pPr algn="ctr"/>
                      <a:r>
                        <a:rPr lang="en-GB" sz="1800" u="none" strike="noStrike" dirty="0">
                          <a:solidFill>
                            <a:schemeClr val="tx1"/>
                          </a:solidFill>
                          <a:effectLst/>
                        </a:rPr>
                        <a:t>1966</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646723714"/>
                  </a:ext>
                </a:extLst>
              </a:tr>
              <a:tr h="558996">
                <a:tc>
                  <a:txBody>
                    <a:bodyPr/>
                    <a:lstStyle/>
                    <a:p>
                      <a:pPr algn="ctr"/>
                      <a:r>
                        <a:rPr lang="en-GB" sz="1800" u="none" strike="noStrike" dirty="0">
                          <a:solidFill>
                            <a:schemeClr val="tx1"/>
                          </a:solidFill>
                          <a:effectLst/>
                        </a:rPr>
                        <a:t>1970</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ctr"/>
                      <a:r>
                        <a:rPr lang="en-GB" sz="1800" b="1" dirty="0">
                          <a:solidFill>
                            <a:schemeClr val="bg1"/>
                          </a:solidFill>
                          <a:effectLst/>
                        </a:rPr>
                        <a:t>Edward Heath</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87DC"/>
                    </a:solidFill>
                  </a:tcPr>
                </a:tc>
                <a:tc>
                  <a:txBody>
                    <a:bodyPr/>
                    <a:lstStyle/>
                    <a:p>
                      <a:pPr algn="ctr"/>
                      <a:r>
                        <a:rPr lang="en-GB" sz="1800" b="1" dirty="0">
                          <a:solidFill>
                            <a:schemeClr val="tx1"/>
                          </a:solidFill>
                          <a:effectLst/>
                        </a:rPr>
                        <a:t>Conservative</a:t>
                      </a:r>
                      <a:r>
                        <a:rPr lang="en-GB" sz="1800" b="1" baseline="0" dirty="0">
                          <a:solidFill>
                            <a:schemeClr val="tx1"/>
                          </a:solidFill>
                          <a:effectLst/>
                        </a:rPr>
                        <a:t> </a:t>
                      </a: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DEEFF"/>
                    </a:solidFill>
                  </a:tcPr>
                </a:tc>
                <a:extLst>
                  <a:ext uri="{0D108BD9-81ED-4DB2-BD59-A6C34878D82A}">
                    <a16:rowId xmlns:a16="http://schemas.microsoft.com/office/drawing/2014/main" val="2941793022"/>
                  </a:ext>
                </a:extLst>
              </a:tr>
              <a:tr h="277689">
                <a:tc>
                  <a:txBody>
                    <a:bodyPr/>
                    <a:lstStyle/>
                    <a:p>
                      <a:pPr algn="ctr"/>
                      <a:r>
                        <a:rPr lang="en-GB" sz="1800" u="none" strike="noStrike" dirty="0">
                          <a:solidFill>
                            <a:schemeClr val="tx1"/>
                          </a:solidFill>
                          <a:effectLst/>
                        </a:rPr>
                        <a:t>1974</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rowSpan="2">
                  <a:txBody>
                    <a:bodyPr/>
                    <a:lstStyle/>
                    <a:p>
                      <a:pPr algn="ctr"/>
                      <a:r>
                        <a:rPr lang="en-GB" sz="1800" b="1" dirty="0">
                          <a:solidFill>
                            <a:schemeClr val="bg1"/>
                          </a:solidFill>
                          <a:effectLst/>
                        </a:rPr>
                        <a:t>Harold Wilson</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C241F"/>
                    </a:solidFill>
                  </a:tcPr>
                </a:tc>
                <a:tc>
                  <a:txBody>
                    <a:bodyPr/>
                    <a:lstStyle/>
                    <a:p>
                      <a:pPr algn="ctr"/>
                      <a:r>
                        <a:rPr lang="en-GB" sz="1800" b="1" u="none" strike="noStrike" dirty="0">
                          <a:solidFill>
                            <a:schemeClr val="tx1"/>
                          </a:solidFill>
                          <a:effectLst/>
                        </a:rPr>
                        <a:t>Labour (minority)</a:t>
                      </a: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FCCCC"/>
                    </a:solidFill>
                  </a:tcPr>
                </a:tc>
                <a:extLst>
                  <a:ext uri="{0D108BD9-81ED-4DB2-BD59-A6C34878D82A}">
                    <a16:rowId xmlns:a16="http://schemas.microsoft.com/office/drawing/2014/main" val="286083075"/>
                  </a:ext>
                </a:extLst>
              </a:tr>
              <a:tr h="353708">
                <a:tc>
                  <a:txBody>
                    <a:bodyPr/>
                    <a:lstStyle/>
                    <a:p>
                      <a:pPr algn="ctr"/>
                      <a:r>
                        <a:rPr lang="en-GB" sz="1800" u="none" strike="noStrike" dirty="0">
                          <a:solidFill>
                            <a:schemeClr val="tx1"/>
                          </a:solidFill>
                          <a:effectLst/>
                        </a:rPr>
                        <a:t>1974</a:t>
                      </a:r>
                      <a:endParaRPr lang="en-GB" sz="180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vMerge="1">
                  <a:txBody>
                    <a:bodyPr/>
                    <a:lstStyle/>
                    <a:p>
                      <a:endParaRPr lang="en-GB"/>
                    </a:p>
                  </a:txBody>
                  <a:tcPr/>
                </a:tc>
                <a:tc rowSpan="2">
                  <a:txBody>
                    <a:bodyPr/>
                    <a:lstStyle/>
                    <a:p>
                      <a:pPr algn="ctr"/>
                      <a:r>
                        <a:rPr lang="en-GB" sz="1800" b="1" u="none" strike="noStrike" dirty="0">
                          <a:solidFill>
                            <a:schemeClr val="tx1"/>
                          </a:solidFill>
                          <a:effectLst/>
                        </a:rPr>
                        <a:t>Labour</a:t>
                      </a:r>
                      <a:r>
                        <a:rPr lang="en-GB" sz="1800" b="1" u="none" strike="noStrike" baseline="0" dirty="0">
                          <a:solidFill>
                            <a:schemeClr val="tx1"/>
                          </a:solidFill>
                          <a:effectLst/>
                        </a:rPr>
                        <a:t> </a:t>
                      </a: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FCCCC"/>
                    </a:solidFill>
                  </a:tcPr>
                </a:tc>
                <a:extLst>
                  <a:ext uri="{0D108BD9-81ED-4DB2-BD59-A6C34878D82A}">
                    <a16:rowId xmlns:a16="http://schemas.microsoft.com/office/drawing/2014/main" val="600984887"/>
                  </a:ext>
                </a:extLst>
              </a:tr>
              <a:tr h="277689">
                <a:tc>
                  <a:txBody>
                    <a:bodyPr/>
                    <a:lstStyle/>
                    <a:p>
                      <a:pPr algn="ctr"/>
                      <a:r>
                        <a:rPr lang="en-GB" sz="1800" b="0" u="none" strike="noStrike" dirty="0">
                          <a:solidFill>
                            <a:schemeClr val="tx1"/>
                          </a:solidFill>
                          <a:effectLst/>
                        </a:rPr>
                        <a:t>1976</a:t>
                      </a:r>
                      <a:endParaRPr lang="en-GB" sz="1800" b="0"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rowSpan="2">
                  <a:txBody>
                    <a:bodyPr/>
                    <a:lstStyle/>
                    <a:p>
                      <a:pPr algn="ctr"/>
                      <a:r>
                        <a:rPr lang="en-GB" sz="1800" b="1" dirty="0">
                          <a:solidFill>
                            <a:schemeClr val="bg1"/>
                          </a:solidFill>
                          <a:effectLst/>
                        </a:rPr>
                        <a:t>James Callaghan</a:t>
                      </a:r>
                    </a:p>
                    <a:p>
                      <a:pPr algn="ctr"/>
                      <a:endParaRPr lang="en-GB" sz="1800" b="1" dirty="0">
                        <a:solidFill>
                          <a:schemeClr val="bg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DC241F"/>
                    </a:solidFill>
                  </a:tcPr>
                </a:tc>
                <a:tc vMerge="1">
                  <a:txBody>
                    <a:bodyPr/>
                    <a:lstStyle/>
                    <a:p>
                      <a:endParaRPr lang="en-GB"/>
                    </a:p>
                  </a:txBody>
                  <a:tcPr/>
                </a:tc>
                <a:extLst>
                  <a:ext uri="{0D108BD9-81ED-4DB2-BD59-A6C34878D82A}">
                    <a16:rowId xmlns:a16="http://schemas.microsoft.com/office/drawing/2014/main" val="742477409"/>
                  </a:ext>
                </a:extLst>
              </a:tr>
              <a:tr h="249713">
                <a:tc>
                  <a:txBody>
                    <a:bodyPr/>
                    <a:lstStyle/>
                    <a:p>
                      <a:pPr algn="ctr"/>
                      <a:r>
                        <a:rPr lang="en-GB" sz="1800" b="0" dirty="0">
                          <a:solidFill>
                            <a:schemeClr val="tx1"/>
                          </a:solidFill>
                          <a:effectLst/>
                        </a:rPr>
                        <a:t>1977</a:t>
                      </a: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v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strike="noStrike" dirty="0">
                          <a:solidFill>
                            <a:schemeClr val="tx1"/>
                          </a:solidFill>
                          <a:effectLst/>
                        </a:rPr>
                        <a:t>Labour (minority)</a:t>
                      </a:r>
                      <a:endParaRPr lang="en-GB" sz="1800" b="1" dirty="0">
                        <a:solidFill>
                          <a:schemeClr val="tx1"/>
                        </a:solidFill>
                        <a:effectLst/>
                      </a:endParaRPr>
                    </a:p>
                  </a:txBody>
                  <a:tcPr marL="39201" marR="39201" marT="19601" marB="19601"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FCCCC"/>
                    </a:solidFill>
                  </a:tcPr>
                </a:tc>
                <a:extLst>
                  <a:ext uri="{0D108BD9-81ED-4DB2-BD59-A6C34878D82A}">
                    <a16:rowId xmlns:a16="http://schemas.microsoft.com/office/drawing/2014/main" val="2708641140"/>
                  </a:ext>
                </a:extLst>
              </a:tr>
            </a:tbl>
          </a:graphicData>
        </a:graphic>
      </p:graphicFrame>
    </p:spTree>
    <p:extLst>
      <p:ext uri="{BB962C8B-B14F-4D97-AF65-F5344CB8AC3E}">
        <p14:creationId xmlns:p14="http://schemas.microsoft.com/office/powerpoint/2010/main" val="3983870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effectLst>
                  <a:outerShdw blurRad="38100" dist="38100" dir="2700000" algn="tl">
                    <a:srgbClr val="000000">
                      <a:alpha val="43137"/>
                    </a:srgbClr>
                  </a:outerShdw>
                </a:effectLst>
                <a:latin typeface="Arial Black" panose="020B0A04020102020204" pitchFamily="34" charset="0"/>
              </a:rPr>
              <a:t>The Permissive Society</a:t>
            </a:r>
          </a:p>
        </p:txBody>
      </p:sp>
      <p:sp>
        <p:nvSpPr>
          <p:cNvPr id="3" name="Content Placeholder 2"/>
          <p:cNvSpPr>
            <a:spLocks noGrp="1"/>
          </p:cNvSpPr>
          <p:nvPr>
            <p:ph sz="half" idx="1"/>
          </p:nvPr>
        </p:nvSpPr>
        <p:spPr>
          <a:xfrm>
            <a:off x="838200" y="1603952"/>
            <a:ext cx="5181600" cy="4658302"/>
          </a:xfrm>
        </p:spPr>
        <p:txBody>
          <a:bodyPr>
            <a:normAutofit fontScale="92500" lnSpcReduction="10000"/>
          </a:bodyPr>
          <a:lstStyle/>
          <a:p>
            <a:r>
              <a:rPr lang="en-GB" dirty="0"/>
              <a:t>1967 Sexual Offences Act –decriminalised homosexual acts in private between two men aged 21+</a:t>
            </a:r>
          </a:p>
          <a:p>
            <a:r>
              <a:rPr lang="en-GB" dirty="0"/>
              <a:t>1967 Abortion Act – legalised termination of pregnancies on certain grounds by registered practitioners, and through the National Health Service (NHS)</a:t>
            </a:r>
          </a:p>
          <a:p>
            <a:r>
              <a:rPr lang="en-GB" dirty="0"/>
              <a:t>1967 Family Planning Act – made contraception and birth control pill readily available through the NHS </a:t>
            </a:r>
          </a:p>
          <a:p>
            <a:pPr marL="0" indent="0">
              <a:buNone/>
            </a:pPr>
            <a:endParaRPr lang="en-GB" dirty="0"/>
          </a:p>
        </p:txBody>
      </p:sp>
      <p:sp>
        <p:nvSpPr>
          <p:cNvPr id="4" name="Content Placeholder 3"/>
          <p:cNvSpPr>
            <a:spLocks noGrp="1"/>
          </p:cNvSpPr>
          <p:nvPr>
            <p:ph sz="half" idx="2"/>
          </p:nvPr>
        </p:nvSpPr>
        <p:spPr>
          <a:xfrm>
            <a:off x="6151418" y="1603951"/>
            <a:ext cx="5202382" cy="5115503"/>
          </a:xfrm>
        </p:spPr>
        <p:txBody>
          <a:bodyPr>
            <a:normAutofit fontScale="92500" lnSpcReduction="10000"/>
          </a:bodyPr>
          <a:lstStyle/>
          <a:p>
            <a:r>
              <a:rPr lang="en-GB" dirty="0"/>
              <a:t>1968 Theatres Act – removed censorship provisions over plays</a:t>
            </a:r>
          </a:p>
          <a:p>
            <a:r>
              <a:rPr lang="en-GB" dirty="0"/>
              <a:t>1970 Matrimonial Proceedings and Property Act – reformed divorce proceedings; entitled husbands and wives to equal shares of property in divorce settlements</a:t>
            </a:r>
          </a:p>
          <a:p>
            <a:r>
              <a:rPr lang="en-GB" dirty="0"/>
              <a:t>1970 Equal Pay Act – prohibited any less favourable treatment between men and women in terms of pay and conditions of employment (in theory!)</a:t>
            </a:r>
          </a:p>
          <a:p>
            <a:pPr marL="0" indent="0" algn="r">
              <a:buNone/>
            </a:pPr>
            <a:r>
              <a:rPr lang="en-GB" sz="1700" i="1" dirty="0"/>
              <a:t>Note: most of the above applied only to England and Wales in the first instance.</a:t>
            </a:r>
          </a:p>
        </p:txBody>
      </p:sp>
    </p:spTree>
    <p:extLst>
      <p:ext uri="{BB962C8B-B14F-4D97-AF65-F5344CB8AC3E}">
        <p14:creationId xmlns:p14="http://schemas.microsoft.com/office/powerpoint/2010/main" val="3146982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marks and spencer logo"/>
          <p:cNvSpPr>
            <a:spLocks noChangeAspect="1" noChangeArrowheads="1"/>
          </p:cNvSpPr>
          <p:nvPr/>
        </p:nvSpPr>
        <p:spPr bwMode="auto">
          <a:xfrm>
            <a:off x="1378641"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8" descr="http://img1.wikia.nocookie.net/__cb20100517091648/logopedia/images/1/1b/EasyJet_logo.svg"/>
          <p:cNvSpPr>
            <a:spLocks noChangeAspect="1" noChangeArrowheads="1"/>
          </p:cNvSpPr>
          <p:nvPr/>
        </p:nvSpPr>
        <p:spPr bwMode="auto">
          <a:xfrm>
            <a:off x="1679575" y="-914400"/>
            <a:ext cx="752475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p:cNvSpPr/>
          <p:nvPr/>
        </p:nvSpPr>
        <p:spPr>
          <a:xfrm>
            <a:off x="1572357" y="-2117"/>
            <a:ext cx="8208912" cy="979069"/>
          </a:xfrm>
          <a:prstGeom prst="rect">
            <a:avLst/>
          </a:prstGeom>
        </p:spPr>
        <p:txBody>
          <a:bodyPr wrap="square" lIns="180000" tIns="180000" rIns="180000" bIns="180000" numCol="1" spcCol="180000">
            <a:spAutoFit/>
          </a:bodyPr>
          <a:lstStyle/>
          <a:p>
            <a:endParaRPr lang="en-GB" sz="2000" dirty="0"/>
          </a:p>
          <a:p>
            <a:endParaRPr lang="en-GB" sz="2000" dirty="0"/>
          </a:p>
        </p:txBody>
      </p:sp>
      <p:sp>
        <p:nvSpPr>
          <p:cNvPr id="15" name="Rectangle 14"/>
          <p:cNvSpPr/>
          <p:nvPr/>
        </p:nvSpPr>
        <p:spPr>
          <a:xfrm>
            <a:off x="0" y="966243"/>
            <a:ext cx="12192000" cy="6624709"/>
          </a:xfrm>
          <a:prstGeom prst="rect">
            <a:avLst/>
          </a:prstGeom>
        </p:spPr>
        <p:txBody>
          <a:bodyPr wrap="square" lIns="720000" tIns="720000" rIns="720000" bIns="720000" numCol="1" spcCol="180000">
            <a:spAutoFit/>
          </a:bodyPr>
          <a:lstStyle/>
          <a:p>
            <a:pPr marL="285750" indent="-285750">
              <a:buFontTx/>
              <a:buChar char="-"/>
            </a:pPr>
            <a:r>
              <a:rPr lang="en-GB" sz="3200" dirty="0"/>
              <a:t>Efforts to legislate against racism </a:t>
            </a:r>
          </a:p>
          <a:p>
            <a:pPr marL="285750" indent="-285750">
              <a:buFontTx/>
              <a:buChar char="-"/>
            </a:pPr>
            <a:endParaRPr lang="en-GB" sz="3200" dirty="0"/>
          </a:p>
          <a:p>
            <a:pPr algn="r"/>
            <a:r>
              <a:rPr lang="en-GB" sz="3200" dirty="0"/>
              <a:t>1965 Race Relations Act</a:t>
            </a:r>
          </a:p>
          <a:p>
            <a:pPr algn="r"/>
            <a:r>
              <a:rPr lang="en-GB" sz="3200" i="1" dirty="0"/>
              <a:t>Outlawed discrimination on “grounds of colour, race, or ethnic or national origins” in public</a:t>
            </a:r>
          </a:p>
          <a:p>
            <a:pPr algn="r"/>
            <a:endParaRPr lang="en-GB" sz="3200" dirty="0"/>
          </a:p>
          <a:p>
            <a:pPr algn="r"/>
            <a:r>
              <a:rPr lang="en-GB" sz="3200" dirty="0"/>
              <a:t>1968 Amendment</a:t>
            </a:r>
          </a:p>
          <a:p>
            <a:pPr algn="r"/>
            <a:r>
              <a:rPr lang="en-GB" sz="3200" i="1" dirty="0"/>
              <a:t>Extended to cover housing, public services employment</a:t>
            </a:r>
          </a:p>
          <a:p>
            <a:endParaRPr lang="en-GB" sz="2800" dirty="0"/>
          </a:p>
          <a:p>
            <a:endParaRPr lang="en-GB" sz="2000" dirty="0"/>
          </a:p>
          <a:p>
            <a:endParaRPr lang="en-GB" sz="1600" dirty="0"/>
          </a:p>
          <a:p>
            <a:endParaRPr lang="en-GB" sz="1600" b="1" dirty="0"/>
          </a:p>
        </p:txBody>
      </p:sp>
      <p:sp>
        <p:nvSpPr>
          <p:cNvPr id="4" name="AutoShape 9"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12"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2" descr="data:image/jpeg;base64,/9j/4AAQSkZJRgABAQAAAQABAAD/2wCEAAkGBxQTEhQUExQWFhUXGBkaFxgYFx0aHBoYGhoXHBcaGBwgHCggHBolHBwYITEhJSksLi4uFx8zODMsNygtLiwBCgoKBQUFDgUFDisZExkrKysrKysrKysrKysrKysrKysrKysrKysrKysrKysrKysrKysrKysrKysrKysrKysrK//AABEIAR8ArwMBIgACEQEDEQH/xAAcAAABBQEBAQAAAAAAAAAAAAAFAgMEBgcBAAj/xABMEAABAwIDAwgECwYCCQUAAAABAgMRACEEEjEFQVEGBxMiYXGBkTKhscEUI0JicnOSstHh8AgkM1KCokPxFSU0U2ODk7PCFhdEw9L/xAAUAQEAAAAAAAAAAAAAAAAAAAAA/8QAFBEBAAAAAAAAAAAAAAAAAAAAAP/aAAwDAQACEQMRAD8A2DPIH63ppU6d49hpkq6v67K6STEcfcaDnyfD30jJJ8R94U40LDuHtqQlrQ933qCItm6fpD3U+GoB8fbS49Hv91OxIPj76DMnbbbf7Sz/ANpmru4Ljx9hqlY5MbaePYyf7GquzwuD2+6gl4TQd59lOrWAbpntgb9fbTGDWMp7CNOBTT5xCeJ8j+FAP2xthlhGdxSEAg+lqY0Ea8RVXx3OXgQCEpKo8BMR7LVinK/bzuLxTrjqj6akpTuSlKiAAO4Dxohyb5KKxDfS5XXE5soS0UpJIFyVLtA0EC5oNiwXOBgHzClZMwhWY2i9j9pVHPhLbiFFpYWDJsZuSK+cuVmwPgLwQpSoUkLbKgJyncqJAUDYxY7qHbM5RPsKCmXFJjdNj3ig+k1Ij7XvFZjtAf62xfZ0f/bRRTkjzjtYnI0/8W8VJTPyVEkAX3T76g7Sa/1vi+5v/tt0GVup6yvpH20R5N/7XhfrBUDEemr6SvbU3k6f3vDfWD20EDbwl1X1jv3qIc3GBDu0GQRmCSV5bXyi2vA38KHcoFfGq+sd++ad5IbSTh8U04uQkKhRBuEmxPhr4UFy54MMVJYeW30apUj0gqwmLg9k9mas+wwtV954eUTOIUyhhaVhIK1ZFZkgmcoG6bqJ36VQsMaD64wwAR8YcxjUGJtwm1cD0qFxlkWm++DPlQ9bCAmcwFpJzCLgxJny76WcOkGQrgYBGpHV/KgKsC3sg9u+3dU1Cf1P5UAZw4MHMbRorzBiijDcb+AMnvkT5UEg7pkX4jhS5Pt4VCWgHvBrjxVHpG1BV+UeEbTiunGbOtSUKBjKMiEqBT4RVjxa0iOsT1gDbS8TfdVM2viVHUzGJcAJ3QwiB7aLYxg51nOr0yYm2piglbSaJjI8tsxlCm4mLQVA2Pr1ND3MDi5lO0lgE+gW0qIE8cl91eKXIT1zbS03v6qjpQ5mA6RWpoMo5yOTYwzqXS90in1LUvqZBmsVq8SZiN9Q9jbVQlotFIWgqzworACoiRCknTUaGrPznbNKmm3SpSshCY+lv8wKz3CvwSEttqPzwT6pFBbsZtFkmX0BSlBIAmBlAhMAEgJiwEzVb2rs9hd8MClRPohWYH6IiQfGm3dpKAyDDsZp1CVkx9uPVU7YrLiiVBCRYlRSi4TpAk2JMDjegI8gOQeKxLjD2TLhgtKy4pSRmSlQJCEzmJMRNq0DlDsxTe0FvLyw9lCBIJIQhAVppcVL2DhHmcMy0FpIQkCAAYM3AUDuNvCoW1FqIwxVc9JiAfAtx6qDGXyc65t1lT9o1N5O/wC14aP96KgY3+K59NX3jU/k4f3vC/Wj20A7lD/EV9Y79+oqsGrKk26yFLHckkGe21SeUf8AEV9Y7980UbwHSBpDOZxzolJUkgJyrU2lQCTmuNb2oBmD2E450WVTUu5oBcAKQgEqK59EQCZNMIbKHFIUIUkkHvEg0VRs5/8Ad4w6DGdA0l0yrOhXWuQJjTxoYWSh9aNClShBOkTad/Cg+gGNnuDDONyFT0GQEiwbMqSSQRYzEg2ijLjEvMLI9BHxlxchIySAADBzRwmiSAiIyWEn0j26V1xls/zAkayDutuoBvJ9lTSXZSlKSqUwQSQZmSAJvpN6j4Jh8IfnKvpVpdSAqIUFyUSfmhInS1G2MMnLBWeyBu7fyrycKAISsWO8EcaASrOp9x0ohK2gjVMhXW6uYdYa6i1ENiNlvDhCkhJGaBaYkwTFs3GKWnAmCLGTuIpToIFwaCk7XUc7luqMUYPacOPPSrNivSPCZPrqubXckKEyU4sGOAUwY9YNWPEb/wBcKBS12HeffTJIkGlE+0++uASR4+ygoHKFtamsR1syACoTuKSFJ9alfZFUb/Ry1rRkBKlQIFyb6x+tK17/AEanKUT6YIP2QPfWWtsupd6KXELQqDl1kW48PbQOYfkliumDLjK0rWSUZxlBCdVBWkCRMdlXnBbDw+GR0OdThWR0yyY7sukAbvOh+Ex7eBT0a2nVLWoq6V51tZRIEhAQo5Ezcgjvp7kxtHpn1ZQVJQFrUQJ6qRr23NBb2sMltCUIEJSAAPK5jedT30A2qqzH1+I9rdWFS5AI0Oh3caq213LM/X4n/wCqgx/HD4136xf3jUrk8r96w31qfbULGfxnfrF/eVUvYi/3nDk/71PtoGtsMha1fGISpLjoIUSD6Vt1DvgP/Ea+1+VXzF8jGlrWtTqwVKKoATaTO8UgchWf9652ej+FBRhg40cb+3RLYWxHHXIbKFkAkgLBtxq0jkMxN3Hf7f8A80b5P8nmsKvO2paipJScxERruAoNPL8Te9we+aTicTGWeA+7TT+Jw5WodA8o5lT8YmDe59OkvP4e04Z0xp8Ym399Av4eANacRjxBvv8AdUNeMw9v3Vy1v4g9fW0rox2H3YPzdNA4NpW8qcOPnT9aa1HGIYOmDT/1DTvwppP/AMRA/rP4UADHlJDqkhWYYhvMTofi3IgbouKO4t+CR3esCoG0FJWjIllLQKwslKiSVCYmU31O+p7GMSoDNhm1KAEkrVciL6UDBxeg7a4MZBF/1FS14pFv3Vm/zjb+2g+3+UuGwqc77LCZ9FIzFSj80AevSgb+G6R+rJqj8pnxjHnfgozuMNAu5bFcKCSE8VJHnpuoByt5dLxUIabRhmhuROdX01f+I9dOc0+JyY0j5KmlA/0lJEUA/APF4hlpsrcKvHgc3BPGtq2RshOytmuLcKTiXxlkCIkWQn5qRKjxNVTm/U83jg85h3FM4kqUSETk65INrwkmI3jjFHuUmNXtHHBpg5kolKLgAx6azO6YHcBQDNn7TUgRJKQkmDui9qaxeJS4hiD1g88ojglYRlv4GomOIYeeYWodMlMFKTmiYiY0EcaFdL1gKCk49Xxz31i/vGn9jH94Y+tT7RVuxLbLoIdSD86OsO5VVbD4YNYtkAynpEEHfEjXtoNFfWaiqfI7KkuupIt/nQ9JvEKI3WoJKH7VLZePVqAsDhT+GcygRM9lBc8RtLDJdWDisODmVbPcEKIINMubdwevwpnwk+6sx5Ts4Q4rEqyRLyyUl4CJUfRAIgG5vJ61DE4XBWlSpO4PJMWtprPqoNYXykwN/wB7RrwUf0O2vHlHggD+8g5bkJQo6mPbWXKawNwhsHSPjnVKgDUwIvc6U6Nn4SYS0tUg5SVOb560Bs2HfQaL/wCrsCBPTqPciPafGkuct8CBd1ZPYlFx9r1a1QRs7DkmGXiPkgIcM8ZgC0UpGxFKSSnD5QIiWlBRneJNxHG1BdH+XuBy/wCMr5uVPH6Xj41GXzh4JIuh8HgcsxVUOwcQpKgnAqJBgrCEWgCRdy1MPcnsSOqcI5mJBHVbNgCNc5gXoLQvnKwY0aePHrJHu/U1l+2dprxDy3nCSVEwJnKn5KR2AVYMbycxSG1qOFICU3VLe+2gJJM8Kr7mxHwJKYuNTF/EUEnYu02mWsQhbCXVuoyIUoA9GTqoSJB3gggyKf5DOlONZO4Tn+iUkGfGKi4Xk885IRlOX0utp374/GjeE2WWVIgpmxJmZP4d1BpO0OUZw2BaQ0ohb6YEapQbqV2G8DvPCqMXcqhdYIuCgqTHimCO2pG0QtxRdJRc2SFG3ZpYeNQH8I4o5UxnPySfRGmYg3id2/uoFY/aOdSUJErUQVGZypkSpR42sdZpL+JAN99qaZ2a4hCsoJVqQUkKVJjMCRB8+6h+MaeJTDalXIGUZgVDcCJBI4UE1/ETP6/X5U/srlAcIc/RNOgrRmDiAogAm7ZPom/soTgWnCm6VHiAJI7wLiiTmwsV0aF9CtIcjo1RNxeYEmBE3GlBbxzpI0ThB4JRXjzmuH0MJ6k+4UMb5J7SM/HITxklPd8gUpXI/adicQkjSUuKI8wfaKCf/wC5GKItgz5R/wCBplznEx27CxpuOn/TrzvN7jlN5kYklQ9JJWokifkwoTXsTzW7QQlClu9Jm9JKMyinhmlXsmgsmJwbefOrDNBIIVmhJWu6SFKvJmeHGupS0kn4tqesSEjLvmRl4e+ncY3lcyaqyQANCIJJJ08qQxherPVGcqtuT2CZIk7qCV00DqISdLhNgCOsIzaDWa8jELzEDKEC3UUpMpBM5iZnfwHZXG206ZYzpSdd+ZQtwTHqmobSdLKCRIUIiVZiLC0zcb7E0BN/rQFKMJ0VNiD8kEcARwmk/CyrKDChJhRAJsOqJjSQR4Ulw3kz6RTcAagmB7LdtcW2YIIXKSZB9gtcajxoFdHKM0mM0lOeJtcQOwz/AE0yoAKkqnKUkwO3ysL08+kSRHo+oXkDwt315xNiAM2bdYa7p1I49hNBVOcHElOCeUkg5igTEWLgkC9Y70pJudeN61XnW6uCQBbM8ka8ErPfrHlWRlVASwSnEEOtkApMRxG8dx4VYsDjg514N7ZTuVv3X76r+ySkpcSowImlf6T6obRKUixV8pX4UBzE7SOYpRClbybpR38T2U0HIBGYkm6iT6R4moWGdGXKBA4U9EUCncYdZM8Zv50Lx+PcywHF5Z0zGPKYqU8KGYoEA94oCmwtpOtoKW3FpB1CVEDxAN6JMYpYmCZNpkg3jfrfhvqubJXCiKPpJTBGszPaPzoNmdNjvHaTf9G9JwqU5iSmDYzpBj1mKcQiYULTex4+qldFvj16js7KB1eIOZKk5gRBkH9e2iG3OUrqV5WSgAWKjpm3gX7x4VAwuFK5vCUglR07h40Ex6DkMjOq3tHb30BRtaSvqkaEJtJBMkyNYtv7KhJZzukpKrRJFgbZoOnA77iaP43GpyohJJFiRvBmRa3G3Ch+MfK4SJUkXyhJhJBtMb4870DmFTkKCN6QQTEWVlhO7RRgXqMlUFRUmAVA5iq4mdL2HuqYnDp6xzCAQQCNBwiIjfUZtQ36gC1rC5kW/VqCR8FHorOiiQBJtNpvrNvKozrICM8DNBgKOpEgCdxuPzp3KDI6pBMgkG0i1o3kGabfcF41gTuEAQq82gRQIwZJAJGVRSJSCFAW6wmIJkm9PBAIlJOYcDpGvnA0/OmVPgmRwATfeDBt75vSVlRURA6qUwAdTPAelaPMUGfc8mKOTCNnWXFq74QE+omstrQedt7M8wIgBtRjfdZmfG3hVASL0BjkxhWnX0IeKktKUkOlIuESJIsd8bjGtEuUuwmWsS6MMpSmAR0ZXcxAkTAkTMGNIodsICVdqfXmGlTsSCNVEyAd8ieINx/kaCG21F6NbT2e22hlSMS28VplaUAy2eBM333tpQmbGusISLJTFB5YqDjE9Q1PWKh4xPVPdQQcAuFjttVh6SwI3VWGlEEHtFWUKkCReLRag3FpR6FGWJyJ8eqPKn0J7b9o9hqFsl3Mw0Z+Qm8/NEW8dKlBRvuI/V6B99XxQbTI+UojU8B3D3mgO0sxBypKjawEnwoVzgbedwoYSg/xAtVrHIAADIvGah/ILbz+JxTbZDkQuVJlWiSYuLbt9Bfel4BUJyBAm+pBJjuPnXumKTEGBEAqIE9a5MTfx1pONUCsQYCotxJ0PbYUl5kSm+6AQR6QGo3nqi/aE0D7ahrBST1QLynfO6ZAI7Ipx7EaQBvnt62+N1Q3+ouSo5TEHQi8795uJpvGu5bJBEDUkHqzMnefVQSeljMokbtbRI1032ptaknKBedSAJ62sA7zu7aiqWnMc0GYgm8gE200sCPyphalSD2gHWQDoZ3HtFA8t1BULCZKYiDabJ3gwJ9dJdxJmUkJIOogwq2hjw/U0hSUkdXUanUkfjr3zUcNFCU5gQkmYGpEQLDtHCbUGU8vypeNdmIbSkcPkgmI3yomqy1rVn5WPS/iiFAiQmJkykJSo+YNVzCtFQMJJ0uKCz83O2vgeJ6fIleRMEEx6VpBgwRHDyrm13UrdccSAC4oqIGgKjMAUrkLyddxby2WwMxTJlUAAXJJv2edQtrYRbTq21JIUhRSR2gwf86DrbRIoo8cKplroGnkPJ/iqcPVXa+UTAvERumaBtOKFEGSYGfNcSJBAI+bIg+FAw5AMTTDjRO40QCETNvFUeYyH202+obigeJP4UFaUm6e4eYtVhuALRpc0HeUVKS2VSlBOXT5RzGN+p30aCSACJ0vOlBrfI/FTg2FHXLl8UnLPqok5iMxMR/nrWbbE5UlhlLRZzgEmQ7lNyToUkeui+G5YtKUAWn0yQNUKE+CgY7Y3UA7nUenGBuf4bKU23XJPrih/N03iF4kJwrwadKVmSFHqiASAEkcBfjTnKHosS+46HwkqAHxrDyYgATnEg7z41BwGwcRlPwZzpVBGVJw61FwEqSpRyhIUAQKDZFRM3BPYDvF9YB4RTSkFSuqm8EmNezW8Ez2VPU7CCtKVKKRICAlRI16gBlRudOFAMNynQolLeGeK0wFZ1JbieMnqjTWgJYZpedQ1y2ymCZGg75nwpS8AqZIi8STIG6RJ4A+VA9u8qMRhXOiVhEIURmMqKpJ+ckQT40DxXK3GIOUtttmxs0rfe8qNBd3MIBYkKNoPC+gpostg+nMWgTM7r9+7srPH+UWLWky8R3JSPWBQfE4h4yFLWbzOY8IHrM0GtYgspsVAA6EmL9s76iq2jhkCFOsiJF1gkjXSTpE1lxwxnjOvcPGpmCw4Ga0wlRnuSfVFBF2pyaxKmMViAzLWdxYXKZKM5UFETOlU7CsEzfKBqd/cBvNWDFPKGGWrMrrCDCjv3ETpQRpoKABJtuG/jQHOSu0yxiFKaJSQiQRa8gGeIIOmlPbQdzqUo6m5J1J99B9iqy4mNxSoX+jPnaiGIPCgiPqUN26p+M5Vv4htlt/Jla9CE5TpFz3AWHCmkOgiDTnRAxAoGUhCrk02tKBoryFPPYZPCKjrYT3HsoG9j7LQ+6vO+hlCflrnW2kVeRyHQ6AMNtHCPGB1M2Q6DtV7KzrDN5niDa/rqx4hrqAZQoxqR3UD+P2Y7hnC06goWkTFjY6EEbta7gsLnJjUJUrd8kE37KYQ6opGYklIgSZgAkwJ3CTSk3md3hftoFCRoT5xVl5HbYcYUtaFSpMRmvZUgj2VWUDd+VHuQzyC+4h0Zhl9HjBsddaCXh8M5qkqCk+iRIIN9I0M0XxWKxbjYSsF0gZSVISVGTZQMZpgATrFaGgYdEZWwfAe+njjwPRR+HqoM4Y2FiyoKAdAniqLd9zuqQOR2IcMrgXJ3b/ABq9ObQVuAB/XbUZeMcIMqi+6BE0FUTzeLVqpAHYDfvtBPbU1nkFh0/xVyewgR5kz5UVW6sj0ib7zTDk6mgZb5I4QAxK+5UnyTVb5QIRhsPjTkSB0ZS2SnRS+qNd96tAQYpL7HSpKFozpIhSVXBHAyKDBtqYpBw5SlQJMWE7lDsqJgXsoUAJCtQoAnsKTqk9oo1yk2Q2288EJCGwtQSkEmACUm5P8wUaA4JPX1A76CU1h0nFIyLkkjqrGU3TFj6KvV3VLcZ7fKobqIxTU78vqMUSfTBNBAU3fq8NCde6fZTrOYiwvSVIp9iYGtB5SJ1ppaeAqQ6q9RsViISYG7hQCsE4A8VExBqwu7SaUiQ4ABuVvneOIovhObN55GdhxkpJuVlQI4kwkg3kUMxnJB7Ck/CG0KRMJUlWZM8DoRI4igQyOqL2PiD+VdYTAVGlp7Z4dlJbAEAWA3DSnAu0b/du8KBB76J8l8d0WKCt2RQ9EH2jsodfspLbmUyBfsoPoQsG0iIPZSOjUTYHyqzBlPAeVd6MUFdGBWfknhXRspUcKsWUV6aAANi8VERw3/hS0bERqZJ7yKLKrwk0EBGz0D5Pnf20tbQEaeFqlKpJTwvQfNfLhBafeSvUPKBjQyoqnug1W0LQhakr3HWJrUecLk8UY/pXMqmnlZkDgolKVBQ7BN/nVQOWWxAyjDPhUjEB2REZVNOFBGp3RwoIK3kqfw5BkBQBPYSmKM4sJ/mT4kC/DWqYoVzLQWB3FtpPpJPcZrv+l2gNT4UNY2K4vCvYoD4tpxtCv+YFwe4ZQP6xQ0JoLG/tloRlknuoe/tadE93fQ0CnltAJHEn1RQaxzRbbJLrKiVZvjEjtNyPOac5Z7VS63lgyVjdABEyP1woFyV2hhsOMO+0070yElLgUr4t1J1Wg6pUFAiIIpjlVtfpniUgpRqOEnW8btKCbyN2J8LxbTWiJKnD/wANN1edh/VRTnHYQjFgISEktIUoC11FRAHYE5Uj6IopzKoROLeUoZkpQgdiFZitR4CE/wBpqmcsdt/Csc68DCSoBAmeonqpI7wAfGggrNStluhLoUUlQvaJ3HcKhZ5p9hZTcGDxBig+pyKQExXQvujv/Kuig5nFJz8KWU0gojQ0HFyaYUntP67qeJPCuUDSRfjXi2CL/hUgEcKbUngKDOecJrPiAmf4bC1m4tlC1e4VmfLLaLC8A2wVRiGMQ4pKcqoU08MxIVGWyt07quHKnlD0WMxKsoWVtYpMK0hprKdPoK86yrlizkxJSCSE9UE6kJJyk94igDGuCu14Cg2Dmx2J8J2HtBoXU6tcfTQ2hTf93trHYuJ8ffW7/s+vD4PikA3S62uOxSCBv+YfKsp5w9k/Bdo4poCE9IVI4ZXAFiOwTHhQQndnpTcA+J/KoWK1FHsNC20nsFAsT6Z7DFBvvMk6l7ZZacSlQafcTCgFCFBKxY/SNWDaHIfAO/4QQeLZKfVp6qpv7Py/icWk6Z21DxSpJ+6K1dSPKgqOH5ENM4bEMMOnNiLFawCUgJKYGWJ6qledUPGc0L4PUxDZ4SFD3GtpDdtKaWmgwx3m1xyLjoV9y49oqJ/6Qx4UEqwqx84FKh6lT6q3fiLeVdZVBns3WoDCGgNLd2lLE14V2g4qvJroptlsgqlRVJkAx1RAsIGm+97mgcivRXa9FAhSab91PxUXaS8rTquDaz5JJoMB5X4wqYW4E3CHkJgEyrGOdIsq1gJaC+zrdtUjlcvO6HBotLah4tNz65q5jarqMC7kWUh1DuYcU5ghPkEK8zVT24kqaw6laFkXjUpW4g+rLQAIrwFKUmwrwFBs/wCz5hyBjF7iGU+ILp9QI86j8/OyW0v4fErBKVoU0qLdZJzInwKvIVZOY5oDZuYal5zN2xlAnwqXzybL6bZbpiVMlLo/pMK/sUryoMK2I9IIiACYHAa0OxrEPKT2z4G9P7Fcgkdxos+wD1460R7dKDROYxJz4lCVBPxbZ0kWUoX379xrWVKcSfQSocUqgz9E29dZTzIp/ecR9Sn74itkCBQQ/hImDmSTpKT7QCPXSHU9tTgd/GkLE9ooB7jdNhNT3UUwpn9RQFa7XK7QeqK4/lIJnKrfwPA9/tHbUmvKE2oEpWDSqZThkjQeEmPKnqD1C+VDgTg8Uo7mHT/YqiYNV7nBVGzcZGpZWPMR76DEV4clgIj/AAEDxUnP7VVBVhel2amPSbL39oSsjyJ8qsGITC3QNEwn7CQj3UN2IxLeIZi/SW/5zLifKUigzxXojvPurqKVh25aJ4KE9xA94ryBQfRnMc0BssH+Z50+RCfdPjV02pgA8040R1VoUk/1Aj31SuYpydmlP8rznrCT760Iig+NcK2UOZFWIJSrsIMH1irJhLgg8KRzi4RLW1sYlIt02aPphKz61GmsIogig1XmWa+OxCv+Egf3K/CtYJrKeZ1Xx+IHFpJ8lfnWorBHiaDxNh3Vw11RPDypE0HFGkGl0hZ0oCE1wGuiuTQdr1emvUHq7XK8TQeodyiwnS4Z1H8yfeDRAKrxEigxheEV8YSnVxSrj5yvVeouxdlKS+8Y6pbC5IP+FnJ9R9VbjloZynAGExJjRh2P+mqg+T9kolC08QPfUQNlJg61M2KNR80U3jrOHuHsoN65glzgXhwfPrQitLIrLP2fF/umJHB8ettNanNB8yc8LWXa+J+d0SvNtI91Cmra1YefVEbVWeLLR+8PdQBttRAO6BQaXzPrjGKE+kyfUpFbCo1h/NXiMuOamYKHB5JJ91bSX5gj8LdtAtVNLArhXPCklR/zoPEW1pl0HjPjFOlJO+KZ6OTe9BI2tjwy2VlJO4RxPE7hVVxfKjEWLaUgGe0gg31sbQfGruUzINVTbXJpxS1KayQog5fRIteN1AERynxCv8SDwygH2VKTygxCQD0kyN6QRqeyoW09guoTncb6o1Mgxw7RQ1SFJjKbX9L2A/jQXXAcqtzyf6kj2iiLXKJhR9Mp+kkj11nBxYB60pPztD46VISo8ZoNMbx7SvRcQf6h+NSUnhWVz3d9Ka2iUHqLUD80n/Kg1OgHL7FdFs3GL4MOeZSQPWaqqeUeLT6Cifpwf/EmhPOTyqWvZrzK0plwtpzJt8tKjIPEJIoMc2OYWe78K5tVI6W2hANd2V/E7wfZXdqNwsHin2Gg2n9nofu2K+tT9wVqykzWUfs+L+IxY4OIPmj8q1mg+dufxMbTR24Zv77wqr4BZyJjhVw/aCZjaDKv5sMkfZccn7wqj7PX1U/rjQaBzbLjaGG71jzbVW4OJk1ivNrgS5jWSnRAUpR4DKQPMkCtqU2Y1nvtQNUgLBmAQQYNj6uPfSi7Gojv/GuZqDhFNzF/zp6myKBzD4kwOkSpJ8x5iRUhOIHGvNLtT2UG8CgbXlUkgwQRBB4GqniOSa0pV0a0qvKQRBIvaZiYirb8HT/KKQWlD0SI4Ead1BmbzJQSlSSCNUkfq1Ql4WD1DlngbT3fhWm7ZwAebUCgZ4OUncYtcXis2czGxHRK4XV5TBHroGRb00m2/wBL8x5U9mkTmnur3wYayVcew9o4V5bAEGIMTYRbce40CIibmqPziYyeia71n7o99W1943CTmPZuPbQzbvJdXwZzEu2dMdHM3A1AB3RPiaDPdmD4ztg1I2wOqmeMe38Kcw7wQZUmDGg31Fxu0M4CcsXmSb0Gxfs9j4rF/Tb+6qtaNYPyW2s5gkBOHVlBgrEBQUqAJM37Ku+zOcNQtiGgR/M3Y/ZJ99BTP2iGz8JwauLTg8lJ/Gs82ZBQJ3E1oXPhtFrFIwbzKpCC4hYIIUnOEFMjh1SJ41Qdjtgovpm/Cg2HmWZEvqIEgIAvuJUTafmprT1Vm/Njh2GlLDby3FKCCSWyhIAKoB33zb60s0EVwU0poa3Hd+FOPmJtXBQMqBG7N6jXA8O7vtTziZpHRUDgcFPYdzd7aj6WGhrrCr0E6vUkLpQoPE1TNsbPxDRITmcaOgjNHzVC9XMivCgoCMOuBOFJ7UoUg+aQKHY/GIZPRLwy0NuAZ8zikZoJMJUYEcQTetQrigDYiaCibG+CN3ZaUlZunOQ4nwyrMUD5T8l9oY55SuoEgENKJypA19H0gd2lauhIGgA7q7QYTg+ZjFKu480g77qUfUBRpXMs2mCjEZ1cHEwCewg6eBrXFJmoeLBEAGew7/Ggy7Eci8SyP4WccWyFeqx9VAcUkoMKBSRuIIPrrbMOrLYjKSbJmR+VMbULKwUvNpWOCkhVB888on5ZWmJmPaPZUPklsnpf4jwbRwnW41ISSBE7q2PlFzcsPNqVhpbcglKZlCj/ACwfRniDasbw61NrKICIJSZ60HQgRbjeg1jm/wAcnDOhjpAppzqi5PW+QTN7jq/ZrTUJMGTPDurENkbNdZXhi6sFThCkACRY2m1rxW3tKmeMwe+gbc0qM6qJN7AW0mn3lxv36CmyBv1O/fQeKrWE9tKCTvPlSkMATG/XU05AoP/Z"/>
          <p:cNvSpPr>
            <a:spLocks noChangeAspect="1" noChangeArrowheads="1"/>
          </p:cNvSpPr>
          <p:nvPr/>
        </p:nvSpPr>
        <p:spPr bwMode="auto">
          <a:xfrm>
            <a:off x="1679576" y="-1309688"/>
            <a:ext cx="1666875" cy="27336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itle 1"/>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a:solidFill>
                  <a:srgbClr val="7030A0"/>
                </a:solidFill>
                <a:effectLst>
                  <a:outerShdw blurRad="38100" dist="38100" dir="2700000" algn="tl">
                    <a:srgbClr val="000000">
                      <a:alpha val="43137"/>
                    </a:srgbClr>
                  </a:outerShdw>
                </a:effectLst>
                <a:latin typeface="Arial Black" panose="020B0A04020102020204" pitchFamily="34" charset="0"/>
              </a:rPr>
              <a:t>The Permissive Society</a:t>
            </a:r>
            <a:endParaRPr lang="en-GB" b="1" dirty="0">
              <a:solidFill>
                <a:srgbClr val="7030A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43722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marks and spencer logo"/>
          <p:cNvSpPr>
            <a:spLocks noChangeAspect="1" noChangeArrowheads="1"/>
          </p:cNvSpPr>
          <p:nvPr/>
        </p:nvSpPr>
        <p:spPr bwMode="auto">
          <a:xfrm>
            <a:off x="1378641"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8" descr="http://img1.wikia.nocookie.net/__cb20100517091648/logopedia/images/1/1b/EasyJet_logo.svg"/>
          <p:cNvSpPr>
            <a:spLocks noChangeAspect="1" noChangeArrowheads="1"/>
          </p:cNvSpPr>
          <p:nvPr/>
        </p:nvSpPr>
        <p:spPr bwMode="auto">
          <a:xfrm>
            <a:off x="1679575" y="-914400"/>
            <a:ext cx="752475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p:cNvSpPr/>
          <p:nvPr/>
        </p:nvSpPr>
        <p:spPr>
          <a:xfrm>
            <a:off x="1572357" y="-2117"/>
            <a:ext cx="8208912" cy="979069"/>
          </a:xfrm>
          <a:prstGeom prst="rect">
            <a:avLst/>
          </a:prstGeom>
        </p:spPr>
        <p:txBody>
          <a:bodyPr wrap="square" lIns="180000" tIns="180000" rIns="180000" bIns="180000" numCol="1" spcCol="180000">
            <a:spAutoFit/>
          </a:bodyPr>
          <a:lstStyle/>
          <a:p>
            <a:endParaRPr lang="en-GB" sz="2000" dirty="0"/>
          </a:p>
          <a:p>
            <a:endParaRPr lang="en-GB" sz="2000" dirty="0"/>
          </a:p>
        </p:txBody>
      </p:sp>
      <p:sp>
        <p:nvSpPr>
          <p:cNvPr id="15" name="Rectangle 14"/>
          <p:cNvSpPr/>
          <p:nvPr/>
        </p:nvSpPr>
        <p:spPr>
          <a:xfrm>
            <a:off x="236962" y="46651"/>
            <a:ext cx="5422311" cy="1471511"/>
          </a:xfrm>
          <a:prstGeom prst="rect">
            <a:avLst/>
          </a:prstGeom>
        </p:spPr>
        <p:txBody>
          <a:bodyPr wrap="square" lIns="180000" tIns="180000" rIns="180000" bIns="180000" numCol="1" spcCol="180000">
            <a:spAutoFit/>
          </a:bodyPr>
          <a:lstStyle/>
          <a:p>
            <a:r>
              <a:rPr lang="en-GB" sz="2400" b="1" dirty="0">
                <a:solidFill>
                  <a:srgbClr val="7030A0"/>
                </a:solidFill>
                <a:latin typeface="Arial Black" panose="020B0A04020102020204" pitchFamily="34" charset="0"/>
              </a:rPr>
              <a:t>Migration in 20</a:t>
            </a:r>
            <a:r>
              <a:rPr lang="en-GB" sz="2400" b="1" baseline="30000" dirty="0">
                <a:solidFill>
                  <a:srgbClr val="7030A0"/>
                </a:solidFill>
                <a:latin typeface="Arial Black" panose="020B0A04020102020204" pitchFamily="34" charset="0"/>
              </a:rPr>
              <a:t>th</a:t>
            </a:r>
            <a:r>
              <a:rPr lang="en-GB" sz="2400" b="1" dirty="0">
                <a:solidFill>
                  <a:srgbClr val="7030A0"/>
                </a:solidFill>
                <a:latin typeface="Arial Black" panose="020B0A04020102020204" pitchFamily="34" charset="0"/>
              </a:rPr>
              <a:t>-century Britain: The </a:t>
            </a:r>
            <a:r>
              <a:rPr lang="en-GB" sz="2400" b="1" dirty="0" err="1">
                <a:solidFill>
                  <a:srgbClr val="7030A0"/>
                </a:solidFill>
                <a:latin typeface="Arial Black" panose="020B0A04020102020204" pitchFamily="34" charset="0"/>
              </a:rPr>
              <a:t>Windrush</a:t>
            </a:r>
            <a:r>
              <a:rPr lang="en-GB" sz="2400" b="1" dirty="0">
                <a:solidFill>
                  <a:srgbClr val="7030A0"/>
                </a:solidFill>
                <a:latin typeface="Arial Black" panose="020B0A04020102020204" pitchFamily="34" charset="0"/>
              </a:rPr>
              <a:t> Generation</a:t>
            </a:r>
          </a:p>
        </p:txBody>
      </p:sp>
      <p:sp>
        <p:nvSpPr>
          <p:cNvPr id="4" name="AutoShape 9"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12"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539" y="111701"/>
            <a:ext cx="6357208" cy="3574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6554" y="3479298"/>
            <a:ext cx="2437193" cy="3378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7582" y="1794816"/>
            <a:ext cx="4634940" cy="378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036457" y="4032368"/>
            <a:ext cx="4540097" cy="2215991"/>
          </a:xfrm>
          <a:prstGeom prst="rect">
            <a:avLst/>
          </a:prstGeom>
        </p:spPr>
        <p:txBody>
          <a:bodyPr wrap="square">
            <a:spAutoFit/>
          </a:bodyPr>
          <a:lstStyle/>
          <a:p>
            <a:pPr marL="285750" lvl="0" indent="-285750">
              <a:buFont typeface="Arial" panose="020B0604020202020204" pitchFamily="34" charset="0"/>
              <a:buChar char="•"/>
            </a:pPr>
            <a:r>
              <a:rPr lang="en-GB" sz="2000" dirty="0">
                <a:solidFill>
                  <a:prstClr val="black"/>
                </a:solidFill>
              </a:rPr>
              <a:t>Arrival of West Indian migrants aboard </a:t>
            </a:r>
            <a:r>
              <a:rPr lang="en-GB" sz="2000" i="1" dirty="0">
                <a:solidFill>
                  <a:prstClr val="black"/>
                </a:solidFill>
              </a:rPr>
              <a:t>Empire </a:t>
            </a:r>
            <a:r>
              <a:rPr lang="en-GB" sz="2000" i="1" dirty="0" err="1">
                <a:solidFill>
                  <a:prstClr val="black"/>
                </a:solidFill>
              </a:rPr>
              <a:t>Windrush</a:t>
            </a:r>
            <a:r>
              <a:rPr lang="en-GB" sz="2000" i="1" dirty="0">
                <a:solidFill>
                  <a:prstClr val="black"/>
                </a:solidFill>
              </a:rPr>
              <a:t> </a:t>
            </a:r>
            <a:r>
              <a:rPr lang="en-GB" sz="2000" dirty="0">
                <a:solidFill>
                  <a:prstClr val="black"/>
                </a:solidFill>
              </a:rPr>
              <a:t>in 1948</a:t>
            </a:r>
          </a:p>
          <a:p>
            <a:pPr marL="285750" lvl="0" indent="-285750">
              <a:buFont typeface="Arial" panose="020B0604020202020204" pitchFamily="34" charset="0"/>
              <a:buChar char="•"/>
            </a:pPr>
            <a:r>
              <a:rPr lang="en-GB" sz="2000" dirty="0">
                <a:solidFill>
                  <a:prstClr val="black"/>
                </a:solidFill>
              </a:rPr>
              <a:t>1948 British Nationality Act officially conferred UK citizenship for people born or naturalised in either the United Kingdom or one of its colonies</a:t>
            </a:r>
          </a:p>
          <a:p>
            <a:pPr marL="285750" lvl="0" indent="-285750">
              <a:buFontTx/>
              <a:buChar char="-"/>
            </a:pPr>
            <a:endParaRPr lang="en-GB" dirty="0">
              <a:solidFill>
                <a:prstClr val="black"/>
              </a:solidFill>
            </a:endParaRPr>
          </a:p>
        </p:txBody>
      </p:sp>
    </p:spTree>
    <p:extLst>
      <p:ext uri="{BB962C8B-B14F-4D97-AF65-F5344CB8AC3E}">
        <p14:creationId xmlns:p14="http://schemas.microsoft.com/office/powerpoint/2010/main" val="1202302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marks and spencer logo"/>
          <p:cNvSpPr>
            <a:spLocks noChangeAspect="1" noChangeArrowheads="1"/>
          </p:cNvSpPr>
          <p:nvPr/>
        </p:nvSpPr>
        <p:spPr bwMode="auto">
          <a:xfrm>
            <a:off x="1378641"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8" descr="http://img1.wikia.nocookie.net/__cb20100517091648/logopedia/images/1/1b/EasyJet_logo.svg"/>
          <p:cNvSpPr>
            <a:spLocks noChangeAspect="1" noChangeArrowheads="1"/>
          </p:cNvSpPr>
          <p:nvPr/>
        </p:nvSpPr>
        <p:spPr bwMode="auto">
          <a:xfrm>
            <a:off x="1679575" y="-914400"/>
            <a:ext cx="752475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p:cNvSpPr/>
          <p:nvPr/>
        </p:nvSpPr>
        <p:spPr>
          <a:xfrm>
            <a:off x="1572357" y="-24398"/>
            <a:ext cx="8208912" cy="979069"/>
          </a:xfrm>
          <a:prstGeom prst="rect">
            <a:avLst/>
          </a:prstGeom>
        </p:spPr>
        <p:txBody>
          <a:bodyPr wrap="square" lIns="180000" tIns="180000" rIns="180000" bIns="180000" numCol="1" spcCol="180000">
            <a:spAutoFit/>
          </a:bodyPr>
          <a:lstStyle/>
          <a:p>
            <a:endParaRPr lang="en-GB" sz="2000" dirty="0"/>
          </a:p>
          <a:p>
            <a:endParaRPr lang="en-GB" sz="2000" dirty="0"/>
          </a:p>
        </p:txBody>
      </p:sp>
      <p:sp>
        <p:nvSpPr>
          <p:cNvPr id="4" name="AutoShape 9"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12"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2" descr="data:image/jpeg;base64,/9j/4AAQSkZJRgABAQAAAQABAAD/2wCEAAkGBxQTEhQUExQWFhUXGBkaFxgYFx0aHBoYGhoXHBcaGBwgHCggHBolHBwYITEhJSksLi4uFx8zODMsNygtLiwBCgoKBQUFDgUFDisZExkrKysrKysrKysrKysrKysrKysrKysrKysrKysrKysrKysrKysrKysrKysrKysrKysrK//AABEIAR8ArwMBIgACEQEDEQH/xAAcAAABBQEBAQAAAAAAAAAAAAAFAgMEBgcBAAj/xABMEAABAwIDAwgECwYCCQUAAAABAgMRACEEEjEFQVEGBxMiYXGBkTKhscEUI0JicnOSstHh8AgkM1KCokPxFSU0U2ODk7PCFhdEw9L/xAAUAQEAAAAAAAAAAAAAAAAAAAAA/8QAFBEBAAAAAAAAAAAAAAAAAAAAAP/aAAwDAQACEQMRAD8A2DPIH63ppU6d49hpkq6v67K6STEcfcaDnyfD30jJJ8R94U40LDuHtqQlrQ933qCItm6fpD3U+GoB8fbS49Hv91OxIPj76DMnbbbf7Sz/ANpmru4Ljx9hqlY5MbaePYyf7GquzwuD2+6gl4TQd59lOrWAbpntgb9fbTGDWMp7CNOBTT5xCeJ8j+FAP2xthlhGdxSEAg+lqY0Ea8RVXx3OXgQCEpKo8BMR7LVinK/bzuLxTrjqj6akpTuSlKiAAO4Dxohyb5KKxDfS5XXE5soS0UpJIFyVLtA0EC5oNiwXOBgHzClZMwhWY2i9j9pVHPhLbiFFpYWDJsZuSK+cuVmwPgLwQpSoUkLbKgJyncqJAUDYxY7qHbM5RPsKCmXFJjdNj3ig+k1Ij7XvFZjtAf62xfZ0f/bRRTkjzjtYnI0/8W8VJTPyVEkAX3T76g7Sa/1vi+5v/tt0GVup6yvpH20R5N/7XhfrBUDEemr6SvbU3k6f3vDfWD20EDbwl1X1jv3qIc3GBDu0GQRmCSV5bXyi2vA38KHcoFfGq+sd++ad5IbSTh8U04uQkKhRBuEmxPhr4UFy54MMVJYeW30apUj0gqwmLg9k9mas+wwtV954eUTOIUyhhaVhIK1ZFZkgmcoG6bqJ36VQsMaD64wwAR8YcxjUGJtwm1cD0qFxlkWm++DPlQ9bCAmcwFpJzCLgxJny76WcOkGQrgYBGpHV/KgKsC3sg9u+3dU1Cf1P5UAZw4MHMbRorzBiijDcb+AMnvkT5UEg7pkX4jhS5Pt4VCWgHvBrjxVHpG1BV+UeEbTiunGbOtSUKBjKMiEqBT4RVjxa0iOsT1gDbS8TfdVM2viVHUzGJcAJ3QwiB7aLYxg51nOr0yYm2piglbSaJjI8tsxlCm4mLQVA2Pr1ND3MDi5lO0lgE+gW0qIE8cl91eKXIT1zbS03v6qjpQ5mA6RWpoMo5yOTYwzqXS90in1LUvqZBmsVq8SZiN9Q9jbVQlotFIWgqzworACoiRCknTUaGrPznbNKmm3SpSshCY+lv8wKz3CvwSEttqPzwT6pFBbsZtFkmX0BSlBIAmBlAhMAEgJiwEzVb2rs9hd8MClRPohWYH6IiQfGm3dpKAyDDsZp1CVkx9uPVU7YrLiiVBCRYlRSi4TpAk2JMDjegI8gOQeKxLjD2TLhgtKy4pSRmSlQJCEzmJMRNq0DlDsxTe0FvLyw9lCBIJIQhAVppcVL2DhHmcMy0FpIQkCAAYM3AUDuNvCoW1FqIwxVc9JiAfAtx6qDGXyc65t1lT9o1N5O/wC14aP96KgY3+K59NX3jU/k4f3vC/Wj20A7lD/EV9Y79+oqsGrKk26yFLHckkGe21SeUf8AEV9Y7980UbwHSBpDOZxzolJUkgJyrU2lQCTmuNb2oBmD2E450WVTUu5oBcAKQgEqK59EQCZNMIbKHFIUIUkkHvEg0VRs5/8Ad4w6DGdA0l0yrOhXWuQJjTxoYWSh9aNClShBOkTad/Cg+gGNnuDDONyFT0GQEiwbMqSSQRYzEg2ijLjEvMLI9BHxlxchIySAADBzRwmiSAiIyWEn0j26V1xls/zAkayDutuoBvJ9lTSXZSlKSqUwQSQZmSAJvpN6j4Jh8IfnKvpVpdSAqIUFyUSfmhInS1G2MMnLBWeyBu7fyrycKAISsWO8EcaASrOp9x0ohK2gjVMhXW6uYdYa6i1ENiNlvDhCkhJGaBaYkwTFs3GKWnAmCLGTuIpToIFwaCk7XUc7luqMUYPacOPPSrNivSPCZPrqubXckKEyU4sGOAUwY9YNWPEb/wBcKBS12HeffTJIkGlE+0++uASR4+ygoHKFtamsR1syACoTuKSFJ9alfZFUb/Ry1rRkBKlQIFyb6x+tK17/AEanKUT6YIP2QPfWWtsupd6KXELQqDl1kW48PbQOYfkliumDLjK0rWSUZxlBCdVBWkCRMdlXnBbDw+GR0OdThWR0yyY7sukAbvOh+Ex7eBT0a2nVLWoq6V51tZRIEhAQo5Ezcgjvp7kxtHpn1ZQVJQFrUQJ6qRr23NBb2sMltCUIEJSAAPK5jedT30A2qqzH1+I9rdWFS5AI0Oh3caq213LM/X4n/wCqgx/HD4136xf3jUrk8r96w31qfbULGfxnfrF/eVUvYi/3nDk/71PtoGtsMha1fGISpLjoIUSD6Vt1DvgP/Ea+1+VXzF8jGlrWtTqwVKKoATaTO8UgchWf9652ej+FBRhg40cb+3RLYWxHHXIbKFkAkgLBtxq0jkMxN3Hf7f8A80b5P8nmsKvO2paipJScxERruAoNPL8Te9we+aTicTGWeA+7TT+Jw5WodA8o5lT8YmDe59OkvP4e04Z0xp8Ym399Av4eANacRjxBvv8AdUNeMw9v3Vy1v4g9fW0rox2H3YPzdNA4NpW8qcOPnT9aa1HGIYOmDT/1DTvwppP/AMRA/rP4UADHlJDqkhWYYhvMTofi3IgbouKO4t+CR3esCoG0FJWjIllLQKwslKiSVCYmU31O+p7GMSoDNhm1KAEkrVciL6UDBxeg7a4MZBF/1FS14pFv3Vm/zjb+2g+3+UuGwqc77LCZ9FIzFSj80AevSgb+G6R+rJqj8pnxjHnfgozuMNAu5bFcKCSE8VJHnpuoByt5dLxUIabRhmhuROdX01f+I9dOc0+JyY0j5KmlA/0lJEUA/APF4hlpsrcKvHgc3BPGtq2RshOytmuLcKTiXxlkCIkWQn5qRKjxNVTm/U83jg85h3FM4kqUSETk65INrwkmI3jjFHuUmNXtHHBpg5kolKLgAx6azO6YHcBQDNn7TUgRJKQkmDui9qaxeJS4hiD1g88ojglYRlv4GomOIYeeYWodMlMFKTmiYiY0EcaFdL1gKCk49Xxz31i/vGn9jH94Y+tT7RVuxLbLoIdSD86OsO5VVbD4YNYtkAynpEEHfEjXtoNFfWaiqfI7KkuupIt/nQ9JvEKI3WoJKH7VLZePVqAsDhT+GcygRM9lBc8RtLDJdWDisODmVbPcEKIINMubdwevwpnwk+6sx5Ts4Q4rEqyRLyyUl4CJUfRAIgG5vJ61DE4XBWlSpO4PJMWtprPqoNYXykwN/wB7RrwUf0O2vHlHggD+8g5bkJQo6mPbWXKawNwhsHSPjnVKgDUwIvc6U6Nn4SYS0tUg5SVOb560Bs2HfQaL/wCrsCBPTqPciPafGkuct8CBd1ZPYlFx9r1a1QRs7DkmGXiPkgIcM8ZgC0UpGxFKSSnD5QIiWlBRneJNxHG1BdH+XuBy/wCMr5uVPH6Xj41GXzh4JIuh8HgcsxVUOwcQpKgnAqJBgrCEWgCRdy1MPcnsSOqcI5mJBHVbNgCNc5gXoLQvnKwY0aePHrJHu/U1l+2dprxDy3nCSVEwJnKn5KR2AVYMbycxSG1qOFICU3VLe+2gJJM8Kr7mxHwJKYuNTF/EUEnYu02mWsQhbCXVuoyIUoA9GTqoSJB3gggyKf5DOlONZO4Tn+iUkGfGKi4Xk885IRlOX0utp374/GjeE2WWVIgpmxJmZP4d1BpO0OUZw2BaQ0ohb6YEapQbqV2G8DvPCqMXcqhdYIuCgqTHimCO2pG0QtxRdJRc2SFG3ZpYeNQH8I4o5UxnPySfRGmYg3id2/uoFY/aOdSUJErUQVGZypkSpR42sdZpL+JAN99qaZ2a4hCsoJVqQUkKVJjMCRB8+6h+MaeJTDalXIGUZgVDcCJBI4UE1/ETP6/X5U/srlAcIc/RNOgrRmDiAogAm7ZPom/soTgWnCm6VHiAJI7wLiiTmwsV0aF9CtIcjo1RNxeYEmBE3GlBbxzpI0ThB4JRXjzmuH0MJ6k+4UMb5J7SM/HITxklPd8gUpXI/adicQkjSUuKI8wfaKCf/wC5GKItgz5R/wCBplznEx27CxpuOn/TrzvN7jlN5kYklQ9JJWokifkwoTXsTzW7QQlClu9Jm9JKMyinhmlXsmgsmJwbefOrDNBIIVmhJWu6SFKvJmeHGupS0kn4tqesSEjLvmRl4e+ncY3lcyaqyQANCIJJJ08qQxherPVGcqtuT2CZIk7qCV00DqISdLhNgCOsIzaDWa8jELzEDKEC3UUpMpBM5iZnfwHZXG206ZYzpSdd+ZQtwTHqmobSdLKCRIUIiVZiLC0zcb7E0BN/rQFKMJ0VNiD8kEcARwmk/CyrKDChJhRAJsOqJjSQR4Ulw3kz6RTcAagmB7LdtcW2YIIXKSZB9gtcajxoFdHKM0mM0lOeJtcQOwz/AE0yoAKkqnKUkwO3ysL08+kSRHo+oXkDwt315xNiAM2bdYa7p1I49hNBVOcHElOCeUkg5igTEWLgkC9Y70pJudeN61XnW6uCQBbM8ka8ErPfrHlWRlVASwSnEEOtkApMRxG8dx4VYsDjg514N7ZTuVv3X76r+ySkpcSowImlf6T6obRKUixV8pX4UBzE7SOYpRClbybpR38T2U0HIBGYkm6iT6R4moWGdGXKBA4U9EUCncYdZM8Zv50Lx+PcywHF5Z0zGPKYqU8KGYoEA94oCmwtpOtoKW3FpB1CVEDxAN6JMYpYmCZNpkg3jfrfhvqubJXCiKPpJTBGszPaPzoNmdNjvHaTf9G9JwqU5iSmDYzpBj1mKcQiYULTex4+qldFvj16js7KB1eIOZKk5gRBkH9e2iG3OUrqV5WSgAWKjpm3gX7x4VAwuFK5vCUglR07h40Ex6DkMjOq3tHb30BRtaSvqkaEJtJBMkyNYtv7KhJZzukpKrRJFgbZoOnA77iaP43GpyohJJFiRvBmRa3G3Ch+MfK4SJUkXyhJhJBtMb4870DmFTkKCN6QQTEWVlhO7RRgXqMlUFRUmAVA5iq4mdL2HuqYnDp6xzCAQQCNBwiIjfUZtQ36gC1rC5kW/VqCR8FHorOiiQBJtNpvrNvKozrICM8DNBgKOpEgCdxuPzp3KDI6pBMgkG0i1o3kGabfcF41gTuEAQq82gRQIwZJAJGVRSJSCFAW6wmIJkm9PBAIlJOYcDpGvnA0/OmVPgmRwATfeDBt75vSVlRURA6qUwAdTPAelaPMUGfc8mKOTCNnWXFq74QE+omstrQedt7M8wIgBtRjfdZmfG3hVASL0BjkxhWnX0IeKktKUkOlIuESJIsd8bjGtEuUuwmWsS6MMpSmAR0ZXcxAkTAkTMGNIodsICVdqfXmGlTsSCNVEyAd8ieINx/kaCG21F6NbT2e22hlSMS28VplaUAy2eBM333tpQmbGusISLJTFB5YqDjE9Q1PWKh4xPVPdQQcAuFjttVh6SwI3VWGlEEHtFWUKkCReLRag3FpR6FGWJyJ8eqPKn0J7b9o9hqFsl3Mw0Z+Qm8/NEW8dKlBRvuI/V6B99XxQbTI+UojU8B3D3mgO0sxBypKjawEnwoVzgbedwoYSg/xAtVrHIAADIvGah/ILbz+JxTbZDkQuVJlWiSYuLbt9Bfel4BUJyBAm+pBJjuPnXumKTEGBEAqIE9a5MTfx1pONUCsQYCotxJ0PbYUl5kSm+6AQR6QGo3nqi/aE0D7ahrBST1QLynfO6ZAI7Ipx7EaQBvnt62+N1Q3+ouSo5TEHQi8795uJpvGu5bJBEDUkHqzMnefVQSeljMokbtbRI1032ptaknKBedSAJ62sA7zu7aiqWnMc0GYgm8gE200sCPyphalSD2gHWQDoZ3HtFA8t1BULCZKYiDabJ3gwJ9dJdxJmUkJIOogwq2hjw/U0hSUkdXUanUkfjr3zUcNFCU5gQkmYGpEQLDtHCbUGU8vypeNdmIbSkcPkgmI3yomqy1rVn5WPS/iiFAiQmJkykJSo+YNVzCtFQMJJ0uKCz83O2vgeJ6fIleRMEEx6VpBgwRHDyrm13UrdccSAC4oqIGgKjMAUrkLyddxby2WwMxTJlUAAXJJv2edQtrYRbTq21JIUhRSR2gwf86DrbRIoo8cKplroGnkPJ/iqcPVXa+UTAvERumaBtOKFEGSYGfNcSJBAI+bIg+FAw5AMTTDjRO40QCETNvFUeYyH202+obigeJP4UFaUm6e4eYtVhuALRpc0HeUVKS2VSlBOXT5RzGN+p30aCSACJ0vOlBrfI/FTg2FHXLl8UnLPqok5iMxMR/nrWbbE5UlhlLRZzgEmQ7lNyToUkeui+G5YtKUAWn0yQNUKE+CgY7Y3UA7nUenGBuf4bKU23XJPrih/N03iF4kJwrwadKVmSFHqiASAEkcBfjTnKHosS+46HwkqAHxrDyYgATnEg7z41BwGwcRlPwZzpVBGVJw61FwEqSpRyhIUAQKDZFRM3BPYDvF9YB4RTSkFSuqm8EmNezW8Ez2VPU7CCtKVKKRICAlRI16gBlRudOFAMNynQolLeGeK0wFZ1JbieMnqjTWgJYZpedQ1y2ymCZGg75nwpS8AqZIi8STIG6RJ4A+VA9u8qMRhXOiVhEIURmMqKpJ+ckQT40DxXK3GIOUtttmxs0rfe8qNBd3MIBYkKNoPC+gpostg+nMWgTM7r9+7srPH+UWLWky8R3JSPWBQfE4h4yFLWbzOY8IHrM0GtYgspsVAA6EmL9s76iq2jhkCFOsiJF1gkjXSTpE1lxwxnjOvcPGpmCw4Ga0wlRnuSfVFBF2pyaxKmMViAzLWdxYXKZKM5UFETOlU7CsEzfKBqd/cBvNWDFPKGGWrMrrCDCjv3ETpQRpoKABJtuG/jQHOSu0yxiFKaJSQiQRa8gGeIIOmlPbQdzqUo6m5J1J99B9iqy4mNxSoX+jPnaiGIPCgiPqUN26p+M5Vv4htlt/Jla9CE5TpFz3AWHCmkOgiDTnRAxAoGUhCrk02tKBoryFPPYZPCKjrYT3HsoG9j7LQ+6vO+hlCflrnW2kVeRyHQ6AMNtHCPGB1M2Q6DtV7KzrDN5niDa/rqx4hrqAZQoxqR3UD+P2Y7hnC06goWkTFjY6EEbta7gsLnJjUJUrd8kE37KYQ6opGYklIgSZgAkwJ3CTSk3md3hftoFCRoT5xVl5HbYcYUtaFSpMRmvZUgj2VWUDd+VHuQzyC+4h0Zhl9HjBsddaCXh8M5qkqCk+iRIIN9I0M0XxWKxbjYSsF0gZSVISVGTZQMZpgATrFaGgYdEZWwfAe+njjwPRR+HqoM4Y2FiyoKAdAniqLd9zuqQOR2IcMrgXJ3b/ABq9ObQVuAB/XbUZeMcIMqi+6BE0FUTzeLVqpAHYDfvtBPbU1nkFh0/xVyewgR5kz5UVW6sj0ib7zTDk6mgZb5I4QAxK+5UnyTVb5QIRhsPjTkSB0ZS2SnRS+qNd96tAQYpL7HSpKFozpIhSVXBHAyKDBtqYpBw5SlQJMWE7lDsqJgXsoUAJCtQoAnsKTqk9oo1yk2Q2288EJCGwtQSkEmACUm5P8wUaA4JPX1A76CU1h0nFIyLkkjqrGU3TFj6KvV3VLcZ7fKobqIxTU78vqMUSfTBNBAU3fq8NCde6fZTrOYiwvSVIp9iYGtB5SJ1ppaeAqQ6q9RsViISYG7hQCsE4A8VExBqwu7SaUiQ4ABuVvneOIovhObN55GdhxkpJuVlQI4kwkg3kUMxnJB7Ck/CG0KRMJUlWZM8DoRI4igQyOqL2PiD+VdYTAVGlp7Z4dlJbAEAWA3DSnAu0b/du8KBB76J8l8d0WKCt2RQ9EH2jsodfspLbmUyBfsoPoQsG0iIPZSOjUTYHyqzBlPAeVd6MUFdGBWfknhXRspUcKsWUV6aAANi8VERw3/hS0bERqZJ7yKLKrwk0EBGz0D5Pnf20tbQEaeFqlKpJTwvQfNfLhBafeSvUPKBjQyoqnug1W0LQhakr3HWJrUecLk8UY/pXMqmnlZkDgolKVBQ7BN/nVQOWWxAyjDPhUjEB2REZVNOFBGp3RwoIK3kqfw5BkBQBPYSmKM4sJ/mT4kC/DWqYoVzLQWB3FtpPpJPcZrv+l2gNT4UNY2K4vCvYoD4tpxtCv+YFwe4ZQP6xQ0JoLG/tloRlknuoe/tadE93fQ0CnltAJHEn1RQaxzRbbJLrKiVZvjEjtNyPOac5Z7VS63lgyVjdABEyP1woFyV2hhsOMO+0070yElLgUr4t1J1Wg6pUFAiIIpjlVtfpniUgpRqOEnW8btKCbyN2J8LxbTWiJKnD/wANN1edh/VRTnHYQjFgISEktIUoC11FRAHYE5Uj6IopzKoROLeUoZkpQgdiFZitR4CE/wBpqmcsdt/Csc68DCSoBAmeonqpI7wAfGggrNStluhLoUUlQvaJ3HcKhZ5p9hZTcGDxBig+pyKQExXQvujv/Kuig5nFJz8KWU0gojQ0HFyaYUntP67qeJPCuUDSRfjXi2CL/hUgEcKbUngKDOecJrPiAmf4bC1m4tlC1e4VmfLLaLC8A2wVRiGMQ4pKcqoU08MxIVGWyt07quHKnlD0WMxKsoWVtYpMK0hprKdPoK86yrlizkxJSCSE9UE6kJJyk94igDGuCu14Cg2Dmx2J8J2HtBoXU6tcfTQ2hTf93trHYuJ8ffW7/s+vD4PikA3S62uOxSCBv+YfKsp5w9k/Bdo4poCE9IVI4ZXAFiOwTHhQQndnpTcA+J/KoWK1FHsNC20nsFAsT6Z7DFBvvMk6l7ZZacSlQafcTCgFCFBKxY/SNWDaHIfAO/4QQeLZKfVp6qpv7Py/icWk6Z21DxSpJ+6K1dSPKgqOH5ENM4bEMMOnNiLFawCUgJKYGWJ6qledUPGc0L4PUxDZ4SFD3GtpDdtKaWmgwx3m1xyLjoV9y49oqJ/6Qx4UEqwqx84FKh6lT6q3fiLeVdZVBns3WoDCGgNLd2lLE14V2g4qvJroptlsgqlRVJkAx1RAsIGm+97mgcivRXa9FAhSab91PxUXaS8rTquDaz5JJoMB5X4wqYW4E3CHkJgEyrGOdIsq1gJaC+zrdtUjlcvO6HBotLah4tNz65q5jarqMC7kWUh1DuYcU5ghPkEK8zVT24kqaw6laFkXjUpW4g+rLQAIrwFKUmwrwFBs/wCz5hyBjF7iGU+ILp9QI86j8/OyW0v4fErBKVoU0qLdZJzInwKvIVZOY5oDZuYal5zN2xlAnwqXzybL6bZbpiVMlLo/pMK/sUryoMK2I9IIiACYHAa0OxrEPKT2z4G9P7Fcgkdxos+wD1460R7dKDROYxJz4lCVBPxbZ0kWUoX379xrWVKcSfQSocUqgz9E29dZTzIp/ecR9Sn74itkCBQQ/hImDmSTpKT7QCPXSHU9tTgd/GkLE9ooB7jdNhNT3UUwpn9RQFa7XK7QeqK4/lIJnKrfwPA9/tHbUmvKE2oEpWDSqZThkjQeEmPKnqD1C+VDgTg8Uo7mHT/YqiYNV7nBVGzcZGpZWPMR76DEV4clgIj/AAEDxUnP7VVBVhel2amPSbL39oSsjyJ8qsGITC3QNEwn7CQj3UN2IxLeIZi/SW/5zLifKUigzxXojvPurqKVh25aJ4KE9xA94ryBQfRnMc0BssH+Z50+RCfdPjV02pgA8040R1VoUk/1Aj31SuYpydmlP8rznrCT760Iig+NcK2UOZFWIJSrsIMH1irJhLgg8KRzi4RLW1sYlIt02aPphKz61GmsIogig1XmWa+OxCv+Egf3K/CtYJrKeZ1Xx+IHFpJ8lfnWorBHiaDxNh3Vw11RPDypE0HFGkGl0hZ0oCE1wGuiuTQdr1emvUHq7XK8TQeodyiwnS4Z1H8yfeDRAKrxEigxheEV8YSnVxSrj5yvVeouxdlKS+8Y6pbC5IP+FnJ9R9VbjloZynAGExJjRh2P+mqg+T9kolC08QPfUQNlJg61M2KNR80U3jrOHuHsoN65glzgXhwfPrQitLIrLP2fF/umJHB8ettNanNB8yc8LWXa+J+d0SvNtI91Cmra1YefVEbVWeLLR+8PdQBttRAO6BQaXzPrjGKE+kyfUpFbCo1h/NXiMuOamYKHB5JJ91bSX5gj8LdtAtVNLArhXPCklR/zoPEW1pl0HjPjFOlJO+KZ6OTe9BI2tjwy2VlJO4RxPE7hVVxfKjEWLaUgGe0gg31sbQfGruUzINVTbXJpxS1KayQog5fRIteN1AERynxCv8SDwygH2VKTygxCQD0kyN6QRqeyoW09guoTncb6o1Mgxw7RQ1SFJjKbX9L2A/jQXXAcqtzyf6kj2iiLXKJhR9Mp+kkj11nBxYB60pPztD46VISo8ZoNMbx7SvRcQf6h+NSUnhWVz3d9Ka2iUHqLUD80n/Kg1OgHL7FdFs3GL4MOeZSQPWaqqeUeLT6Cifpwf/EmhPOTyqWvZrzK0plwtpzJt8tKjIPEJIoMc2OYWe78K5tVI6W2hANd2V/E7wfZXdqNwsHin2Gg2n9nofu2K+tT9wVqykzWUfs+L+IxY4OIPmj8q1mg+dufxMbTR24Zv77wqr4BZyJjhVw/aCZjaDKv5sMkfZccn7wqj7PX1U/rjQaBzbLjaGG71jzbVW4OJk1ivNrgS5jWSnRAUpR4DKQPMkCtqU2Y1nvtQNUgLBmAQQYNj6uPfSi7Gojv/GuZqDhFNzF/zp6myKBzD4kwOkSpJ8x5iRUhOIHGvNLtT2UG8CgbXlUkgwQRBB4GqniOSa0pV0a0qvKQRBIvaZiYirb8HT/KKQWlD0SI4Ead1BmbzJQSlSSCNUkfq1Ql4WD1DlngbT3fhWm7ZwAebUCgZ4OUncYtcXis2czGxHRK4XV5TBHroGRb00m2/wBL8x5U9mkTmnur3wYayVcew9o4V5bAEGIMTYRbce40CIibmqPziYyeia71n7o99W1943CTmPZuPbQzbvJdXwZzEu2dMdHM3A1AB3RPiaDPdmD4ztg1I2wOqmeMe38Kcw7wQZUmDGg31Fxu0M4CcsXmSb0Gxfs9j4rF/Tb+6qtaNYPyW2s5gkBOHVlBgrEBQUqAJM37Ku+zOcNQtiGgR/M3Y/ZJ99BTP2iGz8JwauLTg8lJ/Gs82ZBQJ3E1oXPhtFrFIwbzKpCC4hYIIUnOEFMjh1SJ41Qdjtgovpm/Cg2HmWZEvqIEgIAvuJUTafmprT1Vm/Njh2GlLDby3FKCCSWyhIAKoB33zb60s0EVwU0poa3Hd+FOPmJtXBQMqBG7N6jXA8O7vtTziZpHRUDgcFPYdzd7aj6WGhrrCr0E6vUkLpQoPE1TNsbPxDRITmcaOgjNHzVC9XMivCgoCMOuBOFJ7UoUg+aQKHY/GIZPRLwy0NuAZ8zikZoJMJUYEcQTetQrigDYiaCibG+CN3ZaUlZunOQ4nwyrMUD5T8l9oY55SuoEgENKJypA19H0gd2lauhIGgA7q7QYTg+ZjFKu480g77qUfUBRpXMs2mCjEZ1cHEwCewg6eBrXFJmoeLBEAGew7/Ggy7Eci8SyP4WccWyFeqx9VAcUkoMKBSRuIIPrrbMOrLYjKSbJmR+VMbULKwUvNpWOCkhVB888on5ZWmJmPaPZUPklsnpf4jwbRwnW41ISSBE7q2PlFzcsPNqVhpbcglKZlCj/ACwfRniDasbw61NrKICIJSZ60HQgRbjeg1jm/wAcnDOhjpAppzqi5PW+QTN7jq/ZrTUJMGTPDurENkbNdZXhi6sFThCkACRY2m1rxW3tKmeMwe+gbc0qM6qJN7AW0mn3lxv36CmyBv1O/fQeKrWE9tKCTvPlSkMATG/XU05AoP/Z"/>
          <p:cNvSpPr>
            <a:spLocks noChangeAspect="1" noChangeArrowheads="1"/>
          </p:cNvSpPr>
          <p:nvPr/>
        </p:nvSpPr>
        <p:spPr bwMode="auto">
          <a:xfrm>
            <a:off x="1679576" y="-1309688"/>
            <a:ext cx="1666875" cy="27336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550" y="1541937"/>
            <a:ext cx="2165313" cy="3551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94266" y="174108"/>
            <a:ext cx="6302480" cy="2952175"/>
          </a:xfrm>
          <a:prstGeom prst="rect">
            <a:avLst/>
          </a:prstGeom>
        </p:spPr>
      </p:pic>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5499" y="3317493"/>
            <a:ext cx="5594748" cy="3353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300318" y="93551"/>
            <a:ext cx="5293948" cy="6457492"/>
          </a:xfrm>
          <a:prstGeom prst="rect">
            <a:avLst/>
          </a:prstGeom>
        </p:spPr>
        <p:txBody>
          <a:bodyPr wrap="square" lIns="180000" tIns="180000" rIns="180000" bIns="180000" numCol="1" spcCol="180000">
            <a:spAutoFit/>
          </a:bodyPr>
          <a:lstStyle/>
          <a:p>
            <a:r>
              <a:rPr lang="en-GB" sz="2400" b="1" dirty="0">
                <a:solidFill>
                  <a:srgbClr val="7030A0"/>
                </a:solidFill>
                <a:latin typeface="Arial Black" panose="020B0A04020102020204" pitchFamily="34" charset="0"/>
              </a:rPr>
              <a:t>Migration in 20</a:t>
            </a:r>
            <a:r>
              <a:rPr lang="en-GB" sz="2400" b="1" baseline="30000" dirty="0">
                <a:solidFill>
                  <a:srgbClr val="7030A0"/>
                </a:solidFill>
                <a:latin typeface="Arial Black" panose="020B0A04020102020204" pitchFamily="34" charset="0"/>
              </a:rPr>
              <a:t>th</a:t>
            </a:r>
            <a:r>
              <a:rPr lang="en-GB" sz="2400" b="1" dirty="0">
                <a:solidFill>
                  <a:srgbClr val="7030A0"/>
                </a:solidFill>
                <a:latin typeface="Arial Black" panose="020B0A04020102020204" pitchFamily="34" charset="0"/>
              </a:rPr>
              <a:t>-century Britain: The </a:t>
            </a:r>
            <a:r>
              <a:rPr lang="en-GB" sz="2400" b="1" dirty="0" err="1">
                <a:solidFill>
                  <a:srgbClr val="7030A0"/>
                </a:solidFill>
                <a:latin typeface="Arial Black" panose="020B0A04020102020204" pitchFamily="34" charset="0"/>
              </a:rPr>
              <a:t>Windrush</a:t>
            </a:r>
            <a:r>
              <a:rPr lang="en-GB" sz="2400" b="1" dirty="0">
                <a:solidFill>
                  <a:srgbClr val="7030A0"/>
                </a:solidFill>
                <a:latin typeface="Arial Black" panose="020B0A04020102020204" pitchFamily="34" charset="0"/>
              </a:rPr>
              <a:t> Generation</a:t>
            </a: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endParaRPr lang="en-GB" sz="2400" b="1" dirty="0">
              <a:solidFill>
                <a:srgbClr val="7030A0"/>
              </a:solidFill>
              <a:latin typeface="Arial Black" panose="020B0A04020102020204" pitchFamily="34" charset="0"/>
            </a:endParaRPr>
          </a:p>
          <a:p>
            <a:pPr marL="342900" indent="-342900">
              <a:buFontTx/>
              <a:buChar char="-"/>
            </a:pPr>
            <a:r>
              <a:rPr lang="en-GB" sz="2000" dirty="0"/>
              <a:t>Recruitment by National Health Service, transport services</a:t>
            </a:r>
          </a:p>
          <a:p>
            <a:pPr marL="342900" indent="-342900">
              <a:buFontTx/>
              <a:buChar char="-"/>
            </a:pPr>
            <a:r>
              <a:rPr lang="en-GB" sz="2000" dirty="0"/>
              <a:t>Cultural influences: food, music</a:t>
            </a:r>
            <a:endParaRPr lang="en-GB" sz="2400" b="1" dirty="0"/>
          </a:p>
        </p:txBody>
      </p:sp>
    </p:spTree>
    <p:extLst>
      <p:ext uri="{BB962C8B-B14F-4D97-AF65-F5344CB8AC3E}">
        <p14:creationId xmlns:p14="http://schemas.microsoft.com/office/powerpoint/2010/main" val="23692875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marks and spencer logo"/>
          <p:cNvSpPr>
            <a:spLocks noChangeAspect="1" noChangeArrowheads="1"/>
          </p:cNvSpPr>
          <p:nvPr/>
        </p:nvSpPr>
        <p:spPr bwMode="auto">
          <a:xfrm>
            <a:off x="1378641"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8" descr="http://img1.wikia.nocookie.net/__cb20100517091648/logopedia/images/1/1b/EasyJet_logo.svg"/>
          <p:cNvSpPr>
            <a:spLocks noChangeAspect="1" noChangeArrowheads="1"/>
          </p:cNvSpPr>
          <p:nvPr/>
        </p:nvSpPr>
        <p:spPr bwMode="auto">
          <a:xfrm>
            <a:off x="1679575" y="-914400"/>
            <a:ext cx="752475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p:cNvSpPr/>
          <p:nvPr/>
        </p:nvSpPr>
        <p:spPr>
          <a:xfrm>
            <a:off x="1572357" y="-2117"/>
            <a:ext cx="8208912" cy="979069"/>
          </a:xfrm>
          <a:prstGeom prst="rect">
            <a:avLst/>
          </a:prstGeom>
        </p:spPr>
        <p:txBody>
          <a:bodyPr wrap="square" lIns="180000" tIns="180000" rIns="180000" bIns="180000" numCol="1" spcCol="180000">
            <a:spAutoFit/>
          </a:bodyPr>
          <a:lstStyle/>
          <a:p>
            <a:endParaRPr lang="en-GB" sz="2000" dirty="0"/>
          </a:p>
          <a:p>
            <a:endParaRPr lang="en-GB" sz="2000" dirty="0"/>
          </a:p>
        </p:txBody>
      </p:sp>
      <p:sp>
        <p:nvSpPr>
          <p:cNvPr id="15" name="Rectangle 14"/>
          <p:cNvSpPr/>
          <p:nvPr/>
        </p:nvSpPr>
        <p:spPr>
          <a:xfrm>
            <a:off x="238234" y="49229"/>
            <a:ext cx="11953766" cy="732848"/>
          </a:xfrm>
          <a:prstGeom prst="rect">
            <a:avLst/>
          </a:prstGeom>
        </p:spPr>
        <p:txBody>
          <a:bodyPr wrap="square" lIns="180000" tIns="180000" rIns="180000" bIns="180000" numCol="1" spcCol="180000">
            <a:spAutoFit/>
          </a:bodyPr>
          <a:lstStyle/>
          <a:p>
            <a:r>
              <a:rPr lang="en-GB" sz="2400" b="1" dirty="0"/>
              <a:t> </a:t>
            </a:r>
            <a:r>
              <a:rPr lang="en-GB" sz="2400" b="1" dirty="0">
                <a:solidFill>
                  <a:srgbClr val="7030A0"/>
                </a:solidFill>
                <a:latin typeface="Arial Black" panose="020B0A04020102020204" pitchFamily="34" charset="0"/>
              </a:rPr>
              <a:t>Migration in 20</a:t>
            </a:r>
            <a:r>
              <a:rPr lang="en-GB" sz="2400" b="1" baseline="30000" dirty="0">
                <a:solidFill>
                  <a:srgbClr val="7030A0"/>
                </a:solidFill>
                <a:latin typeface="Arial Black" panose="020B0A04020102020204" pitchFamily="34" charset="0"/>
              </a:rPr>
              <a:t>th</a:t>
            </a:r>
            <a:r>
              <a:rPr lang="en-GB" sz="2400" b="1" dirty="0">
                <a:solidFill>
                  <a:srgbClr val="7030A0"/>
                </a:solidFill>
                <a:latin typeface="Arial Black" panose="020B0A04020102020204" pitchFamily="34" charset="0"/>
              </a:rPr>
              <a:t>-century Britain: Tensions, 1950s and 1960s</a:t>
            </a:r>
          </a:p>
        </p:txBody>
      </p:sp>
      <p:sp>
        <p:nvSpPr>
          <p:cNvPr id="4" name="AutoShape 9"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12" descr="http://i.guim.co.uk/img/static/sys-images/Guardian/Pix/pictures/2015/5/12/1431440267988/5930f647-fd67-435c-9ef7-c5f7739bd8b1-1620x2040.jpeg?w=300&amp;q=85&amp;auto=format&amp;sharp=10&amp;s=48c487690387fa60196eda57218afbd1"/>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2" descr="data:image/jpeg;base64,/9j/4AAQSkZJRgABAQAAAQABAAD/2wCEAAkGBxQTEhQUExQWFhUXGBkaFxgYFx0aHBoYGhoXHBcaGBwgHCggHBolHBwYITEhJSksLi4uFx8zODMsNygtLiwBCgoKBQUFDgUFDisZExkrKysrKysrKysrKysrKysrKysrKysrKysrKysrKysrKysrKysrKysrKysrKysrKysrK//AABEIAR8ArwMBIgACEQEDEQH/xAAcAAABBQEBAQAAAAAAAAAAAAAFAgMEBgcBAAj/xABMEAABAwIDAwgECwYCCQUAAAABAgMRACEEEjEFQVEGBxMiYXGBkTKhscEUI0JicnOSstHh8AgkM1KCokPxFSU0U2ODk7PCFhdEw9L/xAAUAQEAAAAAAAAAAAAAAAAAAAAA/8QAFBEBAAAAAAAAAAAAAAAAAAAAAP/aAAwDAQACEQMRAD8A2DPIH63ppU6d49hpkq6v67K6STEcfcaDnyfD30jJJ8R94U40LDuHtqQlrQ933qCItm6fpD3U+GoB8fbS49Hv91OxIPj76DMnbbbf7Sz/ANpmru4Ljx9hqlY5MbaePYyf7GquzwuD2+6gl4TQd59lOrWAbpntgb9fbTGDWMp7CNOBTT5xCeJ8j+FAP2xthlhGdxSEAg+lqY0Ea8RVXx3OXgQCEpKo8BMR7LVinK/bzuLxTrjqj6akpTuSlKiAAO4Dxohyb5KKxDfS5XXE5soS0UpJIFyVLtA0EC5oNiwXOBgHzClZMwhWY2i9j9pVHPhLbiFFpYWDJsZuSK+cuVmwPgLwQpSoUkLbKgJyncqJAUDYxY7qHbM5RPsKCmXFJjdNj3ig+k1Ij7XvFZjtAf62xfZ0f/bRRTkjzjtYnI0/8W8VJTPyVEkAX3T76g7Sa/1vi+5v/tt0GVup6yvpH20R5N/7XhfrBUDEemr6SvbU3k6f3vDfWD20EDbwl1X1jv3qIc3GBDu0GQRmCSV5bXyi2vA38KHcoFfGq+sd++ad5IbSTh8U04uQkKhRBuEmxPhr4UFy54MMVJYeW30apUj0gqwmLg9k9mas+wwtV954eUTOIUyhhaVhIK1ZFZkgmcoG6bqJ36VQsMaD64wwAR8YcxjUGJtwm1cD0qFxlkWm++DPlQ9bCAmcwFpJzCLgxJny76WcOkGQrgYBGpHV/KgKsC3sg9u+3dU1Cf1P5UAZw4MHMbRorzBiijDcb+AMnvkT5UEg7pkX4jhS5Pt4VCWgHvBrjxVHpG1BV+UeEbTiunGbOtSUKBjKMiEqBT4RVjxa0iOsT1gDbS8TfdVM2viVHUzGJcAJ3QwiB7aLYxg51nOr0yYm2piglbSaJjI8tsxlCm4mLQVA2Pr1ND3MDi5lO0lgE+gW0qIE8cl91eKXIT1zbS03v6qjpQ5mA6RWpoMo5yOTYwzqXS90in1LUvqZBmsVq8SZiN9Q9jbVQlotFIWgqzworACoiRCknTUaGrPznbNKmm3SpSshCY+lv8wKz3CvwSEttqPzwT6pFBbsZtFkmX0BSlBIAmBlAhMAEgJiwEzVb2rs9hd8MClRPohWYH6IiQfGm3dpKAyDDsZp1CVkx9uPVU7YrLiiVBCRYlRSi4TpAk2JMDjegI8gOQeKxLjD2TLhgtKy4pSRmSlQJCEzmJMRNq0DlDsxTe0FvLyw9lCBIJIQhAVppcVL2DhHmcMy0FpIQkCAAYM3AUDuNvCoW1FqIwxVc9JiAfAtx6qDGXyc65t1lT9o1N5O/wC14aP96KgY3+K59NX3jU/k4f3vC/Wj20A7lD/EV9Y79+oqsGrKk26yFLHckkGe21SeUf8AEV9Y7980UbwHSBpDOZxzolJUkgJyrU2lQCTmuNb2oBmD2E450WVTUu5oBcAKQgEqK59EQCZNMIbKHFIUIUkkHvEg0VRs5/8Ad4w6DGdA0l0yrOhXWuQJjTxoYWSh9aNClShBOkTad/Cg+gGNnuDDONyFT0GQEiwbMqSSQRYzEg2ijLjEvMLI9BHxlxchIySAADBzRwmiSAiIyWEn0j26V1xls/zAkayDutuoBvJ9lTSXZSlKSqUwQSQZmSAJvpN6j4Jh8IfnKvpVpdSAqIUFyUSfmhInS1G2MMnLBWeyBu7fyrycKAISsWO8EcaASrOp9x0ohK2gjVMhXW6uYdYa6i1ENiNlvDhCkhJGaBaYkwTFs3GKWnAmCLGTuIpToIFwaCk7XUc7luqMUYPacOPPSrNivSPCZPrqubXckKEyU4sGOAUwY9YNWPEb/wBcKBS12HeffTJIkGlE+0++uASR4+ygoHKFtamsR1syACoTuKSFJ9alfZFUb/Ry1rRkBKlQIFyb6x+tK17/AEanKUT6YIP2QPfWWtsupd6KXELQqDl1kW48PbQOYfkliumDLjK0rWSUZxlBCdVBWkCRMdlXnBbDw+GR0OdThWR0yyY7sukAbvOh+Ex7eBT0a2nVLWoq6V51tZRIEhAQo5Ezcgjvp7kxtHpn1ZQVJQFrUQJ6qRr23NBb2sMltCUIEJSAAPK5jedT30A2qqzH1+I9rdWFS5AI0Oh3caq213LM/X4n/wCqgx/HD4136xf3jUrk8r96w31qfbULGfxnfrF/eVUvYi/3nDk/71PtoGtsMha1fGISpLjoIUSD6Vt1DvgP/Ea+1+VXzF8jGlrWtTqwVKKoATaTO8UgchWf9652ej+FBRhg40cb+3RLYWxHHXIbKFkAkgLBtxq0jkMxN3Hf7f8A80b5P8nmsKvO2paipJScxERruAoNPL8Te9we+aTicTGWeA+7TT+Jw5WodA8o5lT8YmDe59OkvP4e04Z0xp8Ym399Av4eANacRjxBvv8AdUNeMw9v3Vy1v4g9fW0rox2H3YPzdNA4NpW8qcOPnT9aa1HGIYOmDT/1DTvwppP/AMRA/rP4UADHlJDqkhWYYhvMTofi3IgbouKO4t+CR3esCoG0FJWjIllLQKwslKiSVCYmU31O+p7GMSoDNhm1KAEkrVciL6UDBxeg7a4MZBF/1FS14pFv3Vm/zjb+2g+3+UuGwqc77LCZ9FIzFSj80AevSgb+G6R+rJqj8pnxjHnfgozuMNAu5bFcKCSE8VJHnpuoByt5dLxUIabRhmhuROdX01f+I9dOc0+JyY0j5KmlA/0lJEUA/APF4hlpsrcKvHgc3BPGtq2RshOytmuLcKTiXxlkCIkWQn5qRKjxNVTm/U83jg85h3FM4kqUSETk65INrwkmI3jjFHuUmNXtHHBpg5kolKLgAx6azO6YHcBQDNn7TUgRJKQkmDui9qaxeJS4hiD1g88ojglYRlv4GomOIYeeYWodMlMFKTmiYiY0EcaFdL1gKCk49Xxz31i/vGn9jH94Y+tT7RVuxLbLoIdSD86OsO5VVbD4YNYtkAynpEEHfEjXtoNFfWaiqfI7KkuupIt/nQ9JvEKI3WoJKH7VLZePVqAsDhT+GcygRM9lBc8RtLDJdWDisODmVbPcEKIINMubdwevwpnwk+6sx5Ts4Q4rEqyRLyyUl4CJUfRAIgG5vJ61DE4XBWlSpO4PJMWtprPqoNYXykwN/wB7RrwUf0O2vHlHggD+8g5bkJQo6mPbWXKawNwhsHSPjnVKgDUwIvc6U6Nn4SYS0tUg5SVOb560Bs2HfQaL/wCrsCBPTqPciPafGkuct8CBd1ZPYlFx9r1a1QRs7DkmGXiPkgIcM8ZgC0UpGxFKSSnD5QIiWlBRneJNxHG1BdH+XuBy/wCMr5uVPH6Xj41GXzh4JIuh8HgcsxVUOwcQpKgnAqJBgrCEWgCRdy1MPcnsSOqcI5mJBHVbNgCNc5gXoLQvnKwY0aePHrJHu/U1l+2dprxDy3nCSVEwJnKn5KR2AVYMbycxSG1qOFICU3VLe+2gJJM8Kr7mxHwJKYuNTF/EUEnYu02mWsQhbCXVuoyIUoA9GTqoSJB3gggyKf5DOlONZO4Tn+iUkGfGKi4Xk885IRlOX0utp374/GjeE2WWVIgpmxJmZP4d1BpO0OUZw2BaQ0ohb6YEapQbqV2G8DvPCqMXcqhdYIuCgqTHimCO2pG0QtxRdJRc2SFG3ZpYeNQH8I4o5UxnPySfRGmYg3id2/uoFY/aOdSUJErUQVGZypkSpR42sdZpL+JAN99qaZ2a4hCsoJVqQUkKVJjMCRB8+6h+MaeJTDalXIGUZgVDcCJBI4UE1/ETP6/X5U/srlAcIc/RNOgrRmDiAogAm7ZPom/soTgWnCm6VHiAJI7wLiiTmwsV0aF9CtIcjo1RNxeYEmBE3GlBbxzpI0ThB4JRXjzmuH0MJ6k+4UMb5J7SM/HITxklPd8gUpXI/adicQkjSUuKI8wfaKCf/wC5GKItgz5R/wCBplznEx27CxpuOn/TrzvN7jlN5kYklQ9JJWokifkwoTXsTzW7QQlClu9Jm9JKMyinhmlXsmgsmJwbefOrDNBIIVmhJWu6SFKvJmeHGupS0kn4tqesSEjLvmRl4e+ncY3lcyaqyQANCIJJJ08qQxherPVGcqtuT2CZIk7qCV00DqISdLhNgCOsIzaDWa8jELzEDKEC3UUpMpBM5iZnfwHZXG206ZYzpSdd+ZQtwTHqmobSdLKCRIUIiVZiLC0zcb7E0BN/rQFKMJ0VNiD8kEcARwmk/CyrKDChJhRAJsOqJjSQR4Ulw3kz6RTcAagmB7LdtcW2YIIXKSZB9gtcajxoFdHKM0mM0lOeJtcQOwz/AE0yoAKkqnKUkwO3ysL08+kSRHo+oXkDwt315xNiAM2bdYa7p1I49hNBVOcHElOCeUkg5igTEWLgkC9Y70pJudeN61XnW6uCQBbM8ka8ErPfrHlWRlVASwSnEEOtkApMRxG8dx4VYsDjg514N7ZTuVv3X76r+ySkpcSowImlf6T6obRKUixV8pX4UBzE7SOYpRClbybpR38T2U0HIBGYkm6iT6R4moWGdGXKBA4U9EUCncYdZM8Zv50Lx+PcywHF5Z0zGPKYqU8KGYoEA94oCmwtpOtoKW3FpB1CVEDxAN6JMYpYmCZNpkg3jfrfhvqubJXCiKPpJTBGszPaPzoNmdNjvHaTf9G9JwqU5iSmDYzpBj1mKcQiYULTex4+qldFvj16js7KB1eIOZKk5gRBkH9e2iG3OUrqV5WSgAWKjpm3gX7x4VAwuFK5vCUglR07h40Ex6DkMjOq3tHb30BRtaSvqkaEJtJBMkyNYtv7KhJZzukpKrRJFgbZoOnA77iaP43GpyohJJFiRvBmRa3G3Ch+MfK4SJUkXyhJhJBtMb4870DmFTkKCN6QQTEWVlhO7RRgXqMlUFRUmAVA5iq4mdL2HuqYnDp6xzCAQQCNBwiIjfUZtQ36gC1rC5kW/VqCR8FHorOiiQBJtNpvrNvKozrICM8DNBgKOpEgCdxuPzp3KDI6pBMgkG0i1o3kGabfcF41gTuEAQq82gRQIwZJAJGVRSJSCFAW6wmIJkm9PBAIlJOYcDpGvnA0/OmVPgmRwATfeDBt75vSVlRURA6qUwAdTPAelaPMUGfc8mKOTCNnWXFq74QE+omstrQedt7M8wIgBtRjfdZmfG3hVASL0BjkxhWnX0IeKktKUkOlIuESJIsd8bjGtEuUuwmWsS6MMpSmAR0ZXcxAkTAkTMGNIodsICVdqfXmGlTsSCNVEyAd8ieINx/kaCG21F6NbT2e22hlSMS28VplaUAy2eBM333tpQmbGusISLJTFB5YqDjE9Q1PWKh4xPVPdQQcAuFjttVh6SwI3VWGlEEHtFWUKkCReLRag3FpR6FGWJyJ8eqPKn0J7b9o9hqFsl3Mw0Z+Qm8/NEW8dKlBRvuI/V6B99XxQbTI+UojU8B3D3mgO0sxBypKjawEnwoVzgbedwoYSg/xAtVrHIAADIvGah/ILbz+JxTbZDkQuVJlWiSYuLbt9Bfel4BUJyBAm+pBJjuPnXumKTEGBEAqIE9a5MTfx1pONUCsQYCotxJ0PbYUl5kSm+6AQR6QGo3nqi/aE0D7ahrBST1QLynfO6ZAI7Ipx7EaQBvnt62+N1Q3+ouSo5TEHQi8795uJpvGu5bJBEDUkHqzMnefVQSeljMokbtbRI1032ptaknKBedSAJ62sA7zu7aiqWnMc0GYgm8gE200sCPyphalSD2gHWQDoZ3HtFA8t1BULCZKYiDabJ3gwJ9dJdxJmUkJIOogwq2hjw/U0hSUkdXUanUkfjr3zUcNFCU5gQkmYGpEQLDtHCbUGU8vypeNdmIbSkcPkgmI3yomqy1rVn5WPS/iiFAiQmJkykJSo+YNVzCtFQMJJ0uKCz83O2vgeJ6fIleRMEEx6VpBgwRHDyrm13UrdccSAC4oqIGgKjMAUrkLyddxby2WwMxTJlUAAXJJv2edQtrYRbTq21JIUhRSR2gwf86DrbRIoo8cKplroGnkPJ/iqcPVXa+UTAvERumaBtOKFEGSYGfNcSJBAI+bIg+FAw5AMTTDjRO40QCETNvFUeYyH202+obigeJP4UFaUm6e4eYtVhuALRpc0HeUVKS2VSlBOXT5RzGN+p30aCSACJ0vOlBrfI/FTg2FHXLl8UnLPqok5iMxMR/nrWbbE5UlhlLRZzgEmQ7lNyToUkeui+G5YtKUAWn0yQNUKE+CgY7Y3UA7nUenGBuf4bKU23XJPrih/N03iF4kJwrwadKVmSFHqiASAEkcBfjTnKHosS+46HwkqAHxrDyYgATnEg7z41BwGwcRlPwZzpVBGVJw61FwEqSpRyhIUAQKDZFRM3BPYDvF9YB4RTSkFSuqm8EmNezW8Ez2VPU7CCtKVKKRICAlRI16gBlRudOFAMNynQolLeGeK0wFZ1JbieMnqjTWgJYZpedQ1y2ymCZGg75nwpS8AqZIi8STIG6RJ4A+VA9u8qMRhXOiVhEIURmMqKpJ+ckQT40DxXK3GIOUtttmxs0rfe8qNBd3MIBYkKNoPC+gpostg+nMWgTM7r9+7srPH+UWLWky8R3JSPWBQfE4h4yFLWbzOY8IHrM0GtYgspsVAA6EmL9s76iq2jhkCFOsiJF1gkjXSTpE1lxwxnjOvcPGpmCw4Ga0wlRnuSfVFBF2pyaxKmMViAzLWdxYXKZKM5UFETOlU7CsEzfKBqd/cBvNWDFPKGGWrMrrCDCjv3ETpQRpoKABJtuG/jQHOSu0yxiFKaJSQiQRa8gGeIIOmlPbQdzqUo6m5J1J99B9iqy4mNxSoX+jPnaiGIPCgiPqUN26p+M5Vv4htlt/Jla9CE5TpFz3AWHCmkOgiDTnRAxAoGUhCrk02tKBoryFPPYZPCKjrYT3HsoG9j7LQ+6vO+hlCflrnW2kVeRyHQ6AMNtHCPGB1M2Q6DtV7KzrDN5niDa/rqx4hrqAZQoxqR3UD+P2Y7hnC06goWkTFjY6EEbta7gsLnJjUJUrd8kE37KYQ6opGYklIgSZgAkwJ3CTSk3md3hftoFCRoT5xVl5HbYcYUtaFSpMRmvZUgj2VWUDd+VHuQzyC+4h0Zhl9HjBsddaCXh8M5qkqCk+iRIIN9I0M0XxWKxbjYSsF0gZSVISVGTZQMZpgATrFaGgYdEZWwfAe+njjwPRR+HqoM4Y2FiyoKAdAniqLd9zuqQOR2IcMrgXJ3b/ABq9ObQVuAB/XbUZeMcIMqi+6BE0FUTzeLVqpAHYDfvtBPbU1nkFh0/xVyewgR5kz5UVW6sj0ib7zTDk6mgZb5I4QAxK+5UnyTVb5QIRhsPjTkSB0ZS2SnRS+qNd96tAQYpL7HSpKFozpIhSVXBHAyKDBtqYpBw5SlQJMWE7lDsqJgXsoUAJCtQoAnsKTqk9oo1yk2Q2288EJCGwtQSkEmACUm5P8wUaA4JPX1A76CU1h0nFIyLkkjqrGU3TFj6KvV3VLcZ7fKobqIxTU78vqMUSfTBNBAU3fq8NCde6fZTrOYiwvSVIp9iYGtB5SJ1ppaeAqQ6q9RsViISYG7hQCsE4A8VExBqwu7SaUiQ4ABuVvneOIovhObN55GdhxkpJuVlQI4kwkg3kUMxnJB7Ck/CG0KRMJUlWZM8DoRI4igQyOqL2PiD+VdYTAVGlp7Z4dlJbAEAWA3DSnAu0b/du8KBB76J8l8d0WKCt2RQ9EH2jsodfspLbmUyBfsoPoQsG0iIPZSOjUTYHyqzBlPAeVd6MUFdGBWfknhXRspUcKsWUV6aAANi8VERw3/hS0bERqZJ7yKLKrwk0EBGz0D5Pnf20tbQEaeFqlKpJTwvQfNfLhBafeSvUPKBjQyoqnug1W0LQhakr3HWJrUecLk8UY/pXMqmnlZkDgolKVBQ7BN/nVQOWWxAyjDPhUjEB2REZVNOFBGp3RwoIK3kqfw5BkBQBPYSmKM4sJ/mT4kC/DWqYoVzLQWB3FtpPpJPcZrv+l2gNT4UNY2K4vCvYoD4tpxtCv+YFwe4ZQP6xQ0JoLG/tloRlknuoe/tadE93fQ0CnltAJHEn1RQaxzRbbJLrKiVZvjEjtNyPOac5Z7VS63lgyVjdABEyP1woFyV2hhsOMO+0070yElLgUr4t1J1Wg6pUFAiIIpjlVtfpniUgpRqOEnW8btKCbyN2J8LxbTWiJKnD/wANN1edh/VRTnHYQjFgISEktIUoC11FRAHYE5Uj6IopzKoROLeUoZkpQgdiFZitR4CE/wBpqmcsdt/Csc68DCSoBAmeonqpI7wAfGggrNStluhLoUUlQvaJ3HcKhZ5p9hZTcGDxBig+pyKQExXQvujv/Kuig5nFJz8KWU0gojQ0HFyaYUntP67qeJPCuUDSRfjXi2CL/hUgEcKbUngKDOecJrPiAmf4bC1m4tlC1e4VmfLLaLC8A2wVRiGMQ4pKcqoU08MxIVGWyt07quHKnlD0WMxKsoWVtYpMK0hprKdPoK86yrlizkxJSCSE9UE6kJJyk94igDGuCu14Cg2Dmx2J8J2HtBoXU6tcfTQ2hTf93trHYuJ8ffW7/s+vD4PikA3S62uOxSCBv+YfKsp5w9k/Bdo4poCE9IVI4ZXAFiOwTHhQQndnpTcA+J/KoWK1FHsNC20nsFAsT6Z7DFBvvMk6l7ZZacSlQafcTCgFCFBKxY/SNWDaHIfAO/4QQeLZKfVp6qpv7Py/icWk6Z21DxSpJ+6K1dSPKgqOH5ENM4bEMMOnNiLFawCUgJKYGWJ6qledUPGc0L4PUxDZ4SFD3GtpDdtKaWmgwx3m1xyLjoV9y49oqJ/6Qx4UEqwqx84FKh6lT6q3fiLeVdZVBns3WoDCGgNLd2lLE14V2g4qvJroptlsgqlRVJkAx1RAsIGm+97mgcivRXa9FAhSab91PxUXaS8rTquDaz5JJoMB5X4wqYW4E3CHkJgEyrGOdIsq1gJaC+zrdtUjlcvO6HBotLah4tNz65q5jarqMC7kWUh1DuYcU5ghPkEK8zVT24kqaw6laFkXjUpW4g+rLQAIrwFKUmwrwFBs/wCz5hyBjF7iGU+ILp9QI86j8/OyW0v4fErBKVoU0qLdZJzInwKvIVZOY5oDZuYal5zN2xlAnwqXzybL6bZbpiVMlLo/pMK/sUryoMK2I9IIiACYHAa0OxrEPKT2z4G9P7Fcgkdxos+wD1460R7dKDROYxJz4lCVBPxbZ0kWUoX379xrWVKcSfQSocUqgz9E29dZTzIp/ecR9Sn74itkCBQQ/hImDmSTpKT7QCPXSHU9tTgd/GkLE9ooB7jdNhNT3UUwpn9RQFa7XK7QeqK4/lIJnKrfwPA9/tHbUmvKE2oEpWDSqZThkjQeEmPKnqD1C+VDgTg8Uo7mHT/YqiYNV7nBVGzcZGpZWPMR76DEV4clgIj/AAEDxUnP7VVBVhel2amPSbL39oSsjyJ8qsGITC3QNEwn7CQj3UN2IxLeIZi/SW/5zLifKUigzxXojvPurqKVh25aJ4KE9xA94ryBQfRnMc0BssH+Z50+RCfdPjV02pgA8040R1VoUk/1Aj31SuYpydmlP8rznrCT760Iig+NcK2UOZFWIJSrsIMH1irJhLgg8KRzi4RLW1sYlIt02aPphKz61GmsIogig1XmWa+OxCv+Egf3K/CtYJrKeZ1Xx+IHFpJ8lfnWorBHiaDxNh3Vw11RPDypE0HFGkGl0hZ0oCE1wGuiuTQdr1emvUHq7XK8TQeodyiwnS4Z1H8yfeDRAKrxEigxheEV8YSnVxSrj5yvVeouxdlKS+8Y6pbC5IP+FnJ9R9VbjloZynAGExJjRh2P+mqg+T9kolC08QPfUQNlJg61M2KNR80U3jrOHuHsoN65glzgXhwfPrQitLIrLP2fF/umJHB8ettNanNB8yc8LWXa+J+d0SvNtI91Cmra1YefVEbVWeLLR+8PdQBttRAO6BQaXzPrjGKE+kyfUpFbCo1h/NXiMuOamYKHB5JJ91bSX5gj8LdtAtVNLArhXPCklR/zoPEW1pl0HjPjFOlJO+KZ6OTe9BI2tjwy2VlJO4RxPE7hVVxfKjEWLaUgGe0gg31sbQfGruUzINVTbXJpxS1KayQog5fRIteN1AERynxCv8SDwygH2VKTygxCQD0kyN6QRqeyoW09guoTncb6o1Mgxw7RQ1SFJjKbX9L2A/jQXXAcqtzyf6kj2iiLXKJhR9Mp+kkj11nBxYB60pPztD46VISo8ZoNMbx7SvRcQf6h+NSUnhWVz3d9Ka2iUHqLUD80n/Kg1OgHL7FdFs3GL4MOeZSQPWaqqeUeLT6Cifpwf/EmhPOTyqWvZrzK0plwtpzJt8tKjIPEJIoMc2OYWe78K5tVI6W2hANd2V/E7wfZXdqNwsHin2Gg2n9nofu2K+tT9wVqykzWUfs+L+IxY4OIPmj8q1mg+dufxMbTR24Zv77wqr4BZyJjhVw/aCZjaDKv5sMkfZccn7wqj7PX1U/rjQaBzbLjaGG71jzbVW4OJk1ivNrgS5jWSnRAUpR4DKQPMkCtqU2Y1nvtQNUgLBmAQQYNj6uPfSi7Gojv/GuZqDhFNzF/zp6myKBzD4kwOkSpJ8x5iRUhOIHGvNLtT2UG8CgbXlUkgwQRBB4GqniOSa0pV0a0qvKQRBIvaZiYirb8HT/KKQWlD0SI4Ead1BmbzJQSlSSCNUkfq1Ql4WD1DlngbT3fhWm7ZwAebUCgZ4OUncYtcXis2czGxHRK4XV5TBHroGRb00m2/wBL8x5U9mkTmnur3wYayVcew9o4V5bAEGIMTYRbce40CIibmqPziYyeia71n7o99W1943CTmPZuPbQzbvJdXwZzEu2dMdHM3A1AB3RPiaDPdmD4ztg1I2wOqmeMe38Kcw7wQZUmDGg31Fxu0M4CcsXmSb0Gxfs9j4rF/Tb+6qtaNYPyW2s5gkBOHVlBgrEBQUqAJM37Ku+zOcNQtiGgR/M3Y/ZJ99BTP2iGz8JwauLTg8lJ/Gs82ZBQJ3E1oXPhtFrFIwbzKpCC4hYIIUnOEFMjh1SJ41Qdjtgovpm/Cg2HmWZEvqIEgIAvuJUTafmprT1Vm/Njh2GlLDby3FKCCSWyhIAKoB33zb60s0EVwU0poa3Hd+FOPmJtXBQMqBG7N6jXA8O7vtTziZpHRUDgcFPYdzd7aj6WGhrrCr0E6vUkLpQoPE1TNsbPxDRITmcaOgjNHzVC9XMivCgoCMOuBOFJ7UoUg+aQKHY/GIZPRLwy0NuAZ8zikZoJMJUYEcQTetQrigDYiaCibG+CN3ZaUlZunOQ4nwyrMUD5T8l9oY55SuoEgENKJypA19H0gd2lauhIGgA7q7QYTg+ZjFKu480g77qUfUBRpXMs2mCjEZ1cHEwCewg6eBrXFJmoeLBEAGew7/Ggy7Eci8SyP4WccWyFeqx9VAcUkoMKBSRuIIPrrbMOrLYjKSbJmR+VMbULKwUvNpWOCkhVB888on5ZWmJmPaPZUPklsnpf4jwbRwnW41ISSBE7q2PlFzcsPNqVhpbcglKZlCj/ACwfRniDasbw61NrKICIJSZ60HQgRbjeg1jm/wAcnDOhjpAppzqi5PW+QTN7jq/ZrTUJMGTPDurENkbNdZXhi6sFThCkACRY2m1rxW3tKmeMwe+gbc0qM6qJN7AW0mn3lxv36CmyBv1O/fQeKrWE9tKCTvPlSkMATG/XU05AoP/Z"/>
          <p:cNvSpPr>
            <a:spLocks noChangeAspect="1" noChangeArrowheads="1"/>
          </p:cNvSpPr>
          <p:nvPr/>
        </p:nvSpPr>
        <p:spPr bwMode="auto">
          <a:xfrm>
            <a:off x="1679576" y="-1309688"/>
            <a:ext cx="1666875" cy="27336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38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234" y="674858"/>
            <a:ext cx="5001441" cy="3000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1" name="Picture 7"/>
          <p:cNvPicPr>
            <a:picLocks noChangeAspect="1" noChangeArrowheads="1"/>
          </p:cNvPicPr>
          <p:nvPr/>
        </p:nvPicPr>
        <p:blipFill rotWithShape="1">
          <a:blip r:embed="rId4">
            <a:extLst>
              <a:ext uri="{28A0092B-C50C-407E-A947-70E740481C1C}">
                <a14:useLocalDpi xmlns:a14="http://schemas.microsoft.com/office/drawing/2010/main" val="0"/>
              </a:ext>
            </a:extLst>
          </a:blip>
          <a:srcRect l="4861" t="1" r="9100" b="1490"/>
          <a:stretch/>
        </p:blipFill>
        <p:spPr bwMode="auto">
          <a:xfrm>
            <a:off x="7893745" y="679843"/>
            <a:ext cx="3988852" cy="27402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Rectangle 15"/>
          <p:cNvSpPr/>
          <p:nvPr/>
        </p:nvSpPr>
        <p:spPr>
          <a:xfrm>
            <a:off x="255494" y="3532117"/>
            <a:ext cx="8767014" cy="2856506"/>
          </a:xfrm>
          <a:prstGeom prst="rect">
            <a:avLst/>
          </a:prstGeom>
        </p:spPr>
        <p:txBody>
          <a:bodyPr wrap="square" lIns="180000" tIns="180000" rIns="180000" bIns="180000" numCol="1" spcCol="180000">
            <a:spAutoFit/>
          </a:bodyPr>
          <a:lstStyle/>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Racism and anti-immigrant sentiment pervasive in mid 20</a:t>
            </a:r>
            <a:r>
              <a:rPr lang="en-GB" baseline="30000" dirty="0"/>
              <a:t>th</a:t>
            </a:r>
            <a:r>
              <a:rPr lang="en-GB" dirty="0"/>
              <a:t>-century – e.g. White Defence League </a:t>
            </a:r>
            <a:r>
              <a:rPr lang="en-GB" sz="1600" dirty="0"/>
              <a:t>(pictured middle)</a:t>
            </a:r>
          </a:p>
          <a:p>
            <a:pPr marL="342900" indent="-342900">
              <a:buFont typeface="Arial" panose="020B0604020202020204" pitchFamily="34" charset="0"/>
              <a:buChar char="•"/>
            </a:pPr>
            <a:r>
              <a:rPr lang="en-GB" dirty="0"/>
              <a:t>Riots in Birmingham, Nottingham and London in 1958; white supremacist ‘Teddy Boys’ attacks on West Indians sparked mass protest by black community </a:t>
            </a:r>
            <a:r>
              <a:rPr lang="en-GB" sz="1600" dirty="0"/>
              <a:t>(above) </a:t>
            </a:r>
            <a:r>
              <a:rPr lang="en-GB" dirty="0"/>
              <a:t>and acted as beginnings of Notting Hill carnival</a:t>
            </a:r>
          </a:p>
          <a:p>
            <a:pPr marL="342900" indent="-342900">
              <a:buFont typeface="Arial" panose="020B0604020202020204" pitchFamily="34" charset="0"/>
              <a:buChar char="•"/>
            </a:pPr>
            <a:r>
              <a:rPr lang="en-GB" dirty="0"/>
              <a:t>1964 General Election: flashpoint in Smethwick, West Midlands </a:t>
            </a:r>
            <a:r>
              <a:rPr lang="en-GB" sz="1600" dirty="0"/>
              <a:t>(see poster)</a:t>
            </a:r>
          </a:p>
          <a:p>
            <a:pPr marL="342900" indent="-342900">
              <a:buFont typeface="Arial" panose="020B0604020202020204" pitchFamily="34" charset="0"/>
              <a:buChar char="•"/>
            </a:pPr>
            <a:r>
              <a:rPr lang="en-GB" dirty="0"/>
              <a:t>1968 Enoch Powell </a:t>
            </a:r>
            <a:r>
              <a:rPr lang="en-GB" sz="1600" dirty="0"/>
              <a:t>(pictured) </a:t>
            </a:r>
            <a:r>
              <a:rPr lang="en-GB" dirty="0"/>
              <a:t>warned of prospect of Britain “foaming with much blood” because of mass immigration </a:t>
            </a:r>
          </a:p>
        </p:txBody>
      </p:sp>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83744" y="679843"/>
            <a:ext cx="2580108" cy="29545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6"/>
          <a:stretch>
            <a:fillRect/>
          </a:stretch>
        </p:blipFill>
        <p:spPr>
          <a:xfrm>
            <a:off x="9022508" y="3074915"/>
            <a:ext cx="2938527" cy="3639627"/>
          </a:xfrm>
          <a:prstGeom prst="rect">
            <a:avLst/>
          </a:prstGeom>
        </p:spPr>
      </p:pic>
    </p:spTree>
    <p:extLst>
      <p:ext uri="{BB962C8B-B14F-4D97-AF65-F5344CB8AC3E}">
        <p14:creationId xmlns:p14="http://schemas.microsoft.com/office/powerpoint/2010/main" val="72280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
            <a:ext cx="8942832" cy="6858000"/>
          </a:xfrm>
        </p:spPr>
        <p:txBody>
          <a:bodyPr lIns="720000" tIns="720000" rIns="720000" bIns="720000">
            <a:normAutofit fontScale="77500" lnSpcReduction="20000"/>
          </a:bodyPr>
          <a:lstStyle/>
          <a:p>
            <a:pPr marL="45720" indent="0" algn="just">
              <a:buNone/>
            </a:pPr>
            <a:r>
              <a:rPr lang="en-GB" sz="2600" b="1" dirty="0">
                <a:latin typeface="Arial Black" panose="020B0A04020102020204" pitchFamily="34" charset="0"/>
              </a:rPr>
              <a:t>Three-Day Week, January 1 – March 7 1974</a:t>
            </a:r>
          </a:p>
          <a:p>
            <a:pPr algn="just"/>
            <a:r>
              <a:rPr lang="en-GB" dirty="0"/>
              <a:t>Commercial users of electricity limited to three specified consecutive days' consumption each week </a:t>
            </a:r>
          </a:p>
          <a:p>
            <a:pPr algn="just"/>
            <a:r>
              <a:rPr lang="en-GB" dirty="0"/>
              <a:t>Aim to conserve electricity owing to restricted supply of coal during miners’ strike and oil crisis caused by Organization of Arab Petroleum Exporting Countries (OPEC) trade embargo</a:t>
            </a:r>
          </a:p>
          <a:p>
            <a:pPr algn="just"/>
            <a:r>
              <a:rPr lang="en-GB" dirty="0"/>
              <a:t>Led to defeat of incumbent Conservative Government in two general elections in 1974 (1</a:t>
            </a:r>
            <a:r>
              <a:rPr lang="en-GB" baseline="30000" dirty="0"/>
              <a:t>st</a:t>
            </a:r>
            <a:r>
              <a:rPr lang="en-GB" dirty="0"/>
              <a:t> producing Labour minority, 2</a:t>
            </a:r>
            <a:r>
              <a:rPr lang="en-GB" baseline="30000" dirty="0"/>
              <a:t>nd</a:t>
            </a:r>
            <a:r>
              <a:rPr lang="en-GB" dirty="0"/>
              <a:t> small Labour majority) </a:t>
            </a:r>
          </a:p>
          <a:p>
            <a:pPr algn="just"/>
            <a:endParaRPr lang="en-GB" dirty="0"/>
          </a:p>
          <a:p>
            <a:pPr marL="45720" indent="0" algn="just">
              <a:buNone/>
            </a:pPr>
            <a:r>
              <a:rPr lang="en-GB" sz="2600" b="1" dirty="0">
                <a:latin typeface="Arial Black" panose="020B0A04020102020204" pitchFamily="34" charset="0"/>
              </a:rPr>
              <a:t>IMF bailout, 1976</a:t>
            </a:r>
          </a:p>
          <a:p>
            <a:pPr algn="just"/>
            <a:r>
              <a:rPr lang="en-GB" dirty="0"/>
              <a:t>Financial crisis forced the government to borrow $3.9 billion from the International Monetary Fund</a:t>
            </a:r>
          </a:p>
          <a:p>
            <a:pPr marL="45720" indent="0" algn="just">
              <a:buNone/>
            </a:pPr>
            <a:endParaRPr lang="en-GB" dirty="0"/>
          </a:p>
          <a:p>
            <a:pPr marL="45720" indent="0" algn="just">
              <a:buNone/>
            </a:pPr>
            <a:r>
              <a:rPr lang="en-GB" sz="2600" b="1" dirty="0">
                <a:latin typeface="Arial Black" panose="020B0A04020102020204" pitchFamily="34" charset="0"/>
              </a:rPr>
              <a:t>Unemployment</a:t>
            </a:r>
          </a:p>
          <a:p>
            <a:pPr algn="just"/>
            <a:r>
              <a:rPr lang="en-GB" dirty="0"/>
              <a:t>Unemployment reached 1.5million in 1978 – nearly treble the 1968 figure; national rate of unemployment exceeded 5% for the first time in the </a:t>
            </a:r>
            <a:r>
              <a:rPr lang="en-GB" dirty="0" err="1"/>
              <a:t>postwar</a:t>
            </a:r>
            <a:r>
              <a:rPr lang="en-GB" dirty="0"/>
              <a:t> era</a:t>
            </a:r>
          </a:p>
        </p:txBody>
      </p:sp>
      <p:sp>
        <p:nvSpPr>
          <p:cNvPr id="3" name="Title 2"/>
          <p:cNvSpPr>
            <a:spLocks noGrp="1"/>
          </p:cNvSpPr>
          <p:nvPr>
            <p:ph type="title"/>
          </p:nvPr>
        </p:nvSpPr>
        <p:spPr>
          <a:xfrm>
            <a:off x="8764288" y="1259669"/>
            <a:ext cx="3243072" cy="941506"/>
          </a:xfrm>
        </p:spPr>
        <p:txBody>
          <a:bodyPr>
            <a:normAutofit fontScale="90000"/>
          </a:bodyPr>
          <a:lstStyle/>
          <a:p>
            <a:r>
              <a:rPr lang="en-GB" b="1" dirty="0">
                <a:solidFill>
                  <a:srgbClr val="7030A0"/>
                </a:solidFill>
                <a:effectLst>
                  <a:outerShdw blurRad="38100" dist="38100" dir="2700000" algn="tl">
                    <a:srgbClr val="000000">
                      <a:alpha val="43137"/>
                    </a:srgbClr>
                  </a:outerShdw>
                </a:effectLst>
                <a:latin typeface="Arial Black" panose="020B0A04020102020204" pitchFamily="34" charset="0"/>
              </a:rPr>
              <a:t>1970s Economic Crises</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9648" y="2875628"/>
            <a:ext cx="3612352" cy="20226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107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530532" cy="4517956"/>
          </a:xfrm>
        </p:spPr>
        <p:txBody>
          <a:bodyPr>
            <a:normAutofit fontScale="92500" lnSpcReduction="20000"/>
          </a:bodyPr>
          <a:lstStyle/>
          <a:p>
            <a:pPr marL="45720" indent="0" algn="just">
              <a:buNone/>
            </a:pPr>
            <a:r>
              <a:rPr lang="en-US" dirty="0"/>
              <a:t>Returning to the UK from an economic summit in Guadeloupe on January 10 1979, Prime Minister James Callaghan was asked by a journalist, ‘What is your general approach, in view of the mounting chaos in the country at the moment?” </a:t>
            </a:r>
          </a:p>
          <a:p>
            <a:pPr marL="45720" indent="0" algn="just">
              <a:buNone/>
            </a:pPr>
            <a:r>
              <a:rPr lang="en-US" dirty="0"/>
              <a:t>	Callaghan responded: “Well, that’s a judgment that you are making. I promise you that if you look at it from outside, and perhaps you’re taking rather a parochial view at the moment, I don’t think that other people in the world would share the view that there is mounting chaos.”</a:t>
            </a:r>
            <a:endParaRPr lang="en-GB" dirty="0"/>
          </a:p>
          <a:p>
            <a:pPr marL="45720" indent="0">
              <a:buNone/>
            </a:pPr>
            <a:endParaRPr lang="en-US" dirty="0"/>
          </a:p>
          <a:p>
            <a:pPr marL="45720" indent="0">
              <a:buNone/>
            </a:pPr>
            <a:r>
              <a:rPr lang="en-US" dirty="0">
                <a:hlinkClick r:id="rId3"/>
              </a:rPr>
              <a:t>https://www.youtube.com/watch?v=dX06xqN6710</a:t>
            </a:r>
            <a:r>
              <a:rPr lang="en-US" dirty="0"/>
              <a:t>:</a:t>
            </a:r>
          </a:p>
          <a:p>
            <a:pPr marL="45720" indent="0">
              <a:buNone/>
            </a:pPr>
            <a:endParaRPr lang="en-GB" dirty="0"/>
          </a:p>
        </p:txBody>
      </p:sp>
      <p:sp>
        <p:nvSpPr>
          <p:cNvPr id="3" name="Title 2"/>
          <p:cNvSpPr>
            <a:spLocks noGrp="1"/>
          </p:cNvSpPr>
          <p:nvPr>
            <p:ph type="title"/>
          </p:nvPr>
        </p:nvSpPr>
        <p:spPr/>
        <p:txBody>
          <a:bodyPr/>
          <a:lstStyle/>
          <a:p>
            <a:r>
              <a:rPr lang="en-GB" dirty="0">
                <a:solidFill>
                  <a:srgbClr val="7030A0"/>
                </a:solidFill>
                <a:latin typeface="Arial Black" panose="020B0A04020102020204" pitchFamily="34" charset="0"/>
              </a:rPr>
              <a:t>Defining the Crisis</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6651" y="1729926"/>
            <a:ext cx="2914650" cy="4162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605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28254" y="1769555"/>
            <a:ext cx="5782101" cy="4407408"/>
          </a:xfrm>
        </p:spPr>
        <p:txBody>
          <a:bodyPr>
            <a:normAutofit fontScale="85000" lnSpcReduction="20000"/>
          </a:bodyPr>
          <a:lstStyle/>
          <a:p>
            <a:pPr marL="45720" indent="0">
              <a:buNone/>
            </a:pPr>
            <a:r>
              <a:rPr lang="en-GB" dirty="0"/>
              <a:t>Widespread strikes by public sector trade unions against pay caps of Labour government</a:t>
            </a:r>
          </a:p>
          <a:p>
            <a:r>
              <a:rPr lang="en-GB" dirty="0"/>
              <a:t>Lorry drivers, members of the Transport and General Workers’ Union (TGWU), </a:t>
            </a:r>
            <a:r>
              <a:rPr lang="en-GB" dirty="0" err="1"/>
              <a:t>inc.</a:t>
            </a:r>
            <a:r>
              <a:rPr lang="en-GB" dirty="0"/>
              <a:t> drivers of oil tankers went on national strike</a:t>
            </a:r>
          </a:p>
          <a:p>
            <a:r>
              <a:rPr lang="en-GB" dirty="0"/>
              <a:t>Jan 22 biggest individual day of industrial action since the General Strike of 1926</a:t>
            </a:r>
          </a:p>
          <a:p>
            <a:r>
              <a:rPr lang="en-GB" dirty="0"/>
              <a:t>Strikes by railway workers, ambulance drivers, nurses</a:t>
            </a:r>
          </a:p>
          <a:p>
            <a:r>
              <a:rPr lang="en-GB" dirty="0"/>
              <a:t>Coincided with bitter weather conditions, refuse collectors, gravediggers</a:t>
            </a:r>
          </a:p>
          <a:p>
            <a:pPr marL="45720" indent="0">
              <a:buNone/>
            </a:pPr>
            <a:r>
              <a:rPr lang="en-GB" dirty="0"/>
              <a:t> </a:t>
            </a:r>
          </a:p>
        </p:txBody>
      </p:sp>
      <p:sp>
        <p:nvSpPr>
          <p:cNvPr id="3" name="Title 2"/>
          <p:cNvSpPr>
            <a:spLocks noGrp="1"/>
          </p:cNvSpPr>
          <p:nvPr>
            <p:ph type="title"/>
          </p:nvPr>
        </p:nvSpPr>
        <p:spPr>
          <a:xfrm>
            <a:off x="179411" y="365125"/>
            <a:ext cx="11697687" cy="1325563"/>
          </a:xfrm>
        </p:spPr>
        <p:txBody>
          <a:bodyPr>
            <a:normAutofit fontScale="90000"/>
          </a:bodyPr>
          <a:lstStyle/>
          <a:p>
            <a:pPr algn="ctr"/>
            <a:br>
              <a:rPr lang="en-GB" dirty="0">
                <a:solidFill>
                  <a:srgbClr val="7030A0"/>
                </a:solidFill>
                <a:latin typeface="Arial Black" panose="020B0A04020102020204" pitchFamily="34" charset="0"/>
              </a:rPr>
            </a:br>
            <a:r>
              <a:rPr lang="en-GB" dirty="0">
                <a:solidFill>
                  <a:srgbClr val="7030A0"/>
                </a:solidFill>
                <a:latin typeface="Arial Black" panose="020B0A04020102020204" pitchFamily="34" charset="0"/>
              </a:rPr>
              <a:t>‘Winter of Discontent’ </a:t>
            </a:r>
            <a:br>
              <a:rPr lang="en-GB" dirty="0">
                <a:solidFill>
                  <a:srgbClr val="7030A0"/>
                </a:solidFill>
                <a:latin typeface="Arial Black" panose="020B0A04020102020204" pitchFamily="34" charset="0"/>
              </a:rPr>
            </a:br>
            <a:r>
              <a:rPr lang="en-GB" dirty="0">
                <a:solidFill>
                  <a:srgbClr val="7030A0"/>
                </a:solidFill>
                <a:latin typeface="Arial Black" panose="020B0A04020102020204" pitchFamily="34" charset="0"/>
              </a:rPr>
              <a:t>(Dec 1978–Feb 1979)</a:t>
            </a:r>
            <a:br>
              <a:rPr lang="en-GB" dirty="0">
                <a:solidFill>
                  <a:srgbClr val="7030A0"/>
                </a:solidFill>
                <a:latin typeface="Arial Black" panose="020B0A04020102020204" pitchFamily="34" charset="0"/>
              </a:rPr>
            </a:br>
            <a:endParaRPr lang="en-GB" dirty="0">
              <a:solidFill>
                <a:srgbClr val="7030A0"/>
              </a:solidFill>
              <a:latin typeface="Arial Black" panose="020B0A04020102020204" pitchFamily="34"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411" y="1595935"/>
            <a:ext cx="5437778" cy="3262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5338833" y="6311900"/>
            <a:ext cx="6538265" cy="369332"/>
          </a:xfrm>
          <a:prstGeom prst="rect">
            <a:avLst/>
          </a:prstGeom>
        </p:spPr>
        <p:txBody>
          <a:bodyPr wrap="none">
            <a:spAutoFit/>
          </a:bodyPr>
          <a:lstStyle/>
          <a:p>
            <a:r>
              <a:rPr lang="en-GB" dirty="0"/>
              <a:t>Leicester Square, London, 1979; </a:t>
            </a:r>
            <a:r>
              <a:rPr lang="en-GB" i="1" dirty="0"/>
              <a:t>Sun </a:t>
            </a:r>
            <a:r>
              <a:rPr lang="en-GB" dirty="0"/>
              <a:t>headline, January 11 1979</a:t>
            </a:r>
          </a:p>
        </p:txBody>
      </p:sp>
      <p:sp>
        <p:nvSpPr>
          <p:cNvPr id="6" name="Content Placeholder 5"/>
          <p:cNvSpPr>
            <a:spLocks noGrp="1"/>
          </p:cNvSpPr>
          <p:nvPr>
            <p:ph sz="half" idx="1"/>
          </p:nvPr>
        </p:nvSpPr>
        <p:spPr/>
        <p:txBody>
          <a:bodyPr>
            <a:normAutofit fontScale="85000" lnSpcReduction="20000"/>
          </a:bodyPr>
          <a:lstStyle/>
          <a:p>
            <a:endParaRPr lang="en-GB" dirty="0"/>
          </a:p>
        </p:txBody>
      </p:sp>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7980" t="11117" r="22535" b="20463"/>
          <a:stretch/>
        </p:blipFill>
        <p:spPr bwMode="auto">
          <a:xfrm>
            <a:off x="179411" y="4293927"/>
            <a:ext cx="2891335" cy="2414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58874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8253864" cy="4763616"/>
          </a:xfrm>
        </p:spPr>
        <p:txBody>
          <a:bodyPr numCol="2">
            <a:normAutofit fontScale="62500" lnSpcReduction="20000"/>
          </a:bodyPr>
          <a:lstStyle/>
          <a:p>
            <a:pPr marL="45720" indent="0">
              <a:buNone/>
            </a:pPr>
            <a:r>
              <a:rPr lang="en-GB" dirty="0"/>
              <a:t>Right now ha, ha, ha, ha, ha</a:t>
            </a:r>
            <a:br>
              <a:rPr lang="en-GB" dirty="0"/>
            </a:br>
            <a:r>
              <a:rPr lang="en-GB" dirty="0"/>
              <a:t>I am an anti-Christ</a:t>
            </a:r>
            <a:br>
              <a:rPr lang="en-GB" dirty="0"/>
            </a:br>
            <a:r>
              <a:rPr lang="en-GB" dirty="0"/>
              <a:t>I am an anarchist</a:t>
            </a:r>
            <a:br>
              <a:rPr lang="en-GB" dirty="0"/>
            </a:br>
            <a:r>
              <a:rPr lang="en-GB" dirty="0"/>
              <a:t>Don't know what I want</a:t>
            </a:r>
            <a:br>
              <a:rPr lang="en-GB" dirty="0"/>
            </a:br>
            <a:r>
              <a:rPr lang="en-GB" dirty="0"/>
              <a:t>But I know how to get it</a:t>
            </a:r>
            <a:br>
              <a:rPr lang="en-GB" dirty="0"/>
            </a:br>
            <a:r>
              <a:rPr lang="en-GB" dirty="0"/>
              <a:t>I want to destroy the passerby</a:t>
            </a:r>
          </a:p>
          <a:p>
            <a:pPr marL="45720" indent="0">
              <a:buNone/>
            </a:pPr>
            <a:endParaRPr lang="en-GB" dirty="0"/>
          </a:p>
          <a:p>
            <a:pPr marL="45720" indent="0">
              <a:buNone/>
            </a:pPr>
            <a:r>
              <a:rPr lang="en-GB" dirty="0" err="1"/>
              <a:t>'Cause</a:t>
            </a:r>
            <a:r>
              <a:rPr lang="en-GB" dirty="0"/>
              <a:t> I want to be anarchy</a:t>
            </a:r>
            <a:br>
              <a:rPr lang="en-GB" dirty="0"/>
            </a:br>
            <a:r>
              <a:rPr lang="en-GB" dirty="0"/>
              <a:t>No dogs body</a:t>
            </a:r>
          </a:p>
          <a:p>
            <a:pPr marL="45720" indent="0">
              <a:buNone/>
            </a:pPr>
            <a:endParaRPr lang="en-GB" dirty="0"/>
          </a:p>
          <a:p>
            <a:pPr marL="45720" indent="0">
              <a:buNone/>
            </a:pPr>
            <a:r>
              <a:rPr lang="en-GB" dirty="0"/>
              <a:t>Anarchy for the UK</a:t>
            </a:r>
            <a:br>
              <a:rPr lang="en-GB" dirty="0"/>
            </a:br>
            <a:r>
              <a:rPr lang="en-GB" dirty="0"/>
              <a:t>It's coming sometime and maybe</a:t>
            </a:r>
            <a:br>
              <a:rPr lang="en-GB" dirty="0"/>
            </a:br>
            <a:r>
              <a:rPr lang="en-GB" dirty="0"/>
              <a:t>I give a wrong time, stop a traffic line</a:t>
            </a:r>
            <a:br>
              <a:rPr lang="en-GB" dirty="0"/>
            </a:br>
            <a:r>
              <a:rPr lang="en-GB" dirty="0"/>
              <a:t>Your future dream has sure been seen through</a:t>
            </a:r>
          </a:p>
          <a:p>
            <a:pPr marL="45720" indent="0">
              <a:buNone/>
            </a:pPr>
            <a:r>
              <a:rPr lang="en-GB" dirty="0" err="1"/>
              <a:t>'Cause</a:t>
            </a:r>
            <a:r>
              <a:rPr lang="en-GB" dirty="0"/>
              <a:t> I want to be anarchy</a:t>
            </a:r>
            <a:br>
              <a:rPr lang="en-GB" dirty="0"/>
            </a:br>
            <a:r>
              <a:rPr lang="en-GB" dirty="0"/>
              <a:t>In the city</a:t>
            </a:r>
          </a:p>
          <a:p>
            <a:pPr marL="45720" indent="0">
              <a:buNone/>
            </a:pPr>
            <a:endParaRPr lang="en-GB" dirty="0"/>
          </a:p>
          <a:p>
            <a:pPr marL="45720" indent="0">
              <a:buNone/>
            </a:pPr>
            <a:r>
              <a:rPr lang="en-GB" dirty="0"/>
              <a:t>How many ways to get what you want</a:t>
            </a:r>
            <a:br>
              <a:rPr lang="en-GB" dirty="0"/>
            </a:br>
            <a:r>
              <a:rPr lang="en-GB" dirty="0"/>
              <a:t>I use the best, I use the rest</a:t>
            </a:r>
            <a:br>
              <a:rPr lang="en-GB" dirty="0"/>
            </a:br>
            <a:r>
              <a:rPr lang="en-GB" dirty="0"/>
              <a:t>I use the enemy [NME].</a:t>
            </a:r>
            <a:br>
              <a:rPr lang="en-GB" dirty="0"/>
            </a:br>
            <a:r>
              <a:rPr lang="en-GB" dirty="0"/>
              <a:t>I use anarchy</a:t>
            </a:r>
          </a:p>
          <a:p>
            <a:pPr marL="45720" indent="0">
              <a:buNone/>
            </a:pPr>
            <a:r>
              <a:rPr lang="en-GB" dirty="0" err="1"/>
              <a:t>'Cause</a:t>
            </a:r>
            <a:r>
              <a:rPr lang="en-GB" dirty="0"/>
              <a:t> I want to be anarchy</a:t>
            </a:r>
            <a:br>
              <a:rPr lang="en-GB" dirty="0"/>
            </a:br>
            <a:r>
              <a:rPr lang="en-GB" dirty="0"/>
              <a:t>Its the only way to be</a:t>
            </a:r>
          </a:p>
          <a:p>
            <a:pPr marL="45720" indent="0">
              <a:buNone/>
            </a:pPr>
            <a:endParaRPr lang="en-GB" dirty="0"/>
          </a:p>
          <a:p>
            <a:pPr marL="45720" indent="0">
              <a:buNone/>
            </a:pPr>
            <a:r>
              <a:rPr lang="en-GB" dirty="0"/>
              <a:t>Is this the MPLA [Popular Movement for the Liberation of Angola]</a:t>
            </a:r>
            <a:br>
              <a:rPr lang="en-GB" dirty="0"/>
            </a:br>
            <a:r>
              <a:rPr lang="en-GB" dirty="0"/>
              <a:t>Or is this the UDA [Ulster Defence Association]</a:t>
            </a:r>
            <a:br>
              <a:rPr lang="en-GB" dirty="0"/>
            </a:br>
            <a:r>
              <a:rPr lang="en-GB" dirty="0"/>
              <a:t>Or is this the IRA [Irish Republican Army]</a:t>
            </a:r>
            <a:br>
              <a:rPr lang="en-GB" dirty="0"/>
            </a:br>
            <a:r>
              <a:rPr lang="en-GB" dirty="0"/>
              <a:t>I thought it was the UK</a:t>
            </a:r>
            <a:br>
              <a:rPr lang="en-GB" dirty="0"/>
            </a:br>
            <a:r>
              <a:rPr lang="en-GB" dirty="0"/>
              <a:t>Or just another country</a:t>
            </a:r>
            <a:br>
              <a:rPr lang="en-GB" dirty="0"/>
            </a:br>
            <a:r>
              <a:rPr lang="en-GB" dirty="0"/>
              <a:t>Another council tenancy</a:t>
            </a:r>
          </a:p>
          <a:p>
            <a:pPr marL="45720" indent="0">
              <a:buNone/>
            </a:pPr>
            <a:endParaRPr lang="en-GB" dirty="0"/>
          </a:p>
          <a:p>
            <a:pPr marL="45720" indent="0">
              <a:buNone/>
            </a:pPr>
            <a:r>
              <a:rPr lang="en-GB" dirty="0"/>
              <a:t>I want to be anarchy</a:t>
            </a:r>
            <a:br>
              <a:rPr lang="en-GB" dirty="0"/>
            </a:br>
            <a:r>
              <a:rPr lang="en-GB" dirty="0"/>
              <a:t>And I want to be anarchy</a:t>
            </a:r>
            <a:br>
              <a:rPr lang="en-GB" dirty="0"/>
            </a:br>
            <a:r>
              <a:rPr lang="en-GB" dirty="0"/>
              <a:t>(Oh what a name)</a:t>
            </a:r>
            <a:br>
              <a:rPr lang="en-GB" dirty="0"/>
            </a:br>
            <a:r>
              <a:rPr lang="en-GB" dirty="0"/>
              <a:t>And I want to be an anarchist</a:t>
            </a:r>
            <a:br>
              <a:rPr lang="en-GB" dirty="0"/>
            </a:br>
            <a:r>
              <a:rPr lang="en-GB" dirty="0"/>
              <a:t>(I get pissed, destroy!)</a:t>
            </a:r>
          </a:p>
        </p:txBody>
      </p:sp>
      <p:sp>
        <p:nvSpPr>
          <p:cNvPr id="3" name="Title 2"/>
          <p:cNvSpPr>
            <a:spLocks noGrp="1"/>
          </p:cNvSpPr>
          <p:nvPr>
            <p:ph type="title"/>
          </p:nvPr>
        </p:nvSpPr>
        <p:spPr>
          <a:xfrm>
            <a:off x="893064" y="393508"/>
            <a:ext cx="10515600" cy="1325563"/>
          </a:xfrm>
        </p:spPr>
        <p:txBody>
          <a:bodyPr/>
          <a:lstStyle/>
          <a:p>
            <a:r>
              <a:rPr lang="en-GB" b="1" dirty="0">
                <a:latin typeface="Arial Black" panose="020B0A04020102020204" pitchFamily="34" charset="0"/>
              </a:rPr>
              <a:t>‘Anarchy in the UK’ (1977)</a:t>
            </a:r>
          </a:p>
        </p:txBody>
      </p:sp>
      <p:pic>
        <p:nvPicPr>
          <p:cNvPr id="717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86692" y="1659987"/>
            <a:ext cx="3335797" cy="5088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08 Anarchy In The UK.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21812" y="5031338"/>
            <a:ext cx="609600" cy="609600"/>
          </a:xfrm>
          <a:prstGeom prst="rect">
            <a:avLst/>
          </a:prstGeom>
        </p:spPr>
      </p:pic>
    </p:spTree>
    <p:extLst>
      <p:ext uri="{BB962C8B-B14F-4D97-AF65-F5344CB8AC3E}">
        <p14:creationId xmlns:p14="http://schemas.microsoft.com/office/powerpoint/2010/main" val="6178479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304" fill="hold"/>
                                        <p:tgtEl>
                                          <p:spTgt spid="8"/>
                                        </p:tgtEl>
                                      </p:cBhvr>
                                    </p:cmd>
                                  </p:childTnLst>
                                </p:cTn>
                              </p:par>
                            </p:childTnLst>
                          </p:cTn>
                        </p:par>
                      </p:childTnLst>
                    </p:cTn>
                  </p:par>
                </p:childTnLst>
              </p:cTn>
              <p:nextCondLst>
                <p:cond evt="onClick" delay="0">
                  <p:tgtEl>
                    <p:spTgt spid="8"/>
                  </p:tgtEl>
                </p:cond>
              </p:nextCondLst>
            </p:seq>
            <p:audio>
              <p:cMediaNode vol="100000">
                <p:cTn id="7" fill="hold" display="0">
                  <p:stCondLst>
                    <p:cond delay="indefinite"/>
                  </p:stCondLst>
                  <p:endCondLst>
                    <p:cond evt="onStopAudio" delay="0">
                      <p:tgtEl>
                        <p:sldTgt/>
                      </p:tgtEl>
                    </p:cond>
                  </p:endCondLst>
                </p:cTn>
                <p:tgtEl>
                  <p:spTgt spid="8"/>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0"/>
            <a:ext cx="10543708" cy="69860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endParaRPr lang="en-GB"/>
          </a:p>
        </p:txBody>
      </p:sp>
      <p:sp>
        <p:nvSpPr>
          <p:cNvPr id="5" name="Title 2"/>
          <p:cNvSpPr txBox="1">
            <a:spLocks/>
          </p:cNvSpPr>
          <p:nvPr/>
        </p:nvSpPr>
        <p:spPr>
          <a:xfrm>
            <a:off x="417914" y="5375402"/>
            <a:ext cx="6565392" cy="21951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a:latin typeface="Arial Black" panose="020B0A04020102020204" pitchFamily="34" charset="0"/>
              </a:rPr>
              <a:t>1979 General Election</a:t>
            </a:r>
          </a:p>
        </p:txBody>
      </p:sp>
    </p:spTree>
    <p:extLst>
      <p:ext uri="{BB962C8B-B14F-4D97-AF65-F5344CB8AC3E}">
        <p14:creationId xmlns:p14="http://schemas.microsoft.com/office/powerpoint/2010/main" val="107420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5015345" y="198871"/>
            <a:ext cx="6594764" cy="6446549"/>
          </a:xfrm>
        </p:spPr>
        <p:txBody>
          <a:bodyPr>
            <a:normAutofit/>
          </a:bodyPr>
          <a:lstStyle/>
          <a:p>
            <a:pPr marL="45720" indent="0" algn="just">
              <a:buNone/>
            </a:pPr>
            <a:r>
              <a:rPr lang="en-GB" dirty="0"/>
              <a:t>“I know full well the responsibilities that await me as I enter the door of No. 10 and I'll strive unceasingly to try to fulfil the trust and confidence that the British people have placed in me and the things in which I believe. And I would just like to remember some words of St. Francis of Assisi which I think are really just particularly apt at the moment. ‘Where there is discord, may we bring harmony. Where there is error, may we bring truth. Where there is doubt, may we bring faith. And where there is despair, may we bring hope’”</a:t>
            </a:r>
          </a:p>
          <a:p>
            <a:pPr algn="r">
              <a:buFontTx/>
              <a:buChar char="-"/>
            </a:pPr>
            <a:r>
              <a:rPr lang="en-GB" dirty="0"/>
              <a:t>Margaret Thatcher, 4 May 1979</a:t>
            </a:r>
          </a:p>
          <a:p>
            <a:pPr>
              <a:buFontTx/>
              <a:buChar char="-"/>
            </a:pPr>
            <a:endParaRPr lang="en-GB" dirty="0"/>
          </a:p>
        </p:txBody>
      </p:sp>
      <p:sp>
        <p:nvSpPr>
          <p:cNvPr id="4" name="Title 3"/>
          <p:cNvSpPr>
            <a:spLocks noGrp="1"/>
          </p:cNvSpPr>
          <p:nvPr>
            <p:ph type="title"/>
          </p:nvPr>
        </p:nvSpPr>
        <p:spPr>
          <a:xfrm>
            <a:off x="270164" y="198872"/>
            <a:ext cx="5029200" cy="1283566"/>
          </a:xfrm>
        </p:spPr>
        <p:txBody>
          <a:bodyPr>
            <a:normAutofit fontScale="90000"/>
          </a:bodyPr>
          <a:lstStyle/>
          <a:p>
            <a:r>
              <a:rPr lang="en-GB" dirty="0">
                <a:latin typeface="Arial Black" panose="020B0A04020102020204" pitchFamily="34" charset="0"/>
              </a:rPr>
              <a:t>1979 General Election</a:t>
            </a:r>
          </a:p>
        </p:txBody>
      </p:sp>
      <p:pic>
        <p:nvPicPr>
          <p:cNvPr id="8194" name="Picture 2"/>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270164" y="1719263"/>
            <a:ext cx="4457719" cy="4926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1513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006A9-B6DB-288C-49BB-799EE31CF7D0}"/>
              </a:ext>
            </a:extLst>
          </p:cNvPr>
          <p:cNvSpPr>
            <a:spLocks noGrp="1"/>
          </p:cNvSpPr>
          <p:nvPr>
            <p:ph type="title" idx="4294967295"/>
          </p:nvPr>
        </p:nvSpPr>
        <p:spPr>
          <a:xfrm>
            <a:off x="0" y="365125"/>
            <a:ext cx="10515600" cy="6492875"/>
          </a:xfrm>
        </p:spPr>
        <p:txBody>
          <a:bodyPr>
            <a:normAutofit/>
          </a:bodyPr>
          <a:lstStyle/>
          <a:p>
            <a:r>
              <a:rPr lang="en-US" sz="6000" dirty="0"/>
              <a:t>From Demand side to Supply side – additional observations</a:t>
            </a:r>
            <a:endParaRPr lang="en-GB" sz="6000" dirty="0"/>
          </a:p>
        </p:txBody>
      </p:sp>
    </p:spTree>
    <p:extLst>
      <p:ext uri="{BB962C8B-B14F-4D97-AF65-F5344CB8AC3E}">
        <p14:creationId xmlns:p14="http://schemas.microsoft.com/office/powerpoint/2010/main" val="4103869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WILLIAM BEVERIDGE</a:t>
            </a:r>
          </a:p>
        </p:txBody>
      </p:sp>
      <p:sp>
        <p:nvSpPr>
          <p:cNvPr id="3" name="Content Placeholder 2"/>
          <p:cNvSpPr>
            <a:spLocks noGrp="1"/>
          </p:cNvSpPr>
          <p:nvPr>
            <p:ph idx="1"/>
          </p:nvPr>
        </p:nvSpPr>
        <p:spPr/>
        <p:txBody>
          <a:bodyPr/>
          <a:lstStyle/>
          <a:p>
            <a:r>
              <a:rPr lang="en-GB" dirty="0"/>
              <a:t>1879-1963</a:t>
            </a:r>
          </a:p>
          <a:p>
            <a:r>
              <a:rPr lang="en-GB" dirty="0"/>
              <a:t>Oxford educated lawyer</a:t>
            </a:r>
          </a:p>
          <a:p>
            <a:r>
              <a:rPr lang="en-GB" dirty="0"/>
              <a:t>1908 joined the Board of Trade – involved in Labour Exchange organisation and National Insurance</a:t>
            </a:r>
          </a:p>
          <a:p>
            <a:r>
              <a:rPr lang="en-GB" dirty="0"/>
              <a:t>1914-18 involved with manpower mobilisation and at the Ministry of Food</a:t>
            </a:r>
          </a:p>
          <a:p>
            <a:r>
              <a:rPr lang="en-GB" dirty="0"/>
              <a:t>1919-37 Director of the LSE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BEVERIDGE REPORT</a:t>
            </a:r>
          </a:p>
        </p:txBody>
      </p:sp>
      <p:sp>
        <p:nvSpPr>
          <p:cNvPr id="3" name="Content Placeholder 2"/>
          <p:cNvSpPr>
            <a:spLocks noGrp="1"/>
          </p:cNvSpPr>
          <p:nvPr>
            <p:ph idx="1"/>
          </p:nvPr>
        </p:nvSpPr>
        <p:spPr/>
        <p:txBody>
          <a:bodyPr/>
          <a:lstStyle/>
          <a:p>
            <a:r>
              <a:rPr lang="en-GB" dirty="0"/>
              <a:t>The Report on Social Insurance and Allied Services’ (1942) </a:t>
            </a:r>
          </a:p>
          <a:p>
            <a:r>
              <a:rPr lang="en-GB" dirty="0"/>
              <a:t>To counter want; disease; ignorance; squalor; idleness</a:t>
            </a:r>
          </a:p>
          <a:p>
            <a:r>
              <a:rPr lang="en-GB" dirty="0"/>
              <a:t>All in work should pay a weekly National Insurance contribution to cover sick benefit; unemployment benefit; retirement; widows pension</a:t>
            </a:r>
          </a:p>
          <a:p>
            <a:r>
              <a:rPr lang="en-GB" dirty="0"/>
              <a:t>Put forward on the assumption that a National Health Service of some description on the way </a:t>
            </a:r>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BEVERIDGE REPORT</a:t>
            </a:r>
          </a:p>
        </p:txBody>
      </p:sp>
      <p:sp>
        <p:nvSpPr>
          <p:cNvPr id="3" name="Content Placeholder 2"/>
          <p:cNvSpPr>
            <a:spLocks noGrp="1"/>
          </p:cNvSpPr>
          <p:nvPr>
            <p:ph idx="1"/>
          </p:nvPr>
        </p:nvSpPr>
        <p:spPr/>
        <p:txBody>
          <a:bodyPr/>
          <a:lstStyle/>
          <a:p>
            <a:r>
              <a:rPr lang="en-GB" dirty="0"/>
              <a:t>Attempt to appeal to all parties including industry and employers: make British industry more competitive (healthier and more motivated workers); shift health and pension costs to the public account</a:t>
            </a:r>
          </a:p>
          <a:p>
            <a:r>
              <a:rPr lang="en-GB" dirty="0"/>
              <a:t>Aim: full employment (i.e. below 3%)</a:t>
            </a:r>
          </a:p>
          <a:p>
            <a:r>
              <a:rPr lang="en-GB" dirty="0"/>
              <a:t>Report became the basis of the new welfare state and instantly popular in the country</a:t>
            </a:r>
          </a:p>
          <a:p>
            <a:r>
              <a:rPr lang="en-GB" dirty="0"/>
              <a:t>Implemented in a series of acts between 1945-49 covering N.I; family allowance ; pensions etc</a:t>
            </a:r>
          </a:p>
          <a:p>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KEYNSIANISM</a:t>
            </a:r>
          </a:p>
        </p:txBody>
      </p:sp>
      <p:sp>
        <p:nvSpPr>
          <p:cNvPr id="5" name="Content Placeholder 4"/>
          <p:cNvSpPr>
            <a:spLocks noGrp="1"/>
          </p:cNvSpPr>
          <p:nvPr>
            <p:ph sz="half" idx="1"/>
          </p:nvPr>
        </p:nvSpPr>
        <p:spPr/>
        <p:txBody>
          <a:bodyPr>
            <a:normAutofit/>
          </a:bodyPr>
          <a:lstStyle/>
          <a:p>
            <a:r>
              <a:rPr lang="en-GB" dirty="0"/>
              <a:t>John Maynard Keynes (1883-1946)</a:t>
            </a:r>
          </a:p>
          <a:p>
            <a:r>
              <a:rPr lang="en-GB" dirty="0"/>
              <a:t>Advocated a mixed economy and the active participation of the state including:</a:t>
            </a:r>
          </a:p>
          <a:p>
            <a:r>
              <a:rPr lang="en-GB" dirty="0"/>
              <a:t>Central Bank involvement in  monetary policy</a:t>
            </a:r>
          </a:p>
          <a:p>
            <a:r>
              <a:rPr lang="en-GB" dirty="0"/>
              <a:t>Government stimulus programmes</a:t>
            </a:r>
          </a:p>
        </p:txBody>
      </p:sp>
      <p:pic>
        <p:nvPicPr>
          <p:cNvPr id="7" name="Content Placeholder 4" descr="KEYNES.bmp"/>
          <p:cNvPicPr>
            <a:picLocks noGrp="1" noChangeAspect="1"/>
          </p:cNvPicPr>
          <p:nvPr>
            <p:ph sz="half" idx="2"/>
          </p:nvPr>
        </p:nvPicPr>
        <p:blipFill>
          <a:blip r:embed="rId2" cstate="print"/>
          <a:stretch>
            <a:fillRect/>
          </a:stretch>
        </p:blipFill>
        <p:spPr>
          <a:xfrm>
            <a:off x="6888088" y="1844825"/>
            <a:ext cx="2664296" cy="3816423"/>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‘BUTSKELLISM’</a:t>
            </a:r>
          </a:p>
        </p:txBody>
      </p:sp>
      <p:pic>
        <p:nvPicPr>
          <p:cNvPr id="5" name="Content Placeholder 6" descr="BUTLER.jpg"/>
          <p:cNvPicPr>
            <a:picLocks noGrp="1" noChangeAspect="1"/>
          </p:cNvPicPr>
          <p:nvPr>
            <p:ph sz="half" idx="1"/>
          </p:nvPr>
        </p:nvPicPr>
        <p:blipFill>
          <a:blip r:embed="rId2" cstate="print"/>
          <a:stretch>
            <a:fillRect/>
          </a:stretch>
        </p:blipFill>
        <p:spPr>
          <a:xfrm>
            <a:off x="2351584" y="1628800"/>
            <a:ext cx="3384376" cy="4392488"/>
          </a:xfrm>
        </p:spPr>
      </p:pic>
      <p:pic>
        <p:nvPicPr>
          <p:cNvPr id="6" name="Content Placeholder 7" descr="Gaitskell.jpg"/>
          <p:cNvPicPr>
            <a:picLocks noGrp="1" noChangeAspect="1"/>
          </p:cNvPicPr>
          <p:nvPr>
            <p:ph sz="half" idx="2"/>
          </p:nvPr>
        </p:nvPicPr>
        <p:blipFill>
          <a:blip r:embed="rId3" cstate="print"/>
          <a:stretch>
            <a:fillRect/>
          </a:stretch>
        </p:blipFill>
        <p:spPr>
          <a:xfrm>
            <a:off x="6477000" y="1700808"/>
            <a:ext cx="3429000" cy="4176464"/>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‘BUTSKELLISM’</a:t>
            </a:r>
          </a:p>
        </p:txBody>
      </p:sp>
      <p:sp>
        <p:nvSpPr>
          <p:cNvPr id="3" name="Content Placeholder 2"/>
          <p:cNvSpPr>
            <a:spLocks noGrp="1"/>
          </p:cNvSpPr>
          <p:nvPr>
            <p:ph idx="1"/>
          </p:nvPr>
        </p:nvSpPr>
        <p:spPr/>
        <p:txBody>
          <a:bodyPr>
            <a:normAutofit/>
          </a:bodyPr>
          <a:lstStyle/>
          <a:p>
            <a:r>
              <a:rPr lang="en-GB" dirty="0"/>
              <a:t>Satirical label given to the ‘Consensus’ politics and economic policy from the 1950s</a:t>
            </a:r>
          </a:p>
          <a:p>
            <a:r>
              <a:rPr lang="en-GB" dirty="0"/>
              <a:t>Play on </a:t>
            </a:r>
            <a:r>
              <a:rPr lang="en-GB" dirty="0" err="1"/>
              <a:t>Rab</a:t>
            </a:r>
            <a:r>
              <a:rPr lang="en-GB" dirty="0"/>
              <a:t> Butler (1902-1982) Chancellor from 1952-55 under Churchill and Eden; and Hugh </a:t>
            </a:r>
            <a:r>
              <a:rPr lang="en-GB" dirty="0" err="1"/>
              <a:t>Gaitskill</a:t>
            </a:r>
            <a:r>
              <a:rPr lang="en-GB" dirty="0"/>
              <a:t> (1906-63), Chancellor 1950-51 under Attlee, and leader of the Labour Party from 1955-63</a:t>
            </a:r>
          </a:p>
          <a:p>
            <a:r>
              <a:rPr lang="en-GB" dirty="0"/>
              <a:t>‘Consensus’ politics dominated economic policy from 1950 to the advent of Monetarism (advocating a mixed economy with state intervention over health and education policy) </a:t>
            </a:r>
          </a:p>
          <a:p>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CAPTURING ‘THATCHERISM’</a:t>
            </a:r>
          </a:p>
        </p:txBody>
      </p:sp>
      <p:sp>
        <p:nvSpPr>
          <p:cNvPr id="3" name="Content Placeholder 2"/>
          <p:cNvSpPr>
            <a:spLocks noGrp="1"/>
          </p:cNvSpPr>
          <p:nvPr>
            <p:ph idx="1"/>
          </p:nvPr>
        </p:nvSpPr>
        <p:spPr/>
        <p:txBody>
          <a:bodyPr>
            <a:normAutofit/>
          </a:bodyPr>
          <a:lstStyle/>
          <a:p>
            <a:r>
              <a:rPr lang="en-GB" dirty="0"/>
              <a:t>1. Libertarian?:</a:t>
            </a:r>
          </a:p>
          <a:p>
            <a:r>
              <a:rPr lang="en-GB" dirty="0"/>
              <a:t>Individual liberty and freedom</a:t>
            </a:r>
          </a:p>
          <a:p>
            <a:r>
              <a:rPr lang="en-GB" dirty="0"/>
              <a:t>Rolling back the State – free market economics</a:t>
            </a:r>
          </a:p>
          <a:p>
            <a:r>
              <a:rPr lang="en-GB" dirty="0"/>
              <a:t>Supply-side economics - control of the money supply</a:t>
            </a:r>
          </a:p>
          <a:p>
            <a:r>
              <a:rPr lang="en-GB" dirty="0"/>
              <a:t>Low tax policy</a:t>
            </a:r>
          </a:p>
          <a:p>
            <a:r>
              <a:rPr lang="en-GB" dirty="0"/>
              <a:t>‘Self Help’ approach to welfare</a:t>
            </a:r>
          </a:p>
          <a:p>
            <a:r>
              <a:rPr lang="en-GB" dirty="0"/>
              <a:t>Privatisation of nationalised industry – steel, coal, gas and electricity, </a:t>
            </a:r>
          </a:p>
          <a:p>
            <a:r>
              <a:rPr lang="en-GB" dirty="0"/>
              <a:t>Challenging and constraining</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CAPTURING ‘THATCHERISM’</a:t>
            </a:r>
          </a:p>
        </p:txBody>
      </p:sp>
      <p:sp>
        <p:nvSpPr>
          <p:cNvPr id="6" name="Content Placeholder 5"/>
          <p:cNvSpPr>
            <a:spLocks noGrp="1"/>
          </p:cNvSpPr>
          <p:nvPr>
            <p:ph sz="half" idx="2"/>
          </p:nvPr>
        </p:nvSpPr>
        <p:spPr/>
        <p:txBody>
          <a:bodyPr/>
          <a:lstStyle/>
          <a:p>
            <a:r>
              <a:rPr lang="en-GB" dirty="0"/>
              <a:t>Friedrich Hayek (1899-1992)</a:t>
            </a:r>
          </a:p>
          <a:p>
            <a:r>
              <a:rPr lang="en-GB" dirty="0"/>
              <a:t>Austrian-born; British citizen in 1938</a:t>
            </a:r>
          </a:p>
          <a:p>
            <a:r>
              <a:rPr lang="en-GB" dirty="0"/>
              <a:t>Defended ‘Classical Liberalism’ and free market capitalism against socialism and collectivism</a:t>
            </a:r>
          </a:p>
        </p:txBody>
      </p:sp>
      <p:pic>
        <p:nvPicPr>
          <p:cNvPr id="7" name="Content Placeholder 4" descr="Hayek_portrait.jpg"/>
          <p:cNvPicPr>
            <a:picLocks noGrp="1" noChangeAspect="1"/>
          </p:cNvPicPr>
          <p:nvPr>
            <p:ph sz="half" idx="1"/>
          </p:nvPr>
        </p:nvPicPr>
        <p:blipFill>
          <a:blip r:embed="rId2" cstate="print"/>
          <a:stretch>
            <a:fillRect/>
          </a:stretch>
        </p:blipFill>
        <p:spPr>
          <a:xfrm>
            <a:off x="2495600" y="1844824"/>
            <a:ext cx="2952328" cy="3960440"/>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CAPTURING ‘THATCHERISM’</a:t>
            </a:r>
          </a:p>
        </p:txBody>
      </p:sp>
      <p:sp>
        <p:nvSpPr>
          <p:cNvPr id="5" name="Content Placeholder 4"/>
          <p:cNvSpPr>
            <a:spLocks noGrp="1"/>
          </p:cNvSpPr>
          <p:nvPr>
            <p:ph sz="half" idx="1"/>
          </p:nvPr>
        </p:nvSpPr>
        <p:spPr/>
        <p:txBody>
          <a:bodyPr/>
          <a:lstStyle/>
          <a:p>
            <a:r>
              <a:rPr lang="en-GB" dirty="0"/>
              <a:t>Milton Friedman (1912-2006)</a:t>
            </a:r>
          </a:p>
          <a:p>
            <a:r>
              <a:rPr lang="en-GB" dirty="0"/>
              <a:t>Free market macro-economics and ‘Monetarism’</a:t>
            </a:r>
          </a:p>
          <a:p>
            <a:r>
              <a:rPr lang="en-GB" dirty="0"/>
              <a:t>Control inflation by controlling the money supply</a:t>
            </a:r>
          </a:p>
        </p:txBody>
      </p:sp>
      <p:pic>
        <p:nvPicPr>
          <p:cNvPr id="7" name="Content Placeholder 5" descr="friedman.jpg"/>
          <p:cNvPicPr>
            <a:picLocks noGrp="1" noChangeAspect="1"/>
          </p:cNvPicPr>
          <p:nvPr>
            <p:ph sz="half" idx="2"/>
          </p:nvPr>
        </p:nvPicPr>
        <p:blipFill>
          <a:blip r:embed="rId2" cstate="print"/>
          <a:stretch>
            <a:fillRect/>
          </a:stretch>
        </p:blipFill>
        <p:spPr>
          <a:xfrm>
            <a:off x="6633637" y="1600201"/>
            <a:ext cx="3115727" cy="4525963"/>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‘THATCHERISM’ contd...</a:t>
            </a:r>
          </a:p>
        </p:txBody>
      </p:sp>
      <p:sp>
        <p:nvSpPr>
          <p:cNvPr id="3" name="Content Placeholder 2"/>
          <p:cNvSpPr>
            <a:spLocks noGrp="1"/>
          </p:cNvSpPr>
          <p:nvPr>
            <p:ph idx="1"/>
          </p:nvPr>
        </p:nvSpPr>
        <p:spPr/>
        <p:txBody>
          <a:bodyPr>
            <a:normAutofit fontScale="92500" lnSpcReduction="20000"/>
          </a:bodyPr>
          <a:lstStyle/>
          <a:p>
            <a:r>
              <a:rPr lang="en-GB" dirty="0"/>
              <a:t>Individual liberty and freedom</a:t>
            </a:r>
          </a:p>
          <a:p>
            <a:r>
              <a:rPr lang="en-GB" dirty="0"/>
              <a:t>Minimal state involvement?</a:t>
            </a:r>
          </a:p>
          <a:p>
            <a:r>
              <a:rPr lang="en-GB" dirty="0"/>
              <a:t>But also: </a:t>
            </a:r>
          </a:p>
          <a:p>
            <a:r>
              <a:rPr lang="en-GB" dirty="0"/>
              <a:t>Policy of strong leadership to achieve ends e.g.</a:t>
            </a:r>
          </a:p>
          <a:p>
            <a:r>
              <a:rPr lang="en-GB" dirty="0"/>
              <a:t>1. Law making to curb Trade Union power and the withdrawal of labour – limiting strike action and secondary picketing</a:t>
            </a:r>
          </a:p>
          <a:p>
            <a:r>
              <a:rPr lang="en-GB" dirty="0"/>
              <a:t>2. Confrontation with miners – 1984-85 </a:t>
            </a:r>
          </a:p>
          <a:p>
            <a:r>
              <a:rPr lang="en-GB" dirty="0"/>
              <a:t>3. Privatisation of state industries – the mines, steel, energy and water industries</a:t>
            </a:r>
          </a:p>
          <a:p>
            <a:r>
              <a:rPr lang="en-GB" dirty="0"/>
              <a:t>4. Tax Policy – late 1980s introduction of the Poll Tax (riots of 31 March 1990)</a:t>
            </a: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1453</TotalTime>
  <Words>3714</Words>
  <Application>Microsoft Office PowerPoint</Application>
  <PresentationFormat>Widescreen</PresentationFormat>
  <Paragraphs>368</Paragraphs>
  <Slides>41</Slides>
  <Notes>27</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41</vt:i4>
      </vt:variant>
    </vt:vector>
  </HeadingPairs>
  <TitlesOfParts>
    <vt:vector size="47" baseType="lpstr">
      <vt:lpstr>Arial</vt:lpstr>
      <vt:lpstr>Arial Black</vt:lpstr>
      <vt:lpstr>Calibri</vt:lpstr>
      <vt:lpstr>Calibri Light</vt:lpstr>
      <vt:lpstr>1_Office Theme</vt:lpstr>
      <vt:lpstr>2_Office Theme</vt:lpstr>
      <vt:lpstr>PowerPoint Presentation</vt:lpstr>
      <vt:lpstr>Defining Thatcherism</vt:lpstr>
      <vt:lpstr>Defining Thatcherism</vt:lpstr>
      <vt:lpstr>DEFINING THE CRISIS</vt:lpstr>
      <vt:lpstr>Defining Thatcherism:  End of Post-WWII ‘Consensus’</vt:lpstr>
      <vt:lpstr>1945 General Election  Attlee Government, 1945–1951</vt:lpstr>
      <vt:lpstr>PowerPoint Presentation</vt:lpstr>
      <vt:lpstr>PowerPoint Presentation</vt:lpstr>
      <vt:lpstr>Attlee Government, 1945–1951</vt:lpstr>
      <vt:lpstr>Attlee Government, 1945–1951</vt:lpstr>
      <vt:lpstr>Attlee Government, 1945–1951</vt:lpstr>
      <vt:lpstr>Keynesian Economics</vt:lpstr>
      <vt:lpstr>The Post-War Consensus</vt:lpstr>
      <vt:lpstr>The Post-War Consensus</vt:lpstr>
      <vt:lpstr>The Post-War Consensus</vt:lpstr>
      <vt:lpstr>The Post-War Consensus</vt:lpstr>
      <vt:lpstr>The Post-War Consensus</vt:lpstr>
      <vt:lpstr>The Post-War Consensus</vt:lpstr>
      <vt:lpstr>PowerPoint Presentation</vt:lpstr>
      <vt:lpstr>The Permissive Society</vt:lpstr>
      <vt:lpstr>PowerPoint Presentation</vt:lpstr>
      <vt:lpstr>PowerPoint Presentation</vt:lpstr>
      <vt:lpstr>PowerPoint Presentation</vt:lpstr>
      <vt:lpstr>PowerPoint Presentation</vt:lpstr>
      <vt:lpstr>1970s Economic Crises</vt:lpstr>
      <vt:lpstr>Defining the Crisis</vt:lpstr>
      <vt:lpstr> ‘Winter of Discontent’  (Dec 1978–Feb 1979) </vt:lpstr>
      <vt:lpstr>‘Anarchy in the UK’ (1977)</vt:lpstr>
      <vt:lpstr>PowerPoint Presentation</vt:lpstr>
      <vt:lpstr>1979 General Election</vt:lpstr>
      <vt:lpstr>From Demand side to Supply side – additional observations</vt:lpstr>
      <vt:lpstr>WILLIAM BEVERIDGE</vt:lpstr>
      <vt:lpstr>THE BEVERIDGE REPORT</vt:lpstr>
      <vt:lpstr>BEVERIDGE REPORT</vt:lpstr>
      <vt:lpstr>KEYNSIANISM</vt:lpstr>
      <vt:lpstr>‘BUTSKELLISM’</vt:lpstr>
      <vt:lpstr>‘BUTSKELLISM’</vt:lpstr>
      <vt:lpstr>CAPTURING ‘THATCHERISM’</vt:lpstr>
      <vt:lpstr>CAPTURING ‘THATCHERISM’</vt:lpstr>
      <vt:lpstr>CAPTURING ‘THATCHERISM’</vt:lpstr>
      <vt:lpstr>‘THATCHERISM’ contd...</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Lester Mason</cp:lastModifiedBy>
  <cp:revision>36</cp:revision>
  <cp:lastPrinted>2019-02-08T16:22:09Z</cp:lastPrinted>
  <dcterms:created xsi:type="dcterms:W3CDTF">2019-01-15T14:39:29Z</dcterms:created>
  <dcterms:modified xsi:type="dcterms:W3CDTF">2024-10-08T11:21:54Z</dcterms:modified>
</cp:coreProperties>
</file>