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compatMode="1" saveSubsetFonts="1">
  <p:sldMasterIdLst>
    <p:sldMasterId id="2147483667" r:id="rId1"/>
  </p:sldMasterIdLst>
  <p:handoutMasterIdLst>
    <p:handoutMasterId r:id="rId23"/>
  </p:handoutMasterIdLst>
  <p:sldIdLst>
    <p:sldId id="256" r:id="rId2"/>
    <p:sldId id="257" r:id="rId3"/>
    <p:sldId id="258" r:id="rId4"/>
    <p:sldId id="259" r:id="rId5"/>
    <p:sldId id="260" r:id="rId6"/>
    <p:sldId id="281" r:id="rId7"/>
    <p:sldId id="261" r:id="rId8"/>
    <p:sldId id="262" r:id="rId9"/>
    <p:sldId id="282" r:id="rId10"/>
    <p:sldId id="266" r:id="rId11"/>
    <p:sldId id="267" r:id="rId12"/>
    <p:sldId id="268" r:id="rId13"/>
    <p:sldId id="269" r:id="rId14"/>
    <p:sldId id="270" r:id="rId15"/>
    <p:sldId id="271" r:id="rId16"/>
    <p:sldId id="272" r:id="rId17"/>
    <p:sldId id="275" r:id="rId18"/>
    <p:sldId id="280" r:id="rId19"/>
    <p:sldId id="277" r:id="rId20"/>
    <p:sldId id="278" r:id="rId21"/>
    <p:sldId id="274" r:id="rId22"/>
  </p:sldIdLst>
  <p:sldSz cx="9144000" cy="6858000" type="screen4x3"/>
  <p:notesSz cx="6858000" cy="9723438"/>
  <p:defaultTextStyle>
    <a:defPPr>
      <a:defRPr lang="en-GB"/>
    </a:defPPr>
    <a:lvl1pPr algn="l" rtl="0" eaLnBrk="0" fontAlgn="base" hangingPunct="0">
      <a:spcBef>
        <a:spcPct val="0"/>
      </a:spcBef>
      <a:spcAft>
        <a:spcPct val="0"/>
      </a:spcAft>
      <a:defRPr kern="1200">
        <a:solidFill>
          <a:schemeClr val="tx1"/>
        </a:solidFill>
        <a:latin typeface="Tahom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Tahom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Tahom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Tahom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Tahom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1"/>
  </p:normalViewPr>
  <p:slideViewPr>
    <p:cSldViewPr>
      <p:cViewPr varScale="1">
        <p:scale>
          <a:sx n="105" d="100"/>
          <a:sy n="105" d="100"/>
        </p:scale>
        <p:origin x="1744" y="19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9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80292B32-EF3C-E738-37F6-E610C5C07D1C}"/>
              </a:ext>
            </a:extLst>
          </p:cNvPr>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53251" name="Rectangle 3">
            <a:extLst>
              <a:ext uri="{FF2B5EF4-FFF2-40B4-BE49-F238E27FC236}">
                <a16:creationId xmlns:a16="http://schemas.microsoft.com/office/drawing/2014/main" id="{EB312CB3-96EF-C141-5ACA-86AD7D7E1366}"/>
              </a:ext>
            </a:extLst>
          </p:cNvPr>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53252" name="Rectangle 4">
            <a:extLst>
              <a:ext uri="{FF2B5EF4-FFF2-40B4-BE49-F238E27FC236}">
                <a16:creationId xmlns:a16="http://schemas.microsoft.com/office/drawing/2014/main" id="{C618FC61-7628-0021-2D2A-EE30B250CC3A}"/>
              </a:ext>
            </a:extLst>
          </p:cNvPr>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53253" name="Rectangle 5">
            <a:extLst>
              <a:ext uri="{FF2B5EF4-FFF2-40B4-BE49-F238E27FC236}">
                <a16:creationId xmlns:a16="http://schemas.microsoft.com/office/drawing/2014/main" id="{089D9865-5078-B95F-B9D1-074DCE233F28}"/>
              </a:ext>
            </a:extLst>
          </p:cNvPr>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fld id="{006230DD-AEAC-3D4E-9805-7EA995E71E0E}"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showMasterPhAnim="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59D80BA1-9358-BE90-5FE9-433B82048F81}"/>
              </a:ext>
            </a:extLst>
          </p:cNvPr>
          <p:cNvGrpSpPr>
            <a:grpSpLocks/>
          </p:cNvGrpSpPr>
          <p:nvPr/>
        </p:nvGrpSpPr>
        <p:grpSpPr bwMode="auto">
          <a:xfrm>
            <a:off x="0" y="6350"/>
            <a:ext cx="9140825" cy="6851650"/>
            <a:chOff x="0" y="4"/>
            <a:chExt cx="5758" cy="4316"/>
          </a:xfrm>
        </p:grpSpPr>
        <p:grpSp>
          <p:nvGrpSpPr>
            <p:cNvPr id="3" name="Group 3">
              <a:extLst>
                <a:ext uri="{FF2B5EF4-FFF2-40B4-BE49-F238E27FC236}">
                  <a16:creationId xmlns:a16="http://schemas.microsoft.com/office/drawing/2014/main" id="{A9284729-1FA8-1712-7D41-59CB0B8D7D7B}"/>
                </a:ext>
              </a:extLst>
            </p:cNvPr>
            <p:cNvGrpSpPr>
              <a:grpSpLocks/>
            </p:cNvGrpSpPr>
            <p:nvPr/>
          </p:nvGrpSpPr>
          <p:grpSpPr bwMode="auto">
            <a:xfrm>
              <a:off x="0" y="1161"/>
              <a:ext cx="5758" cy="3159"/>
              <a:chOff x="0" y="1161"/>
              <a:chExt cx="5758" cy="3159"/>
            </a:xfrm>
          </p:grpSpPr>
          <p:sp>
            <p:nvSpPr>
              <p:cNvPr id="14" name="Freeform 4">
                <a:extLst>
                  <a:ext uri="{FF2B5EF4-FFF2-40B4-BE49-F238E27FC236}">
                    <a16:creationId xmlns:a16="http://schemas.microsoft.com/office/drawing/2014/main" id="{EEA358B7-9E07-281E-B487-1A9F8A157C7E}"/>
                  </a:ext>
                </a:extLst>
              </p:cNvPr>
              <p:cNvSpPr>
                <a:spLocks/>
              </p:cNvSpPr>
              <p:nvPr/>
            </p:nvSpPr>
            <p:spPr bwMode="hidden">
              <a:xfrm>
                <a:off x="558" y="1161"/>
                <a:ext cx="5200" cy="3159"/>
              </a:xfrm>
              <a:custGeom>
                <a:avLst/>
                <a:gdLst>
                  <a:gd name="T0" fmla="*/ 0 w 5184"/>
                  <a:gd name="T1" fmla="*/ 3159 h 3159"/>
                  <a:gd name="T2" fmla="*/ 5248 w 5184"/>
                  <a:gd name="T3" fmla="*/ 3159 h 3159"/>
                  <a:gd name="T4" fmla="*/ 5248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490B7545-EE01-23C9-9394-4EE4FA1C6824}"/>
                  </a:ext>
                </a:extLst>
              </p:cNvPr>
              <p:cNvSpPr>
                <a:spLocks/>
              </p:cNvSpPr>
              <p:nvPr/>
            </p:nvSpPr>
            <p:spPr bwMode="hidden">
              <a:xfrm>
                <a:off x="0" y="1161"/>
                <a:ext cx="558" cy="3159"/>
              </a:xfrm>
              <a:custGeom>
                <a:avLst/>
                <a:gdLst>
                  <a:gd name="T0" fmla="*/ 0 w 556"/>
                  <a:gd name="T1" fmla="*/ 0 h 3159"/>
                  <a:gd name="T2" fmla="*/ 0 w 556"/>
                  <a:gd name="T3" fmla="*/ 3159 h 3159"/>
                  <a:gd name="T4" fmla="*/ 564 w 556"/>
                  <a:gd name="T5" fmla="*/ 3159 h 3159"/>
                  <a:gd name="T6" fmla="*/ 564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 name="Freeform 6">
              <a:extLst>
                <a:ext uri="{FF2B5EF4-FFF2-40B4-BE49-F238E27FC236}">
                  <a16:creationId xmlns:a16="http://schemas.microsoft.com/office/drawing/2014/main" id="{9A5D477F-E11D-95F7-C4F0-EFF1F4650017}"/>
                </a:ext>
              </a:extLst>
            </p:cNvPr>
            <p:cNvSpPr>
              <a:spLocks/>
            </p:cNvSpPr>
            <p:nvPr/>
          </p:nvSpPr>
          <p:spPr bwMode="ltGray">
            <a:xfrm>
              <a:off x="552" y="951"/>
              <a:ext cx="12" cy="420"/>
            </a:xfrm>
            <a:custGeom>
              <a:avLst/>
              <a:gdLst/>
              <a:ahLst/>
              <a:cxnLst>
                <a:cxn ang="0">
                  <a:pos x="0" y="0"/>
                </a:cxn>
                <a:cxn ang="0">
                  <a:pos x="0" y="420"/>
                </a:cxn>
                <a:cxn ang="0">
                  <a:pos x="12" y="420"/>
                </a:cxn>
                <a:cxn ang="0">
                  <a:pos x="12" y="0"/>
                </a:cxn>
                <a:cxn ang="0">
                  <a:pos x="0" y="0"/>
                </a:cxn>
                <a:cxn ang="0">
                  <a:pos x="0" y="0"/>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w="9525">
              <a:noFill/>
              <a:round/>
              <a:headEnd/>
              <a:tailEnd/>
            </a:ln>
          </p:spPr>
          <p:txBody>
            <a:bodyPr/>
            <a:lstStyle/>
            <a:p>
              <a:pPr eaLnBrk="1" hangingPunct="1">
                <a:defRPr/>
              </a:pPr>
              <a:endParaRPr lang="en-GB">
                <a:latin typeface="Tahoma" charset="0"/>
                <a:ea typeface="+mn-ea"/>
              </a:endParaRPr>
            </a:p>
          </p:txBody>
        </p:sp>
        <p:sp>
          <p:nvSpPr>
            <p:cNvPr id="5" name="Freeform 7">
              <a:extLst>
                <a:ext uri="{FF2B5EF4-FFF2-40B4-BE49-F238E27FC236}">
                  <a16:creationId xmlns:a16="http://schemas.microsoft.com/office/drawing/2014/main" id="{9CEC66AD-96BF-6935-E10A-5EB87BC44AB1}"/>
                </a:ext>
              </a:extLst>
            </p:cNvPr>
            <p:cNvSpPr>
              <a:spLocks/>
            </p:cNvSpPr>
            <p:nvPr/>
          </p:nvSpPr>
          <p:spPr bwMode="ltGray">
            <a:xfrm>
              <a:off x="767" y="1155"/>
              <a:ext cx="252" cy="12"/>
            </a:xfrm>
            <a:custGeom>
              <a:avLst/>
              <a:gdLst>
                <a:gd name="T0" fmla="*/ 255 w 251"/>
                <a:gd name="T1" fmla="*/ 0 h 12"/>
                <a:gd name="T2" fmla="*/ 0 w 251"/>
                <a:gd name="T3" fmla="*/ 0 h 12"/>
                <a:gd name="T4" fmla="*/ 0 w 251"/>
                <a:gd name="T5" fmla="*/ 12 h 12"/>
                <a:gd name="T6" fmla="*/ 255 w 251"/>
                <a:gd name="T7" fmla="*/ 12 h 12"/>
                <a:gd name="T8" fmla="*/ 255 w 251"/>
                <a:gd name="T9" fmla="*/ 0 h 12"/>
                <a:gd name="T10" fmla="*/ 255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Freeform 8">
              <a:extLst>
                <a:ext uri="{FF2B5EF4-FFF2-40B4-BE49-F238E27FC236}">
                  <a16:creationId xmlns:a16="http://schemas.microsoft.com/office/drawing/2014/main" id="{89C9F75E-8B0C-20BB-EE05-1CDBCC34ED70}"/>
                </a:ext>
              </a:extLst>
            </p:cNvPr>
            <p:cNvSpPr>
              <a:spLocks/>
            </p:cNvSpPr>
            <p:nvPr/>
          </p:nvSpPr>
          <p:spPr bwMode="ltGray">
            <a:xfrm>
              <a:off x="0" y="1155"/>
              <a:ext cx="351" cy="12"/>
            </a:xfrm>
            <a:custGeom>
              <a:avLst/>
              <a:gdLst>
                <a:gd name="T0" fmla="*/ 0 w 251"/>
                <a:gd name="T1" fmla="*/ 0 h 12"/>
                <a:gd name="T2" fmla="*/ 0 w 251"/>
                <a:gd name="T3" fmla="*/ 12 h 12"/>
                <a:gd name="T4" fmla="*/ 961 w 251"/>
                <a:gd name="T5" fmla="*/ 12 h 12"/>
                <a:gd name="T6" fmla="*/ 96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7" name="Group 9">
              <a:extLst>
                <a:ext uri="{FF2B5EF4-FFF2-40B4-BE49-F238E27FC236}">
                  <a16:creationId xmlns:a16="http://schemas.microsoft.com/office/drawing/2014/main" id="{1BCACCBF-1EDC-5E86-E7A3-309AB7A17564}"/>
                </a:ext>
              </a:extLst>
            </p:cNvPr>
            <p:cNvGrpSpPr>
              <a:grpSpLocks/>
            </p:cNvGrpSpPr>
            <p:nvPr/>
          </p:nvGrpSpPr>
          <p:grpSpPr bwMode="auto">
            <a:xfrm>
              <a:off x="348" y="4"/>
              <a:ext cx="5410" cy="4316"/>
              <a:chOff x="348" y="4"/>
              <a:chExt cx="5410" cy="4316"/>
            </a:xfrm>
          </p:grpSpPr>
          <p:sp>
            <p:nvSpPr>
              <p:cNvPr id="8" name="Freeform 10">
                <a:extLst>
                  <a:ext uri="{FF2B5EF4-FFF2-40B4-BE49-F238E27FC236}">
                    <a16:creationId xmlns:a16="http://schemas.microsoft.com/office/drawing/2014/main" id="{0F4A8417-9783-AEB0-18CF-001AE8C27037}"/>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 name="Freeform 11">
                <a:extLst>
                  <a:ext uri="{FF2B5EF4-FFF2-40B4-BE49-F238E27FC236}">
                    <a16:creationId xmlns:a16="http://schemas.microsoft.com/office/drawing/2014/main" id="{B314BFC8-A89D-4587-8185-2346D45C00CE}"/>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2">
                <a:extLst>
                  <a:ext uri="{FF2B5EF4-FFF2-40B4-BE49-F238E27FC236}">
                    <a16:creationId xmlns:a16="http://schemas.microsoft.com/office/drawing/2014/main" id="{8393E5D2-AD74-5BB5-4F54-CD39D0386ED7}"/>
                  </a:ext>
                </a:extLst>
              </p:cNvPr>
              <p:cNvSpPr>
                <a:spLocks/>
              </p:cNvSpPr>
              <p:nvPr/>
            </p:nvSpPr>
            <p:spPr bwMode="ltGray">
              <a:xfrm>
                <a:off x="1019" y="1155"/>
                <a:ext cx="4739" cy="12"/>
              </a:xfrm>
              <a:custGeom>
                <a:avLst/>
                <a:gdLst>
                  <a:gd name="T0" fmla="*/ 4784 w 4724"/>
                  <a:gd name="T1" fmla="*/ 0 h 12"/>
                  <a:gd name="T2" fmla="*/ 0 w 4724"/>
                  <a:gd name="T3" fmla="*/ 0 h 12"/>
                  <a:gd name="T4" fmla="*/ 0 w 4724"/>
                  <a:gd name="T5" fmla="*/ 12 h 12"/>
                  <a:gd name="T6" fmla="*/ 4784 w 4724"/>
                  <a:gd name="T7" fmla="*/ 12 h 12"/>
                  <a:gd name="T8" fmla="*/ 4784 w 4724"/>
                  <a:gd name="T9" fmla="*/ 0 h 12"/>
                  <a:gd name="T10" fmla="*/ 478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3">
                <a:extLst>
                  <a:ext uri="{FF2B5EF4-FFF2-40B4-BE49-F238E27FC236}">
                    <a16:creationId xmlns:a16="http://schemas.microsoft.com/office/drawing/2014/main" id="{B1D1D4C0-5FC1-2E80-313C-3477944E3008}"/>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
                <a:extLst>
                  <a:ext uri="{FF2B5EF4-FFF2-40B4-BE49-F238E27FC236}">
                    <a16:creationId xmlns:a16="http://schemas.microsoft.com/office/drawing/2014/main" id="{407917B6-07B1-6E96-1746-87AE304F5237}"/>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5">
                <a:extLst>
                  <a:ext uri="{FF2B5EF4-FFF2-40B4-BE49-F238E27FC236}">
                    <a16:creationId xmlns:a16="http://schemas.microsoft.com/office/drawing/2014/main" id="{A5052CB9-59A9-DF1D-A9A5-E55E5B2AD799}"/>
                  </a:ext>
                </a:extLst>
              </p:cNvPr>
              <p:cNvSpPr>
                <a:spLocks/>
              </p:cNvSpPr>
              <p:nvPr/>
            </p:nvSpPr>
            <p:spPr bwMode="ltGray">
              <a:xfrm>
                <a:off x="348" y="1155"/>
                <a:ext cx="419" cy="12"/>
              </a:xfrm>
              <a:custGeom>
                <a:avLst/>
                <a:gdLst/>
                <a:ahLst/>
                <a:cxnLst>
                  <a:cxn ang="0">
                    <a:pos x="0" y="0"/>
                  </a:cxn>
                  <a:cxn ang="0">
                    <a:pos x="0" y="12"/>
                  </a:cxn>
                  <a:cxn ang="0">
                    <a:pos x="418" y="12"/>
                  </a:cxn>
                  <a:cxn ang="0">
                    <a:pos x="418" y="0"/>
                  </a:cxn>
                  <a:cxn ang="0">
                    <a:pos x="0" y="0"/>
                  </a:cxn>
                  <a:cxn ang="0">
                    <a:pos x="0" y="0"/>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w="9525">
                <a:noFill/>
                <a:round/>
                <a:headEnd/>
                <a:tailEnd/>
              </a:ln>
            </p:spPr>
            <p:txBody>
              <a:bodyPr/>
              <a:lstStyle/>
              <a:p>
                <a:pPr eaLnBrk="1" hangingPunct="1">
                  <a:defRPr/>
                </a:pPr>
                <a:endParaRPr lang="en-GB">
                  <a:latin typeface="Tahoma" charset="0"/>
                  <a:ea typeface="+mn-ea"/>
                </a:endParaRPr>
              </a:p>
            </p:txBody>
          </p:sp>
        </p:grpSp>
      </p:grpSp>
      <p:sp>
        <p:nvSpPr>
          <p:cNvPr id="23568" name="Rectangle 16"/>
          <p:cNvSpPr>
            <a:spLocks noGrp="1" noChangeArrowheads="1"/>
          </p:cNvSpPr>
          <p:nvPr>
            <p:ph type="ctrTitle" sz="quarter"/>
          </p:nvPr>
        </p:nvSpPr>
        <p:spPr>
          <a:xfrm>
            <a:off x="1066800" y="1997075"/>
            <a:ext cx="7086600" cy="1431925"/>
          </a:xfrm>
        </p:spPr>
        <p:txBody>
          <a:bodyPr anchor="b"/>
          <a:lstStyle>
            <a:lvl1pPr>
              <a:defRPr/>
            </a:lvl1pPr>
          </a:lstStyle>
          <a:p>
            <a:r>
              <a:rPr lang="en-GB"/>
              <a:t>Click to edit Master title style</a:t>
            </a:r>
          </a:p>
        </p:txBody>
      </p:sp>
      <p:sp>
        <p:nvSpPr>
          <p:cNvPr id="23569" name="Rectangle 17"/>
          <p:cNvSpPr>
            <a:spLocks noGrp="1" noChangeArrowheads="1"/>
          </p:cNvSpPr>
          <p:nvPr>
            <p:ph type="subTitle" sz="quarter" idx="1"/>
          </p:nvPr>
        </p:nvSpPr>
        <p:spPr>
          <a:xfrm>
            <a:off x="1066800" y="3886200"/>
            <a:ext cx="6400800" cy="1752600"/>
          </a:xfrm>
        </p:spPr>
        <p:txBody>
          <a:bodyPr/>
          <a:lstStyle>
            <a:lvl1pPr marL="0" indent="0">
              <a:buFont typeface="Wingdings" pitchFamily="2" charset="2"/>
              <a:buNone/>
              <a:defRPr/>
            </a:lvl1pPr>
          </a:lstStyle>
          <a:p>
            <a:r>
              <a:rPr lang="en-GB"/>
              <a:t>Click to edit Master subtitle style</a:t>
            </a:r>
          </a:p>
        </p:txBody>
      </p:sp>
      <p:sp>
        <p:nvSpPr>
          <p:cNvPr id="16" name="Rectangle 18">
            <a:extLst>
              <a:ext uri="{FF2B5EF4-FFF2-40B4-BE49-F238E27FC236}">
                <a16:creationId xmlns:a16="http://schemas.microsoft.com/office/drawing/2014/main" id="{A672AD4F-FE5B-6F8F-9F0A-477BEE72BF07}"/>
              </a:ext>
            </a:extLst>
          </p:cNvPr>
          <p:cNvSpPr>
            <a:spLocks noGrp="1" noChangeArrowheads="1"/>
          </p:cNvSpPr>
          <p:nvPr>
            <p:ph type="dt" sz="quarter" idx="10"/>
          </p:nvPr>
        </p:nvSpPr>
        <p:spPr/>
        <p:txBody>
          <a:bodyPr/>
          <a:lstStyle>
            <a:lvl1pPr>
              <a:defRPr/>
            </a:lvl1pPr>
          </a:lstStyle>
          <a:p>
            <a:pPr>
              <a:defRPr/>
            </a:pPr>
            <a:endParaRPr lang="en-GB"/>
          </a:p>
        </p:txBody>
      </p:sp>
      <p:sp>
        <p:nvSpPr>
          <p:cNvPr id="17" name="Rectangle 19">
            <a:extLst>
              <a:ext uri="{FF2B5EF4-FFF2-40B4-BE49-F238E27FC236}">
                <a16:creationId xmlns:a16="http://schemas.microsoft.com/office/drawing/2014/main" id="{8153AB33-C8B7-876D-C620-01A158D1789E}"/>
              </a:ext>
            </a:extLst>
          </p:cNvPr>
          <p:cNvSpPr>
            <a:spLocks noGrp="1" noChangeArrowheads="1"/>
          </p:cNvSpPr>
          <p:nvPr>
            <p:ph type="ftr" sz="quarter" idx="11"/>
          </p:nvPr>
        </p:nvSpPr>
        <p:spPr>
          <a:xfrm>
            <a:off x="3352800" y="6248400"/>
            <a:ext cx="2895600" cy="457200"/>
          </a:xfrm>
        </p:spPr>
        <p:txBody>
          <a:bodyPr/>
          <a:lstStyle>
            <a:lvl1pPr>
              <a:defRPr/>
            </a:lvl1pPr>
          </a:lstStyle>
          <a:p>
            <a:pPr>
              <a:defRPr/>
            </a:pPr>
            <a:endParaRPr lang="en-GB"/>
          </a:p>
        </p:txBody>
      </p:sp>
      <p:sp>
        <p:nvSpPr>
          <p:cNvPr id="18" name="Rectangle 20">
            <a:extLst>
              <a:ext uri="{FF2B5EF4-FFF2-40B4-BE49-F238E27FC236}">
                <a16:creationId xmlns:a16="http://schemas.microsoft.com/office/drawing/2014/main" id="{545336B3-DD5B-5D61-A378-38B2F91DBAF3}"/>
              </a:ext>
            </a:extLst>
          </p:cNvPr>
          <p:cNvSpPr>
            <a:spLocks noGrp="1" noChangeArrowheads="1"/>
          </p:cNvSpPr>
          <p:nvPr>
            <p:ph type="sldNum" sz="quarter" idx="12"/>
          </p:nvPr>
        </p:nvSpPr>
        <p:spPr/>
        <p:txBody>
          <a:bodyPr/>
          <a:lstStyle>
            <a:lvl1pPr>
              <a:defRPr/>
            </a:lvl1pPr>
          </a:lstStyle>
          <a:p>
            <a:fld id="{8BFFE3FC-1CC2-9140-A656-D3A2572DCC90}" type="slidenum">
              <a:rPr lang="en-GB" altLang="en-US"/>
              <a:pPr/>
              <a:t>‹#›</a:t>
            </a:fld>
            <a:endParaRPr lang="en-GB" altLang="en-US"/>
          </a:p>
        </p:txBody>
      </p:sp>
    </p:spTree>
    <p:extLst>
      <p:ext uri="{BB962C8B-B14F-4D97-AF65-F5344CB8AC3E}">
        <p14:creationId xmlns:p14="http://schemas.microsoft.com/office/powerpoint/2010/main" val="2044917481"/>
      </p:ext>
    </p:extLst>
  </p:cSld>
  <p:clrMapOvr>
    <a:masterClrMapping/>
  </p:clrMapOvr>
  <p:transition>
    <p:cover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a:extLst>
              <a:ext uri="{FF2B5EF4-FFF2-40B4-BE49-F238E27FC236}">
                <a16:creationId xmlns:a16="http://schemas.microsoft.com/office/drawing/2014/main" id="{47177520-1A7D-64FA-ECC5-4A1CD086FE81}"/>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8">
            <a:extLst>
              <a:ext uri="{FF2B5EF4-FFF2-40B4-BE49-F238E27FC236}">
                <a16:creationId xmlns:a16="http://schemas.microsoft.com/office/drawing/2014/main" id="{979CE25D-73C3-BCF1-01DA-0F9CAD8B173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9">
            <a:extLst>
              <a:ext uri="{FF2B5EF4-FFF2-40B4-BE49-F238E27FC236}">
                <a16:creationId xmlns:a16="http://schemas.microsoft.com/office/drawing/2014/main" id="{CFD6AA7C-53D3-0BBB-C13A-CA75C2F3088E}"/>
              </a:ext>
            </a:extLst>
          </p:cNvPr>
          <p:cNvSpPr>
            <a:spLocks noGrp="1" noChangeArrowheads="1"/>
          </p:cNvSpPr>
          <p:nvPr>
            <p:ph type="sldNum" sz="quarter" idx="12"/>
          </p:nvPr>
        </p:nvSpPr>
        <p:spPr>
          <a:ln/>
        </p:spPr>
        <p:txBody>
          <a:bodyPr/>
          <a:lstStyle>
            <a:lvl1pPr>
              <a:defRPr/>
            </a:lvl1pPr>
          </a:lstStyle>
          <a:p>
            <a:fld id="{751861F6-E294-4F49-99C5-F137752CB87C}" type="slidenum">
              <a:rPr lang="en-GB" altLang="en-US"/>
              <a:pPr/>
              <a:t>‹#›</a:t>
            </a:fld>
            <a:endParaRPr lang="en-GB" altLang="en-US"/>
          </a:p>
        </p:txBody>
      </p:sp>
    </p:spTree>
    <p:extLst>
      <p:ext uri="{BB962C8B-B14F-4D97-AF65-F5344CB8AC3E}">
        <p14:creationId xmlns:p14="http://schemas.microsoft.com/office/powerpoint/2010/main" val="3809008400"/>
      </p:ext>
    </p:extLst>
  </p:cSld>
  <p:clrMapOvr>
    <a:masterClrMapping/>
  </p:clrMapOvr>
  <p:transition>
    <p:cover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7">
            <a:extLst>
              <a:ext uri="{FF2B5EF4-FFF2-40B4-BE49-F238E27FC236}">
                <a16:creationId xmlns:a16="http://schemas.microsoft.com/office/drawing/2014/main" id="{4F65A6D9-7F80-09D3-98C8-D17066EF9E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8">
            <a:extLst>
              <a:ext uri="{FF2B5EF4-FFF2-40B4-BE49-F238E27FC236}">
                <a16:creationId xmlns:a16="http://schemas.microsoft.com/office/drawing/2014/main" id="{3F267343-0E1D-344B-C0B8-3575B120BD45}"/>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9">
            <a:extLst>
              <a:ext uri="{FF2B5EF4-FFF2-40B4-BE49-F238E27FC236}">
                <a16:creationId xmlns:a16="http://schemas.microsoft.com/office/drawing/2014/main" id="{E2BBDBCF-9611-8713-2F85-DE6867D41467}"/>
              </a:ext>
            </a:extLst>
          </p:cNvPr>
          <p:cNvSpPr>
            <a:spLocks noGrp="1" noChangeArrowheads="1"/>
          </p:cNvSpPr>
          <p:nvPr>
            <p:ph type="sldNum" sz="quarter" idx="12"/>
          </p:nvPr>
        </p:nvSpPr>
        <p:spPr>
          <a:ln/>
        </p:spPr>
        <p:txBody>
          <a:bodyPr/>
          <a:lstStyle>
            <a:lvl1pPr>
              <a:defRPr/>
            </a:lvl1pPr>
          </a:lstStyle>
          <a:p>
            <a:fld id="{3D0F98AE-384E-9B46-B88F-4981870E2AC1}" type="slidenum">
              <a:rPr lang="en-GB" altLang="en-US"/>
              <a:pPr/>
              <a:t>‹#›</a:t>
            </a:fld>
            <a:endParaRPr lang="en-GB" altLang="en-US"/>
          </a:p>
        </p:txBody>
      </p:sp>
    </p:spTree>
    <p:extLst>
      <p:ext uri="{BB962C8B-B14F-4D97-AF65-F5344CB8AC3E}">
        <p14:creationId xmlns:p14="http://schemas.microsoft.com/office/powerpoint/2010/main" val="3000875128"/>
      </p:ext>
    </p:extLst>
  </p:cSld>
  <p:clrMapOvr>
    <a:masterClrMapping/>
  </p:clrMapOvr>
  <p:transition>
    <p:cover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66800" y="1981200"/>
            <a:ext cx="36957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14900" y="1981200"/>
            <a:ext cx="36957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7">
            <a:extLst>
              <a:ext uri="{FF2B5EF4-FFF2-40B4-BE49-F238E27FC236}">
                <a16:creationId xmlns:a16="http://schemas.microsoft.com/office/drawing/2014/main" id="{56380E0B-48E1-D8B6-4CDC-57501BD7E2A0}"/>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18">
            <a:extLst>
              <a:ext uri="{FF2B5EF4-FFF2-40B4-BE49-F238E27FC236}">
                <a16:creationId xmlns:a16="http://schemas.microsoft.com/office/drawing/2014/main" id="{1CDF3DF1-389E-4BAC-C351-0E8CC2F6D70F}"/>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19">
            <a:extLst>
              <a:ext uri="{FF2B5EF4-FFF2-40B4-BE49-F238E27FC236}">
                <a16:creationId xmlns:a16="http://schemas.microsoft.com/office/drawing/2014/main" id="{E2374264-7616-D4DA-1EB6-A616F66EB455}"/>
              </a:ext>
            </a:extLst>
          </p:cNvPr>
          <p:cNvSpPr>
            <a:spLocks noGrp="1" noChangeArrowheads="1"/>
          </p:cNvSpPr>
          <p:nvPr>
            <p:ph type="sldNum" sz="quarter" idx="12"/>
          </p:nvPr>
        </p:nvSpPr>
        <p:spPr>
          <a:ln/>
        </p:spPr>
        <p:txBody>
          <a:bodyPr/>
          <a:lstStyle>
            <a:lvl1pPr>
              <a:defRPr/>
            </a:lvl1pPr>
          </a:lstStyle>
          <a:p>
            <a:fld id="{31E3F2C5-E9E0-F64E-8ACF-2BFFC9EFA9B7}" type="slidenum">
              <a:rPr lang="en-GB" altLang="en-US"/>
              <a:pPr/>
              <a:t>‹#›</a:t>
            </a:fld>
            <a:endParaRPr lang="en-GB" altLang="en-US"/>
          </a:p>
        </p:txBody>
      </p:sp>
    </p:spTree>
    <p:extLst>
      <p:ext uri="{BB962C8B-B14F-4D97-AF65-F5344CB8AC3E}">
        <p14:creationId xmlns:p14="http://schemas.microsoft.com/office/powerpoint/2010/main" val="235135724"/>
      </p:ext>
    </p:extLst>
  </p:cSld>
  <p:clrMapOvr>
    <a:masterClrMapping/>
  </p:clrMapOvr>
  <p:transition>
    <p:cover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7">
            <a:extLst>
              <a:ext uri="{FF2B5EF4-FFF2-40B4-BE49-F238E27FC236}">
                <a16:creationId xmlns:a16="http://schemas.microsoft.com/office/drawing/2014/main" id="{8CFE27C2-2FDF-559C-73D6-7EDB2BA18602}"/>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18">
            <a:extLst>
              <a:ext uri="{FF2B5EF4-FFF2-40B4-BE49-F238E27FC236}">
                <a16:creationId xmlns:a16="http://schemas.microsoft.com/office/drawing/2014/main" id="{8FA3F819-E421-E5DB-E638-0AA8610DB525}"/>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19">
            <a:extLst>
              <a:ext uri="{FF2B5EF4-FFF2-40B4-BE49-F238E27FC236}">
                <a16:creationId xmlns:a16="http://schemas.microsoft.com/office/drawing/2014/main" id="{E44EB0BD-C95E-2D17-1D52-D8DCB8A246DA}"/>
              </a:ext>
            </a:extLst>
          </p:cNvPr>
          <p:cNvSpPr>
            <a:spLocks noGrp="1" noChangeArrowheads="1"/>
          </p:cNvSpPr>
          <p:nvPr>
            <p:ph type="sldNum" sz="quarter" idx="12"/>
          </p:nvPr>
        </p:nvSpPr>
        <p:spPr>
          <a:ln/>
        </p:spPr>
        <p:txBody>
          <a:bodyPr/>
          <a:lstStyle>
            <a:lvl1pPr>
              <a:defRPr/>
            </a:lvl1pPr>
          </a:lstStyle>
          <a:p>
            <a:fld id="{6FEF3FC3-A2B2-CD47-A804-1F0A86C7248B}" type="slidenum">
              <a:rPr lang="en-GB" altLang="en-US"/>
              <a:pPr/>
              <a:t>‹#›</a:t>
            </a:fld>
            <a:endParaRPr lang="en-GB" altLang="en-US"/>
          </a:p>
        </p:txBody>
      </p:sp>
    </p:spTree>
    <p:extLst>
      <p:ext uri="{BB962C8B-B14F-4D97-AF65-F5344CB8AC3E}">
        <p14:creationId xmlns:p14="http://schemas.microsoft.com/office/powerpoint/2010/main" val="1221613372"/>
      </p:ext>
    </p:extLst>
  </p:cSld>
  <p:clrMapOvr>
    <a:masterClrMapping/>
  </p:clrMapOvr>
  <p:transition>
    <p:cover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7">
            <a:extLst>
              <a:ext uri="{FF2B5EF4-FFF2-40B4-BE49-F238E27FC236}">
                <a16:creationId xmlns:a16="http://schemas.microsoft.com/office/drawing/2014/main" id="{E83F08A3-C4AE-24AB-403F-0101B632603E}"/>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18">
            <a:extLst>
              <a:ext uri="{FF2B5EF4-FFF2-40B4-BE49-F238E27FC236}">
                <a16:creationId xmlns:a16="http://schemas.microsoft.com/office/drawing/2014/main" id="{2A40F7B0-89F6-E7CA-C855-DD68590CA0E3}"/>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19">
            <a:extLst>
              <a:ext uri="{FF2B5EF4-FFF2-40B4-BE49-F238E27FC236}">
                <a16:creationId xmlns:a16="http://schemas.microsoft.com/office/drawing/2014/main" id="{9F7E3607-398C-5F3D-382F-8824CD34F4B2}"/>
              </a:ext>
            </a:extLst>
          </p:cNvPr>
          <p:cNvSpPr>
            <a:spLocks noGrp="1" noChangeArrowheads="1"/>
          </p:cNvSpPr>
          <p:nvPr>
            <p:ph type="sldNum" sz="quarter" idx="12"/>
          </p:nvPr>
        </p:nvSpPr>
        <p:spPr>
          <a:ln/>
        </p:spPr>
        <p:txBody>
          <a:bodyPr/>
          <a:lstStyle>
            <a:lvl1pPr>
              <a:defRPr/>
            </a:lvl1pPr>
          </a:lstStyle>
          <a:p>
            <a:fld id="{74FED664-2639-B243-AD6A-1FACE98CBFEE}" type="slidenum">
              <a:rPr lang="en-GB" altLang="en-US"/>
              <a:pPr/>
              <a:t>‹#›</a:t>
            </a:fld>
            <a:endParaRPr lang="en-GB" altLang="en-US"/>
          </a:p>
        </p:txBody>
      </p:sp>
    </p:spTree>
    <p:extLst>
      <p:ext uri="{BB962C8B-B14F-4D97-AF65-F5344CB8AC3E}">
        <p14:creationId xmlns:p14="http://schemas.microsoft.com/office/powerpoint/2010/main" val="3936172580"/>
      </p:ext>
    </p:extLst>
  </p:cSld>
  <p:clrMapOvr>
    <a:masterClrMapping/>
  </p:clrMapOvr>
  <p:transition>
    <p:cover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472D5C8C-0A92-B926-B5DC-08ECC89709D4}"/>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18">
            <a:extLst>
              <a:ext uri="{FF2B5EF4-FFF2-40B4-BE49-F238E27FC236}">
                <a16:creationId xmlns:a16="http://schemas.microsoft.com/office/drawing/2014/main" id="{072B8C48-6D2F-6714-FC25-A02DDC1BE60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19">
            <a:extLst>
              <a:ext uri="{FF2B5EF4-FFF2-40B4-BE49-F238E27FC236}">
                <a16:creationId xmlns:a16="http://schemas.microsoft.com/office/drawing/2014/main" id="{AE64D8C2-4F4C-F261-587B-4CBE8884AFA0}"/>
              </a:ext>
            </a:extLst>
          </p:cNvPr>
          <p:cNvSpPr>
            <a:spLocks noGrp="1" noChangeArrowheads="1"/>
          </p:cNvSpPr>
          <p:nvPr>
            <p:ph type="sldNum" sz="quarter" idx="12"/>
          </p:nvPr>
        </p:nvSpPr>
        <p:spPr>
          <a:ln/>
        </p:spPr>
        <p:txBody>
          <a:bodyPr/>
          <a:lstStyle>
            <a:lvl1pPr>
              <a:defRPr/>
            </a:lvl1pPr>
          </a:lstStyle>
          <a:p>
            <a:fld id="{A62520C7-CB4E-3546-AC6E-ECD3D5504A76}" type="slidenum">
              <a:rPr lang="en-GB" altLang="en-US"/>
              <a:pPr/>
              <a:t>‹#›</a:t>
            </a:fld>
            <a:endParaRPr lang="en-GB" altLang="en-US"/>
          </a:p>
        </p:txBody>
      </p:sp>
    </p:spTree>
    <p:extLst>
      <p:ext uri="{BB962C8B-B14F-4D97-AF65-F5344CB8AC3E}">
        <p14:creationId xmlns:p14="http://schemas.microsoft.com/office/powerpoint/2010/main" val="1609437463"/>
      </p:ext>
    </p:extLst>
  </p:cSld>
  <p:clrMapOvr>
    <a:masterClrMapping/>
  </p:clrMapOvr>
  <p:transition>
    <p:cover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7">
            <a:extLst>
              <a:ext uri="{FF2B5EF4-FFF2-40B4-BE49-F238E27FC236}">
                <a16:creationId xmlns:a16="http://schemas.microsoft.com/office/drawing/2014/main" id="{0C5BA3D6-7E22-0BC2-3E0A-D75DDAA280E6}"/>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18">
            <a:extLst>
              <a:ext uri="{FF2B5EF4-FFF2-40B4-BE49-F238E27FC236}">
                <a16:creationId xmlns:a16="http://schemas.microsoft.com/office/drawing/2014/main" id="{C1E1137E-0EDA-A3A2-6B2F-D54753259BE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19">
            <a:extLst>
              <a:ext uri="{FF2B5EF4-FFF2-40B4-BE49-F238E27FC236}">
                <a16:creationId xmlns:a16="http://schemas.microsoft.com/office/drawing/2014/main" id="{1ED64286-D27B-4807-B8BF-712669D02822}"/>
              </a:ext>
            </a:extLst>
          </p:cNvPr>
          <p:cNvSpPr>
            <a:spLocks noGrp="1" noChangeArrowheads="1"/>
          </p:cNvSpPr>
          <p:nvPr>
            <p:ph type="sldNum" sz="quarter" idx="12"/>
          </p:nvPr>
        </p:nvSpPr>
        <p:spPr>
          <a:ln/>
        </p:spPr>
        <p:txBody>
          <a:bodyPr/>
          <a:lstStyle>
            <a:lvl1pPr>
              <a:defRPr/>
            </a:lvl1pPr>
          </a:lstStyle>
          <a:p>
            <a:fld id="{E41155AA-D224-634D-94CE-B6E6C9B28D56}" type="slidenum">
              <a:rPr lang="en-GB" altLang="en-US"/>
              <a:pPr/>
              <a:t>‹#›</a:t>
            </a:fld>
            <a:endParaRPr lang="en-GB" altLang="en-US"/>
          </a:p>
        </p:txBody>
      </p:sp>
    </p:spTree>
    <p:extLst>
      <p:ext uri="{BB962C8B-B14F-4D97-AF65-F5344CB8AC3E}">
        <p14:creationId xmlns:p14="http://schemas.microsoft.com/office/powerpoint/2010/main" val="288491442"/>
      </p:ext>
    </p:extLst>
  </p:cSld>
  <p:clrMapOvr>
    <a:masterClrMapping/>
  </p:clrMapOvr>
  <p:transition>
    <p:cover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7">
            <a:extLst>
              <a:ext uri="{FF2B5EF4-FFF2-40B4-BE49-F238E27FC236}">
                <a16:creationId xmlns:a16="http://schemas.microsoft.com/office/drawing/2014/main" id="{3A15C334-50F0-432C-104A-0D07D3593ACC}"/>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18">
            <a:extLst>
              <a:ext uri="{FF2B5EF4-FFF2-40B4-BE49-F238E27FC236}">
                <a16:creationId xmlns:a16="http://schemas.microsoft.com/office/drawing/2014/main" id="{EDE4D7DF-7C39-C265-0262-1CED35BBCEA3}"/>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19">
            <a:extLst>
              <a:ext uri="{FF2B5EF4-FFF2-40B4-BE49-F238E27FC236}">
                <a16:creationId xmlns:a16="http://schemas.microsoft.com/office/drawing/2014/main" id="{351F6562-EB42-4BD3-E386-46746533B8DA}"/>
              </a:ext>
            </a:extLst>
          </p:cNvPr>
          <p:cNvSpPr>
            <a:spLocks noGrp="1" noChangeArrowheads="1"/>
          </p:cNvSpPr>
          <p:nvPr>
            <p:ph type="sldNum" sz="quarter" idx="12"/>
          </p:nvPr>
        </p:nvSpPr>
        <p:spPr>
          <a:ln/>
        </p:spPr>
        <p:txBody>
          <a:bodyPr/>
          <a:lstStyle>
            <a:lvl1pPr>
              <a:defRPr/>
            </a:lvl1pPr>
          </a:lstStyle>
          <a:p>
            <a:fld id="{6F376631-D775-994D-AA94-1725DA17E997}" type="slidenum">
              <a:rPr lang="en-GB" altLang="en-US"/>
              <a:pPr/>
              <a:t>‹#›</a:t>
            </a:fld>
            <a:endParaRPr lang="en-GB" altLang="en-US"/>
          </a:p>
        </p:txBody>
      </p:sp>
    </p:spTree>
    <p:extLst>
      <p:ext uri="{BB962C8B-B14F-4D97-AF65-F5344CB8AC3E}">
        <p14:creationId xmlns:p14="http://schemas.microsoft.com/office/powerpoint/2010/main" val="1278647910"/>
      </p:ext>
    </p:extLst>
  </p:cSld>
  <p:clrMapOvr>
    <a:masterClrMapping/>
  </p:clrMapOvr>
  <p:transition>
    <p:cover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a:extLst>
              <a:ext uri="{FF2B5EF4-FFF2-40B4-BE49-F238E27FC236}">
                <a16:creationId xmlns:a16="http://schemas.microsoft.com/office/drawing/2014/main" id="{1F6C9D46-2D90-A5E1-4F52-56A754947B96}"/>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8">
            <a:extLst>
              <a:ext uri="{FF2B5EF4-FFF2-40B4-BE49-F238E27FC236}">
                <a16:creationId xmlns:a16="http://schemas.microsoft.com/office/drawing/2014/main" id="{C8012BA5-5848-B0C3-8E8B-FC462433FECF}"/>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9">
            <a:extLst>
              <a:ext uri="{FF2B5EF4-FFF2-40B4-BE49-F238E27FC236}">
                <a16:creationId xmlns:a16="http://schemas.microsoft.com/office/drawing/2014/main" id="{526DD7BE-EA36-3721-9F35-3250E2687C2A}"/>
              </a:ext>
            </a:extLst>
          </p:cNvPr>
          <p:cNvSpPr>
            <a:spLocks noGrp="1" noChangeArrowheads="1"/>
          </p:cNvSpPr>
          <p:nvPr>
            <p:ph type="sldNum" sz="quarter" idx="12"/>
          </p:nvPr>
        </p:nvSpPr>
        <p:spPr>
          <a:ln/>
        </p:spPr>
        <p:txBody>
          <a:bodyPr/>
          <a:lstStyle>
            <a:lvl1pPr>
              <a:defRPr/>
            </a:lvl1pPr>
          </a:lstStyle>
          <a:p>
            <a:fld id="{BFA3461E-11B2-5248-B6E5-A8E2310E05D4}" type="slidenum">
              <a:rPr lang="en-GB" altLang="en-US"/>
              <a:pPr/>
              <a:t>‹#›</a:t>
            </a:fld>
            <a:endParaRPr lang="en-GB" altLang="en-US"/>
          </a:p>
        </p:txBody>
      </p:sp>
    </p:spTree>
    <p:extLst>
      <p:ext uri="{BB962C8B-B14F-4D97-AF65-F5344CB8AC3E}">
        <p14:creationId xmlns:p14="http://schemas.microsoft.com/office/powerpoint/2010/main" val="2409686609"/>
      </p:ext>
    </p:extLst>
  </p:cSld>
  <p:clrMapOvr>
    <a:masterClrMapping/>
  </p:clrMapOvr>
  <p:transition>
    <p:cover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304800"/>
            <a:ext cx="1885950" cy="57912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066800" y="304800"/>
            <a:ext cx="5505450" cy="5791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a:extLst>
              <a:ext uri="{FF2B5EF4-FFF2-40B4-BE49-F238E27FC236}">
                <a16:creationId xmlns:a16="http://schemas.microsoft.com/office/drawing/2014/main" id="{588EB392-9C1F-8A17-110A-F3B9FE43119F}"/>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8">
            <a:extLst>
              <a:ext uri="{FF2B5EF4-FFF2-40B4-BE49-F238E27FC236}">
                <a16:creationId xmlns:a16="http://schemas.microsoft.com/office/drawing/2014/main" id="{AF747660-51B1-3375-A1D4-B111B43C9CE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9">
            <a:extLst>
              <a:ext uri="{FF2B5EF4-FFF2-40B4-BE49-F238E27FC236}">
                <a16:creationId xmlns:a16="http://schemas.microsoft.com/office/drawing/2014/main" id="{74286AD9-B784-4112-C333-0ECB5524DA43}"/>
              </a:ext>
            </a:extLst>
          </p:cNvPr>
          <p:cNvSpPr>
            <a:spLocks noGrp="1" noChangeArrowheads="1"/>
          </p:cNvSpPr>
          <p:nvPr>
            <p:ph type="sldNum" sz="quarter" idx="12"/>
          </p:nvPr>
        </p:nvSpPr>
        <p:spPr>
          <a:ln/>
        </p:spPr>
        <p:txBody>
          <a:bodyPr/>
          <a:lstStyle>
            <a:lvl1pPr>
              <a:defRPr/>
            </a:lvl1pPr>
          </a:lstStyle>
          <a:p>
            <a:fld id="{C83C4DD9-828F-F340-BB71-5AA01E413330}" type="slidenum">
              <a:rPr lang="en-GB" altLang="en-US"/>
              <a:pPr/>
              <a:t>‹#›</a:t>
            </a:fld>
            <a:endParaRPr lang="en-GB" altLang="en-US"/>
          </a:p>
        </p:txBody>
      </p:sp>
    </p:spTree>
    <p:extLst>
      <p:ext uri="{BB962C8B-B14F-4D97-AF65-F5344CB8AC3E}">
        <p14:creationId xmlns:p14="http://schemas.microsoft.com/office/powerpoint/2010/main" val="1393146703"/>
      </p:ext>
    </p:extLst>
  </p:cSld>
  <p:clrMapOvr>
    <a:masterClrMapping/>
  </p:clrMapOvr>
  <p:transition>
    <p:cover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F33E62A9-026B-AE13-13D4-E74B12C0E6BB}"/>
              </a:ext>
            </a:extLst>
          </p:cNvPr>
          <p:cNvGrpSpPr>
            <a:grpSpLocks/>
          </p:cNvGrpSpPr>
          <p:nvPr/>
        </p:nvGrpSpPr>
        <p:grpSpPr bwMode="auto">
          <a:xfrm>
            <a:off x="0" y="6350"/>
            <a:ext cx="9140825" cy="6851650"/>
            <a:chOff x="0" y="4"/>
            <a:chExt cx="5758" cy="4316"/>
          </a:xfrm>
        </p:grpSpPr>
        <p:sp>
          <p:nvSpPr>
            <p:cNvPr id="1032" name="Freeform 3">
              <a:extLst>
                <a:ext uri="{FF2B5EF4-FFF2-40B4-BE49-F238E27FC236}">
                  <a16:creationId xmlns:a16="http://schemas.microsoft.com/office/drawing/2014/main" id="{AB39C5E6-2905-5496-9ED9-E1FDBB016E87}"/>
                </a:ext>
              </a:extLst>
            </p:cNvPr>
            <p:cNvSpPr>
              <a:spLocks/>
            </p:cNvSpPr>
            <p:nvPr/>
          </p:nvSpPr>
          <p:spPr bwMode="hidden">
            <a:xfrm>
              <a:off x="558" y="1161"/>
              <a:ext cx="5200" cy="3159"/>
            </a:xfrm>
            <a:custGeom>
              <a:avLst/>
              <a:gdLst>
                <a:gd name="T0" fmla="*/ 0 w 5184"/>
                <a:gd name="T1" fmla="*/ 3159 h 3159"/>
                <a:gd name="T2" fmla="*/ 5248 w 5184"/>
                <a:gd name="T3" fmla="*/ 3159 h 3159"/>
                <a:gd name="T4" fmla="*/ 5248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3" name="Freeform 4">
              <a:extLst>
                <a:ext uri="{FF2B5EF4-FFF2-40B4-BE49-F238E27FC236}">
                  <a16:creationId xmlns:a16="http://schemas.microsoft.com/office/drawing/2014/main" id="{4BE647C4-1F4A-5AC8-EF84-0496DE6E9E1D}"/>
                </a:ext>
              </a:extLst>
            </p:cNvPr>
            <p:cNvSpPr>
              <a:spLocks/>
            </p:cNvSpPr>
            <p:nvPr/>
          </p:nvSpPr>
          <p:spPr bwMode="hidden">
            <a:xfrm>
              <a:off x="0" y="1161"/>
              <a:ext cx="558" cy="3159"/>
            </a:xfrm>
            <a:custGeom>
              <a:avLst/>
              <a:gdLst>
                <a:gd name="T0" fmla="*/ 0 w 556"/>
                <a:gd name="T1" fmla="*/ 0 h 3159"/>
                <a:gd name="T2" fmla="*/ 0 w 556"/>
                <a:gd name="T3" fmla="*/ 3159 h 3159"/>
                <a:gd name="T4" fmla="*/ 564 w 556"/>
                <a:gd name="T5" fmla="*/ 3159 h 3159"/>
                <a:gd name="T6" fmla="*/ 564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1034" name="Group 5">
              <a:extLst>
                <a:ext uri="{FF2B5EF4-FFF2-40B4-BE49-F238E27FC236}">
                  <a16:creationId xmlns:a16="http://schemas.microsoft.com/office/drawing/2014/main" id="{5C511151-F9E9-E08A-E3AE-DD89DF7F0E45}"/>
                </a:ext>
              </a:extLst>
            </p:cNvPr>
            <p:cNvGrpSpPr>
              <a:grpSpLocks/>
            </p:cNvGrpSpPr>
            <p:nvPr userDrawn="1"/>
          </p:nvGrpSpPr>
          <p:grpSpPr bwMode="auto">
            <a:xfrm>
              <a:off x="0" y="4"/>
              <a:ext cx="5758" cy="4316"/>
              <a:chOff x="0" y="4"/>
              <a:chExt cx="5758" cy="4316"/>
            </a:xfrm>
          </p:grpSpPr>
          <p:sp>
            <p:nvSpPr>
              <p:cNvPr id="1035" name="Freeform 6">
                <a:extLst>
                  <a:ext uri="{FF2B5EF4-FFF2-40B4-BE49-F238E27FC236}">
                    <a16:creationId xmlns:a16="http://schemas.microsoft.com/office/drawing/2014/main" id="{895F440D-2766-BD19-A30B-8099D942DC51}"/>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6" name="Freeform 7">
                <a:extLst>
                  <a:ext uri="{FF2B5EF4-FFF2-40B4-BE49-F238E27FC236}">
                    <a16:creationId xmlns:a16="http://schemas.microsoft.com/office/drawing/2014/main" id="{8F98CB90-9DF5-6B40-242E-8D6675BCA920}"/>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7" name="Freeform 8">
                <a:extLst>
                  <a:ext uri="{FF2B5EF4-FFF2-40B4-BE49-F238E27FC236}">
                    <a16:creationId xmlns:a16="http://schemas.microsoft.com/office/drawing/2014/main" id="{3E54507A-8A2E-D43A-92D0-54CD35A609BC}"/>
                  </a:ext>
                </a:extLst>
              </p:cNvPr>
              <p:cNvSpPr>
                <a:spLocks/>
              </p:cNvSpPr>
              <p:nvPr/>
            </p:nvSpPr>
            <p:spPr bwMode="ltGray">
              <a:xfrm>
                <a:off x="1019" y="1155"/>
                <a:ext cx="4739" cy="12"/>
              </a:xfrm>
              <a:custGeom>
                <a:avLst/>
                <a:gdLst>
                  <a:gd name="T0" fmla="*/ 4784 w 4724"/>
                  <a:gd name="T1" fmla="*/ 0 h 12"/>
                  <a:gd name="T2" fmla="*/ 0 w 4724"/>
                  <a:gd name="T3" fmla="*/ 0 h 12"/>
                  <a:gd name="T4" fmla="*/ 0 w 4724"/>
                  <a:gd name="T5" fmla="*/ 12 h 12"/>
                  <a:gd name="T6" fmla="*/ 4784 w 4724"/>
                  <a:gd name="T7" fmla="*/ 12 h 12"/>
                  <a:gd name="T8" fmla="*/ 4784 w 4724"/>
                  <a:gd name="T9" fmla="*/ 0 h 12"/>
                  <a:gd name="T10" fmla="*/ 478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8" name="Freeform 9">
                <a:extLst>
                  <a:ext uri="{FF2B5EF4-FFF2-40B4-BE49-F238E27FC236}">
                    <a16:creationId xmlns:a16="http://schemas.microsoft.com/office/drawing/2014/main" id="{EDF54189-9D40-9C3A-BC34-348F976EEA14}"/>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9" name="Freeform 10">
                <a:extLst>
                  <a:ext uri="{FF2B5EF4-FFF2-40B4-BE49-F238E27FC236}">
                    <a16:creationId xmlns:a16="http://schemas.microsoft.com/office/drawing/2014/main" id="{DF346621-C213-7D51-B391-EA5A1CC075C5}"/>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2539" name="Freeform 11">
                <a:extLst>
                  <a:ext uri="{FF2B5EF4-FFF2-40B4-BE49-F238E27FC236}">
                    <a16:creationId xmlns:a16="http://schemas.microsoft.com/office/drawing/2014/main" id="{34629E9C-C396-FFD3-6364-4BF03FDE852E}"/>
                  </a:ext>
                </a:extLst>
              </p:cNvPr>
              <p:cNvSpPr>
                <a:spLocks/>
              </p:cNvSpPr>
              <p:nvPr/>
            </p:nvSpPr>
            <p:spPr bwMode="ltGray">
              <a:xfrm>
                <a:off x="552" y="951"/>
                <a:ext cx="12" cy="420"/>
              </a:xfrm>
              <a:custGeom>
                <a:avLst/>
                <a:gdLst/>
                <a:ahLst/>
                <a:cxnLst>
                  <a:cxn ang="0">
                    <a:pos x="0" y="0"/>
                  </a:cxn>
                  <a:cxn ang="0">
                    <a:pos x="0" y="420"/>
                  </a:cxn>
                  <a:cxn ang="0">
                    <a:pos x="12" y="420"/>
                  </a:cxn>
                  <a:cxn ang="0">
                    <a:pos x="12" y="0"/>
                  </a:cxn>
                  <a:cxn ang="0">
                    <a:pos x="0" y="0"/>
                  </a:cxn>
                  <a:cxn ang="0">
                    <a:pos x="0" y="0"/>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w="9525">
                <a:noFill/>
                <a:round/>
                <a:headEnd/>
                <a:tailEnd/>
              </a:ln>
            </p:spPr>
            <p:txBody>
              <a:bodyPr/>
              <a:lstStyle/>
              <a:p>
                <a:pPr eaLnBrk="1" hangingPunct="1">
                  <a:defRPr/>
                </a:pPr>
                <a:endParaRPr lang="en-GB">
                  <a:latin typeface="Tahoma" charset="0"/>
                  <a:ea typeface="+mn-ea"/>
                </a:endParaRPr>
              </a:p>
            </p:txBody>
          </p:sp>
          <p:sp>
            <p:nvSpPr>
              <p:cNvPr id="1041" name="Freeform 12">
                <a:extLst>
                  <a:ext uri="{FF2B5EF4-FFF2-40B4-BE49-F238E27FC236}">
                    <a16:creationId xmlns:a16="http://schemas.microsoft.com/office/drawing/2014/main" id="{D9FAB223-63E3-3287-1C16-3A1EF74621CA}"/>
                  </a:ext>
                </a:extLst>
              </p:cNvPr>
              <p:cNvSpPr>
                <a:spLocks/>
              </p:cNvSpPr>
              <p:nvPr/>
            </p:nvSpPr>
            <p:spPr bwMode="ltGray">
              <a:xfrm>
                <a:off x="0" y="1155"/>
                <a:ext cx="351" cy="12"/>
              </a:xfrm>
              <a:custGeom>
                <a:avLst/>
                <a:gdLst>
                  <a:gd name="T0" fmla="*/ 0 w 251"/>
                  <a:gd name="T1" fmla="*/ 0 h 12"/>
                  <a:gd name="T2" fmla="*/ 0 w 251"/>
                  <a:gd name="T3" fmla="*/ 12 h 12"/>
                  <a:gd name="T4" fmla="*/ 961 w 251"/>
                  <a:gd name="T5" fmla="*/ 12 h 12"/>
                  <a:gd name="T6" fmla="*/ 96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42" name="Freeform 13">
                <a:extLst>
                  <a:ext uri="{FF2B5EF4-FFF2-40B4-BE49-F238E27FC236}">
                    <a16:creationId xmlns:a16="http://schemas.microsoft.com/office/drawing/2014/main" id="{D2D4472A-AD41-A96B-3539-05374678E4CE}"/>
                  </a:ext>
                </a:extLst>
              </p:cNvPr>
              <p:cNvSpPr>
                <a:spLocks/>
              </p:cNvSpPr>
              <p:nvPr/>
            </p:nvSpPr>
            <p:spPr bwMode="ltGray">
              <a:xfrm>
                <a:off x="767" y="1155"/>
                <a:ext cx="252" cy="12"/>
              </a:xfrm>
              <a:custGeom>
                <a:avLst/>
                <a:gdLst>
                  <a:gd name="T0" fmla="*/ 255 w 251"/>
                  <a:gd name="T1" fmla="*/ 0 h 12"/>
                  <a:gd name="T2" fmla="*/ 0 w 251"/>
                  <a:gd name="T3" fmla="*/ 0 h 12"/>
                  <a:gd name="T4" fmla="*/ 0 w 251"/>
                  <a:gd name="T5" fmla="*/ 12 h 12"/>
                  <a:gd name="T6" fmla="*/ 255 w 251"/>
                  <a:gd name="T7" fmla="*/ 12 h 12"/>
                  <a:gd name="T8" fmla="*/ 255 w 251"/>
                  <a:gd name="T9" fmla="*/ 0 h 12"/>
                  <a:gd name="T10" fmla="*/ 255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2542" name="Freeform 14">
                <a:extLst>
                  <a:ext uri="{FF2B5EF4-FFF2-40B4-BE49-F238E27FC236}">
                    <a16:creationId xmlns:a16="http://schemas.microsoft.com/office/drawing/2014/main" id="{732B93D7-AB06-0243-68D7-32D25551236A}"/>
                  </a:ext>
                </a:extLst>
              </p:cNvPr>
              <p:cNvSpPr>
                <a:spLocks/>
              </p:cNvSpPr>
              <p:nvPr/>
            </p:nvSpPr>
            <p:spPr bwMode="ltGray">
              <a:xfrm>
                <a:off x="348" y="1155"/>
                <a:ext cx="419" cy="12"/>
              </a:xfrm>
              <a:custGeom>
                <a:avLst/>
                <a:gdLst/>
                <a:ahLst/>
                <a:cxnLst>
                  <a:cxn ang="0">
                    <a:pos x="0" y="0"/>
                  </a:cxn>
                  <a:cxn ang="0">
                    <a:pos x="0" y="12"/>
                  </a:cxn>
                  <a:cxn ang="0">
                    <a:pos x="418" y="12"/>
                  </a:cxn>
                  <a:cxn ang="0">
                    <a:pos x="418" y="0"/>
                  </a:cxn>
                  <a:cxn ang="0">
                    <a:pos x="0" y="0"/>
                  </a:cxn>
                  <a:cxn ang="0">
                    <a:pos x="0" y="0"/>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w="9525">
                <a:noFill/>
                <a:round/>
                <a:headEnd/>
                <a:tailEnd/>
              </a:ln>
            </p:spPr>
            <p:txBody>
              <a:bodyPr/>
              <a:lstStyle/>
              <a:p>
                <a:pPr eaLnBrk="1" hangingPunct="1">
                  <a:defRPr/>
                </a:pPr>
                <a:endParaRPr lang="en-GB">
                  <a:latin typeface="Tahoma" charset="0"/>
                  <a:ea typeface="+mn-ea"/>
                </a:endParaRPr>
              </a:p>
            </p:txBody>
          </p:sp>
        </p:grpSp>
      </p:grpSp>
      <p:sp>
        <p:nvSpPr>
          <p:cNvPr id="22543" name="Rectangle 15">
            <a:extLst>
              <a:ext uri="{FF2B5EF4-FFF2-40B4-BE49-F238E27FC236}">
                <a16:creationId xmlns:a16="http://schemas.microsoft.com/office/drawing/2014/main" id="{1D6AF56C-9A58-7BA0-948B-1D648594826A}"/>
              </a:ext>
            </a:extLst>
          </p:cNvPr>
          <p:cNvSpPr>
            <a:spLocks noGrp="1" noChangeArrowheads="1"/>
          </p:cNvSpPr>
          <p:nvPr>
            <p:ph type="title"/>
          </p:nvPr>
        </p:nvSpPr>
        <p:spPr bwMode="auto">
          <a:xfrm>
            <a:off x="1066800" y="304800"/>
            <a:ext cx="7543800" cy="14319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2544" name="Rectangle 16">
            <a:extLst>
              <a:ext uri="{FF2B5EF4-FFF2-40B4-BE49-F238E27FC236}">
                <a16:creationId xmlns:a16="http://schemas.microsoft.com/office/drawing/2014/main" id="{426F9016-46D8-F892-729A-5CA43C135EB5}"/>
              </a:ext>
            </a:extLst>
          </p:cNvPr>
          <p:cNvSpPr>
            <a:spLocks noGrp="1" noChangeArrowheads="1"/>
          </p:cNvSpPr>
          <p:nvPr>
            <p:ph type="body" idx="1"/>
          </p:nvPr>
        </p:nvSpPr>
        <p:spPr bwMode="auto">
          <a:xfrm>
            <a:off x="1066800" y="1981200"/>
            <a:ext cx="7543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2545" name="Rectangle 17">
            <a:extLst>
              <a:ext uri="{FF2B5EF4-FFF2-40B4-BE49-F238E27FC236}">
                <a16:creationId xmlns:a16="http://schemas.microsoft.com/office/drawing/2014/main" id="{B89B8E6A-6F6A-6B0C-C934-2284579B16B6}"/>
              </a:ext>
            </a:extLst>
          </p:cNvPr>
          <p:cNvSpPr>
            <a:spLocks noGrp="1" noChangeArrowheads="1"/>
          </p:cNvSpPr>
          <p:nvPr>
            <p:ph type="dt" sz="half" idx="2"/>
          </p:nvPr>
        </p:nvSpPr>
        <p:spPr bwMode="auto">
          <a:xfrm>
            <a:off x="1066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effectLst>
                  <a:outerShdw blurRad="38100" dist="38100" dir="2700000" algn="tl">
                    <a:srgbClr val="000000"/>
                  </a:outerShdw>
                </a:effectLst>
                <a:latin typeface="Tahoma" charset="0"/>
                <a:ea typeface="+mn-ea"/>
                <a:cs typeface="+mn-cs"/>
              </a:defRPr>
            </a:lvl1pPr>
          </a:lstStyle>
          <a:p>
            <a:pPr>
              <a:defRPr/>
            </a:pPr>
            <a:endParaRPr lang="en-GB"/>
          </a:p>
        </p:txBody>
      </p:sp>
      <p:sp>
        <p:nvSpPr>
          <p:cNvPr id="22546" name="Rectangle 18">
            <a:extLst>
              <a:ext uri="{FF2B5EF4-FFF2-40B4-BE49-F238E27FC236}">
                <a16:creationId xmlns:a16="http://schemas.microsoft.com/office/drawing/2014/main" id="{92879B5C-F31C-17F6-62FA-79580C7F5395}"/>
              </a:ext>
            </a:extLst>
          </p:cNvPr>
          <p:cNvSpPr>
            <a:spLocks noGrp="1" noChangeArrowheads="1"/>
          </p:cNvSpPr>
          <p:nvPr>
            <p:ph type="ftr" sz="quarter" idx="3"/>
          </p:nvPr>
        </p:nvSpPr>
        <p:spPr bwMode="auto">
          <a:xfrm>
            <a:off x="34290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effectLst>
                  <a:outerShdw blurRad="38100" dist="38100" dir="2700000" algn="tl">
                    <a:srgbClr val="000000"/>
                  </a:outerShdw>
                </a:effectLst>
                <a:latin typeface="Tahoma" charset="0"/>
                <a:ea typeface="+mn-ea"/>
                <a:cs typeface="+mn-cs"/>
              </a:defRPr>
            </a:lvl1pPr>
          </a:lstStyle>
          <a:p>
            <a:pPr>
              <a:defRPr/>
            </a:pPr>
            <a:endParaRPr lang="en-GB"/>
          </a:p>
        </p:txBody>
      </p:sp>
      <p:sp>
        <p:nvSpPr>
          <p:cNvPr id="22547" name="Rectangle 19">
            <a:extLst>
              <a:ext uri="{FF2B5EF4-FFF2-40B4-BE49-F238E27FC236}">
                <a16:creationId xmlns:a16="http://schemas.microsoft.com/office/drawing/2014/main" id="{660882D3-AD52-7E22-450F-54A5DD67B92B}"/>
              </a:ext>
            </a:extLst>
          </p:cNvPr>
          <p:cNvSpPr>
            <a:spLocks noGrp="1" noChangeArrowheads="1"/>
          </p:cNvSpPr>
          <p:nvPr>
            <p:ph type="sldNum" sz="quarter" idx="4"/>
          </p:nvPr>
        </p:nvSpPr>
        <p:spPr bwMode="auto">
          <a:xfrm>
            <a:off x="67056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effectLst>
                  <a:outerShdw blurRad="38100" dist="38100" dir="2700000" algn="tl">
                    <a:srgbClr val="000000"/>
                  </a:outerShdw>
                </a:effectLst>
              </a:defRPr>
            </a:lvl1pPr>
          </a:lstStyle>
          <a:p>
            <a:fld id="{73F2C78A-FB18-884F-9269-EA680C5DB6FA}"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3750"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ransition>
    <p:cover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2" presetClass="entr" presetSubtype="0" fill="hold" grpId="0" nodeType="withEffect">
                                  <p:stCondLst>
                                    <p:cond delay="0"/>
                                  </p:stCondLst>
                                  <p:childTnLst>
                                    <p:set>
                                      <p:cBhvr>
                                        <p:cTn id="6" dur="1" fill="hold">
                                          <p:stCondLst>
                                            <p:cond delay="0"/>
                                          </p:stCondLst>
                                        </p:cTn>
                                        <p:tgtEl>
                                          <p:spTgt spid="22543"/>
                                        </p:tgtEl>
                                        <p:attrNameLst>
                                          <p:attrName>style.visibility</p:attrName>
                                        </p:attrNameLst>
                                      </p:cBhvr>
                                      <p:to>
                                        <p:strVal val="visible"/>
                                      </p:to>
                                    </p:set>
                                    <p:anim calcmode="lin" valueType="num">
                                      <p:cBhvr>
                                        <p:cTn id="7" dur="2000" fill="hold"/>
                                        <p:tgtEl>
                                          <p:spTgt spid="22543"/>
                                        </p:tgtEl>
                                        <p:attrNameLst>
                                          <p:attrName>ppt_w</p:attrName>
                                        </p:attrNameLst>
                                      </p:cBhvr>
                                      <p:tavLst>
                                        <p:tav tm="0">
                                          <p:val>
                                            <p:strVal val="#ppt_w*2.5"/>
                                          </p:val>
                                        </p:tav>
                                        <p:tav tm="100000">
                                          <p:val>
                                            <p:strVal val="#ppt_w"/>
                                          </p:val>
                                        </p:tav>
                                      </p:tavLst>
                                    </p:anim>
                                    <p:anim calcmode="lin" valueType="num">
                                      <p:cBhvr>
                                        <p:cTn id="8" dur="2000" fill="hold"/>
                                        <p:tgtEl>
                                          <p:spTgt spid="22543"/>
                                        </p:tgtEl>
                                        <p:attrNameLst>
                                          <p:attrName>ppt_h</p:attrName>
                                        </p:attrNameLst>
                                      </p:cBhvr>
                                      <p:tavLst>
                                        <p:tav tm="0">
                                          <p:val>
                                            <p:strVal val="#ppt_h"/>
                                          </p:val>
                                        </p:tav>
                                        <p:tav tm="100000">
                                          <p:val>
                                            <p:strVal val="#ppt_h"/>
                                          </p:val>
                                        </p:tav>
                                      </p:tavLst>
                                    </p:anim>
                                    <p:anim calcmode="lin" valueType="num">
                                      <p:cBhvr>
                                        <p:cTn id="9" dur="2000" fill="hold"/>
                                        <p:tgtEl>
                                          <p:spTgt spid="22543"/>
                                        </p:tgtEl>
                                        <p:attrNameLst>
                                          <p:attrName>ppt_x</p:attrName>
                                        </p:attrNameLst>
                                      </p:cBhvr>
                                      <p:tavLst>
                                        <p:tav tm="0">
                                          <p:val>
                                            <p:strVal val="#ppt_x-.2"/>
                                          </p:val>
                                        </p:tav>
                                        <p:tav tm="50000">
                                          <p:val>
                                            <p:strVal val="#ppt_x+.1"/>
                                          </p:val>
                                        </p:tav>
                                        <p:tav tm="100000">
                                          <p:val>
                                            <p:strVal val="#ppt_x"/>
                                          </p:val>
                                        </p:tav>
                                      </p:tavLst>
                                    </p:anim>
                                    <p:anim calcmode="lin" valueType="num">
                                      <p:cBhvr>
                                        <p:cTn id="10" dur="2000" fill="hold"/>
                                        <p:tgtEl>
                                          <p:spTgt spid="22543"/>
                                        </p:tgtEl>
                                        <p:attrNameLst>
                                          <p:attrName>ppt_y</p:attrName>
                                        </p:attrNameLst>
                                      </p:cBhvr>
                                      <p:tavLst>
                                        <p:tav tm="0">
                                          <p:val>
                                            <p:strVal val="#ppt_y+1"/>
                                          </p:val>
                                        </p:tav>
                                        <p:tav tm="50000">
                                          <p:val>
                                            <p:strVal val="#ppt_y+.5"/>
                                          </p:val>
                                        </p:tav>
                                        <p:tav tm="100000">
                                          <p:val>
                                            <p:strVal val="#ppt_y"/>
                                          </p:val>
                                        </p:tav>
                                      </p:tavLst>
                                    </p:anim>
                                    <p:animEffect transition="in" filter="fade">
                                      <p:cBhvr>
                                        <p:cTn id="11" dur="2000"/>
                                        <p:tgtEl>
                                          <p:spTgt spid="22543"/>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22544">
                                            <p:txEl>
                                              <p:pRg st="0" end="0"/>
                                            </p:txEl>
                                          </p:spTgt>
                                        </p:tgtEl>
                                        <p:attrNameLst>
                                          <p:attrName>style.visibility</p:attrName>
                                        </p:attrNameLst>
                                      </p:cBhvr>
                                      <p:to>
                                        <p:strVal val="visible"/>
                                      </p:to>
                                    </p:set>
                                    <p:animEffect transition="in" filter="wipe(left)">
                                      <p:cBhvr>
                                        <p:cTn id="16" dur="500"/>
                                        <p:tgtEl>
                                          <p:spTgt spid="22544">
                                            <p:txEl>
                                              <p:pRg st="0" end="0"/>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22544">
                                            <p:txEl>
                                              <p:pRg st="1" end="1"/>
                                            </p:txEl>
                                          </p:spTgt>
                                        </p:tgtEl>
                                        <p:attrNameLst>
                                          <p:attrName>style.visibility</p:attrName>
                                        </p:attrNameLst>
                                      </p:cBhvr>
                                      <p:to>
                                        <p:strVal val="visible"/>
                                      </p:to>
                                    </p:set>
                                    <p:animEffect transition="in" filter="wipe(left)">
                                      <p:cBhvr>
                                        <p:cTn id="19" dur="500"/>
                                        <p:tgtEl>
                                          <p:spTgt spid="22544">
                                            <p:txEl>
                                              <p:pRg st="1" end="1"/>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22544">
                                            <p:txEl>
                                              <p:pRg st="2" end="2"/>
                                            </p:txEl>
                                          </p:spTgt>
                                        </p:tgtEl>
                                        <p:attrNameLst>
                                          <p:attrName>style.visibility</p:attrName>
                                        </p:attrNameLst>
                                      </p:cBhvr>
                                      <p:to>
                                        <p:strVal val="visible"/>
                                      </p:to>
                                    </p:set>
                                    <p:animEffect transition="in" filter="wipe(left)">
                                      <p:cBhvr>
                                        <p:cTn id="22" dur="500"/>
                                        <p:tgtEl>
                                          <p:spTgt spid="22544">
                                            <p:txEl>
                                              <p:pRg st="2" end="2"/>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22544">
                                            <p:txEl>
                                              <p:pRg st="3" end="3"/>
                                            </p:txEl>
                                          </p:spTgt>
                                        </p:tgtEl>
                                        <p:attrNameLst>
                                          <p:attrName>style.visibility</p:attrName>
                                        </p:attrNameLst>
                                      </p:cBhvr>
                                      <p:to>
                                        <p:strVal val="visible"/>
                                      </p:to>
                                    </p:set>
                                    <p:animEffect transition="in" filter="wipe(left)">
                                      <p:cBhvr>
                                        <p:cTn id="25" dur="500"/>
                                        <p:tgtEl>
                                          <p:spTgt spid="22544">
                                            <p:txEl>
                                              <p:pRg st="3" end="3"/>
                                            </p:txEl>
                                          </p:spTgt>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22544">
                                            <p:txEl>
                                              <p:pRg st="4" end="4"/>
                                            </p:txEl>
                                          </p:spTgt>
                                        </p:tgtEl>
                                        <p:attrNameLst>
                                          <p:attrName>style.visibility</p:attrName>
                                        </p:attrNameLst>
                                      </p:cBhvr>
                                      <p:to>
                                        <p:strVal val="visible"/>
                                      </p:to>
                                    </p:set>
                                    <p:animEffect transition="in" filter="wipe(left)">
                                      <p:cBhvr>
                                        <p:cTn id="28" dur="500"/>
                                        <p:tgtEl>
                                          <p:spTgt spid="2254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43" grpId="0"/>
      <p:bldP spid="22544" grpId="0" build="p">
        <p:tmplLst>
          <p:tmpl lvl="1">
            <p:tnLst>
              <p:par>
                <p:cTn presetID="22" presetClass="entr" presetSubtype="8" fill="hold" nodeType="clickEffect">
                  <p:stCondLst>
                    <p:cond delay="0"/>
                  </p:stCondLst>
                  <p:childTnLst>
                    <p:set>
                      <p:cBhvr>
                        <p:cTn dur="1" fill="hold">
                          <p:stCondLst>
                            <p:cond delay="0"/>
                          </p:stCondLst>
                        </p:cTn>
                        <p:tgtEl>
                          <p:spTgt spid="22544"/>
                        </p:tgtEl>
                        <p:attrNameLst>
                          <p:attrName>style.visibility</p:attrName>
                        </p:attrNameLst>
                      </p:cBhvr>
                      <p:to>
                        <p:strVal val="visible"/>
                      </p:to>
                    </p:set>
                    <p:animEffect transition="in" filter="wipe(left)">
                      <p:cBhvr>
                        <p:cTn dur="500"/>
                        <p:tgtEl>
                          <p:spTgt spid="22544"/>
                        </p:tgtEl>
                      </p:cBhvr>
                    </p:animEffect>
                  </p:childTnLst>
                </p:cTn>
              </p:par>
            </p:tnLst>
          </p:tmpl>
          <p:tmpl lvl="2">
            <p:tnLst>
              <p:par>
                <p:cTn presetID="22" presetClass="entr" presetSubtype="8" fill="hold" nodeType="withEffect">
                  <p:stCondLst>
                    <p:cond delay="0"/>
                  </p:stCondLst>
                  <p:childTnLst>
                    <p:set>
                      <p:cBhvr>
                        <p:cTn dur="1" fill="hold">
                          <p:stCondLst>
                            <p:cond delay="0"/>
                          </p:stCondLst>
                        </p:cTn>
                        <p:tgtEl>
                          <p:spTgt spid="22544"/>
                        </p:tgtEl>
                        <p:attrNameLst>
                          <p:attrName>style.visibility</p:attrName>
                        </p:attrNameLst>
                      </p:cBhvr>
                      <p:to>
                        <p:strVal val="visible"/>
                      </p:to>
                    </p:set>
                    <p:animEffect transition="in" filter="wipe(left)">
                      <p:cBhvr>
                        <p:cTn dur="500"/>
                        <p:tgtEl>
                          <p:spTgt spid="22544"/>
                        </p:tgtEl>
                      </p:cBhvr>
                    </p:animEffect>
                  </p:childTnLst>
                </p:cTn>
              </p:par>
            </p:tnLst>
          </p:tmpl>
          <p:tmpl lvl="3">
            <p:tnLst>
              <p:par>
                <p:cTn presetID="22" presetClass="entr" presetSubtype="8" fill="hold" nodeType="withEffect">
                  <p:stCondLst>
                    <p:cond delay="0"/>
                  </p:stCondLst>
                  <p:childTnLst>
                    <p:set>
                      <p:cBhvr>
                        <p:cTn dur="1" fill="hold">
                          <p:stCondLst>
                            <p:cond delay="0"/>
                          </p:stCondLst>
                        </p:cTn>
                        <p:tgtEl>
                          <p:spTgt spid="22544"/>
                        </p:tgtEl>
                        <p:attrNameLst>
                          <p:attrName>style.visibility</p:attrName>
                        </p:attrNameLst>
                      </p:cBhvr>
                      <p:to>
                        <p:strVal val="visible"/>
                      </p:to>
                    </p:set>
                    <p:animEffect transition="in" filter="wipe(left)">
                      <p:cBhvr>
                        <p:cTn dur="500"/>
                        <p:tgtEl>
                          <p:spTgt spid="22544"/>
                        </p:tgtEl>
                      </p:cBhvr>
                    </p:animEffect>
                  </p:childTnLst>
                </p:cTn>
              </p:par>
            </p:tnLst>
          </p:tmpl>
          <p:tmpl lvl="4">
            <p:tnLst>
              <p:par>
                <p:cTn presetID="22" presetClass="entr" presetSubtype="8" fill="hold" nodeType="withEffect">
                  <p:stCondLst>
                    <p:cond delay="0"/>
                  </p:stCondLst>
                  <p:childTnLst>
                    <p:set>
                      <p:cBhvr>
                        <p:cTn dur="1" fill="hold">
                          <p:stCondLst>
                            <p:cond delay="0"/>
                          </p:stCondLst>
                        </p:cTn>
                        <p:tgtEl>
                          <p:spTgt spid="22544"/>
                        </p:tgtEl>
                        <p:attrNameLst>
                          <p:attrName>style.visibility</p:attrName>
                        </p:attrNameLst>
                      </p:cBhvr>
                      <p:to>
                        <p:strVal val="visible"/>
                      </p:to>
                    </p:set>
                    <p:animEffect transition="in" filter="wipe(left)">
                      <p:cBhvr>
                        <p:cTn dur="500"/>
                        <p:tgtEl>
                          <p:spTgt spid="22544"/>
                        </p:tgtEl>
                      </p:cBhvr>
                    </p:animEffect>
                  </p:childTnLst>
                </p:cTn>
              </p:par>
            </p:tnLst>
          </p:tmpl>
          <p:tmpl lvl="5">
            <p:tnLst>
              <p:par>
                <p:cTn presetID="22" presetClass="entr" presetSubtype="8" fill="hold" nodeType="withEffect">
                  <p:stCondLst>
                    <p:cond delay="0"/>
                  </p:stCondLst>
                  <p:childTnLst>
                    <p:set>
                      <p:cBhvr>
                        <p:cTn dur="1" fill="hold">
                          <p:stCondLst>
                            <p:cond delay="0"/>
                          </p:stCondLst>
                        </p:cTn>
                        <p:tgtEl>
                          <p:spTgt spid="22544"/>
                        </p:tgtEl>
                        <p:attrNameLst>
                          <p:attrName>style.visibility</p:attrName>
                        </p:attrNameLst>
                      </p:cBhvr>
                      <p:to>
                        <p:strVal val="visible"/>
                      </p:to>
                    </p:set>
                    <p:animEffect transition="in" filter="wipe(left)">
                      <p:cBhvr>
                        <p:cTn dur="500"/>
                        <p:tgtEl>
                          <p:spTgt spid="22544"/>
                        </p:tgtEl>
                      </p:cBhvr>
                    </p:animEffect>
                  </p:childTnLst>
                </p:cTn>
              </p:par>
            </p:tnLst>
          </p:tmpl>
        </p:tmplLst>
      </p:bldP>
    </p:bldLst>
  </p:timing>
  <p:txStyles>
    <p:titleStyle>
      <a:lvl1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S PGothic" panose="020B0600070205080204" pitchFamily="34" charset="-128"/>
          <a:cs typeface="ＭＳ Ｐゴシック" charset="0"/>
        </a:defRPr>
      </a:lvl1pPr>
      <a:lvl2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ea typeface="MS PGothic" panose="020B0600070205080204" pitchFamily="34" charset="-128"/>
          <a:cs typeface="ＭＳ Ｐゴシック" charset="0"/>
        </a:defRPr>
      </a:lvl2pPr>
      <a:lvl3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ea typeface="MS PGothic" panose="020B0600070205080204" pitchFamily="34" charset="-128"/>
          <a:cs typeface="ＭＳ Ｐゴシック" charset="0"/>
        </a:defRPr>
      </a:lvl3pPr>
      <a:lvl4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ea typeface="MS PGothic" panose="020B0600070205080204" pitchFamily="34" charset="-128"/>
          <a:cs typeface="ＭＳ Ｐゴシック" charset="0"/>
        </a:defRPr>
      </a:lvl4pPr>
      <a:lvl5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ea typeface="MS PGothic" panose="020B0600070205080204" pitchFamily="34" charset="-128"/>
          <a:cs typeface="ＭＳ Ｐゴシック" charset="0"/>
        </a:defRPr>
      </a:lvl5pPr>
      <a:lvl6pPr marL="4572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6pPr>
      <a:lvl7pPr marL="9144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7pPr>
      <a:lvl8pPr marL="13716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8pPr>
      <a:lvl9pPr marL="18288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ea typeface="MS PGothic" panose="020B0600070205080204" pitchFamily="34" charset="-128"/>
        </a:defRPr>
      </a:lvl2pPr>
      <a:lvl3pPr marL="1143000" indent="-228600" algn="l" rtl="0" eaLnBrk="0" fontAlgn="base" hangingPunct="0">
        <a:spcBef>
          <a:spcPct val="20000"/>
        </a:spcBef>
        <a:spcAft>
          <a:spcPct val="0"/>
        </a:spcAft>
        <a:buClr>
          <a:schemeClr val="hlink"/>
        </a:buClr>
        <a:buSzPct val="70000"/>
        <a:buFont typeface="Wingdings" pitchFamily="2" charset="2"/>
        <a:buChar char="n"/>
        <a:defRPr sz="2400">
          <a:solidFill>
            <a:schemeClr val="tx1"/>
          </a:solidFill>
          <a:effectLst>
            <a:outerShdw blurRad="38100" dist="38100" dir="2700000" algn="tl">
              <a:srgbClr val="000000"/>
            </a:outerShdw>
          </a:effectLst>
          <a:latin typeface="+mn-lt"/>
          <a:ea typeface="MS PGothic" panose="020B0600070205080204" pitchFamily="34" charset="-128"/>
        </a:defRPr>
      </a:lvl3pPr>
      <a:lvl4pPr marL="1600200" indent="-228600" algn="l" rtl="0" eaLnBrk="0" fontAlgn="base" hangingPunct="0">
        <a:spcBef>
          <a:spcPct val="20000"/>
        </a:spcBef>
        <a:spcAft>
          <a:spcPct val="0"/>
        </a:spcAft>
        <a:buClr>
          <a:schemeClr val="tx1"/>
        </a:buClr>
        <a:buChar char="–"/>
        <a:defRPr sz="2000">
          <a:solidFill>
            <a:schemeClr val="tx1"/>
          </a:solidFill>
          <a:effectLst>
            <a:outerShdw blurRad="38100" dist="38100" dir="2700000" algn="tl">
              <a:srgbClr val="000000"/>
            </a:outerShdw>
          </a:effectLst>
          <a:latin typeface="+mn-lt"/>
          <a:ea typeface="MS PGothic" panose="020B0600070205080204" pitchFamily="34" charset="-128"/>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ea typeface="MS PGothic" panose="020B0600070205080204" pitchFamily="34" charset="-128"/>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480547B-BB38-0406-9789-3EA80C55012C}"/>
              </a:ext>
            </a:extLst>
          </p:cNvPr>
          <p:cNvSpPr>
            <a:spLocks noGrp="1" noChangeArrowheads="1"/>
          </p:cNvSpPr>
          <p:nvPr>
            <p:ph type="ctrTitle"/>
          </p:nvPr>
        </p:nvSpPr>
        <p:spPr>
          <a:xfrm>
            <a:off x="1042988" y="2205038"/>
            <a:ext cx="7086600" cy="1431925"/>
          </a:xfrm>
        </p:spPr>
        <p:txBody>
          <a:bodyPr/>
          <a:lstStyle/>
          <a:p>
            <a:pPr eaLnBrk="1" hangingPunct="1">
              <a:defRPr/>
            </a:pPr>
            <a:r>
              <a:rPr lang="en-GB" altLang="en-US" sz="4000">
                <a:solidFill>
                  <a:srgbClr val="FFFF66"/>
                </a:solidFill>
              </a:rPr>
              <a:t>Self Efficacy and Self Confidence </a:t>
            </a:r>
            <a:br>
              <a:rPr lang="en-GB" altLang="en-US" sz="4000">
                <a:solidFill>
                  <a:srgbClr val="FFFF66"/>
                </a:solidFill>
              </a:rPr>
            </a:br>
            <a:r>
              <a:rPr lang="en-GB" altLang="en-US" sz="2800">
                <a:solidFill>
                  <a:srgbClr val="FFFF66"/>
                </a:solidFill>
              </a:rPr>
              <a:t>(An analysis in outdoor situations)</a:t>
            </a:r>
            <a:br>
              <a:rPr lang="en-GB" altLang="en-US" sz="2800">
                <a:solidFill>
                  <a:srgbClr val="FFFF66"/>
                </a:solidFill>
              </a:rPr>
            </a:br>
            <a:endParaRPr lang="en-GB" altLang="en-US" sz="2800">
              <a:solidFill>
                <a:srgbClr val="FFFF66"/>
              </a:solidFill>
            </a:endParaRPr>
          </a:p>
        </p:txBody>
      </p:sp>
      <p:sp>
        <p:nvSpPr>
          <p:cNvPr id="2051" name="Rectangle 3">
            <a:extLst>
              <a:ext uri="{FF2B5EF4-FFF2-40B4-BE49-F238E27FC236}">
                <a16:creationId xmlns:a16="http://schemas.microsoft.com/office/drawing/2014/main" id="{75F2E80A-316E-228C-8EBC-5AB48FBE10C8}"/>
              </a:ext>
            </a:extLst>
          </p:cNvPr>
          <p:cNvSpPr>
            <a:spLocks noGrp="1" noChangeArrowheads="1"/>
          </p:cNvSpPr>
          <p:nvPr>
            <p:ph type="subTitle" idx="1"/>
          </p:nvPr>
        </p:nvSpPr>
        <p:spPr/>
        <p:txBody>
          <a:bodyPr/>
          <a:lstStyle/>
          <a:p>
            <a:pPr eaLnBrk="1" hangingPunct="1">
              <a:defRPr/>
            </a:pPr>
            <a:r>
              <a:rPr lang="en-GB" altLang="en-US" dirty="0"/>
              <a:t>Psychology of Personal Adventure</a:t>
            </a:r>
          </a:p>
          <a:p>
            <a:pPr eaLnBrk="1" hangingPunct="1">
              <a:defRPr/>
            </a:pPr>
            <a:r>
              <a:rPr lang="en-GB" altLang="en-US" dirty="0"/>
              <a:t>Alison </a:t>
            </a:r>
            <a:r>
              <a:rPr lang="en-GB" altLang="en-US" dirty="0" err="1"/>
              <a:t>Connaughton</a:t>
            </a:r>
            <a:endParaRPr lang="en-GB" altLang="en-US" dirty="0"/>
          </a:p>
        </p:txBody>
      </p:sp>
    </p:spTree>
  </p:cSld>
  <p:clrMapOvr>
    <a:masterClrMapping/>
  </p:clrMapOvr>
  <p:transition>
    <p:cover di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A1EC68C-D5E0-6944-90F9-A1C8512CCEE9}"/>
              </a:ext>
            </a:extLst>
          </p:cNvPr>
          <p:cNvSpPr>
            <a:spLocks noGrp="1" noChangeArrowheads="1"/>
          </p:cNvSpPr>
          <p:nvPr>
            <p:ph type="title"/>
          </p:nvPr>
        </p:nvSpPr>
        <p:spPr/>
        <p:txBody>
          <a:bodyPr/>
          <a:lstStyle/>
          <a:p>
            <a:pPr eaLnBrk="1" hangingPunct="1">
              <a:defRPr/>
            </a:pPr>
            <a:r>
              <a:rPr lang="en-GB" altLang="en-US"/>
              <a:t>Learning Outcomes:</a:t>
            </a:r>
          </a:p>
        </p:txBody>
      </p:sp>
      <p:sp>
        <p:nvSpPr>
          <p:cNvPr id="24579" name="Rectangle 3">
            <a:extLst>
              <a:ext uri="{FF2B5EF4-FFF2-40B4-BE49-F238E27FC236}">
                <a16:creationId xmlns:a16="http://schemas.microsoft.com/office/drawing/2014/main" id="{D607389A-A49D-4CF2-1120-94A5A947E549}"/>
              </a:ext>
            </a:extLst>
          </p:cNvPr>
          <p:cNvSpPr>
            <a:spLocks noGrp="1" noChangeArrowheads="1"/>
          </p:cNvSpPr>
          <p:nvPr>
            <p:ph type="body" idx="1"/>
          </p:nvPr>
        </p:nvSpPr>
        <p:spPr/>
        <p:txBody>
          <a:bodyPr/>
          <a:lstStyle/>
          <a:p>
            <a:pPr eaLnBrk="1" hangingPunct="1">
              <a:defRPr/>
            </a:pPr>
            <a:r>
              <a:rPr lang="en-GB" altLang="en-US">
                <a:solidFill>
                  <a:srgbClr val="FFFF66"/>
                </a:solidFill>
              </a:rPr>
              <a:t>By the end of this lecture you should be able to:</a:t>
            </a:r>
          </a:p>
          <a:p>
            <a:pPr lvl="1" eaLnBrk="1" hangingPunct="1">
              <a:defRPr/>
            </a:pPr>
            <a:r>
              <a:rPr lang="en-GB" altLang="en-US"/>
              <a:t>Define self confidence / self efficacy  Discuss Bandura</a:t>
            </a:r>
            <a:r>
              <a:rPr lang="ja-JP" altLang="en-GB"/>
              <a:t>’</a:t>
            </a:r>
            <a:r>
              <a:rPr lang="en-GB" altLang="ja-JP"/>
              <a:t>s self efficacy theory</a:t>
            </a:r>
          </a:p>
          <a:p>
            <a:pPr lvl="1" eaLnBrk="1" hangingPunct="1">
              <a:defRPr/>
            </a:pPr>
            <a:r>
              <a:rPr lang="en-GB" altLang="en-US"/>
              <a:t>Explain the sources of self efficacy and practical implications associated with this</a:t>
            </a:r>
          </a:p>
          <a:p>
            <a:pPr lvl="1" eaLnBrk="1" hangingPunct="1">
              <a:defRPr/>
            </a:pPr>
            <a:r>
              <a:rPr lang="en-GB" altLang="en-US"/>
              <a:t>Discuss the self confidence &amp; self efficacy performance relationship</a:t>
            </a:r>
          </a:p>
          <a:p>
            <a:pPr eaLnBrk="1" hangingPunct="1">
              <a:defRPr/>
            </a:pPr>
            <a:endParaRPr lang="en-GB" altLang="en-US"/>
          </a:p>
        </p:txBody>
      </p:sp>
    </p:spTree>
  </p:cSld>
  <p:clrMapOvr>
    <a:masterClrMapping/>
  </p:clrMapOvr>
  <p:transition>
    <p:cover di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C6CAB8E-2A29-7B04-B326-55E77A240856}"/>
              </a:ext>
            </a:extLst>
          </p:cNvPr>
          <p:cNvSpPr>
            <a:spLocks noGrp="1" noChangeArrowheads="1"/>
          </p:cNvSpPr>
          <p:nvPr>
            <p:ph type="title"/>
          </p:nvPr>
        </p:nvSpPr>
        <p:spPr/>
        <p:txBody>
          <a:bodyPr/>
          <a:lstStyle/>
          <a:p>
            <a:pPr eaLnBrk="1" hangingPunct="1">
              <a:defRPr/>
            </a:pPr>
            <a:r>
              <a:rPr lang="en-GB" altLang="en-US"/>
              <a:t>Definitions &amp; Links:</a:t>
            </a:r>
            <a:br>
              <a:rPr lang="en-GB" altLang="en-US"/>
            </a:br>
            <a:endParaRPr lang="en-GB" altLang="en-US"/>
          </a:p>
        </p:txBody>
      </p:sp>
      <p:sp>
        <p:nvSpPr>
          <p:cNvPr id="25603" name="Rectangle 3">
            <a:extLst>
              <a:ext uri="{FF2B5EF4-FFF2-40B4-BE49-F238E27FC236}">
                <a16:creationId xmlns:a16="http://schemas.microsoft.com/office/drawing/2014/main" id="{6539FEE2-8FE2-E673-368F-D1B91B1C9D6B}"/>
              </a:ext>
            </a:extLst>
          </p:cNvPr>
          <p:cNvSpPr>
            <a:spLocks noGrp="1" noChangeArrowheads="1"/>
          </p:cNvSpPr>
          <p:nvPr>
            <p:ph type="body" idx="1"/>
          </p:nvPr>
        </p:nvSpPr>
        <p:spPr>
          <a:xfrm>
            <a:off x="1066800" y="1700213"/>
            <a:ext cx="7543800" cy="5157787"/>
          </a:xfrm>
        </p:spPr>
        <p:txBody>
          <a:bodyPr/>
          <a:lstStyle/>
          <a:p>
            <a:pPr eaLnBrk="1" hangingPunct="1">
              <a:lnSpc>
                <a:spcPct val="80000"/>
              </a:lnSpc>
              <a:defRPr/>
            </a:pPr>
            <a:r>
              <a:rPr lang="en-GB" altLang="en-US" sz="2000"/>
              <a:t>Self efficacy theory - </a:t>
            </a:r>
            <a:r>
              <a:rPr lang="ja-JP" altLang="en-GB" sz="2800">
                <a:solidFill>
                  <a:schemeClr val="accent1"/>
                </a:solidFill>
              </a:rPr>
              <a:t>“</a:t>
            </a:r>
            <a:r>
              <a:rPr lang="en-GB" altLang="ja-JP" sz="2800">
                <a:solidFill>
                  <a:schemeClr val="accent1"/>
                </a:solidFill>
              </a:rPr>
              <a:t>micro-level</a:t>
            </a:r>
            <a:r>
              <a:rPr lang="ja-JP" altLang="en-GB" sz="2800">
                <a:solidFill>
                  <a:schemeClr val="accent1"/>
                </a:solidFill>
              </a:rPr>
              <a:t>”</a:t>
            </a:r>
            <a:r>
              <a:rPr lang="en-GB" altLang="ja-JP" sz="2000"/>
              <a:t> approach</a:t>
            </a:r>
          </a:p>
          <a:p>
            <a:pPr eaLnBrk="1" hangingPunct="1">
              <a:lnSpc>
                <a:spcPct val="80000"/>
              </a:lnSpc>
              <a:defRPr/>
            </a:pPr>
            <a:r>
              <a:rPr lang="en-GB" altLang="en-US" sz="2000"/>
              <a:t>Investigates perceived ability to perform specific skills </a:t>
            </a:r>
          </a:p>
          <a:p>
            <a:pPr eaLnBrk="1" hangingPunct="1">
              <a:lnSpc>
                <a:spcPct val="80000"/>
              </a:lnSpc>
              <a:defRPr/>
            </a:pPr>
            <a:r>
              <a:rPr lang="en-GB" altLang="en-US" sz="2000"/>
              <a:t>Based on the assumption that such perceptions of ability can vary greatly for individual skills within the same activity or across a range of situations. </a:t>
            </a:r>
          </a:p>
          <a:p>
            <a:pPr lvl="1" eaLnBrk="1" hangingPunct="1">
              <a:lnSpc>
                <a:spcPct val="80000"/>
              </a:lnSpc>
              <a:defRPr/>
            </a:pPr>
            <a:r>
              <a:rPr lang="en-GB" altLang="en-US" sz="1800"/>
              <a:t>E.g. individual skills mountain biking / approach to the whole day.</a:t>
            </a:r>
          </a:p>
          <a:p>
            <a:pPr eaLnBrk="1" hangingPunct="1">
              <a:lnSpc>
                <a:spcPct val="80000"/>
              </a:lnSpc>
              <a:defRPr/>
            </a:pPr>
            <a:r>
              <a:rPr lang="en-GB" altLang="en-US" sz="2000"/>
              <a:t>The Self confidence </a:t>
            </a:r>
            <a:r>
              <a:rPr lang="ja-JP" altLang="en-GB" sz="2800">
                <a:solidFill>
                  <a:schemeClr val="accent1"/>
                </a:solidFill>
              </a:rPr>
              <a:t>“</a:t>
            </a:r>
            <a:r>
              <a:rPr lang="en-GB" altLang="ja-JP" sz="2800">
                <a:solidFill>
                  <a:schemeClr val="accent1"/>
                </a:solidFill>
              </a:rPr>
              <a:t>macro-level</a:t>
            </a:r>
            <a:r>
              <a:rPr lang="ja-JP" altLang="en-GB" sz="2800">
                <a:solidFill>
                  <a:schemeClr val="accent1"/>
                </a:solidFill>
              </a:rPr>
              <a:t>”</a:t>
            </a:r>
            <a:r>
              <a:rPr lang="en-GB" altLang="ja-JP" sz="2000"/>
              <a:t> approach (Vealey, 1986) is more concerned with the global level of self-confidence associated with overall performance expectancies in the activity / event / competition.</a:t>
            </a:r>
          </a:p>
          <a:p>
            <a:pPr eaLnBrk="1" hangingPunct="1">
              <a:lnSpc>
                <a:spcPct val="80000"/>
              </a:lnSpc>
              <a:buFont typeface="Wingdings" pitchFamily="2" charset="2"/>
              <a:buNone/>
              <a:defRPr/>
            </a:pPr>
            <a:endParaRPr lang="en-GB" altLang="en-US" sz="2000"/>
          </a:p>
          <a:p>
            <a:pPr eaLnBrk="1" hangingPunct="1">
              <a:lnSpc>
                <a:spcPct val="80000"/>
              </a:lnSpc>
              <a:defRPr/>
            </a:pPr>
            <a:r>
              <a:rPr lang="en-GB" altLang="en-US" sz="2400">
                <a:solidFill>
                  <a:schemeClr val="folHlink"/>
                </a:solidFill>
              </a:rPr>
              <a:t>Self efficacy…</a:t>
            </a:r>
          </a:p>
          <a:p>
            <a:pPr eaLnBrk="1" hangingPunct="1">
              <a:lnSpc>
                <a:spcPct val="80000"/>
              </a:lnSpc>
              <a:defRPr/>
            </a:pPr>
            <a:r>
              <a:rPr lang="ja-JP" altLang="en-GB" sz="2400">
                <a:solidFill>
                  <a:srgbClr val="FFFF66"/>
                </a:solidFill>
              </a:rPr>
              <a:t>“</a:t>
            </a:r>
            <a:r>
              <a:rPr lang="en-GB" altLang="ja-JP" sz="2400">
                <a:solidFill>
                  <a:srgbClr val="FFFF66"/>
                </a:solidFill>
              </a:rPr>
              <a:t>an individual</a:t>
            </a:r>
            <a:r>
              <a:rPr lang="ja-JP" altLang="en-GB" sz="2400">
                <a:solidFill>
                  <a:srgbClr val="FFFF66"/>
                </a:solidFill>
              </a:rPr>
              <a:t>’</a:t>
            </a:r>
            <a:r>
              <a:rPr lang="en-GB" altLang="ja-JP" sz="2400">
                <a:solidFill>
                  <a:srgbClr val="FFFF66"/>
                </a:solidFill>
              </a:rPr>
              <a:t>s conviction that he or she can successfully execute a behaviour to produce a certain outcome</a:t>
            </a:r>
            <a:r>
              <a:rPr lang="ja-JP" altLang="en-GB" sz="2400">
                <a:solidFill>
                  <a:srgbClr val="FFFF66"/>
                </a:solidFill>
              </a:rPr>
              <a:t>”</a:t>
            </a:r>
            <a:r>
              <a:rPr lang="en-GB" altLang="ja-JP" sz="2400"/>
              <a:t> Bandura, 1977 </a:t>
            </a:r>
            <a:endParaRPr lang="en-GB" altLang="en-US" sz="2400"/>
          </a:p>
        </p:txBody>
      </p:sp>
    </p:spTree>
  </p:cSld>
  <p:clrMapOvr>
    <a:masterClrMapping/>
  </p:clrMapOvr>
  <p:transition>
    <p:cover di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77E6C744-CA6C-48C8-67B9-622578BC7FFC}"/>
              </a:ext>
            </a:extLst>
          </p:cNvPr>
          <p:cNvSpPr>
            <a:spLocks noGrp="1" noChangeArrowheads="1"/>
          </p:cNvSpPr>
          <p:nvPr>
            <p:ph type="title"/>
          </p:nvPr>
        </p:nvSpPr>
        <p:spPr/>
        <p:txBody>
          <a:bodyPr/>
          <a:lstStyle/>
          <a:p>
            <a:pPr eaLnBrk="1" hangingPunct="1">
              <a:defRPr/>
            </a:pPr>
            <a:r>
              <a:rPr lang="en-GB" altLang="en-US"/>
              <a:t>Bandura</a:t>
            </a:r>
            <a:r>
              <a:rPr lang="ja-JP" altLang="en-GB"/>
              <a:t>’</a:t>
            </a:r>
            <a:r>
              <a:rPr lang="en-GB" altLang="ja-JP"/>
              <a:t>s Self Efficacy Theory</a:t>
            </a:r>
            <a:endParaRPr lang="en-GB" altLang="en-US"/>
          </a:p>
        </p:txBody>
      </p:sp>
      <p:sp>
        <p:nvSpPr>
          <p:cNvPr id="26627" name="Rectangle 3">
            <a:extLst>
              <a:ext uri="{FF2B5EF4-FFF2-40B4-BE49-F238E27FC236}">
                <a16:creationId xmlns:a16="http://schemas.microsoft.com/office/drawing/2014/main" id="{60C98CA4-86A3-810F-D6BB-EDA165B58A9E}"/>
              </a:ext>
            </a:extLst>
          </p:cNvPr>
          <p:cNvSpPr>
            <a:spLocks noGrp="1" noChangeArrowheads="1"/>
          </p:cNvSpPr>
          <p:nvPr>
            <p:ph type="body" idx="1"/>
          </p:nvPr>
        </p:nvSpPr>
        <p:spPr>
          <a:xfrm>
            <a:off x="1066800" y="1981200"/>
            <a:ext cx="7543800" cy="4543425"/>
          </a:xfrm>
        </p:spPr>
        <p:txBody>
          <a:bodyPr/>
          <a:lstStyle/>
          <a:p>
            <a:pPr eaLnBrk="1" hangingPunct="1">
              <a:lnSpc>
                <a:spcPct val="80000"/>
              </a:lnSpc>
              <a:defRPr/>
            </a:pPr>
            <a:r>
              <a:rPr lang="en-GB" altLang="en-US" sz="1800"/>
              <a:t>Originally developed within the framework of a social cognitive approach to behaviour causation.</a:t>
            </a:r>
          </a:p>
          <a:p>
            <a:pPr eaLnBrk="1" hangingPunct="1">
              <a:lnSpc>
                <a:spcPct val="80000"/>
              </a:lnSpc>
              <a:defRPr/>
            </a:pPr>
            <a:r>
              <a:rPr lang="en-GB" altLang="en-US" sz="1800">
                <a:solidFill>
                  <a:srgbClr val="FFFF66"/>
                </a:solidFill>
              </a:rPr>
              <a:t>S.E. = persons perception of their competence to succeed in a given task at a given time.</a:t>
            </a:r>
          </a:p>
          <a:p>
            <a:pPr eaLnBrk="1" hangingPunct="1">
              <a:lnSpc>
                <a:spcPct val="80000"/>
              </a:lnSpc>
              <a:defRPr/>
            </a:pPr>
            <a:r>
              <a:rPr lang="en-GB" altLang="en-US" sz="1800"/>
              <a:t>Premise that Bandura</a:t>
            </a:r>
            <a:r>
              <a:rPr lang="ja-JP" altLang="en-GB" sz="1800"/>
              <a:t>’</a:t>
            </a:r>
            <a:r>
              <a:rPr lang="en-GB" altLang="ja-JP" sz="1800"/>
              <a:t>s theory will predict performance if appropriate incentives are present.</a:t>
            </a:r>
          </a:p>
          <a:p>
            <a:pPr eaLnBrk="1" hangingPunct="1">
              <a:lnSpc>
                <a:spcPct val="80000"/>
              </a:lnSpc>
              <a:buFont typeface="Wingdings" pitchFamily="2" charset="2"/>
              <a:buNone/>
              <a:defRPr/>
            </a:pPr>
            <a:endParaRPr lang="en-GB" altLang="en-US" sz="1800"/>
          </a:p>
          <a:p>
            <a:pPr eaLnBrk="1" hangingPunct="1">
              <a:lnSpc>
                <a:spcPct val="80000"/>
              </a:lnSpc>
              <a:defRPr/>
            </a:pPr>
            <a:r>
              <a:rPr lang="en-GB" altLang="en-US" sz="1800"/>
              <a:t>Assessed along 3 dimensions:</a:t>
            </a:r>
          </a:p>
          <a:p>
            <a:pPr algn="ctr" eaLnBrk="1" hangingPunct="1">
              <a:lnSpc>
                <a:spcPct val="80000"/>
              </a:lnSpc>
              <a:defRPr/>
            </a:pPr>
            <a:r>
              <a:rPr lang="ja-JP" altLang="en-GB" sz="1800"/>
              <a:t>“</a:t>
            </a:r>
            <a:r>
              <a:rPr lang="en-GB" altLang="ja-JP" sz="1800">
                <a:solidFill>
                  <a:srgbClr val="FF33CC"/>
                </a:solidFill>
              </a:rPr>
              <a:t>Level</a:t>
            </a:r>
            <a:r>
              <a:rPr lang="ja-JP" altLang="en-GB" sz="1800"/>
              <a:t>”</a:t>
            </a:r>
            <a:r>
              <a:rPr lang="en-GB" altLang="ja-JP" sz="1800"/>
              <a:t> – individuals expected performance attainment</a:t>
            </a:r>
          </a:p>
          <a:p>
            <a:pPr algn="ctr" eaLnBrk="1" hangingPunct="1">
              <a:lnSpc>
                <a:spcPct val="80000"/>
              </a:lnSpc>
              <a:buFont typeface="Wingdings" pitchFamily="2" charset="2"/>
              <a:buNone/>
              <a:defRPr/>
            </a:pPr>
            <a:r>
              <a:rPr lang="en-GB" altLang="en-US" sz="1800" i="1">
                <a:solidFill>
                  <a:srgbClr val="FFFF66"/>
                </a:solidFill>
              </a:rPr>
              <a:t>How many areas / tasks could perform with some confidence</a:t>
            </a:r>
          </a:p>
          <a:p>
            <a:pPr algn="ctr" eaLnBrk="1" hangingPunct="1">
              <a:lnSpc>
                <a:spcPct val="80000"/>
              </a:lnSpc>
              <a:defRPr/>
            </a:pPr>
            <a:r>
              <a:rPr lang="ja-JP" altLang="en-GB" sz="1800"/>
              <a:t>“</a:t>
            </a:r>
            <a:r>
              <a:rPr lang="en-GB" altLang="ja-JP" sz="1800">
                <a:solidFill>
                  <a:srgbClr val="FF33CC"/>
                </a:solidFill>
              </a:rPr>
              <a:t>Strength</a:t>
            </a:r>
            <a:r>
              <a:rPr lang="ja-JP" altLang="en-GB" sz="1800"/>
              <a:t>”</a:t>
            </a:r>
            <a:r>
              <a:rPr lang="en-GB" altLang="ja-JP" sz="1800"/>
              <a:t> – certainty with which the individual expects to achieve success </a:t>
            </a:r>
            <a:r>
              <a:rPr lang="en-GB" altLang="ja-JP" sz="1800" i="1">
                <a:solidFill>
                  <a:srgbClr val="FFFF66"/>
                </a:solidFill>
              </a:rPr>
              <a:t>(as a % from 10-100)</a:t>
            </a:r>
          </a:p>
          <a:p>
            <a:pPr algn="ctr" eaLnBrk="1" hangingPunct="1">
              <a:lnSpc>
                <a:spcPct val="80000"/>
              </a:lnSpc>
              <a:defRPr/>
            </a:pPr>
            <a:r>
              <a:rPr lang="ja-JP" altLang="en-GB" sz="1800"/>
              <a:t>“</a:t>
            </a:r>
            <a:r>
              <a:rPr lang="en-GB" altLang="ja-JP" sz="1800">
                <a:solidFill>
                  <a:srgbClr val="FF33CC"/>
                </a:solidFill>
              </a:rPr>
              <a:t>Generality</a:t>
            </a:r>
            <a:r>
              <a:rPr lang="ja-JP" altLang="en-GB" sz="1800"/>
              <a:t>”</a:t>
            </a:r>
            <a:r>
              <a:rPr lang="en-GB" altLang="ja-JP" sz="1800"/>
              <a:t> – referring to the number of domains in which the individual considers him/herself efficacious</a:t>
            </a:r>
          </a:p>
          <a:p>
            <a:pPr algn="ctr" eaLnBrk="1" hangingPunct="1">
              <a:lnSpc>
                <a:spcPct val="80000"/>
              </a:lnSpc>
              <a:buFont typeface="Wingdings" pitchFamily="2" charset="2"/>
              <a:buNone/>
              <a:defRPr/>
            </a:pPr>
            <a:r>
              <a:rPr lang="en-GB" altLang="en-US" sz="1800" i="1">
                <a:solidFill>
                  <a:srgbClr val="FFFF66"/>
                </a:solidFill>
              </a:rPr>
              <a:t>Climbing / kyaking / skiing / mountain biking / horseriding / surfing</a:t>
            </a:r>
          </a:p>
        </p:txBody>
      </p:sp>
    </p:spTree>
  </p:cSld>
  <p:clrMapOvr>
    <a:masterClrMapping/>
  </p:clrMapOvr>
  <p:transition>
    <p:cover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78BBD68-3DE3-7AD4-217C-E41363B7AFEF}"/>
              </a:ext>
            </a:extLst>
          </p:cNvPr>
          <p:cNvSpPr>
            <a:spLocks noGrp="1" noChangeArrowheads="1"/>
          </p:cNvSpPr>
          <p:nvPr>
            <p:ph type="title"/>
          </p:nvPr>
        </p:nvSpPr>
        <p:spPr/>
        <p:txBody>
          <a:bodyPr/>
          <a:lstStyle/>
          <a:p>
            <a:pPr eaLnBrk="1" hangingPunct="1">
              <a:defRPr/>
            </a:pPr>
            <a:r>
              <a:rPr lang="en-GB" altLang="en-US"/>
              <a:t>Bandura</a:t>
            </a:r>
            <a:r>
              <a:rPr lang="ja-JP" altLang="en-GB"/>
              <a:t>’</a:t>
            </a:r>
            <a:r>
              <a:rPr lang="en-GB" altLang="ja-JP"/>
              <a:t>s Self Efficacy Theory Continued…</a:t>
            </a:r>
            <a:endParaRPr lang="en-GB" altLang="en-US"/>
          </a:p>
        </p:txBody>
      </p:sp>
      <p:sp>
        <p:nvSpPr>
          <p:cNvPr id="27651" name="Rectangle 3">
            <a:extLst>
              <a:ext uri="{FF2B5EF4-FFF2-40B4-BE49-F238E27FC236}">
                <a16:creationId xmlns:a16="http://schemas.microsoft.com/office/drawing/2014/main" id="{16496FCF-3471-05D7-D70A-D98EEA454877}"/>
              </a:ext>
            </a:extLst>
          </p:cNvPr>
          <p:cNvSpPr>
            <a:spLocks noGrp="1" noChangeArrowheads="1"/>
          </p:cNvSpPr>
          <p:nvPr>
            <p:ph type="body" idx="1"/>
          </p:nvPr>
        </p:nvSpPr>
        <p:spPr>
          <a:xfrm>
            <a:off x="1066800" y="1981200"/>
            <a:ext cx="8077200" cy="4687888"/>
          </a:xfrm>
        </p:spPr>
        <p:txBody>
          <a:bodyPr/>
          <a:lstStyle/>
          <a:p>
            <a:pPr eaLnBrk="1" hangingPunct="1">
              <a:defRPr/>
            </a:pPr>
            <a:r>
              <a:rPr lang="en-GB">
                <a:ea typeface="+mn-ea"/>
                <a:cs typeface="+mn-cs"/>
              </a:rPr>
              <a:t>According to the theory, efficacy expectations are predicted by </a:t>
            </a:r>
            <a:r>
              <a:rPr lang="en-GB">
                <a:solidFill>
                  <a:schemeClr val="folHlink"/>
                </a:solidFill>
                <a:ea typeface="+mn-ea"/>
                <a:cs typeface="+mn-cs"/>
              </a:rPr>
              <a:t>four</a:t>
            </a:r>
            <a:r>
              <a:rPr lang="en-GB">
                <a:ea typeface="+mn-ea"/>
                <a:cs typeface="+mn-cs"/>
              </a:rPr>
              <a:t> factors in descending order of importance / sources of S.E.</a:t>
            </a:r>
          </a:p>
          <a:p>
            <a:pPr lvl="1" algn="ctr" eaLnBrk="1" hangingPunct="1">
              <a:defRPr/>
            </a:pPr>
            <a:r>
              <a:rPr lang="en-GB">
                <a:solidFill>
                  <a:schemeClr val="accent1"/>
                </a:solidFill>
                <a:ea typeface="ＭＳ Ｐゴシック" charset="0"/>
              </a:rPr>
              <a:t>Performance Accomplishments</a:t>
            </a:r>
          </a:p>
          <a:p>
            <a:pPr lvl="1" algn="ctr" eaLnBrk="1" hangingPunct="1">
              <a:defRPr/>
            </a:pPr>
            <a:r>
              <a:rPr lang="en-GB">
                <a:solidFill>
                  <a:schemeClr val="accent1"/>
                </a:solidFill>
                <a:ea typeface="ＭＳ Ｐゴシック" charset="0"/>
              </a:rPr>
              <a:t>Vicarious Experience</a:t>
            </a:r>
          </a:p>
          <a:p>
            <a:pPr lvl="1" algn="ctr" eaLnBrk="1" hangingPunct="1">
              <a:defRPr/>
            </a:pPr>
            <a:r>
              <a:rPr lang="en-GB">
                <a:solidFill>
                  <a:schemeClr val="accent1"/>
                </a:solidFill>
                <a:ea typeface="ＭＳ Ｐゴシック" charset="0"/>
              </a:rPr>
              <a:t>Verbal Persuasion</a:t>
            </a:r>
          </a:p>
          <a:p>
            <a:pPr lvl="1" algn="ctr" eaLnBrk="1" hangingPunct="1">
              <a:defRPr/>
            </a:pPr>
            <a:r>
              <a:rPr lang="en-GB">
                <a:solidFill>
                  <a:schemeClr val="accent1"/>
                </a:solidFill>
                <a:ea typeface="ＭＳ Ｐゴシック" charset="0"/>
              </a:rPr>
              <a:t>Emotional Arousal</a:t>
            </a:r>
          </a:p>
          <a:p>
            <a:pPr lvl="1" algn="ctr" eaLnBrk="1" hangingPunct="1">
              <a:buFontTx/>
              <a:buNone/>
              <a:defRPr/>
            </a:pPr>
            <a:endParaRPr lang="en-GB">
              <a:solidFill>
                <a:schemeClr val="accent1"/>
              </a:solidFill>
              <a:ea typeface="ＭＳ Ｐゴシック" charset="0"/>
            </a:endParaRPr>
          </a:p>
        </p:txBody>
      </p:sp>
    </p:spTree>
  </p:cSld>
  <p:clrMapOvr>
    <a:masterClrMapping/>
  </p:clrMapOvr>
  <p:transition>
    <p:cover di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B32ED451-DFFD-0AFD-DC3E-6926895DBABF}"/>
              </a:ext>
            </a:extLst>
          </p:cNvPr>
          <p:cNvSpPr>
            <a:spLocks noGrp="1" noChangeArrowheads="1"/>
          </p:cNvSpPr>
          <p:nvPr>
            <p:ph type="title"/>
          </p:nvPr>
        </p:nvSpPr>
        <p:spPr/>
        <p:txBody>
          <a:bodyPr/>
          <a:lstStyle/>
          <a:p>
            <a:pPr eaLnBrk="1" hangingPunct="1">
              <a:defRPr/>
            </a:pPr>
            <a:r>
              <a:rPr lang="en-GB" altLang="en-US" sz="6600" b="0"/>
              <a:t>Performance Accomplishments</a:t>
            </a:r>
          </a:p>
        </p:txBody>
      </p:sp>
      <p:sp>
        <p:nvSpPr>
          <p:cNvPr id="52227" name="Rectangle 3">
            <a:extLst>
              <a:ext uri="{FF2B5EF4-FFF2-40B4-BE49-F238E27FC236}">
                <a16:creationId xmlns:a16="http://schemas.microsoft.com/office/drawing/2014/main" id="{A93B02E9-4ACD-B0A1-EF60-DC8A576922E5}"/>
              </a:ext>
            </a:extLst>
          </p:cNvPr>
          <p:cNvSpPr>
            <a:spLocks noGrp="1" noChangeArrowheads="1"/>
          </p:cNvSpPr>
          <p:nvPr>
            <p:ph type="body" idx="1"/>
          </p:nvPr>
        </p:nvSpPr>
        <p:spPr>
          <a:xfrm>
            <a:off x="1066800" y="1981200"/>
            <a:ext cx="7543800" cy="4616450"/>
          </a:xfrm>
        </p:spPr>
        <p:txBody>
          <a:bodyPr/>
          <a:lstStyle/>
          <a:p>
            <a:pPr eaLnBrk="1" hangingPunct="1">
              <a:lnSpc>
                <a:spcPct val="90000"/>
              </a:lnSpc>
              <a:buFont typeface="Wingdings" pitchFamily="2" charset="2"/>
              <a:buNone/>
              <a:defRPr/>
            </a:pPr>
            <a:endParaRPr lang="en-GB" altLang="en-US" sz="700" b="1"/>
          </a:p>
          <a:p>
            <a:pPr lvl="1" eaLnBrk="1" hangingPunct="1">
              <a:lnSpc>
                <a:spcPct val="90000"/>
              </a:lnSpc>
              <a:defRPr/>
            </a:pPr>
            <a:r>
              <a:rPr lang="en-GB" altLang="en-US" sz="2000">
                <a:solidFill>
                  <a:srgbClr val="FFFF66"/>
                </a:solidFill>
              </a:rPr>
              <a:t>Most powerful / more positive – higher S.E.</a:t>
            </a:r>
          </a:p>
          <a:p>
            <a:pPr eaLnBrk="1" hangingPunct="1">
              <a:lnSpc>
                <a:spcPct val="90000"/>
              </a:lnSpc>
              <a:buFont typeface="Wingdings" pitchFamily="2" charset="2"/>
              <a:buNone/>
              <a:defRPr/>
            </a:pPr>
            <a:endParaRPr lang="en-GB" altLang="en-US" sz="2400">
              <a:solidFill>
                <a:srgbClr val="FFFF66"/>
              </a:solidFill>
            </a:endParaRPr>
          </a:p>
          <a:p>
            <a:pPr eaLnBrk="1" hangingPunct="1">
              <a:lnSpc>
                <a:spcPct val="90000"/>
              </a:lnSpc>
              <a:defRPr/>
            </a:pPr>
            <a:r>
              <a:rPr lang="en-GB" altLang="en-US" sz="2400"/>
              <a:t>Will depend on difficulty of task, effort expended, physical guidance received, temporal patterning of </a:t>
            </a:r>
            <a:r>
              <a:rPr lang="en-GB" altLang="en-US" sz="2400">
                <a:solidFill>
                  <a:schemeClr val="folHlink"/>
                </a:solidFill>
              </a:rPr>
              <a:t>success or failure.</a:t>
            </a:r>
          </a:p>
          <a:p>
            <a:pPr eaLnBrk="1" hangingPunct="1">
              <a:lnSpc>
                <a:spcPct val="90000"/>
              </a:lnSpc>
              <a:defRPr/>
            </a:pPr>
            <a:r>
              <a:rPr lang="en-GB" altLang="en-US" sz="2400"/>
              <a:t>Success at a difficult task independently early in learning stages / success in simple task with help following experience of early failures (Bandura, 1982, Feltz, 1988). </a:t>
            </a:r>
          </a:p>
          <a:p>
            <a:pPr lvl="1" eaLnBrk="1" hangingPunct="1">
              <a:lnSpc>
                <a:spcPct val="90000"/>
              </a:lnSpc>
              <a:defRPr/>
            </a:pPr>
            <a:r>
              <a:rPr lang="en-GB" altLang="en-US" sz="2000">
                <a:solidFill>
                  <a:srgbClr val="FFFF66"/>
                </a:solidFill>
              </a:rPr>
              <a:t>Red route – mountain biking</a:t>
            </a:r>
          </a:p>
          <a:p>
            <a:pPr lvl="1" eaLnBrk="1" hangingPunct="1">
              <a:lnSpc>
                <a:spcPct val="90000"/>
              </a:lnSpc>
              <a:defRPr/>
            </a:pPr>
            <a:r>
              <a:rPr lang="en-GB" altLang="en-US" sz="2000">
                <a:solidFill>
                  <a:srgbClr val="FFFF66"/>
                </a:solidFill>
              </a:rPr>
              <a:t>Abseil</a:t>
            </a:r>
          </a:p>
          <a:p>
            <a:pPr lvl="1" eaLnBrk="1" hangingPunct="1">
              <a:lnSpc>
                <a:spcPct val="90000"/>
              </a:lnSpc>
              <a:defRPr/>
            </a:pPr>
            <a:r>
              <a:rPr lang="en-GB" altLang="en-US" sz="2000">
                <a:solidFill>
                  <a:srgbClr val="FFFF66"/>
                </a:solidFill>
              </a:rPr>
              <a:t>Overnight camp in poor weather conditions</a:t>
            </a:r>
          </a:p>
          <a:p>
            <a:pPr eaLnBrk="1" hangingPunct="1">
              <a:lnSpc>
                <a:spcPct val="90000"/>
              </a:lnSpc>
              <a:defRPr/>
            </a:pPr>
            <a:endParaRPr lang="en-GB" altLang="en-US" sz="2400">
              <a:solidFill>
                <a:srgbClr val="FFFF66"/>
              </a:solidFill>
            </a:endParaRPr>
          </a:p>
          <a:p>
            <a:pPr eaLnBrk="1" hangingPunct="1">
              <a:lnSpc>
                <a:spcPct val="90000"/>
              </a:lnSpc>
              <a:defRPr/>
            </a:pPr>
            <a:endParaRPr lang="en-GB" altLang="en-US" sz="2400"/>
          </a:p>
        </p:txBody>
      </p:sp>
    </p:spTree>
  </p:cSld>
  <p:clrMapOvr>
    <a:masterClrMapping/>
  </p:clrMapOvr>
  <p:transition>
    <p:cover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07A34F7-ADB1-8EBA-57AC-7F72CB24C3F9}"/>
              </a:ext>
            </a:extLst>
          </p:cNvPr>
          <p:cNvSpPr>
            <a:spLocks noGrp="1" noChangeArrowheads="1"/>
          </p:cNvSpPr>
          <p:nvPr>
            <p:ph type="title"/>
          </p:nvPr>
        </p:nvSpPr>
        <p:spPr/>
        <p:txBody>
          <a:bodyPr/>
          <a:lstStyle/>
          <a:p>
            <a:pPr eaLnBrk="1" hangingPunct="1">
              <a:defRPr/>
            </a:pPr>
            <a:r>
              <a:rPr lang="en-GB" altLang="en-US"/>
              <a:t>Vicarious Experience</a:t>
            </a:r>
          </a:p>
        </p:txBody>
      </p:sp>
      <p:sp>
        <p:nvSpPr>
          <p:cNvPr id="28675" name="Rectangle 3">
            <a:extLst>
              <a:ext uri="{FF2B5EF4-FFF2-40B4-BE49-F238E27FC236}">
                <a16:creationId xmlns:a16="http://schemas.microsoft.com/office/drawing/2014/main" id="{96D6B843-16CB-A62C-406A-3581DA670F53}"/>
              </a:ext>
            </a:extLst>
          </p:cNvPr>
          <p:cNvSpPr>
            <a:spLocks noGrp="1" noChangeArrowheads="1"/>
          </p:cNvSpPr>
          <p:nvPr>
            <p:ph type="body" idx="1"/>
          </p:nvPr>
        </p:nvSpPr>
        <p:spPr/>
        <p:txBody>
          <a:bodyPr/>
          <a:lstStyle/>
          <a:p>
            <a:pPr eaLnBrk="1" hangingPunct="1">
              <a:lnSpc>
                <a:spcPct val="80000"/>
              </a:lnSpc>
              <a:defRPr/>
            </a:pPr>
            <a:r>
              <a:rPr lang="en-GB" altLang="en-US" sz="2000"/>
              <a:t>Seeing </a:t>
            </a:r>
            <a:r>
              <a:rPr lang="en-GB" altLang="en-US" sz="2000">
                <a:solidFill>
                  <a:schemeClr val="accent1"/>
                </a:solidFill>
              </a:rPr>
              <a:t>others</a:t>
            </a:r>
            <a:r>
              <a:rPr lang="en-GB" altLang="en-US" sz="2000"/>
              <a:t> perform the skill in question</a:t>
            </a:r>
          </a:p>
          <a:p>
            <a:pPr eaLnBrk="1" hangingPunct="1">
              <a:lnSpc>
                <a:spcPct val="80000"/>
              </a:lnSpc>
              <a:defRPr/>
            </a:pPr>
            <a:r>
              <a:rPr lang="en-GB" altLang="en-US" sz="2000"/>
              <a:t>Relying on </a:t>
            </a:r>
            <a:r>
              <a:rPr lang="en-GB" altLang="en-US" sz="2000">
                <a:solidFill>
                  <a:schemeClr val="accent1"/>
                </a:solidFill>
              </a:rPr>
              <a:t>others</a:t>
            </a:r>
            <a:r>
              <a:rPr lang="en-GB" altLang="en-US" sz="2000"/>
              <a:t> to judge </a:t>
            </a:r>
            <a:r>
              <a:rPr lang="en-GB" altLang="en-US" sz="2000">
                <a:solidFill>
                  <a:schemeClr val="accent1"/>
                </a:solidFill>
              </a:rPr>
              <a:t>own</a:t>
            </a:r>
            <a:r>
              <a:rPr lang="en-GB" altLang="en-US" sz="2000"/>
              <a:t> capabilities – matching</a:t>
            </a:r>
          </a:p>
          <a:p>
            <a:pPr eaLnBrk="1" hangingPunct="1">
              <a:lnSpc>
                <a:spcPct val="80000"/>
              </a:lnSpc>
              <a:buFont typeface="Wingdings" pitchFamily="2" charset="2"/>
              <a:buNone/>
              <a:defRPr/>
            </a:pPr>
            <a:r>
              <a:rPr lang="en-GB" altLang="en-US" sz="2000" i="1">
                <a:solidFill>
                  <a:srgbClr val="FFFF66"/>
                </a:solidFill>
              </a:rPr>
              <a:t>Climbing a difficult route</a:t>
            </a:r>
          </a:p>
          <a:p>
            <a:pPr eaLnBrk="1" hangingPunct="1">
              <a:lnSpc>
                <a:spcPct val="80000"/>
              </a:lnSpc>
              <a:buFont typeface="Wingdings" pitchFamily="2" charset="2"/>
              <a:buNone/>
              <a:defRPr/>
            </a:pPr>
            <a:r>
              <a:rPr lang="en-GB" altLang="en-US" sz="2000" i="1">
                <a:solidFill>
                  <a:srgbClr val="FFFF66"/>
                </a:solidFill>
              </a:rPr>
              <a:t>Caving </a:t>
            </a:r>
            <a:r>
              <a:rPr lang="ja-JP" altLang="en-GB" sz="2000" i="1">
                <a:solidFill>
                  <a:srgbClr val="FFFF66"/>
                </a:solidFill>
              </a:rPr>
              <a:t>‘</a:t>
            </a:r>
            <a:r>
              <a:rPr lang="en-GB" altLang="ja-JP" sz="2000" i="1">
                <a:solidFill>
                  <a:srgbClr val="FFFF66"/>
                </a:solidFill>
              </a:rPr>
              <a:t>sump</a:t>
            </a:r>
            <a:r>
              <a:rPr lang="ja-JP" altLang="en-GB" sz="2000" i="1">
                <a:solidFill>
                  <a:srgbClr val="FFFF66"/>
                </a:solidFill>
              </a:rPr>
              <a:t>’</a:t>
            </a:r>
            <a:endParaRPr lang="en-GB" altLang="ja-JP" sz="2000" i="1">
              <a:solidFill>
                <a:srgbClr val="FFFF66"/>
              </a:solidFill>
            </a:endParaRPr>
          </a:p>
          <a:p>
            <a:pPr eaLnBrk="1" hangingPunct="1">
              <a:lnSpc>
                <a:spcPct val="80000"/>
              </a:lnSpc>
              <a:buFont typeface="Wingdings" pitchFamily="2" charset="2"/>
              <a:buNone/>
              <a:defRPr/>
            </a:pPr>
            <a:endParaRPr lang="en-GB" altLang="en-US" sz="2000" i="1">
              <a:solidFill>
                <a:srgbClr val="FFFF66"/>
              </a:solidFill>
            </a:endParaRPr>
          </a:p>
          <a:p>
            <a:pPr eaLnBrk="1" hangingPunct="1">
              <a:lnSpc>
                <a:spcPct val="80000"/>
              </a:lnSpc>
              <a:defRPr/>
            </a:pPr>
            <a:r>
              <a:rPr lang="en-GB" altLang="en-US" b="1"/>
              <a:t>Verbal Persuasion</a:t>
            </a:r>
          </a:p>
          <a:p>
            <a:pPr eaLnBrk="1" hangingPunct="1">
              <a:lnSpc>
                <a:spcPct val="80000"/>
              </a:lnSpc>
              <a:defRPr/>
            </a:pPr>
            <a:r>
              <a:rPr lang="en-GB" altLang="en-US" sz="2000">
                <a:solidFill>
                  <a:srgbClr val="FFFF66"/>
                </a:solidFill>
              </a:rPr>
              <a:t>Persuasive techniques</a:t>
            </a:r>
            <a:r>
              <a:rPr lang="en-GB" altLang="en-US" sz="2000"/>
              <a:t> used by self or others in order to manipulate behaviour.</a:t>
            </a:r>
          </a:p>
          <a:p>
            <a:pPr eaLnBrk="1" hangingPunct="1">
              <a:lnSpc>
                <a:spcPct val="80000"/>
              </a:lnSpc>
              <a:defRPr/>
            </a:pPr>
            <a:r>
              <a:rPr lang="en-GB" altLang="en-US" sz="2000"/>
              <a:t>Verbal encouragement and feedback</a:t>
            </a:r>
          </a:p>
          <a:p>
            <a:pPr eaLnBrk="1" hangingPunct="1">
              <a:lnSpc>
                <a:spcPct val="80000"/>
              </a:lnSpc>
              <a:defRPr/>
            </a:pPr>
            <a:r>
              <a:rPr lang="en-GB" altLang="en-US" sz="2000"/>
              <a:t>Mediating factor – importance and </a:t>
            </a:r>
            <a:r>
              <a:rPr lang="en-GB" altLang="en-US" sz="2000">
                <a:solidFill>
                  <a:srgbClr val="FFFF66"/>
                </a:solidFill>
              </a:rPr>
              <a:t>credibility</a:t>
            </a:r>
            <a:r>
              <a:rPr lang="en-GB" altLang="en-US" sz="2000"/>
              <a:t> of the persuader</a:t>
            </a:r>
          </a:p>
          <a:p>
            <a:pPr eaLnBrk="1" hangingPunct="1">
              <a:lnSpc>
                <a:spcPct val="80000"/>
              </a:lnSpc>
              <a:buFont typeface="Wingdings" pitchFamily="2" charset="2"/>
              <a:buNone/>
              <a:defRPr/>
            </a:pPr>
            <a:endParaRPr lang="en-GB" altLang="en-US" sz="2000"/>
          </a:p>
          <a:p>
            <a:pPr eaLnBrk="1" hangingPunct="1">
              <a:lnSpc>
                <a:spcPct val="80000"/>
              </a:lnSpc>
              <a:buFont typeface="Wingdings" pitchFamily="2" charset="2"/>
              <a:buNone/>
              <a:defRPr/>
            </a:pPr>
            <a:r>
              <a:rPr lang="en-GB" altLang="en-US" sz="2000" i="1">
                <a:solidFill>
                  <a:srgbClr val="FFFF66"/>
                </a:solidFill>
              </a:rPr>
              <a:t>Encouraged to abseil!</a:t>
            </a:r>
          </a:p>
          <a:p>
            <a:pPr eaLnBrk="1" hangingPunct="1">
              <a:lnSpc>
                <a:spcPct val="80000"/>
              </a:lnSpc>
              <a:buFont typeface="Wingdings" pitchFamily="2" charset="2"/>
              <a:buNone/>
              <a:defRPr/>
            </a:pPr>
            <a:endParaRPr lang="en-GB" altLang="en-US" sz="2000" i="1">
              <a:solidFill>
                <a:srgbClr val="FFFF66"/>
              </a:solidFill>
            </a:endParaRPr>
          </a:p>
        </p:txBody>
      </p:sp>
    </p:spTree>
  </p:cSld>
  <p:clrMapOvr>
    <a:masterClrMapping/>
  </p:clrMapOvr>
  <p:transition>
    <p:cover di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030300E-C125-D72A-175D-2DBDEC9ECEAF}"/>
              </a:ext>
            </a:extLst>
          </p:cNvPr>
          <p:cNvSpPr>
            <a:spLocks noGrp="1" noChangeArrowheads="1"/>
          </p:cNvSpPr>
          <p:nvPr>
            <p:ph type="title"/>
          </p:nvPr>
        </p:nvSpPr>
        <p:spPr/>
        <p:txBody>
          <a:bodyPr/>
          <a:lstStyle/>
          <a:p>
            <a:pPr eaLnBrk="1" hangingPunct="1">
              <a:defRPr/>
            </a:pPr>
            <a:r>
              <a:rPr lang="en-GB" altLang="en-US"/>
              <a:t>Emotional Arousal</a:t>
            </a:r>
          </a:p>
        </p:txBody>
      </p:sp>
      <p:sp>
        <p:nvSpPr>
          <p:cNvPr id="29699" name="Rectangle 3">
            <a:extLst>
              <a:ext uri="{FF2B5EF4-FFF2-40B4-BE49-F238E27FC236}">
                <a16:creationId xmlns:a16="http://schemas.microsoft.com/office/drawing/2014/main" id="{09AC0CFF-2A4A-5E74-0368-ED3AE4B89855}"/>
              </a:ext>
            </a:extLst>
          </p:cNvPr>
          <p:cNvSpPr>
            <a:spLocks noGrp="1" noChangeArrowheads="1"/>
          </p:cNvSpPr>
          <p:nvPr>
            <p:ph type="body" idx="1"/>
          </p:nvPr>
        </p:nvSpPr>
        <p:spPr/>
        <p:txBody>
          <a:bodyPr/>
          <a:lstStyle/>
          <a:p>
            <a:pPr eaLnBrk="1" hangingPunct="1">
              <a:lnSpc>
                <a:spcPct val="80000"/>
              </a:lnSpc>
              <a:defRPr/>
            </a:pPr>
            <a:r>
              <a:rPr lang="en-GB" altLang="en-US" sz="2400">
                <a:solidFill>
                  <a:schemeClr val="folHlink"/>
                </a:solidFill>
              </a:rPr>
              <a:t>Least important predictor</a:t>
            </a:r>
          </a:p>
          <a:p>
            <a:pPr eaLnBrk="1" hangingPunct="1">
              <a:lnSpc>
                <a:spcPct val="80000"/>
              </a:lnSpc>
              <a:defRPr/>
            </a:pPr>
            <a:r>
              <a:rPr lang="en-GB" altLang="en-US" sz="2400"/>
              <a:t>Performers appraisals of their emotional arousal rather than actual physiological states</a:t>
            </a:r>
          </a:p>
          <a:p>
            <a:pPr eaLnBrk="1" hangingPunct="1">
              <a:lnSpc>
                <a:spcPct val="80000"/>
              </a:lnSpc>
              <a:buFont typeface="Wingdings" pitchFamily="2" charset="2"/>
              <a:buNone/>
              <a:defRPr/>
            </a:pPr>
            <a:endParaRPr lang="en-GB" altLang="en-US" sz="2400"/>
          </a:p>
          <a:p>
            <a:pPr eaLnBrk="1" hangingPunct="1">
              <a:lnSpc>
                <a:spcPct val="80000"/>
              </a:lnSpc>
              <a:defRPr/>
            </a:pPr>
            <a:r>
              <a:rPr lang="en-GB" altLang="en-US" sz="2400"/>
              <a:t>It is the performers </a:t>
            </a:r>
            <a:r>
              <a:rPr lang="en-GB" altLang="en-US" sz="2400">
                <a:solidFill>
                  <a:schemeClr val="accent1"/>
                </a:solidFill>
              </a:rPr>
              <a:t>cognitive appraisal / interpretation</a:t>
            </a:r>
            <a:r>
              <a:rPr lang="en-GB" altLang="en-US" sz="2400"/>
              <a:t> of the physiological response which will contribute to efficacy expectations</a:t>
            </a:r>
          </a:p>
          <a:p>
            <a:pPr eaLnBrk="1" hangingPunct="1">
              <a:lnSpc>
                <a:spcPct val="80000"/>
              </a:lnSpc>
              <a:defRPr/>
            </a:pPr>
            <a:r>
              <a:rPr lang="en-GB" altLang="en-US" sz="2400"/>
              <a:t>Factors such as </a:t>
            </a:r>
            <a:r>
              <a:rPr lang="en-GB" altLang="en-US" sz="2400">
                <a:solidFill>
                  <a:srgbClr val="FFFF66"/>
                </a:solidFill>
              </a:rPr>
              <a:t>fatigue &amp; pain</a:t>
            </a:r>
            <a:r>
              <a:rPr lang="en-GB" altLang="en-US" sz="2400"/>
              <a:t> included in this source.</a:t>
            </a:r>
          </a:p>
          <a:p>
            <a:pPr eaLnBrk="1" hangingPunct="1">
              <a:lnSpc>
                <a:spcPct val="80000"/>
              </a:lnSpc>
              <a:buFont typeface="Wingdings" pitchFamily="2" charset="2"/>
              <a:buNone/>
              <a:defRPr/>
            </a:pPr>
            <a:r>
              <a:rPr lang="en-GB" altLang="en-US" sz="2400" i="1">
                <a:solidFill>
                  <a:srgbClr val="FFFF66"/>
                </a:solidFill>
              </a:rPr>
              <a:t>Dissociation from surroundings (weather, fatigue, enormity of the task)</a:t>
            </a:r>
          </a:p>
          <a:p>
            <a:pPr eaLnBrk="1" hangingPunct="1">
              <a:lnSpc>
                <a:spcPct val="80000"/>
              </a:lnSpc>
              <a:buFont typeface="Wingdings" pitchFamily="2" charset="2"/>
              <a:buNone/>
              <a:defRPr/>
            </a:pPr>
            <a:r>
              <a:rPr lang="en-GB" altLang="en-US" sz="2400" i="1">
                <a:solidFill>
                  <a:srgbClr val="FFFF66"/>
                </a:solidFill>
              </a:rPr>
              <a:t>Relaxation / psyching up!</a:t>
            </a:r>
          </a:p>
        </p:txBody>
      </p:sp>
    </p:spTree>
  </p:cSld>
  <p:clrMapOvr>
    <a:masterClrMapping/>
  </p:clrMapOvr>
  <p:transition>
    <p:cover di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BB751FE6-2BEA-0A21-9734-A36FABC338A0}"/>
              </a:ext>
            </a:extLst>
          </p:cNvPr>
          <p:cNvSpPr>
            <a:spLocks noGrp="1" noChangeArrowheads="1"/>
          </p:cNvSpPr>
          <p:nvPr>
            <p:ph type="title"/>
          </p:nvPr>
        </p:nvSpPr>
        <p:spPr>
          <a:xfrm>
            <a:off x="900113" y="404813"/>
            <a:ext cx="7543800" cy="1431925"/>
          </a:xfrm>
        </p:spPr>
        <p:txBody>
          <a:bodyPr/>
          <a:lstStyle/>
          <a:p>
            <a:pPr eaLnBrk="1" hangingPunct="1">
              <a:defRPr/>
            </a:pPr>
            <a:r>
              <a:rPr lang="en-US" sz="2400" b="0" i="1">
                <a:solidFill>
                  <a:srgbClr val="FFFF66"/>
                </a:solidFill>
                <a:ea typeface="+mj-ea"/>
                <a:cs typeface="+mj-cs"/>
              </a:rPr>
              <a:t>Research on elite athletes shows that most successful athletes differ from less successful ones in the following ways:</a:t>
            </a:r>
            <a:br>
              <a:rPr lang="en-US" sz="2400" b="0" i="1">
                <a:solidFill>
                  <a:srgbClr val="FFFF66"/>
                </a:solidFill>
                <a:ea typeface="+mj-ea"/>
                <a:cs typeface="+mj-cs"/>
              </a:rPr>
            </a:br>
            <a:endParaRPr lang="en-GB" sz="2400" b="0" i="1">
              <a:solidFill>
                <a:srgbClr val="FFFF66"/>
              </a:solidFill>
              <a:ea typeface="+mj-ea"/>
              <a:cs typeface="+mj-cs"/>
            </a:endParaRPr>
          </a:p>
        </p:txBody>
      </p:sp>
      <p:sp>
        <p:nvSpPr>
          <p:cNvPr id="58371" name="Rectangle 3">
            <a:extLst>
              <a:ext uri="{FF2B5EF4-FFF2-40B4-BE49-F238E27FC236}">
                <a16:creationId xmlns:a16="http://schemas.microsoft.com/office/drawing/2014/main" id="{F666FC9C-A5BD-3038-533B-98B13AF4C594}"/>
              </a:ext>
            </a:extLst>
          </p:cNvPr>
          <p:cNvSpPr>
            <a:spLocks noGrp="1" noChangeArrowheads="1"/>
          </p:cNvSpPr>
          <p:nvPr>
            <p:ph type="body" idx="1"/>
          </p:nvPr>
        </p:nvSpPr>
        <p:spPr/>
        <p:txBody>
          <a:bodyPr/>
          <a:lstStyle/>
          <a:p>
            <a:pPr eaLnBrk="1" hangingPunct="1">
              <a:lnSpc>
                <a:spcPct val="80000"/>
              </a:lnSpc>
              <a:spcBef>
                <a:spcPct val="50000"/>
              </a:spcBef>
              <a:buSzTx/>
              <a:buFont typeface="Wingdings 3" pitchFamily="18" charset="2"/>
              <a:buNone/>
              <a:defRPr/>
            </a:pPr>
            <a:r>
              <a:rPr lang="en-US" sz="2400" b="1">
                <a:ea typeface="+mn-ea"/>
                <a:cs typeface="+mn-cs"/>
              </a:rPr>
              <a:t>They have higher confidence. </a:t>
            </a:r>
            <a:r>
              <a:rPr lang="en-GB" sz="2400">
                <a:ea typeface="+mn-ea"/>
                <a:cs typeface="+mn-cs"/>
              </a:rPr>
              <a:t>Self-talk and confidence (Callow et al, 2001)</a:t>
            </a:r>
          </a:p>
          <a:p>
            <a:pPr eaLnBrk="1" hangingPunct="1">
              <a:lnSpc>
                <a:spcPct val="80000"/>
              </a:lnSpc>
              <a:spcBef>
                <a:spcPct val="50000"/>
              </a:spcBef>
              <a:buSzTx/>
              <a:buFont typeface="Wingdings 3" pitchFamily="18" charset="2"/>
              <a:buNone/>
              <a:defRPr/>
            </a:pPr>
            <a:r>
              <a:rPr lang="en-US" sz="2400" b="1">
                <a:ea typeface="+mn-ea"/>
                <a:cs typeface="+mn-cs"/>
              </a:rPr>
              <a:t>They have greater self-regulation of 	  arousal. </a:t>
            </a:r>
            <a:r>
              <a:rPr lang="en-GB" sz="2400">
                <a:ea typeface="+mn-ea"/>
                <a:cs typeface="+mn-cs"/>
              </a:rPr>
              <a:t>Relaxation and anxiety control 	  (Maynard et al, 1995)</a:t>
            </a:r>
          </a:p>
          <a:p>
            <a:pPr eaLnBrk="1" hangingPunct="1">
              <a:lnSpc>
                <a:spcPct val="80000"/>
              </a:lnSpc>
              <a:spcBef>
                <a:spcPct val="50000"/>
              </a:spcBef>
              <a:buSzTx/>
              <a:buFont typeface="Wingdings 3" pitchFamily="18" charset="2"/>
              <a:buNone/>
              <a:defRPr/>
            </a:pPr>
            <a:r>
              <a:rPr lang="en-US" sz="2400" b="1">
                <a:ea typeface="+mn-ea"/>
                <a:cs typeface="+mn-cs"/>
              </a:rPr>
              <a:t>They have better communication skills.</a:t>
            </a:r>
          </a:p>
          <a:p>
            <a:pPr eaLnBrk="1" hangingPunct="1">
              <a:lnSpc>
                <a:spcPct val="80000"/>
              </a:lnSpc>
              <a:spcBef>
                <a:spcPct val="50000"/>
              </a:spcBef>
              <a:buSzTx/>
              <a:buFont typeface="Wingdings 3" pitchFamily="18" charset="2"/>
              <a:buNone/>
              <a:defRPr/>
            </a:pPr>
            <a:r>
              <a:rPr lang="en-US" sz="2400" b="1">
                <a:ea typeface="+mn-ea"/>
                <a:cs typeface="+mn-cs"/>
              </a:rPr>
              <a:t>They have more positive thoughts and  	  images. </a:t>
            </a:r>
            <a:r>
              <a:rPr lang="en-GB" sz="2400">
                <a:ea typeface="+mn-ea"/>
                <a:cs typeface="+mn-cs"/>
              </a:rPr>
              <a:t>Imagery use in sport (Hall et al, 	  2001)</a:t>
            </a:r>
          </a:p>
          <a:p>
            <a:pPr eaLnBrk="1" hangingPunct="1">
              <a:lnSpc>
                <a:spcPct val="80000"/>
              </a:lnSpc>
              <a:spcBef>
                <a:spcPct val="50000"/>
              </a:spcBef>
              <a:buSzTx/>
              <a:buFont typeface="Wingdings 3" pitchFamily="18" charset="2"/>
              <a:buNone/>
              <a:defRPr/>
            </a:pPr>
            <a:r>
              <a:rPr lang="en-US" sz="2400" b="1">
                <a:ea typeface="+mn-ea"/>
                <a:cs typeface="+mn-cs"/>
              </a:rPr>
              <a:t>They have more determination or          	  commitment.</a:t>
            </a:r>
          </a:p>
          <a:p>
            <a:pPr eaLnBrk="1" hangingPunct="1">
              <a:lnSpc>
                <a:spcPct val="80000"/>
              </a:lnSpc>
              <a:defRPr/>
            </a:pPr>
            <a:endParaRPr lang="en-GB" sz="2400">
              <a:ea typeface="+mn-ea"/>
              <a:cs typeface="+mn-cs"/>
            </a:endParaRPr>
          </a:p>
        </p:txBody>
      </p:sp>
    </p:spTree>
  </p:cSld>
  <p:clrMapOvr>
    <a:masterClrMapping/>
  </p:clrMapOvr>
  <p:transition>
    <p:cover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7D49660-ACD2-051C-4B1A-9D7E99BD10F8}"/>
              </a:ext>
            </a:extLst>
          </p:cNvPr>
          <p:cNvSpPr>
            <a:spLocks noGrp="1" noChangeArrowheads="1"/>
          </p:cNvSpPr>
          <p:nvPr>
            <p:ph type="title"/>
          </p:nvPr>
        </p:nvSpPr>
        <p:spPr/>
        <p:txBody>
          <a:bodyPr/>
          <a:lstStyle/>
          <a:p>
            <a:pPr eaLnBrk="1" hangingPunct="1">
              <a:defRPr/>
            </a:pPr>
            <a:r>
              <a:rPr lang="en-GB" altLang="en-US" sz="2800" b="0"/>
              <a:t>Self Efficacy &amp; Performance – Laboratory Studies</a:t>
            </a:r>
            <a:endParaRPr lang="en-GB" altLang="en-US" sz="2800"/>
          </a:p>
        </p:txBody>
      </p:sp>
      <p:sp>
        <p:nvSpPr>
          <p:cNvPr id="33795" name="Rectangle 3">
            <a:extLst>
              <a:ext uri="{FF2B5EF4-FFF2-40B4-BE49-F238E27FC236}">
                <a16:creationId xmlns:a16="http://schemas.microsoft.com/office/drawing/2014/main" id="{4F374F92-A49D-843F-4202-B52DEF690A5A}"/>
              </a:ext>
            </a:extLst>
          </p:cNvPr>
          <p:cNvSpPr>
            <a:spLocks noGrp="1" noChangeArrowheads="1"/>
          </p:cNvSpPr>
          <p:nvPr>
            <p:ph type="body" idx="1"/>
          </p:nvPr>
        </p:nvSpPr>
        <p:spPr>
          <a:xfrm>
            <a:off x="1187450" y="1981200"/>
            <a:ext cx="7423150" cy="4327525"/>
          </a:xfrm>
        </p:spPr>
        <p:txBody>
          <a:bodyPr/>
          <a:lstStyle/>
          <a:p>
            <a:pPr eaLnBrk="1" hangingPunct="1">
              <a:lnSpc>
                <a:spcPct val="90000"/>
              </a:lnSpc>
              <a:defRPr/>
            </a:pPr>
            <a:r>
              <a:rPr lang="en-GB" altLang="en-US" sz="2400" dirty="0"/>
              <a:t>Increased Control</a:t>
            </a:r>
          </a:p>
          <a:p>
            <a:pPr eaLnBrk="1" hangingPunct="1">
              <a:lnSpc>
                <a:spcPct val="90000"/>
              </a:lnSpc>
              <a:defRPr/>
            </a:pPr>
            <a:r>
              <a:rPr lang="en-GB" altLang="en-US" sz="2400" dirty="0"/>
              <a:t>Manipulation of self efficacy</a:t>
            </a:r>
          </a:p>
          <a:p>
            <a:pPr eaLnBrk="1" hangingPunct="1">
              <a:lnSpc>
                <a:spcPct val="90000"/>
              </a:lnSpc>
              <a:defRPr/>
            </a:pPr>
            <a:r>
              <a:rPr lang="en-GB" altLang="en-US" sz="2400" dirty="0"/>
              <a:t>Examination of the causal relationships between self-efficacy &amp; performance</a:t>
            </a:r>
          </a:p>
          <a:p>
            <a:pPr eaLnBrk="1" hangingPunct="1">
              <a:lnSpc>
                <a:spcPct val="90000"/>
              </a:lnSpc>
              <a:defRPr/>
            </a:pPr>
            <a:r>
              <a:rPr lang="en-GB" altLang="en-US" sz="2400" dirty="0">
                <a:solidFill>
                  <a:schemeClr val="tx2"/>
                </a:solidFill>
              </a:rPr>
              <a:t>Early research used a muscular endurance task</a:t>
            </a:r>
          </a:p>
          <a:p>
            <a:pPr algn="ctr" eaLnBrk="1" hangingPunct="1">
              <a:lnSpc>
                <a:spcPct val="90000"/>
              </a:lnSpc>
              <a:defRPr/>
            </a:pPr>
            <a:r>
              <a:rPr lang="en-GB" altLang="en-US" sz="2400" dirty="0">
                <a:solidFill>
                  <a:schemeClr val="accent1"/>
                </a:solidFill>
              </a:rPr>
              <a:t>1 V 1 competition on leg extensions</a:t>
            </a:r>
          </a:p>
          <a:p>
            <a:pPr algn="ctr" eaLnBrk="1" hangingPunct="1">
              <a:lnSpc>
                <a:spcPct val="90000"/>
              </a:lnSpc>
              <a:defRPr/>
            </a:pPr>
            <a:r>
              <a:rPr lang="en-GB" altLang="en-US" sz="2400" dirty="0">
                <a:solidFill>
                  <a:schemeClr val="accent1"/>
                </a:solidFill>
              </a:rPr>
              <a:t>1 confederate – 1 subject</a:t>
            </a:r>
          </a:p>
          <a:p>
            <a:pPr algn="ctr" eaLnBrk="1" hangingPunct="1">
              <a:lnSpc>
                <a:spcPct val="90000"/>
              </a:lnSpc>
              <a:defRPr/>
            </a:pPr>
            <a:r>
              <a:rPr lang="en-GB" altLang="en-US" sz="2400" dirty="0">
                <a:solidFill>
                  <a:schemeClr val="accent1"/>
                </a:solidFill>
              </a:rPr>
              <a:t>S.E. and performance time increased when they saw the opponent perform poorly</a:t>
            </a:r>
          </a:p>
          <a:p>
            <a:pPr eaLnBrk="1" hangingPunct="1">
              <a:lnSpc>
                <a:spcPct val="90000"/>
              </a:lnSpc>
              <a:defRPr/>
            </a:pPr>
            <a:r>
              <a:rPr lang="en-GB" altLang="en-US" sz="2400" dirty="0">
                <a:solidFill>
                  <a:srgbClr val="FFFF66"/>
                </a:solidFill>
              </a:rPr>
              <a:t>Does this apply to the outdoors?</a:t>
            </a:r>
          </a:p>
          <a:p>
            <a:pPr eaLnBrk="1" hangingPunct="1">
              <a:lnSpc>
                <a:spcPct val="90000"/>
              </a:lnSpc>
              <a:defRPr/>
            </a:pPr>
            <a:endParaRPr lang="en-GB" altLang="en-US" sz="2400" dirty="0">
              <a:solidFill>
                <a:srgbClr val="FFFF66"/>
              </a:solidFill>
            </a:endParaRPr>
          </a:p>
        </p:txBody>
      </p:sp>
    </p:spTree>
  </p:cSld>
  <p:clrMapOvr>
    <a:masterClrMapping/>
  </p:clrMapOvr>
  <p:transition>
    <p:cover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54AFCB18-3443-7025-9FD9-F1F2E2152D93}"/>
              </a:ext>
            </a:extLst>
          </p:cNvPr>
          <p:cNvSpPr>
            <a:spLocks noGrp="1" noChangeArrowheads="1"/>
          </p:cNvSpPr>
          <p:nvPr>
            <p:ph type="title"/>
          </p:nvPr>
        </p:nvSpPr>
        <p:spPr/>
        <p:txBody>
          <a:bodyPr/>
          <a:lstStyle/>
          <a:p>
            <a:pPr eaLnBrk="1" hangingPunct="1">
              <a:defRPr/>
            </a:pPr>
            <a:r>
              <a:rPr lang="en-GB" b="0">
                <a:ea typeface="+mj-ea"/>
                <a:cs typeface="+mj-cs"/>
              </a:rPr>
              <a:t>Processes Underlying Self-Efficacy Effects</a:t>
            </a:r>
            <a:endParaRPr lang="en-GB">
              <a:ea typeface="+mj-ea"/>
              <a:cs typeface="+mj-cs"/>
            </a:endParaRPr>
          </a:p>
        </p:txBody>
      </p:sp>
      <p:sp>
        <p:nvSpPr>
          <p:cNvPr id="34819" name="Rectangle 3">
            <a:extLst>
              <a:ext uri="{FF2B5EF4-FFF2-40B4-BE49-F238E27FC236}">
                <a16:creationId xmlns:a16="http://schemas.microsoft.com/office/drawing/2014/main" id="{6854F8E3-D92F-DC79-4F18-60160D88BB52}"/>
              </a:ext>
            </a:extLst>
          </p:cNvPr>
          <p:cNvSpPr>
            <a:spLocks noGrp="1" noChangeArrowheads="1"/>
          </p:cNvSpPr>
          <p:nvPr>
            <p:ph type="body" idx="1"/>
          </p:nvPr>
        </p:nvSpPr>
        <p:spPr>
          <a:xfrm>
            <a:off x="755650" y="1844675"/>
            <a:ext cx="8208963" cy="4752975"/>
          </a:xfrm>
        </p:spPr>
        <p:txBody>
          <a:bodyPr/>
          <a:lstStyle/>
          <a:p>
            <a:pPr eaLnBrk="1" hangingPunct="1">
              <a:lnSpc>
                <a:spcPct val="90000"/>
              </a:lnSpc>
              <a:defRPr/>
            </a:pPr>
            <a:r>
              <a:rPr lang="en-GB" altLang="en-US" sz="2400"/>
              <a:t>Limitation with previous research- failure to examine the process and mechanisms underlying self efficacy effects.</a:t>
            </a:r>
          </a:p>
          <a:p>
            <a:pPr eaLnBrk="1" hangingPunct="1">
              <a:lnSpc>
                <a:spcPct val="90000"/>
              </a:lnSpc>
              <a:defRPr/>
            </a:pPr>
            <a:endParaRPr lang="en-GB" altLang="en-US" sz="2400"/>
          </a:p>
          <a:p>
            <a:pPr eaLnBrk="1" hangingPunct="1">
              <a:lnSpc>
                <a:spcPct val="90000"/>
              </a:lnSpc>
              <a:defRPr/>
            </a:pPr>
            <a:r>
              <a:rPr lang="en-GB" altLang="en-US" sz="2400">
                <a:solidFill>
                  <a:schemeClr val="accent1"/>
                </a:solidFill>
              </a:rPr>
              <a:t>Categorised into: </a:t>
            </a:r>
          </a:p>
          <a:p>
            <a:pPr algn="ctr" eaLnBrk="1" hangingPunct="1">
              <a:lnSpc>
                <a:spcPct val="90000"/>
              </a:lnSpc>
              <a:defRPr/>
            </a:pPr>
            <a:r>
              <a:rPr lang="ja-JP" altLang="en-GB" sz="2400">
                <a:solidFill>
                  <a:schemeClr val="folHlink"/>
                </a:solidFill>
              </a:rPr>
              <a:t>‘</a:t>
            </a:r>
            <a:r>
              <a:rPr lang="en-GB" altLang="ja-JP" sz="2400">
                <a:solidFill>
                  <a:schemeClr val="folHlink"/>
                </a:solidFill>
              </a:rPr>
              <a:t>Behaviour Patterns</a:t>
            </a:r>
            <a:r>
              <a:rPr lang="ja-JP" altLang="en-GB" sz="2400">
                <a:solidFill>
                  <a:schemeClr val="folHlink"/>
                </a:solidFill>
              </a:rPr>
              <a:t>’</a:t>
            </a:r>
            <a:r>
              <a:rPr lang="en-GB" altLang="ja-JP" sz="2400"/>
              <a:t> </a:t>
            </a:r>
          </a:p>
          <a:p>
            <a:pPr lvl="1" algn="ctr" eaLnBrk="1" hangingPunct="1">
              <a:lnSpc>
                <a:spcPct val="90000"/>
              </a:lnSpc>
              <a:defRPr/>
            </a:pPr>
            <a:r>
              <a:rPr lang="en-GB" altLang="en-US" sz="2000"/>
              <a:t>choice, effort, persistence</a:t>
            </a:r>
          </a:p>
          <a:p>
            <a:pPr algn="ctr" eaLnBrk="1" hangingPunct="1">
              <a:lnSpc>
                <a:spcPct val="90000"/>
              </a:lnSpc>
              <a:defRPr/>
            </a:pPr>
            <a:r>
              <a:rPr lang="ja-JP" altLang="en-GB" sz="2400">
                <a:solidFill>
                  <a:schemeClr val="folHlink"/>
                </a:solidFill>
              </a:rPr>
              <a:t>‘</a:t>
            </a:r>
            <a:r>
              <a:rPr lang="en-GB" altLang="ja-JP" sz="2400">
                <a:solidFill>
                  <a:schemeClr val="folHlink"/>
                </a:solidFill>
              </a:rPr>
              <a:t>Thought Patterns</a:t>
            </a:r>
            <a:r>
              <a:rPr lang="ja-JP" altLang="en-GB" sz="2400">
                <a:solidFill>
                  <a:schemeClr val="folHlink"/>
                </a:solidFill>
              </a:rPr>
              <a:t>’</a:t>
            </a:r>
            <a:r>
              <a:rPr lang="en-GB" altLang="ja-JP" sz="2400"/>
              <a:t> </a:t>
            </a:r>
          </a:p>
          <a:p>
            <a:pPr lvl="1" algn="ctr" eaLnBrk="1" hangingPunct="1">
              <a:lnSpc>
                <a:spcPct val="90000"/>
              </a:lnSpc>
              <a:defRPr/>
            </a:pPr>
            <a:r>
              <a:rPr lang="en-GB" altLang="en-US" sz="2000"/>
              <a:t>goals, worry, attributions</a:t>
            </a:r>
          </a:p>
          <a:p>
            <a:pPr eaLnBrk="1" hangingPunct="1">
              <a:lnSpc>
                <a:spcPct val="90000"/>
              </a:lnSpc>
              <a:defRPr/>
            </a:pPr>
            <a:r>
              <a:rPr lang="en-GB" altLang="en-US" sz="2400"/>
              <a:t>I.e. when in stressful situations – individuals with low self efficacy will tend to give up, </a:t>
            </a:r>
            <a:r>
              <a:rPr lang="en-GB" altLang="en-US" sz="2400">
                <a:solidFill>
                  <a:srgbClr val="FFFF66"/>
                </a:solidFill>
              </a:rPr>
              <a:t>attribute failure internally</a:t>
            </a:r>
            <a:r>
              <a:rPr lang="en-GB" altLang="en-US" sz="2400"/>
              <a:t>, and experience greater anxiety (Bandura, 1982)</a:t>
            </a:r>
          </a:p>
          <a:p>
            <a:pPr eaLnBrk="1" hangingPunct="1">
              <a:lnSpc>
                <a:spcPct val="90000"/>
              </a:lnSpc>
              <a:buFont typeface="Wingdings" pitchFamily="2" charset="2"/>
              <a:buNone/>
              <a:defRPr/>
            </a:pPr>
            <a:endParaRPr lang="en-GB" altLang="en-US" sz="2400"/>
          </a:p>
        </p:txBody>
      </p:sp>
    </p:spTree>
  </p:cSld>
  <p:clrMapOvr>
    <a:masterClrMapping/>
  </p:clrMapOvr>
  <p:transition>
    <p:cover di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767D326-5BC9-0367-EE22-F053A61F4C50}"/>
              </a:ext>
            </a:extLst>
          </p:cNvPr>
          <p:cNvSpPr>
            <a:spLocks noGrp="1" noChangeArrowheads="1"/>
          </p:cNvSpPr>
          <p:nvPr>
            <p:ph type="title"/>
          </p:nvPr>
        </p:nvSpPr>
        <p:spPr/>
        <p:txBody>
          <a:bodyPr/>
          <a:lstStyle/>
          <a:p>
            <a:pPr eaLnBrk="1" hangingPunct="1">
              <a:defRPr/>
            </a:pPr>
            <a:r>
              <a:rPr lang="en-GB" b="0">
                <a:ea typeface="+mj-ea"/>
                <a:cs typeface="+mj-cs"/>
              </a:rPr>
              <a:t>Goals:</a:t>
            </a:r>
            <a:endParaRPr lang="en-GB">
              <a:ea typeface="+mj-ea"/>
              <a:cs typeface="+mj-cs"/>
            </a:endParaRPr>
          </a:p>
        </p:txBody>
      </p:sp>
      <p:sp>
        <p:nvSpPr>
          <p:cNvPr id="35843" name="Rectangle 3">
            <a:extLst>
              <a:ext uri="{FF2B5EF4-FFF2-40B4-BE49-F238E27FC236}">
                <a16:creationId xmlns:a16="http://schemas.microsoft.com/office/drawing/2014/main" id="{F4374F67-17A8-6FA3-06F2-88BCBFE70023}"/>
              </a:ext>
            </a:extLst>
          </p:cNvPr>
          <p:cNvSpPr>
            <a:spLocks noGrp="1" noChangeArrowheads="1"/>
          </p:cNvSpPr>
          <p:nvPr>
            <p:ph type="body" idx="1"/>
          </p:nvPr>
        </p:nvSpPr>
        <p:spPr>
          <a:xfrm>
            <a:off x="755650" y="1844675"/>
            <a:ext cx="8388350" cy="4616450"/>
          </a:xfrm>
        </p:spPr>
        <p:txBody>
          <a:bodyPr/>
          <a:lstStyle/>
          <a:p>
            <a:pPr eaLnBrk="1" hangingPunct="1">
              <a:lnSpc>
                <a:spcPct val="90000"/>
              </a:lnSpc>
              <a:defRPr/>
            </a:pPr>
            <a:r>
              <a:rPr lang="en-GB" altLang="en-US" sz="2400"/>
              <a:t>Goal intentions – high self efficacy leads to more difficult goals being selected and greater commitment to those goals, once selected (Locke et al., 1984)</a:t>
            </a:r>
          </a:p>
          <a:p>
            <a:pPr eaLnBrk="1" hangingPunct="1">
              <a:lnSpc>
                <a:spcPct val="90000"/>
              </a:lnSpc>
              <a:defRPr/>
            </a:pPr>
            <a:r>
              <a:rPr lang="en-GB" altLang="en-US" sz="2400" i="1">
                <a:solidFill>
                  <a:srgbClr val="FFFF66"/>
                </a:solidFill>
              </a:rPr>
              <a:t>What goals or challenges do you set yourself in the outdoors?</a:t>
            </a:r>
          </a:p>
          <a:p>
            <a:pPr eaLnBrk="1" hangingPunct="1">
              <a:lnSpc>
                <a:spcPct val="90000"/>
              </a:lnSpc>
              <a:defRPr/>
            </a:pPr>
            <a:r>
              <a:rPr lang="en-GB" altLang="en-US" sz="2400" i="1">
                <a:solidFill>
                  <a:srgbClr val="FFFF66"/>
                </a:solidFill>
              </a:rPr>
              <a:t>If not, why not?</a:t>
            </a:r>
          </a:p>
          <a:p>
            <a:pPr eaLnBrk="1" hangingPunct="1">
              <a:lnSpc>
                <a:spcPct val="90000"/>
              </a:lnSpc>
              <a:defRPr/>
            </a:pPr>
            <a:endParaRPr lang="en-GB" altLang="en-US" sz="2400" b="1" i="1">
              <a:solidFill>
                <a:srgbClr val="FFFF66"/>
              </a:solidFill>
            </a:endParaRPr>
          </a:p>
          <a:p>
            <a:pPr eaLnBrk="1" hangingPunct="1">
              <a:lnSpc>
                <a:spcPct val="90000"/>
              </a:lnSpc>
              <a:defRPr/>
            </a:pPr>
            <a:r>
              <a:rPr lang="en-GB" altLang="en-US" sz="2400" b="1"/>
              <a:t>Worry:</a:t>
            </a:r>
            <a:endParaRPr lang="en-GB" altLang="en-US" sz="2400"/>
          </a:p>
          <a:p>
            <a:pPr eaLnBrk="1" hangingPunct="1">
              <a:lnSpc>
                <a:spcPct val="90000"/>
              </a:lnSpc>
              <a:defRPr/>
            </a:pPr>
            <a:r>
              <a:rPr lang="en-GB" altLang="en-US" sz="2400"/>
              <a:t>Bandura (1982): </a:t>
            </a:r>
            <a:r>
              <a:rPr lang="en-GB" altLang="en-US" sz="2400">
                <a:solidFill>
                  <a:schemeClr val="accent1"/>
                </a:solidFill>
              </a:rPr>
              <a:t>Higher SE = lower emotional arousal</a:t>
            </a:r>
          </a:p>
          <a:p>
            <a:pPr eaLnBrk="1" hangingPunct="1">
              <a:lnSpc>
                <a:spcPct val="90000"/>
              </a:lnSpc>
              <a:defRPr/>
            </a:pPr>
            <a:r>
              <a:rPr lang="en-GB" altLang="en-US" sz="2400"/>
              <a:t>Prapavessis &amp; Carron (1996)</a:t>
            </a:r>
          </a:p>
          <a:p>
            <a:pPr eaLnBrk="1" hangingPunct="1">
              <a:lnSpc>
                <a:spcPct val="90000"/>
              </a:lnSpc>
              <a:defRPr/>
            </a:pPr>
            <a:r>
              <a:rPr lang="en-GB" altLang="en-US" sz="2400"/>
              <a:t>Significant negative correlation between </a:t>
            </a:r>
            <a:r>
              <a:rPr lang="en-GB" altLang="en-US" sz="2400">
                <a:solidFill>
                  <a:srgbClr val="FFFF66"/>
                </a:solidFill>
              </a:rPr>
              <a:t>self-confidence and cognitive anxiety</a:t>
            </a:r>
            <a:r>
              <a:rPr lang="en-GB" altLang="en-US" sz="2400"/>
              <a:t> sub-scales of the CSAI-2</a:t>
            </a:r>
          </a:p>
        </p:txBody>
      </p:sp>
    </p:spTree>
  </p:cSld>
  <p:clrMapOvr>
    <a:masterClrMapping/>
  </p:clrMapOvr>
  <p:transition>
    <p:cover di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C024E86B-9346-7F0F-BE27-AC0813A0CAA1}"/>
              </a:ext>
            </a:extLst>
          </p:cNvPr>
          <p:cNvSpPr>
            <a:spLocks noGrp="1" noChangeArrowheads="1"/>
          </p:cNvSpPr>
          <p:nvPr>
            <p:ph type="title"/>
          </p:nvPr>
        </p:nvSpPr>
        <p:spPr/>
        <p:txBody>
          <a:bodyPr/>
          <a:lstStyle/>
          <a:p>
            <a:pPr eaLnBrk="1" hangingPunct="1">
              <a:defRPr/>
            </a:pPr>
            <a:r>
              <a:rPr lang="en-GB" b="0">
                <a:ea typeface="+mj-ea"/>
                <a:cs typeface="+mj-cs"/>
              </a:rPr>
              <a:t>Attributions:</a:t>
            </a:r>
            <a:endParaRPr lang="en-GB">
              <a:ea typeface="+mj-ea"/>
              <a:cs typeface="+mj-cs"/>
            </a:endParaRPr>
          </a:p>
        </p:txBody>
      </p:sp>
      <p:sp>
        <p:nvSpPr>
          <p:cNvPr id="36867" name="Rectangle 3">
            <a:extLst>
              <a:ext uri="{FF2B5EF4-FFF2-40B4-BE49-F238E27FC236}">
                <a16:creationId xmlns:a16="http://schemas.microsoft.com/office/drawing/2014/main" id="{A00FC833-0AA7-CB5E-0658-845C07A65664}"/>
              </a:ext>
            </a:extLst>
          </p:cNvPr>
          <p:cNvSpPr>
            <a:spLocks noGrp="1" noChangeArrowheads="1"/>
          </p:cNvSpPr>
          <p:nvPr>
            <p:ph type="body" idx="1"/>
          </p:nvPr>
        </p:nvSpPr>
        <p:spPr/>
        <p:txBody>
          <a:bodyPr/>
          <a:lstStyle/>
          <a:p>
            <a:pPr eaLnBrk="1" hangingPunct="1">
              <a:lnSpc>
                <a:spcPct val="90000"/>
              </a:lnSpc>
              <a:defRPr/>
            </a:pPr>
            <a:r>
              <a:rPr lang="en-GB" sz="2400">
                <a:ea typeface="+mn-ea"/>
                <a:cs typeface="+mn-cs"/>
              </a:rPr>
              <a:t>Collins (1982)</a:t>
            </a:r>
          </a:p>
          <a:p>
            <a:pPr eaLnBrk="1" hangingPunct="1">
              <a:lnSpc>
                <a:spcPct val="90000"/>
              </a:lnSpc>
              <a:defRPr/>
            </a:pPr>
            <a:r>
              <a:rPr lang="en-GB" sz="2400">
                <a:solidFill>
                  <a:schemeClr val="accent1"/>
                </a:solidFill>
                <a:ea typeface="+mn-ea"/>
                <a:cs typeface="+mn-cs"/>
              </a:rPr>
              <a:t>High S.E. attribute failure to lack of effort</a:t>
            </a:r>
            <a:r>
              <a:rPr lang="en-GB" sz="2400">
                <a:ea typeface="+mn-ea"/>
                <a:cs typeface="+mn-cs"/>
              </a:rPr>
              <a:t>, </a:t>
            </a:r>
            <a:r>
              <a:rPr lang="en-GB" sz="2400">
                <a:solidFill>
                  <a:schemeClr val="accent2"/>
                </a:solidFill>
                <a:ea typeface="+mn-ea"/>
                <a:cs typeface="+mn-cs"/>
              </a:rPr>
              <a:t>low S.E. attribute failure to low ability</a:t>
            </a:r>
            <a:r>
              <a:rPr lang="en-GB" sz="2400">
                <a:ea typeface="+mn-ea"/>
                <a:cs typeface="+mn-cs"/>
              </a:rPr>
              <a:t>.</a:t>
            </a:r>
          </a:p>
          <a:p>
            <a:pPr eaLnBrk="1" hangingPunct="1">
              <a:lnSpc>
                <a:spcPct val="90000"/>
              </a:lnSpc>
              <a:defRPr/>
            </a:pPr>
            <a:r>
              <a:rPr lang="en-GB" sz="2400">
                <a:solidFill>
                  <a:srgbClr val="FFFF66"/>
                </a:solidFill>
                <a:ea typeface="+mn-ea"/>
                <a:cs typeface="+mn-cs"/>
              </a:rPr>
              <a:t>When things have not gone to plan in the outdoors. What did you attribute this to?</a:t>
            </a:r>
          </a:p>
          <a:p>
            <a:pPr eaLnBrk="1" hangingPunct="1">
              <a:lnSpc>
                <a:spcPct val="90000"/>
              </a:lnSpc>
              <a:defRPr/>
            </a:pPr>
            <a:endParaRPr lang="en-GB" sz="2400">
              <a:solidFill>
                <a:srgbClr val="FFFF66"/>
              </a:solidFill>
              <a:ea typeface="+mn-ea"/>
              <a:cs typeface="+mn-cs"/>
            </a:endParaRPr>
          </a:p>
          <a:p>
            <a:pPr eaLnBrk="1" hangingPunct="1">
              <a:lnSpc>
                <a:spcPct val="90000"/>
              </a:lnSpc>
              <a:defRPr/>
            </a:pPr>
            <a:r>
              <a:rPr lang="en-GB" sz="2400">
                <a:solidFill>
                  <a:schemeClr val="accent1"/>
                </a:solidFill>
                <a:ea typeface="+mn-ea"/>
                <a:cs typeface="+mn-cs"/>
              </a:rPr>
              <a:t>Effort &amp; Persistence:</a:t>
            </a:r>
          </a:p>
          <a:p>
            <a:pPr eaLnBrk="1" hangingPunct="1">
              <a:lnSpc>
                <a:spcPct val="90000"/>
              </a:lnSpc>
              <a:defRPr/>
            </a:pPr>
            <a:r>
              <a:rPr lang="en-GB" sz="2400">
                <a:ea typeface="+mn-ea"/>
                <a:cs typeface="+mn-cs"/>
              </a:rPr>
              <a:t>When experience negative discrepancies between aspirations and actual levels of achievement -   high S.E. will increase levels of effort and persistence, </a:t>
            </a:r>
            <a:r>
              <a:rPr lang="en-GB" sz="2400">
                <a:solidFill>
                  <a:srgbClr val="FFFF66"/>
                </a:solidFill>
                <a:ea typeface="+mn-ea"/>
                <a:cs typeface="+mn-cs"/>
              </a:rPr>
              <a:t>low S.E. will give up</a:t>
            </a:r>
            <a:r>
              <a:rPr lang="en-GB" sz="2400">
                <a:ea typeface="+mn-ea"/>
                <a:cs typeface="+mn-cs"/>
              </a:rPr>
              <a:t> (Bandura, 1989)</a:t>
            </a:r>
          </a:p>
          <a:p>
            <a:pPr eaLnBrk="1" hangingPunct="1">
              <a:lnSpc>
                <a:spcPct val="90000"/>
              </a:lnSpc>
              <a:buFont typeface="Wingdings" pitchFamily="2" charset="2"/>
              <a:buNone/>
              <a:defRPr/>
            </a:pPr>
            <a:endParaRPr lang="en-GB" sz="2400">
              <a:ea typeface="+mn-ea"/>
              <a:cs typeface="+mn-cs"/>
            </a:endParaRPr>
          </a:p>
        </p:txBody>
      </p:sp>
    </p:spTree>
  </p:cSld>
  <p:clrMapOvr>
    <a:masterClrMapping/>
  </p:clrMapOvr>
  <p:transition>
    <p:cover di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CC55302C-62F5-3F6C-8FD1-320013A4228B}"/>
              </a:ext>
            </a:extLst>
          </p:cNvPr>
          <p:cNvSpPr>
            <a:spLocks noGrp="1" noChangeArrowheads="1"/>
          </p:cNvSpPr>
          <p:nvPr>
            <p:ph type="title"/>
          </p:nvPr>
        </p:nvSpPr>
        <p:spPr/>
        <p:txBody>
          <a:bodyPr/>
          <a:lstStyle/>
          <a:p>
            <a:pPr eaLnBrk="1" hangingPunct="1">
              <a:defRPr/>
            </a:pPr>
            <a:r>
              <a:rPr lang="en-GB" sz="3200" b="0">
                <a:solidFill>
                  <a:srgbClr val="FFFF66"/>
                </a:solidFill>
                <a:ea typeface="+mj-ea"/>
                <a:cs typeface="+mj-cs"/>
              </a:rPr>
              <a:t>Strategies for Enhancing Self-Confidence: Practical Implications</a:t>
            </a:r>
            <a:r>
              <a:rPr lang="en-GB" sz="3200" b="0">
                <a:ea typeface="+mj-ea"/>
                <a:cs typeface="+mj-cs"/>
              </a:rPr>
              <a:t> </a:t>
            </a:r>
            <a:endParaRPr lang="en-GB" sz="3200">
              <a:ea typeface="+mj-ea"/>
              <a:cs typeface="+mj-cs"/>
            </a:endParaRPr>
          </a:p>
        </p:txBody>
      </p:sp>
      <p:sp>
        <p:nvSpPr>
          <p:cNvPr id="37891" name="Rectangle 3">
            <a:extLst>
              <a:ext uri="{FF2B5EF4-FFF2-40B4-BE49-F238E27FC236}">
                <a16:creationId xmlns:a16="http://schemas.microsoft.com/office/drawing/2014/main" id="{247D1D42-884A-D7B5-A925-6365ED17FCD7}"/>
              </a:ext>
            </a:extLst>
          </p:cNvPr>
          <p:cNvSpPr>
            <a:spLocks noGrp="1" noChangeArrowheads="1"/>
          </p:cNvSpPr>
          <p:nvPr>
            <p:ph type="body" idx="1"/>
          </p:nvPr>
        </p:nvSpPr>
        <p:spPr/>
        <p:txBody>
          <a:bodyPr/>
          <a:lstStyle/>
          <a:p>
            <a:pPr eaLnBrk="1" hangingPunct="1">
              <a:buFont typeface="Wingdings" pitchFamily="2" charset="2"/>
              <a:buNone/>
              <a:defRPr/>
            </a:pPr>
            <a:r>
              <a:rPr lang="en-GB" altLang="en-US">
                <a:solidFill>
                  <a:schemeClr val="accent1"/>
                </a:solidFill>
              </a:rPr>
              <a:t>Performance Accomplishments</a:t>
            </a:r>
          </a:p>
          <a:p>
            <a:pPr lvl="1" eaLnBrk="1" hangingPunct="1">
              <a:defRPr/>
            </a:pPr>
            <a:r>
              <a:rPr lang="en-GB" altLang="en-US">
                <a:solidFill>
                  <a:schemeClr val="hlink"/>
                </a:solidFill>
              </a:rPr>
              <a:t>Goal-setting</a:t>
            </a:r>
          </a:p>
          <a:p>
            <a:pPr lvl="1" eaLnBrk="1" hangingPunct="1">
              <a:defRPr/>
            </a:pPr>
            <a:r>
              <a:rPr lang="en-GB" altLang="en-US">
                <a:solidFill>
                  <a:schemeClr val="hlink"/>
                </a:solidFill>
              </a:rPr>
              <a:t>Changing focus of success</a:t>
            </a:r>
          </a:p>
          <a:p>
            <a:pPr lvl="1" eaLnBrk="1" hangingPunct="1">
              <a:defRPr/>
            </a:pPr>
            <a:r>
              <a:rPr lang="en-GB" altLang="en-US">
                <a:solidFill>
                  <a:schemeClr val="hlink"/>
                </a:solidFill>
              </a:rPr>
              <a:t>Best performance imagery</a:t>
            </a:r>
          </a:p>
          <a:p>
            <a:pPr lvl="1" eaLnBrk="1" hangingPunct="1">
              <a:defRPr/>
            </a:pPr>
            <a:r>
              <a:rPr lang="en-GB" altLang="en-US">
                <a:solidFill>
                  <a:schemeClr val="hlink"/>
                </a:solidFill>
              </a:rPr>
              <a:t>Focus on success rather than failure</a:t>
            </a:r>
          </a:p>
          <a:p>
            <a:pPr lvl="1" eaLnBrk="1" hangingPunct="1">
              <a:defRPr/>
            </a:pPr>
            <a:r>
              <a:rPr lang="en-GB" altLang="en-US">
                <a:solidFill>
                  <a:schemeClr val="hlink"/>
                </a:solidFill>
              </a:rPr>
              <a:t>Attributional re-training</a:t>
            </a:r>
          </a:p>
        </p:txBody>
      </p:sp>
    </p:spTree>
  </p:cSld>
  <p:clrMapOvr>
    <a:masterClrMapping/>
  </p:clrMapOvr>
  <p:transition>
    <p:cover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1B98024E-5C9B-B079-20EE-FB71836C2793}"/>
              </a:ext>
            </a:extLst>
          </p:cNvPr>
          <p:cNvSpPr>
            <a:spLocks noGrp="1" noChangeArrowheads="1"/>
          </p:cNvSpPr>
          <p:nvPr>
            <p:ph type="title"/>
          </p:nvPr>
        </p:nvSpPr>
        <p:spPr>
          <a:xfrm>
            <a:off x="971550" y="0"/>
            <a:ext cx="7543800" cy="1196975"/>
          </a:xfrm>
        </p:spPr>
        <p:txBody>
          <a:bodyPr/>
          <a:lstStyle/>
          <a:p>
            <a:pPr eaLnBrk="1" hangingPunct="1">
              <a:defRPr/>
            </a:pPr>
            <a:r>
              <a:rPr lang="en-GB" altLang="en-US" sz="2800" i="1">
                <a:solidFill>
                  <a:schemeClr val="accent1"/>
                </a:solidFill>
              </a:rPr>
              <a:t>Vicarious Experience</a:t>
            </a:r>
          </a:p>
        </p:txBody>
      </p:sp>
      <p:sp>
        <p:nvSpPr>
          <p:cNvPr id="38915" name="Rectangle 3">
            <a:extLst>
              <a:ext uri="{FF2B5EF4-FFF2-40B4-BE49-F238E27FC236}">
                <a16:creationId xmlns:a16="http://schemas.microsoft.com/office/drawing/2014/main" id="{6D273947-13E9-604B-10B5-1CB774E05264}"/>
              </a:ext>
            </a:extLst>
          </p:cNvPr>
          <p:cNvSpPr>
            <a:spLocks noGrp="1" noChangeArrowheads="1"/>
          </p:cNvSpPr>
          <p:nvPr>
            <p:ph type="body" idx="1"/>
          </p:nvPr>
        </p:nvSpPr>
        <p:spPr>
          <a:xfrm>
            <a:off x="1066800" y="836613"/>
            <a:ext cx="7543800" cy="5761037"/>
          </a:xfrm>
        </p:spPr>
        <p:txBody>
          <a:bodyPr/>
          <a:lstStyle/>
          <a:p>
            <a:pPr eaLnBrk="1" hangingPunct="1">
              <a:defRPr/>
            </a:pPr>
            <a:r>
              <a:rPr lang="en-GB" altLang="en-US" sz="2800"/>
              <a:t>Modelling</a:t>
            </a:r>
          </a:p>
          <a:p>
            <a:pPr eaLnBrk="1" hangingPunct="1">
              <a:defRPr/>
            </a:pPr>
            <a:r>
              <a:rPr lang="en-GB" altLang="en-US" sz="2800"/>
              <a:t>Video analysis</a:t>
            </a:r>
          </a:p>
          <a:p>
            <a:pPr eaLnBrk="1" hangingPunct="1">
              <a:buFont typeface="Wingdings" pitchFamily="2" charset="2"/>
              <a:buNone/>
              <a:defRPr/>
            </a:pPr>
            <a:endParaRPr lang="en-GB" altLang="en-US" sz="2800" b="1" i="1"/>
          </a:p>
          <a:p>
            <a:pPr eaLnBrk="1" hangingPunct="1">
              <a:buFont typeface="Wingdings" pitchFamily="2" charset="2"/>
              <a:buNone/>
              <a:defRPr/>
            </a:pPr>
            <a:r>
              <a:rPr lang="en-GB" altLang="en-US" sz="2800" b="1" i="1">
                <a:solidFill>
                  <a:schemeClr val="accent1"/>
                </a:solidFill>
              </a:rPr>
              <a:t>Verbal Persuasion</a:t>
            </a:r>
          </a:p>
          <a:p>
            <a:pPr eaLnBrk="1" hangingPunct="1">
              <a:defRPr/>
            </a:pPr>
            <a:r>
              <a:rPr lang="en-GB" altLang="en-US" sz="2800"/>
              <a:t>Imagery</a:t>
            </a:r>
          </a:p>
          <a:p>
            <a:pPr eaLnBrk="1" hangingPunct="1">
              <a:defRPr/>
            </a:pPr>
            <a:r>
              <a:rPr lang="en-GB" altLang="en-US" sz="2800"/>
              <a:t>Positive thought control</a:t>
            </a:r>
          </a:p>
          <a:p>
            <a:pPr eaLnBrk="1" hangingPunct="1">
              <a:defRPr/>
            </a:pPr>
            <a:r>
              <a:rPr lang="en-GB" altLang="en-US" sz="2800"/>
              <a:t>Role of the leader and significant others</a:t>
            </a:r>
          </a:p>
          <a:p>
            <a:pPr eaLnBrk="1" hangingPunct="1">
              <a:buFont typeface="Wingdings" pitchFamily="2" charset="2"/>
              <a:buNone/>
              <a:defRPr/>
            </a:pPr>
            <a:endParaRPr lang="en-GB" altLang="en-US" sz="2800" b="1" i="1"/>
          </a:p>
          <a:p>
            <a:pPr eaLnBrk="1" hangingPunct="1">
              <a:buFont typeface="Wingdings" pitchFamily="2" charset="2"/>
              <a:buNone/>
              <a:defRPr/>
            </a:pPr>
            <a:r>
              <a:rPr lang="en-GB" altLang="en-US" sz="2800" b="1" i="1">
                <a:solidFill>
                  <a:schemeClr val="accent1"/>
                </a:solidFill>
              </a:rPr>
              <a:t>Emotional Arousal</a:t>
            </a:r>
          </a:p>
          <a:p>
            <a:pPr eaLnBrk="1" hangingPunct="1">
              <a:defRPr/>
            </a:pPr>
            <a:r>
              <a:rPr lang="en-GB" altLang="en-US" sz="2800"/>
              <a:t>Arousal control techniques</a:t>
            </a:r>
          </a:p>
          <a:p>
            <a:pPr eaLnBrk="1" hangingPunct="1">
              <a:defRPr/>
            </a:pPr>
            <a:r>
              <a:rPr lang="en-GB" altLang="en-US" sz="2800"/>
              <a:t>Reframing arousal</a:t>
            </a:r>
          </a:p>
        </p:txBody>
      </p:sp>
    </p:spTree>
  </p:cSld>
  <p:clrMapOvr>
    <a:masterClrMapping/>
  </p:clrMapOvr>
  <p:transition>
    <p:cover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1936553E-3726-456A-4E80-BF154457F1E2}"/>
              </a:ext>
            </a:extLst>
          </p:cNvPr>
          <p:cNvSpPr>
            <a:spLocks noGrp="1" noChangeArrowheads="1"/>
          </p:cNvSpPr>
          <p:nvPr>
            <p:ph type="title"/>
          </p:nvPr>
        </p:nvSpPr>
        <p:spPr/>
        <p:txBody>
          <a:bodyPr/>
          <a:lstStyle/>
          <a:p>
            <a:pPr eaLnBrk="1" hangingPunct="1">
              <a:defRPr/>
            </a:pPr>
            <a:r>
              <a:rPr lang="en-GB" altLang="en-US"/>
              <a:t>Summary</a:t>
            </a:r>
          </a:p>
        </p:txBody>
      </p:sp>
      <p:sp>
        <p:nvSpPr>
          <p:cNvPr id="39939" name="Rectangle 3">
            <a:extLst>
              <a:ext uri="{FF2B5EF4-FFF2-40B4-BE49-F238E27FC236}">
                <a16:creationId xmlns:a16="http://schemas.microsoft.com/office/drawing/2014/main" id="{F250EF61-EF3B-A5BE-4932-82E767E18589}"/>
              </a:ext>
            </a:extLst>
          </p:cNvPr>
          <p:cNvSpPr>
            <a:spLocks noGrp="1" noChangeArrowheads="1"/>
          </p:cNvSpPr>
          <p:nvPr>
            <p:ph type="body" idx="1"/>
          </p:nvPr>
        </p:nvSpPr>
        <p:spPr/>
        <p:txBody>
          <a:bodyPr/>
          <a:lstStyle/>
          <a:p>
            <a:pPr marL="457200" indent="-457200" eaLnBrk="1" hangingPunct="1">
              <a:lnSpc>
                <a:spcPct val="90000"/>
              </a:lnSpc>
              <a:buFont typeface="Wingdings" pitchFamily="2" charset="2"/>
              <a:buAutoNum type="arabicPeriod"/>
              <a:defRPr/>
            </a:pPr>
            <a:r>
              <a:rPr lang="en-GB" altLang="en-US" sz="2400"/>
              <a:t>Examination of S.E. and more generalised concept of S.C. in relation to outdoor activities.</a:t>
            </a:r>
          </a:p>
          <a:p>
            <a:pPr marL="457200" indent="-457200" eaLnBrk="1" hangingPunct="1">
              <a:lnSpc>
                <a:spcPct val="90000"/>
              </a:lnSpc>
              <a:buFont typeface="Wingdings" pitchFamily="2" charset="2"/>
              <a:buAutoNum type="arabicPeriod"/>
              <a:defRPr/>
            </a:pPr>
            <a:r>
              <a:rPr lang="en-GB" altLang="en-US" sz="2400"/>
              <a:t>Correlational studies – more causal information required</a:t>
            </a:r>
          </a:p>
          <a:p>
            <a:pPr marL="457200" indent="-457200" eaLnBrk="1" hangingPunct="1">
              <a:lnSpc>
                <a:spcPct val="90000"/>
              </a:lnSpc>
              <a:buFont typeface="Wingdings" pitchFamily="2" charset="2"/>
              <a:buAutoNum type="arabicPeriod"/>
              <a:defRPr/>
            </a:pPr>
            <a:r>
              <a:rPr lang="en-GB" altLang="en-US" sz="2400"/>
              <a:t>Processes and mechanisms underlying confidence and efficacy need more attention</a:t>
            </a:r>
          </a:p>
          <a:p>
            <a:pPr marL="457200" indent="-457200" eaLnBrk="1" hangingPunct="1">
              <a:lnSpc>
                <a:spcPct val="90000"/>
              </a:lnSpc>
              <a:buFont typeface="Wingdings" pitchFamily="2" charset="2"/>
              <a:buAutoNum type="arabicPeriod"/>
              <a:defRPr/>
            </a:pPr>
            <a:r>
              <a:rPr lang="en-GB" altLang="en-US" sz="2400"/>
              <a:t>Four sources of efficacy expectations </a:t>
            </a:r>
          </a:p>
          <a:p>
            <a:pPr marL="457200" indent="-457200" eaLnBrk="1" hangingPunct="1">
              <a:lnSpc>
                <a:spcPct val="90000"/>
              </a:lnSpc>
              <a:buFont typeface="Wingdings" pitchFamily="2" charset="2"/>
              <a:buAutoNum type="arabicPeriod"/>
              <a:defRPr/>
            </a:pPr>
            <a:r>
              <a:rPr lang="en-GB" altLang="en-US" sz="2400"/>
              <a:t>Numerous strategies to enhance self confidence – most prominent = goal setting and imagery.</a:t>
            </a:r>
          </a:p>
          <a:p>
            <a:pPr marL="457200" indent="-457200" eaLnBrk="1" hangingPunct="1">
              <a:lnSpc>
                <a:spcPct val="90000"/>
              </a:lnSpc>
              <a:buFont typeface="Wingdings" pitchFamily="2" charset="2"/>
              <a:buAutoNum type="arabicPeriod"/>
              <a:defRPr/>
            </a:pPr>
            <a:r>
              <a:rPr lang="en-GB" altLang="en-US" sz="2400"/>
              <a:t>Importance of the group leader as confidence enhancer has been specified.</a:t>
            </a:r>
          </a:p>
        </p:txBody>
      </p:sp>
    </p:spTree>
  </p:cSld>
  <p:clrMapOvr>
    <a:masterClrMapping/>
  </p:clrMapOvr>
  <p:transition>
    <p:cover di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7DD60B48-D737-219F-5EB9-2E92BC22322D}"/>
              </a:ext>
            </a:extLst>
          </p:cNvPr>
          <p:cNvSpPr>
            <a:spLocks noGrp="1" noChangeArrowheads="1"/>
          </p:cNvSpPr>
          <p:nvPr>
            <p:ph type="title"/>
          </p:nvPr>
        </p:nvSpPr>
        <p:spPr/>
        <p:txBody>
          <a:bodyPr/>
          <a:lstStyle/>
          <a:p>
            <a:pPr eaLnBrk="1" hangingPunct="1">
              <a:defRPr/>
            </a:pPr>
            <a:r>
              <a:rPr lang="en-GB" altLang="en-US"/>
              <a:t>Tasks to complete…</a:t>
            </a:r>
            <a:br>
              <a:rPr lang="en-GB" altLang="en-US"/>
            </a:br>
            <a:r>
              <a:rPr lang="en-GB" altLang="en-US"/>
              <a:t>40 minutes…</a:t>
            </a:r>
          </a:p>
        </p:txBody>
      </p:sp>
      <p:sp>
        <p:nvSpPr>
          <p:cNvPr id="43011" name="Rectangle 3">
            <a:extLst>
              <a:ext uri="{FF2B5EF4-FFF2-40B4-BE49-F238E27FC236}">
                <a16:creationId xmlns:a16="http://schemas.microsoft.com/office/drawing/2014/main" id="{5817B658-8F48-09F6-05D5-5B71B2D7D3FC}"/>
              </a:ext>
            </a:extLst>
          </p:cNvPr>
          <p:cNvSpPr>
            <a:spLocks noGrp="1" noChangeArrowheads="1"/>
          </p:cNvSpPr>
          <p:nvPr>
            <p:ph type="body" idx="1"/>
          </p:nvPr>
        </p:nvSpPr>
        <p:spPr/>
        <p:txBody>
          <a:bodyPr/>
          <a:lstStyle/>
          <a:p>
            <a:pPr eaLnBrk="1" hangingPunct="1">
              <a:lnSpc>
                <a:spcPct val="80000"/>
              </a:lnSpc>
              <a:defRPr/>
            </a:pPr>
            <a:r>
              <a:rPr lang="en-US" altLang="en-US" sz="2000" dirty="0"/>
              <a:t>In pairs…</a:t>
            </a:r>
          </a:p>
          <a:p>
            <a:pPr eaLnBrk="1" hangingPunct="1">
              <a:lnSpc>
                <a:spcPct val="80000"/>
              </a:lnSpc>
              <a:defRPr/>
            </a:pPr>
            <a:r>
              <a:rPr lang="en-US" altLang="en-US" sz="2000" dirty="0"/>
              <a:t>Using the example from ‘Bandura goes outdoors’</a:t>
            </a:r>
            <a:endParaRPr lang="en-US" altLang="ja-JP" sz="2000" dirty="0"/>
          </a:p>
          <a:p>
            <a:pPr eaLnBrk="1" hangingPunct="1">
              <a:lnSpc>
                <a:spcPct val="80000"/>
              </a:lnSpc>
              <a:defRPr/>
            </a:pPr>
            <a:r>
              <a:rPr lang="en-US" altLang="en-US" sz="2000" dirty="0"/>
              <a:t>Create a self efficacy scale for an outdoor activity of your choice.</a:t>
            </a:r>
          </a:p>
          <a:p>
            <a:pPr lvl="1" eaLnBrk="1" hangingPunct="1">
              <a:lnSpc>
                <a:spcPct val="80000"/>
              </a:lnSpc>
              <a:defRPr/>
            </a:pPr>
            <a:r>
              <a:rPr lang="en-US" altLang="en-US" sz="1800" dirty="0">
                <a:solidFill>
                  <a:srgbClr val="FFFF66"/>
                </a:solidFill>
              </a:rPr>
              <a:t>This may be general or specific </a:t>
            </a:r>
          </a:p>
          <a:p>
            <a:pPr lvl="1" eaLnBrk="1" hangingPunct="1">
              <a:lnSpc>
                <a:spcPct val="80000"/>
              </a:lnSpc>
              <a:defRPr/>
            </a:pPr>
            <a:r>
              <a:rPr lang="en-US" altLang="en-US" sz="1800" dirty="0">
                <a:solidFill>
                  <a:srgbClr val="FFFF66"/>
                </a:solidFill>
              </a:rPr>
              <a:t>Firstly conduct a skills analysis for the activity</a:t>
            </a:r>
          </a:p>
          <a:p>
            <a:pPr lvl="1" eaLnBrk="1" hangingPunct="1">
              <a:lnSpc>
                <a:spcPct val="80000"/>
              </a:lnSpc>
              <a:defRPr/>
            </a:pPr>
            <a:r>
              <a:rPr lang="en-US" altLang="en-US" sz="1800" dirty="0">
                <a:solidFill>
                  <a:srgbClr val="FFFF66"/>
                </a:solidFill>
              </a:rPr>
              <a:t>What components / skills are important</a:t>
            </a:r>
          </a:p>
          <a:p>
            <a:pPr eaLnBrk="1" hangingPunct="1">
              <a:lnSpc>
                <a:spcPct val="80000"/>
              </a:lnSpc>
              <a:defRPr/>
            </a:pPr>
            <a:r>
              <a:rPr lang="en-US" altLang="en-US" sz="2000" dirty="0"/>
              <a:t>The idea would be to measure self efficacy before and after a weeks instruction / course / expedition relating to that activity.</a:t>
            </a:r>
          </a:p>
          <a:p>
            <a:pPr eaLnBrk="1" hangingPunct="1">
              <a:lnSpc>
                <a:spcPct val="80000"/>
              </a:lnSpc>
              <a:defRPr/>
            </a:pPr>
            <a:r>
              <a:rPr lang="en-US" altLang="en-US" sz="2000" dirty="0"/>
              <a:t>You should have at least 15 items in your questionnaire. </a:t>
            </a:r>
          </a:p>
          <a:p>
            <a:pPr eaLnBrk="1" hangingPunct="1">
              <a:lnSpc>
                <a:spcPct val="80000"/>
              </a:lnSpc>
              <a:defRPr/>
            </a:pPr>
            <a:r>
              <a:rPr lang="en-US" altLang="en-US" sz="2000" dirty="0"/>
              <a:t>Bring this back in a format that can be shared with the rest of the group. </a:t>
            </a:r>
          </a:p>
        </p:txBody>
      </p:sp>
    </p:spTree>
  </p:cSld>
  <p:clrMapOvr>
    <a:masterClrMapping/>
  </p:clrMapOvr>
  <p:transition>
    <p:cover di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42529E35-50F3-4E6F-1F18-B0165A3971A7}"/>
              </a:ext>
            </a:extLst>
          </p:cNvPr>
          <p:cNvSpPr>
            <a:spLocks noGrp="1" noChangeArrowheads="1"/>
          </p:cNvSpPr>
          <p:nvPr>
            <p:ph type="title"/>
          </p:nvPr>
        </p:nvSpPr>
        <p:spPr/>
        <p:txBody>
          <a:bodyPr/>
          <a:lstStyle/>
          <a:p>
            <a:pPr eaLnBrk="1" hangingPunct="1">
              <a:defRPr/>
            </a:pPr>
            <a:r>
              <a:rPr lang="en-GB" altLang="en-US"/>
              <a:t>Bandura Goes Outdoors: </a:t>
            </a:r>
            <a:r>
              <a:rPr lang="en-GB" altLang="en-US" sz="2800"/>
              <a:t>Propst &amp; Koesler (1998)</a:t>
            </a:r>
          </a:p>
        </p:txBody>
      </p:sp>
      <p:sp>
        <p:nvSpPr>
          <p:cNvPr id="51203" name="Rectangle 3">
            <a:extLst>
              <a:ext uri="{FF2B5EF4-FFF2-40B4-BE49-F238E27FC236}">
                <a16:creationId xmlns:a16="http://schemas.microsoft.com/office/drawing/2014/main" id="{B8E8CBB8-80DE-6519-CA4C-1A90043598FE}"/>
              </a:ext>
            </a:extLst>
          </p:cNvPr>
          <p:cNvSpPr>
            <a:spLocks noGrp="1" noChangeArrowheads="1"/>
          </p:cNvSpPr>
          <p:nvPr>
            <p:ph type="body" idx="1"/>
          </p:nvPr>
        </p:nvSpPr>
        <p:spPr/>
        <p:txBody>
          <a:bodyPr/>
          <a:lstStyle/>
          <a:p>
            <a:pPr eaLnBrk="1" hangingPunct="1">
              <a:lnSpc>
                <a:spcPct val="90000"/>
              </a:lnSpc>
              <a:buFont typeface="Wingdings" pitchFamily="2" charset="2"/>
              <a:buNone/>
              <a:defRPr/>
            </a:pPr>
            <a:r>
              <a:rPr lang="en-GB" altLang="en-US" sz="2800">
                <a:solidFill>
                  <a:srgbClr val="FFFF66"/>
                </a:solidFill>
              </a:rPr>
              <a:t>1.</a:t>
            </a:r>
            <a:r>
              <a:rPr lang="en-GB" altLang="en-US" sz="2800"/>
              <a:t>  </a:t>
            </a:r>
            <a:r>
              <a:rPr lang="en-GB" altLang="en-US" sz="2800">
                <a:solidFill>
                  <a:srgbClr val="FFFF66"/>
                </a:solidFill>
              </a:rPr>
              <a:t>What was the purpose and method of the study?</a:t>
            </a:r>
          </a:p>
          <a:p>
            <a:pPr eaLnBrk="1" hangingPunct="1">
              <a:lnSpc>
                <a:spcPct val="90000"/>
              </a:lnSpc>
              <a:buFont typeface="Wingdings" pitchFamily="2" charset="2"/>
              <a:buNone/>
              <a:defRPr/>
            </a:pPr>
            <a:r>
              <a:rPr lang="en-GB" altLang="en-US" sz="2800">
                <a:solidFill>
                  <a:srgbClr val="FFFF66"/>
                </a:solidFill>
              </a:rPr>
              <a:t>2.  What impact did the outdoor programme have on self efficacy?</a:t>
            </a:r>
          </a:p>
          <a:p>
            <a:pPr eaLnBrk="1" hangingPunct="1">
              <a:lnSpc>
                <a:spcPct val="90000"/>
              </a:lnSpc>
              <a:buFont typeface="Wingdings" pitchFamily="2" charset="2"/>
              <a:buNone/>
              <a:defRPr/>
            </a:pPr>
            <a:r>
              <a:rPr lang="en-GB" altLang="en-US" sz="2800">
                <a:solidFill>
                  <a:srgbClr val="FFFF66"/>
                </a:solidFill>
              </a:rPr>
              <a:t>3.  One serious limitation was evident in relation to this study, what was this and why was it important to consider?</a:t>
            </a:r>
          </a:p>
          <a:p>
            <a:pPr eaLnBrk="1" hangingPunct="1">
              <a:lnSpc>
                <a:spcPct val="90000"/>
              </a:lnSpc>
              <a:buFont typeface="Wingdings" pitchFamily="2" charset="2"/>
              <a:buNone/>
              <a:defRPr/>
            </a:pPr>
            <a:r>
              <a:rPr lang="en-GB" altLang="en-US" sz="2800">
                <a:solidFill>
                  <a:srgbClr val="FFFF66"/>
                </a:solidFill>
              </a:rPr>
              <a:t>4.  What are the practical implications that arise from this study?</a:t>
            </a:r>
          </a:p>
        </p:txBody>
      </p:sp>
    </p:spTree>
  </p:cSld>
  <p:clrMapOvr>
    <a:masterClrMapping/>
  </p:clrMapOvr>
  <p:transition>
    <p:cover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1CAA55A1-3447-0FAE-8BCB-DAC8516AFC49}"/>
              </a:ext>
            </a:extLst>
          </p:cNvPr>
          <p:cNvSpPr>
            <a:spLocks noGrp="1" noChangeArrowheads="1"/>
          </p:cNvSpPr>
          <p:nvPr>
            <p:ph type="title"/>
          </p:nvPr>
        </p:nvSpPr>
        <p:spPr/>
        <p:txBody>
          <a:bodyPr/>
          <a:lstStyle/>
          <a:p>
            <a:pPr eaLnBrk="1" hangingPunct="1">
              <a:defRPr/>
            </a:pPr>
            <a:r>
              <a:rPr lang="en-GB" altLang="en-US"/>
              <a:t>Self Efficacy…</a:t>
            </a:r>
          </a:p>
        </p:txBody>
      </p:sp>
      <p:sp>
        <p:nvSpPr>
          <p:cNvPr id="45059" name="Rectangle 3">
            <a:extLst>
              <a:ext uri="{FF2B5EF4-FFF2-40B4-BE49-F238E27FC236}">
                <a16:creationId xmlns:a16="http://schemas.microsoft.com/office/drawing/2014/main" id="{7696D9CB-C704-CE67-0FE8-0A40411D4A64}"/>
              </a:ext>
            </a:extLst>
          </p:cNvPr>
          <p:cNvSpPr>
            <a:spLocks noGrp="1" noChangeArrowheads="1"/>
          </p:cNvSpPr>
          <p:nvPr>
            <p:ph type="body" idx="1"/>
          </p:nvPr>
        </p:nvSpPr>
        <p:spPr>
          <a:xfrm>
            <a:off x="1066800" y="1773238"/>
            <a:ext cx="7543800" cy="4895850"/>
          </a:xfrm>
        </p:spPr>
        <p:txBody>
          <a:bodyPr/>
          <a:lstStyle/>
          <a:p>
            <a:pPr eaLnBrk="1" hangingPunct="1">
              <a:lnSpc>
                <a:spcPct val="80000"/>
              </a:lnSpc>
              <a:defRPr/>
            </a:pPr>
            <a:r>
              <a:rPr lang="en-GB" altLang="en-US" sz="2800" dirty="0"/>
              <a:t>Morris (1997) explains how self-efficacy can be enhanced through 4 sources. </a:t>
            </a:r>
          </a:p>
          <a:p>
            <a:pPr lvl="1" eaLnBrk="1" hangingPunct="1">
              <a:lnSpc>
                <a:spcPct val="80000"/>
              </a:lnSpc>
              <a:defRPr/>
            </a:pPr>
            <a:r>
              <a:rPr lang="en-GB" altLang="en-US" sz="2400" dirty="0">
                <a:solidFill>
                  <a:schemeClr val="accent1"/>
                </a:solidFill>
              </a:rPr>
              <a:t>Performance accomplishments</a:t>
            </a:r>
          </a:p>
          <a:p>
            <a:pPr lvl="1" eaLnBrk="1" hangingPunct="1">
              <a:lnSpc>
                <a:spcPct val="80000"/>
              </a:lnSpc>
              <a:defRPr/>
            </a:pPr>
            <a:r>
              <a:rPr lang="en-GB" altLang="en-US" sz="2400" dirty="0">
                <a:solidFill>
                  <a:schemeClr val="accent1"/>
                </a:solidFill>
              </a:rPr>
              <a:t>Vicarious experience</a:t>
            </a:r>
          </a:p>
          <a:p>
            <a:pPr lvl="1" eaLnBrk="1" hangingPunct="1">
              <a:lnSpc>
                <a:spcPct val="80000"/>
              </a:lnSpc>
              <a:defRPr/>
            </a:pPr>
            <a:r>
              <a:rPr lang="en-GB" altLang="en-US" sz="2400" dirty="0">
                <a:solidFill>
                  <a:schemeClr val="accent1"/>
                </a:solidFill>
              </a:rPr>
              <a:t>Verbal persuasion</a:t>
            </a:r>
          </a:p>
          <a:p>
            <a:pPr lvl="1" eaLnBrk="1" hangingPunct="1">
              <a:lnSpc>
                <a:spcPct val="80000"/>
              </a:lnSpc>
              <a:defRPr/>
            </a:pPr>
            <a:r>
              <a:rPr lang="en-GB" altLang="en-US" sz="2400" dirty="0">
                <a:solidFill>
                  <a:schemeClr val="accent1"/>
                </a:solidFill>
              </a:rPr>
              <a:t>Emotional arousal</a:t>
            </a:r>
          </a:p>
          <a:p>
            <a:pPr eaLnBrk="1" hangingPunct="1">
              <a:lnSpc>
                <a:spcPct val="80000"/>
              </a:lnSpc>
              <a:defRPr/>
            </a:pPr>
            <a:r>
              <a:rPr lang="en-GB" altLang="en-US" sz="2800" dirty="0"/>
              <a:t>Your task is to state how self efficacy could be enhanced for each member of the group using one of the sources of self efficacy as an intervention in an outdoor setting. </a:t>
            </a:r>
            <a:br>
              <a:rPr lang="en-GB" altLang="en-US" sz="2800" dirty="0"/>
            </a:br>
            <a:r>
              <a:rPr lang="en-GB" altLang="en-US" sz="2800" dirty="0">
                <a:solidFill>
                  <a:srgbClr val="FFFF66"/>
                </a:solidFill>
              </a:rPr>
              <a:t>(you will need 2 examples and apply one intervention to each)</a:t>
            </a:r>
          </a:p>
        </p:txBody>
      </p:sp>
    </p:spTree>
  </p:cSld>
  <p:clrMapOvr>
    <a:masterClrMapping/>
  </p:clrMapOvr>
  <p:transition>
    <p:cover di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EFEEA250-BD5E-1F1E-91E2-CBB2EFACC511}"/>
              </a:ext>
            </a:extLst>
          </p:cNvPr>
          <p:cNvSpPr>
            <a:spLocks noGrp="1" noChangeArrowheads="1"/>
          </p:cNvSpPr>
          <p:nvPr>
            <p:ph type="title"/>
          </p:nvPr>
        </p:nvSpPr>
        <p:spPr/>
        <p:txBody>
          <a:bodyPr/>
          <a:lstStyle/>
          <a:p>
            <a:pPr eaLnBrk="1" hangingPunct="1">
              <a:defRPr/>
            </a:pPr>
            <a:endParaRPr lang="en-US">
              <a:ea typeface="+mj-ea"/>
              <a:cs typeface="+mj-cs"/>
            </a:endParaRPr>
          </a:p>
        </p:txBody>
      </p:sp>
      <p:sp>
        <p:nvSpPr>
          <p:cNvPr id="46083" name="Rectangle 3">
            <a:extLst>
              <a:ext uri="{FF2B5EF4-FFF2-40B4-BE49-F238E27FC236}">
                <a16:creationId xmlns:a16="http://schemas.microsoft.com/office/drawing/2014/main" id="{09F956E9-75F4-61E2-75C7-7FFE8A728D38}"/>
              </a:ext>
            </a:extLst>
          </p:cNvPr>
          <p:cNvSpPr>
            <a:spLocks noGrp="1" noChangeArrowheads="1"/>
          </p:cNvSpPr>
          <p:nvPr>
            <p:ph type="body" idx="1"/>
          </p:nvPr>
        </p:nvSpPr>
        <p:spPr>
          <a:xfrm>
            <a:off x="1066800" y="1700213"/>
            <a:ext cx="7543800" cy="4395787"/>
          </a:xfrm>
        </p:spPr>
        <p:txBody>
          <a:bodyPr/>
          <a:lstStyle/>
          <a:p>
            <a:pPr eaLnBrk="1" hangingPunct="1">
              <a:defRPr/>
            </a:pPr>
            <a:r>
              <a:rPr lang="en-GB" altLang="en-US"/>
              <a:t>How would you assess if your intervention had been successful?</a:t>
            </a:r>
          </a:p>
          <a:p>
            <a:pPr eaLnBrk="1" hangingPunct="1">
              <a:defRPr/>
            </a:pPr>
            <a:endParaRPr lang="en-GB" altLang="en-US"/>
          </a:p>
          <a:p>
            <a:pPr eaLnBrk="1" hangingPunct="1">
              <a:defRPr/>
            </a:pPr>
            <a:r>
              <a:rPr lang="en-GB" altLang="en-US"/>
              <a:t>Using Bandura</a:t>
            </a:r>
            <a:r>
              <a:rPr lang="ja-JP" altLang="en-GB"/>
              <a:t>’</a:t>
            </a:r>
            <a:r>
              <a:rPr lang="en-GB" altLang="ja-JP"/>
              <a:t>s theory, how could you attempt to increase your own self efficacy?</a:t>
            </a:r>
            <a:endParaRPr lang="en-GB" altLang="en-US"/>
          </a:p>
        </p:txBody>
      </p:sp>
    </p:spTree>
  </p:cSld>
  <p:clrMapOvr>
    <a:masterClrMapping/>
  </p:clrMapOvr>
  <p:transition>
    <p:cover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D597B58-EE35-6090-8A67-73518BE61203}"/>
              </a:ext>
            </a:extLst>
          </p:cNvPr>
          <p:cNvSpPr>
            <a:spLocks noGrp="1" noChangeArrowheads="1"/>
          </p:cNvSpPr>
          <p:nvPr>
            <p:ph type="title"/>
          </p:nvPr>
        </p:nvSpPr>
        <p:spPr/>
        <p:txBody>
          <a:bodyPr/>
          <a:lstStyle/>
          <a:p>
            <a:pPr eaLnBrk="1" hangingPunct="1">
              <a:defRPr/>
            </a:pPr>
            <a:r>
              <a:rPr lang="en-GB" u="sng">
                <a:ea typeface="+mj-ea"/>
                <a:cs typeface="+mj-cs"/>
              </a:rPr>
              <a:t>Directed Reading</a:t>
            </a:r>
            <a:endParaRPr lang="en-GB">
              <a:ea typeface="+mj-ea"/>
              <a:cs typeface="+mj-cs"/>
            </a:endParaRPr>
          </a:p>
        </p:txBody>
      </p:sp>
      <p:sp>
        <p:nvSpPr>
          <p:cNvPr id="41987" name="Rectangle 3">
            <a:extLst>
              <a:ext uri="{FF2B5EF4-FFF2-40B4-BE49-F238E27FC236}">
                <a16:creationId xmlns:a16="http://schemas.microsoft.com/office/drawing/2014/main" id="{A71C59D4-40FC-CF7A-D7F4-F571ED7E1B4A}"/>
              </a:ext>
            </a:extLst>
          </p:cNvPr>
          <p:cNvSpPr>
            <a:spLocks noGrp="1" noChangeArrowheads="1"/>
          </p:cNvSpPr>
          <p:nvPr>
            <p:ph type="body" idx="1"/>
          </p:nvPr>
        </p:nvSpPr>
        <p:spPr/>
        <p:txBody>
          <a:bodyPr/>
          <a:lstStyle/>
          <a:p>
            <a:pPr eaLnBrk="1" hangingPunct="1">
              <a:defRPr/>
            </a:pPr>
            <a:r>
              <a:rPr lang="en-GB" altLang="en-US"/>
              <a:t>Articles provided on:</a:t>
            </a:r>
          </a:p>
          <a:p>
            <a:pPr eaLnBrk="1" hangingPunct="1">
              <a:defRPr/>
            </a:pPr>
            <a:r>
              <a:rPr lang="en-GB" altLang="en-US" sz="2800" i="1">
                <a:solidFill>
                  <a:srgbClr val="FFFF66"/>
                </a:solidFill>
              </a:rPr>
              <a:t>Self efficacy as a motivation for rock climbing.</a:t>
            </a:r>
          </a:p>
          <a:p>
            <a:pPr eaLnBrk="1" hangingPunct="1">
              <a:defRPr/>
            </a:pPr>
            <a:r>
              <a:rPr lang="en-GB" altLang="en-US" sz="2800" i="1">
                <a:solidFill>
                  <a:srgbClr val="FFFF66"/>
                </a:solidFill>
              </a:rPr>
              <a:t>Pathway to efficacy: adventure therapy.</a:t>
            </a:r>
          </a:p>
          <a:p>
            <a:pPr eaLnBrk="1" hangingPunct="1">
              <a:defRPr/>
            </a:pPr>
            <a:r>
              <a:rPr lang="en-GB" altLang="en-US" sz="2800" b="1">
                <a:solidFill>
                  <a:srgbClr val="FFFF66"/>
                </a:solidFill>
              </a:rPr>
              <a:t>Self efficacy in a freshman wilderness experience.</a:t>
            </a:r>
          </a:p>
          <a:p>
            <a:pPr eaLnBrk="1" hangingPunct="1">
              <a:defRPr/>
            </a:pPr>
            <a:r>
              <a:rPr lang="en-GB" altLang="en-US" sz="2800" b="1">
                <a:solidFill>
                  <a:srgbClr val="FFFF66"/>
                </a:solidFill>
              </a:rPr>
              <a:t>Bandura – Guide to constructing self efficacy scales.</a:t>
            </a:r>
          </a:p>
        </p:txBody>
      </p:sp>
    </p:spTree>
  </p:cSld>
  <p:clrMapOvr>
    <a:masterClrMapping/>
  </p:clrMapOvr>
  <p:transition>
    <p:cover dir="d"/>
  </p:transition>
</p:sld>
</file>

<file path=ppt/theme/theme1.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Shimmer</Template>
  <TotalTime>1946</TotalTime>
  <Words>1395</Words>
  <Application>Microsoft Macintosh PowerPoint</Application>
  <PresentationFormat>On-screen Show (4:3)</PresentationFormat>
  <Paragraphs>160</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Tahoma</vt:lpstr>
      <vt:lpstr>MS PGothic</vt:lpstr>
      <vt:lpstr>Arial</vt:lpstr>
      <vt:lpstr>Wingdings</vt:lpstr>
      <vt:lpstr>Calibri</vt:lpstr>
      <vt:lpstr>Wingdings 3</vt:lpstr>
      <vt:lpstr>Shimmer</vt:lpstr>
      <vt:lpstr>Self Efficacy and Self Confidence  (An analysis in outdoor situations) </vt:lpstr>
      <vt:lpstr>Learning Outcomes:</vt:lpstr>
      <vt:lpstr>Definitions &amp; Links: </vt:lpstr>
      <vt:lpstr>Bandura’s Self Efficacy Theory</vt:lpstr>
      <vt:lpstr>Bandura’s Self Efficacy Theory Continued…</vt:lpstr>
      <vt:lpstr>Performance Accomplishments</vt:lpstr>
      <vt:lpstr>Vicarious Experience</vt:lpstr>
      <vt:lpstr>Emotional Arousal</vt:lpstr>
      <vt:lpstr>Research on elite athletes shows that most successful athletes differ from less successful ones in the following ways: </vt:lpstr>
      <vt:lpstr>Self Efficacy &amp; Performance – Laboratory Studies</vt:lpstr>
      <vt:lpstr>Processes Underlying Self-Efficacy Effects</vt:lpstr>
      <vt:lpstr>Goals:</vt:lpstr>
      <vt:lpstr>Attributions:</vt:lpstr>
      <vt:lpstr>Strategies for Enhancing Self-Confidence: Practical Implications </vt:lpstr>
      <vt:lpstr>Vicarious Experience</vt:lpstr>
      <vt:lpstr>Summary</vt:lpstr>
      <vt:lpstr>Tasks to complete… 40 minutes…</vt:lpstr>
      <vt:lpstr>Bandura Goes Outdoors: Propst &amp; Koesler (1998)</vt:lpstr>
      <vt:lpstr>Self Efficacy…</vt:lpstr>
      <vt:lpstr>PowerPoint Presentation</vt:lpstr>
      <vt:lpstr>Directed Reading</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Efficacy in Sport &amp; Exercise</dc:title>
  <dc:creator>Alison.Hall</dc:creator>
  <cp:lastModifiedBy>Alison Connaughton</cp:lastModifiedBy>
  <cp:revision>37</cp:revision>
  <cp:lastPrinted>2010-03-09T10:59:56Z</cp:lastPrinted>
  <dcterms:created xsi:type="dcterms:W3CDTF">2003-02-12T13:43:45Z</dcterms:created>
  <dcterms:modified xsi:type="dcterms:W3CDTF">2025-02-23T17:55:46Z</dcterms:modified>
</cp:coreProperties>
</file>