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68" r:id="rId6"/>
    <p:sldId id="278" r:id="rId7"/>
    <p:sldId id="280" r:id="rId8"/>
    <p:sldId id="281" r:id="rId9"/>
    <p:sldId id="297" r:id="rId10"/>
    <p:sldId id="276" r:id="rId11"/>
    <p:sldId id="298" r:id="rId12"/>
    <p:sldId id="299" r:id="rId13"/>
    <p:sldId id="300" r:id="rId14"/>
    <p:sldId id="277" r:id="rId15"/>
    <p:sldId id="305" r:id="rId16"/>
    <p:sldId id="301" r:id="rId17"/>
    <p:sldId id="303" r:id="rId18"/>
    <p:sldId id="304" r:id="rId19"/>
    <p:sldId id="306" r:id="rId20"/>
    <p:sldId id="307" r:id="rId21"/>
    <p:sldId id="308" r:id="rId22"/>
    <p:sldId id="309" r:id="rId23"/>
    <p:sldId id="3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>
        <p:scale>
          <a:sx n="79" d="100"/>
          <a:sy n="79" d="100"/>
        </p:scale>
        <p:origin x="6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en-US" dirty="0" smtClean="0"/>
            <a:t>Distractions</a:t>
          </a:r>
          <a:endParaRPr lang="en-US" dirty="0"/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en-US" dirty="0" smtClean="0"/>
            <a:t>External (outside stimuli)</a:t>
          </a:r>
          <a:endParaRPr lang="en-US" dirty="0"/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en-US" dirty="0" smtClean="0"/>
            <a:t>Other people</a:t>
          </a:r>
        </a:p>
        <a:p>
          <a:r>
            <a:rPr lang="en-US" dirty="0" smtClean="0"/>
            <a:t>The studying environment</a:t>
          </a:r>
          <a:endParaRPr lang="en-US" dirty="0"/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en-US" dirty="0" smtClean="0"/>
            <a:t>Internal (within the student)</a:t>
          </a:r>
          <a:endParaRPr lang="en-US" dirty="0"/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en-US" dirty="0" smtClean="0"/>
            <a:t>Physical</a:t>
          </a:r>
        </a:p>
        <a:p>
          <a:r>
            <a:rPr lang="en-US" dirty="0" smtClean="0"/>
            <a:t>Mental</a:t>
          </a:r>
          <a:endParaRPr lang="en-US" dirty="0"/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55681B26-C69C-4C14-B516-7667623C5BD0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CF244E1-F9CE-4E51-A8AD-18E3E21F1ED1}" type="pres">
      <dgm:prSet presAssocID="{90B705B8-1E84-45D7-B66F-11F8D6D77E72}" presName="hierRoot1" presStyleCnt="0"/>
      <dgm:spPr/>
    </dgm:pt>
    <dgm:pt modelId="{88051BAC-A931-432F-B0BE-E15DCD42B1B4}" type="pres">
      <dgm:prSet presAssocID="{90B705B8-1E84-45D7-B66F-11F8D6D77E72}" presName="composite" presStyleCnt="0"/>
      <dgm:spPr/>
    </dgm:pt>
    <dgm:pt modelId="{B54898AA-B68F-4F74-9DD6-2E84FB5E8456}" type="pres">
      <dgm:prSet presAssocID="{90B705B8-1E84-45D7-B66F-11F8D6D77E72}" presName="background" presStyleLbl="node0" presStyleIdx="0" presStyleCnt="1"/>
      <dgm:spPr/>
    </dgm:pt>
    <dgm:pt modelId="{796CEE39-F290-4B1D-81BE-53C66F58A60B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C99EF50E-16FF-40F7-8673-2933C060C35E}" type="pres">
      <dgm:prSet presAssocID="{90B705B8-1E84-45D7-B66F-11F8D6D77E72}" presName="hierChild2" presStyleCnt="0"/>
      <dgm:spPr/>
    </dgm:pt>
    <dgm:pt modelId="{376E3E19-7A2E-4E17-A3D6-0AF0E5AC8DA5}" type="pres">
      <dgm:prSet presAssocID="{FF68627C-C8F7-46CC-95F1-5B5756442B7F}" presName="Name10" presStyleLbl="parChTrans1D2" presStyleIdx="0" presStyleCnt="2"/>
      <dgm:spPr/>
    </dgm:pt>
    <dgm:pt modelId="{F2150A58-0CEA-4371-BE8C-3188FF14E6B5}" type="pres">
      <dgm:prSet presAssocID="{2DF2623F-30D9-418B-B940-82A2701AC067}" presName="hierRoot2" presStyleCnt="0"/>
      <dgm:spPr/>
    </dgm:pt>
    <dgm:pt modelId="{B0047209-7898-422A-A6C5-DC5A8ED6674F}" type="pres">
      <dgm:prSet presAssocID="{2DF2623F-30D9-418B-B940-82A2701AC067}" presName="composite2" presStyleCnt="0"/>
      <dgm:spPr/>
    </dgm:pt>
    <dgm:pt modelId="{790C67D6-F3BF-465D-90A9-4F3315B1C7F8}" type="pres">
      <dgm:prSet presAssocID="{2DF2623F-30D9-418B-B940-82A2701AC067}" presName="background2" presStyleLbl="node2" presStyleIdx="0" presStyleCnt="2"/>
      <dgm:spPr/>
    </dgm:pt>
    <dgm:pt modelId="{BFB87664-04C6-46E4-814C-EA76BD5BEBF7}" type="pres">
      <dgm:prSet presAssocID="{2DF2623F-30D9-418B-B940-82A2701AC067}" presName="text2" presStyleLbl="fgAcc2" presStyleIdx="0" presStyleCnt="2" custLinFactNeighborX="-94745" custLinFactNeighborY="-184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FF2D01-5E47-45A0-B608-16EBD5D86D23}" type="pres">
      <dgm:prSet presAssocID="{2DF2623F-30D9-418B-B940-82A2701AC067}" presName="hierChild3" presStyleCnt="0"/>
      <dgm:spPr/>
    </dgm:pt>
    <dgm:pt modelId="{65AD1BBE-BF05-4E27-89F7-54378D842211}" type="pres">
      <dgm:prSet presAssocID="{0D35E0C8-0385-46B3-9D25-EDBB509734C2}" presName="Name17" presStyleLbl="parChTrans1D3" presStyleIdx="0" presStyleCnt="2"/>
      <dgm:spPr/>
    </dgm:pt>
    <dgm:pt modelId="{76C6E55F-D8F2-40AF-82FA-D2D3F6195537}" type="pres">
      <dgm:prSet presAssocID="{EBC4DC33-D175-49A9-B666-DAA5E647B07A}" presName="hierRoot3" presStyleCnt="0"/>
      <dgm:spPr/>
    </dgm:pt>
    <dgm:pt modelId="{8A1B4E33-989F-47D8-B415-9D351C10DDE5}" type="pres">
      <dgm:prSet presAssocID="{EBC4DC33-D175-49A9-B666-DAA5E647B07A}" presName="composite3" presStyleCnt="0"/>
      <dgm:spPr/>
    </dgm:pt>
    <dgm:pt modelId="{A98C005A-714A-4B80-9B14-BD55C8BAF386}" type="pres">
      <dgm:prSet presAssocID="{EBC4DC33-D175-49A9-B666-DAA5E647B07A}" presName="background3" presStyleLbl="node3" presStyleIdx="0" presStyleCnt="2"/>
      <dgm:spPr/>
    </dgm:pt>
    <dgm:pt modelId="{1CDC52A6-3ADB-459B-A7F8-B37CE0AC7BD8}" type="pres">
      <dgm:prSet presAssocID="{EBC4DC33-D175-49A9-B666-DAA5E647B07A}" presName="text3" presStyleLbl="fgAcc3" presStyleIdx="0" presStyleCnt="2" custScaleX="13688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6D46DB-DE8B-4767-A30C-C0B1402E585E}" type="pres">
      <dgm:prSet presAssocID="{EBC4DC33-D175-49A9-B666-DAA5E647B07A}" presName="hierChild4" presStyleCnt="0"/>
      <dgm:spPr/>
    </dgm:pt>
    <dgm:pt modelId="{73709DCA-7D12-47C2-8B00-36F8922C909A}" type="pres">
      <dgm:prSet presAssocID="{ED74296D-30CA-44D6-AF69-B9FE48E9004C}" presName="Name10" presStyleLbl="parChTrans1D2" presStyleIdx="1" presStyleCnt="2"/>
      <dgm:spPr/>
    </dgm:pt>
    <dgm:pt modelId="{B23AD7B3-82C1-4212-9406-043421DB552B}" type="pres">
      <dgm:prSet presAssocID="{04299AE1-77D9-4288-A792-71F9FB993DB7}" presName="hierRoot2" presStyleCnt="0"/>
      <dgm:spPr/>
    </dgm:pt>
    <dgm:pt modelId="{90197380-FCB5-4728-8F6D-A37275109242}" type="pres">
      <dgm:prSet presAssocID="{04299AE1-77D9-4288-A792-71F9FB993DB7}" presName="composite2" presStyleCnt="0"/>
      <dgm:spPr/>
    </dgm:pt>
    <dgm:pt modelId="{4992AD4A-CE41-49A0-BF8C-25EA6F644C1E}" type="pres">
      <dgm:prSet presAssocID="{04299AE1-77D9-4288-A792-71F9FB993DB7}" presName="background2" presStyleLbl="node2" presStyleIdx="1" presStyleCnt="2"/>
      <dgm:spPr/>
    </dgm:pt>
    <dgm:pt modelId="{49948C61-7D3A-47F1-A3B3-9E54BABC86EE}" type="pres">
      <dgm:prSet presAssocID="{04299AE1-77D9-4288-A792-71F9FB993DB7}" presName="text2" presStyleLbl="fgAcc2" presStyleIdx="1" presStyleCnt="2" custLinFactNeighborX="88253" custLinFactNeighborY="-1847">
        <dgm:presLayoutVars>
          <dgm:chPref val="3"/>
        </dgm:presLayoutVars>
      </dgm:prSet>
      <dgm:spPr/>
    </dgm:pt>
    <dgm:pt modelId="{B4524396-F187-49F7-BAE1-E1FD40C83C12}" type="pres">
      <dgm:prSet presAssocID="{04299AE1-77D9-4288-A792-71F9FB993DB7}" presName="hierChild3" presStyleCnt="0"/>
      <dgm:spPr/>
    </dgm:pt>
    <dgm:pt modelId="{CA138A02-8E00-402A-A978-C9C6712747CB}" type="pres">
      <dgm:prSet presAssocID="{71DD5ED7-A76C-4B0F-8986-BE5A07E84310}" presName="Name17" presStyleLbl="parChTrans1D3" presStyleIdx="1" presStyleCnt="2"/>
      <dgm:spPr/>
    </dgm:pt>
    <dgm:pt modelId="{0D8101C3-5367-4695-8E8D-0C1FFF0F071F}" type="pres">
      <dgm:prSet presAssocID="{E536FB90-4A6E-487D-8B2B-8BFD1360F2E0}" presName="hierRoot3" presStyleCnt="0"/>
      <dgm:spPr/>
    </dgm:pt>
    <dgm:pt modelId="{54FCFD22-225E-489E-921C-93D471637788}" type="pres">
      <dgm:prSet presAssocID="{E536FB90-4A6E-487D-8B2B-8BFD1360F2E0}" presName="composite3" presStyleCnt="0"/>
      <dgm:spPr/>
    </dgm:pt>
    <dgm:pt modelId="{E68A4EE5-98A5-4B6C-9E17-658F8216AC50}" type="pres">
      <dgm:prSet presAssocID="{E536FB90-4A6E-487D-8B2B-8BFD1360F2E0}" presName="background3" presStyleLbl="node3" presStyleIdx="1" presStyleCnt="2"/>
      <dgm:spPr/>
    </dgm:pt>
    <dgm:pt modelId="{F23BD6E9-6EE0-4603-AD34-4DF7B4725570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A43478E-AF1F-40F5-9849-FAFAC4EDB684}" type="pres">
      <dgm:prSet presAssocID="{E536FB90-4A6E-487D-8B2B-8BFD1360F2E0}" presName="hierChild4" presStyleCnt="0"/>
      <dgm:spPr/>
    </dgm:pt>
  </dgm:ptLst>
  <dgm:cxnLst>
    <dgm:cxn modelId="{174CFB74-2980-4533-A47F-83BAF21F057A}" type="presOf" srcId="{FF68627C-C8F7-46CC-95F1-5B5756442B7F}" destId="{376E3E19-7A2E-4E17-A3D6-0AF0E5AC8DA5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513AB2D8-8D41-4DCC-B0D6-659D916A636D}" type="presOf" srcId="{98CD86AB-94D9-444C-AB90-291AD08848CD}" destId="{55681B26-C69C-4C14-B516-7667623C5BD0}" srcOrd="0" destOrd="0" presId="urn:microsoft.com/office/officeart/2005/8/layout/hierarchy1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2C8E279D-B888-4A11-855F-4FC122B59EBD}" type="presOf" srcId="{90B705B8-1E84-45D7-B66F-11F8D6D77E72}" destId="{796CEE39-F290-4B1D-81BE-53C66F58A60B}" srcOrd="0" destOrd="0" presId="urn:microsoft.com/office/officeart/2005/8/layout/hierarchy1"/>
    <dgm:cxn modelId="{AE0DCF0A-18B5-4DE0-AE3D-8317FA2BD476}" type="presOf" srcId="{EBC4DC33-D175-49A9-B666-DAA5E647B07A}" destId="{1CDC52A6-3ADB-459B-A7F8-B37CE0AC7BD8}" srcOrd="0" destOrd="0" presId="urn:microsoft.com/office/officeart/2005/8/layout/hierarchy1"/>
    <dgm:cxn modelId="{B90E50AB-C02D-4076-8032-62F2EDE64CAB}" type="presOf" srcId="{ED74296D-30CA-44D6-AF69-B9FE48E9004C}" destId="{73709DCA-7D12-47C2-8B00-36F8922C909A}" srcOrd="0" destOrd="0" presId="urn:microsoft.com/office/officeart/2005/8/layout/hierarchy1"/>
    <dgm:cxn modelId="{AD1C1EF4-7491-4587-AAEF-E3BAE144CD1F}" type="presOf" srcId="{71DD5ED7-A76C-4B0F-8986-BE5A07E84310}" destId="{CA138A02-8E00-402A-A978-C9C6712747CB}" srcOrd="0" destOrd="0" presId="urn:microsoft.com/office/officeart/2005/8/layout/hierarchy1"/>
    <dgm:cxn modelId="{0B3CD5AA-CECC-4843-8755-F546960FA717}" type="presOf" srcId="{0D35E0C8-0385-46B3-9D25-EDBB509734C2}" destId="{65AD1BBE-BF05-4E27-89F7-54378D842211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8BCC9609-BC9E-4FBD-86FB-29511EE3F3D3}" type="presOf" srcId="{E536FB90-4A6E-487D-8B2B-8BFD1360F2E0}" destId="{F23BD6E9-6EE0-4603-AD34-4DF7B4725570}" srcOrd="0" destOrd="0" presId="urn:microsoft.com/office/officeart/2005/8/layout/hierarchy1"/>
    <dgm:cxn modelId="{51AB1A80-5A25-43EE-8CD9-12A3BA202816}" type="presOf" srcId="{04299AE1-77D9-4288-A792-71F9FB993DB7}" destId="{49948C61-7D3A-47F1-A3B3-9E54BABC86EE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FCA02354-BFC9-4EB5-9ABE-4C21153915EC}" type="presOf" srcId="{2DF2623F-30D9-418B-B940-82A2701AC067}" destId="{BFB87664-04C6-46E4-814C-EA76BD5BEBF7}" srcOrd="0" destOrd="0" presId="urn:microsoft.com/office/officeart/2005/8/layout/hierarchy1"/>
    <dgm:cxn modelId="{9ED442EC-B7A8-4E94-8E78-F860423D4B0F}" type="presParOf" srcId="{55681B26-C69C-4C14-B516-7667623C5BD0}" destId="{9CF244E1-F9CE-4E51-A8AD-18E3E21F1ED1}" srcOrd="0" destOrd="0" presId="urn:microsoft.com/office/officeart/2005/8/layout/hierarchy1"/>
    <dgm:cxn modelId="{E35352A9-8CBA-49A4-9F3D-F2D37E17E2C4}" type="presParOf" srcId="{9CF244E1-F9CE-4E51-A8AD-18E3E21F1ED1}" destId="{88051BAC-A931-432F-B0BE-E15DCD42B1B4}" srcOrd="0" destOrd="0" presId="urn:microsoft.com/office/officeart/2005/8/layout/hierarchy1"/>
    <dgm:cxn modelId="{AC18C67D-3A11-4FF8-9B65-B5539F7CA6ED}" type="presParOf" srcId="{88051BAC-A931-432F-B0BE-E15DCD42B1B4}" destId="{B54898AA-B68F-4F74-9DD6-2E84FB5E8456}" srcOrd="0" destOrd="0" presId="urn:microsoft.com/office/officeart/2005/8/layout/hierarchy1"/>
    <dgm:cxn modelId="{B2D9D27A-69F4-436A-BF80-C489C9F6387A}" type="presParOf" srcId="{88051BAC-A931-432F-B0BE-E15DCD42B1B4}" destId="{796CEE39-F290-4B1D-81BE-53C66F58A60B}" srcOrd="1" destOrd="0" presId="urn:microsoft.com/office/officeart/2005/8/layout/hierarchy1"/>
    <dgm:cxn modelId="{56751838-A691-4481-AB04-B50A2A3CD555}" type="presParOf" srcId="{9CF244E1-F9CE-4E51-A8AD-18E3E21F1ED1}" destId="{C99EF50E-16FF-40F7-8673-2933C060C35E}" srcOrd="1" destOrd="0" presId="urn:microsoft.com/office/officeart/2005/8/layout/hierarchy1"/>
    <dgm:cxn modelId="{46D59B83-7A54-4B0B-9892-6C4DA0AEC2D2}" type="presParOf" srcId="{C99EF50E-16FF-40F7-8673-2933C060C35E}" destId="{376E3E19-7A2E-4E17-A3D6-0AF0E5AC8DA5}" srcOrd="0" destOrd="0" presId="urn:microsoft.com/office/officeart/2005/8/layout/hierarchy1"/>
    <dgm:cxn modelId="{5DA58577-BF23-406E-A650-BD09B800BC37}" type="presParOf" srcId="{C99EF50E-16FF-40F7-8673-2933C060C35E}" destId="{F2150A58-0CEA-4371-BE8C-3188FF14E6B5}" srcOrd="1" destOrd="0" presId="urn:microsoft.com/office/officeart/2005/8/layout/hierarchy1"/>
    <dgm:cxn modelId="{16E15A07-98BB-4C26-BE04-9AFF291E2CB8}" type="presParOf" srcId="{F2150A58-0CEA-4371-BE8C-3188FF14E6B5}" destId="{B0047209-7898-422A-A6C5-DC5A8ED6674F}" srcOrd="0" destOrd="0" presId="urn:microsoft.com/office/officeart/2005/8/layout/hierarchy1"/>
    <dgm:cxn modelId="{9950BDAA-3D66-49CF-A344-B292D8A308E3}" type="presParOf" srcId="{B0047209-7898-422A-A6C5-DC5A8ED6674F}" destId="{790C67D6-F3BF-465D-90A9-4F3315B1C7F8}" srcOrd="0" destOrd="0" presId="urn:microsoft.com/office/officeart/2005/8/layout/hierarchy1"/>
    <dgm:cxn modelId="{87840BAB-E048-4964-98FE-4C5BA5893DDE}" type="presParOf" srcId="{B0047209-7898-422A-A6C5-DC5A8ED6674F}" destId="{BFB87664-04C6-46E4-814C-EA76BD5BEBF7}" srcOrd="1" destOrd="0" presId="urn:microsoft.com/office/officeart/2005/8/layout/hierarchy1"/>
    <dgm:cxn modelId="{072DCCEB-EDEC-4371-9797-BF6AAB205251}" type="presParOf" srcId="{F2150A58-0CEA-4371-BE8C-3188FF14E6B5}" destId="{59FF2D01-5E47-45A0-B608-16EBD5D86D23}" srcOrd="1" destOrd="0" presId="urn:microsoft.com/office/officeart/2005/8/layout/hierarchy1"/>
    <dgm:cxn modelId="{0A8CE7C6-61F0-4F00-8573-F20D2A5DD2E2}" type="presParOf" srcId="{59FF2D01-5E47-45A0-B608-16EBD5D86D23}" destId="{65AD1BBE-BF05-4E27-89F7-54378D842211}" srcOrd="0" destOrd="0" presId="urn:microsoft.com/office/officeart/2005/8/layout/hierarchy1"/>
    <dgm:cxn modelId="{70C31244-4C48-4585-9D89-24B5CDAEB9F9}" type="presParOf" srcId="{59FF2D01-5E47-45A0-B608-16EBD5D86D23}" destId="{76C6E55F-D8F2-40AF-82FA-D2D3F6195537}" srcOrd="1" destOrd="0" presId="urn:microsoft.com/office/officeart/2005/8/layout/hierarchy1"/>
    <dgm:cxn modelId="{B25BD922-6B8B-4FF1-968A-74603649EB95}" type="presParOf" srcId="{76C6E55F-D8F2-40AF-82FA-D2D3F6195537}" destId="{8A1B4E33-989F-47D8-B415-9D351C10DDE5}" srcOrd="0" destOrd="0" presId="urn:microsoft.com/office/officeart/2005/8/layout/hierarchy1"/>
    <dgm:cxn modelId="{271D1827-4004-4119-B85D-E1916F0C1A6F}" type="presParOf" srcId="{8A1B4E33-989F-47D8-B415-9D351C10DDE5}" destId="{A98C005A-714A-4B80-9B14-BD55C8BAF386}" srcOrd="0" destOrd="0" presId="urn:microsoft.com/office/officeart/2005/8/layout/hierarchy1"/>
    <dgm:cxn modelId="{99D0DB36-CE3D-4C40-9846-4F4699BC83F6}" type="presParOf" srcId="{8A1B4E33-989F-47D8-B415-9D351C10DDE5}" destId="{1CDC52A6-3ADB-459B-A7F8-B37CE0AC7BD8}" srcOrd="1" destOrd="0" presId="urn:microsoft.com/office/officeart/2005/8/layout/hierarchy1"/>
    <dgm:cxn modelId="{28178606-51E4-4B14-93EF-21098A94B007}" type="presParOf" srcId="{76C6E55F-D8F2-40AF-82FA-D2D3F6195537}" destId="{5E6D46DB-DE8B-4767-A30C-C0B1402E585E}" srcOrd="1" destOrd="0" presId="urn:microsoft.com/office/officeart/2005/8/layout/hierarchy1"/>
    <dgm:cxn modelId="{CA0480DB-8508-4DC7-B5B5-01033234FCD7}" type="presParOf" srcId="{C99EF50E-16FF-40F7-8673-2933C060C35E}" destId="{73709DCA-7D12-47C2-8B00-36F8922C909A}" srcOrd="2" destOrd="0" presId="urn:microsoft.com/office/officeart/2005/8/layout/hierarchy1"/>
    <dgm:cxn modelId="{272A976C-BFDC-4692-A41B-8799627A340E}" type="presParOf" srcId="{C99EF50E-16FF-40F7-8673-2933C060C35E}" destId="{B23AD7B3-82C1-4212-9406-043421DB552B}" srcOrd="3" destOrd="0" presId="urn:microsoft.com/office/officeart/2005/8/layout/hierarchy1"/>
    <dgm:cxn modelId="{CE581715-B545-45ED-9C49-1DEA001625C3}" type="presParOf" srcId="{B23AD7B3-82C1-4212-9406-043421DB552B}" destId="{90197380-FCB5-4728-8F6D-A37275109242}" srcOrd="0" destOrd="0" presId="urn:microsoft.com/office/officeart/2005/8/layout/hierarchy1"/>
    <dgm:cxn modelId="{C086EAAC-7FE8-42FF-B9DA-EB7146DE2852}" type="presParOf" srcId="{90197380-FCB5-4728-8F6D-A37275109242}" destId="{4992AD4A-CE41-49A0-BF8C-25EA6F644C1E}" srcOrd="0" destOrd="0" presId="urn:microsoft.com/office/officeart/2005/8/layout/hierarchy1"/>
    <dgm:cxn modelId="{BAE1CD17-7996-49C2-9E96-ABDE4CED7712}" type="presParOf" srcId="{90197380-FCB5-4728-8F6D-A37275109242}" destId="{49948C61-7D3A-47F1-A3B3-9E54BABC86EE}" srcOrd="1" destOrd="0" presId="urn:microsoft.com/office/officeart/2005/8/layout/hierarchy1"/>
    <dgm:cxn modelId="{20390283-FDB3-4F41-B9E3-0C9DEF50F231}" type="presParOf" srcId="{B23AD7B3-82C1-4212-9406-043421DB552B}" destId="{B4524396-F187-49F7-BAE1-E1FD40C83C12}" srcOrd="1" destOrd="0" presId="urn:microsoft.com/office/officeart/2005/8/layout/hierarchy1"/>
    <dgm:cxn modelId="{B90C660A-F994-4233-BACE-2FFAA7BA50CF}" type="presParOf" srcId="{B4524396-F187-49F7-BAE1-E1FD40C83C12}" destId="{CA138A02-8E00-402A-A978-C9C6712747CB}" srcOrd="0" destOrd="0" presId="urn:microsoft.com/office/officeart/2005/8/layout/hierarchy1"/>
    <dgm:cxn modelId="{203C0CEF-CC2B-4987-918C-CC6E88393661}" type="presParOf" srcId="{B4524396-F187-49F7-BAE1-E1FD40C83C12}" destId="{0D8101C3-5367-4695-8E8D-0C1FFF0F071F}" srcOrd="1" destOrd="0" presId="urn:microsoft.com/office/officeart/2005/8/layout/hierarchy1"/>
    <dgm:cxn modelId="{0C2949D7-2FA1-4E89-9D56-32CA72BD0274}" type="presParOf" srcId="{0D8101C3-5367-4695-8E8D-0C1FFF0F071F}" destId="{54FCFD22-225E-489E-921C-93D471637788}" srcOrd="0" destOrd="0" presId="urn:microsoft.com/office/officeart/2005/8/layout/hierarchy1"/>
    <dgm:cxn modelId="{4B7E4D38-97B0-4EDE-BF01-B5385FA4F409}" type="presParOf" srcId="{54FCFD22-225E-489E-921C-93D471637788}" destId="{E68A4EE5-98A5-4B6C-9E17-658F8216AC50}" srcOrd="0" destOrd="0" presId="urn:microsoft.com/office/officeart/2005/8/layout/hierarchy1"/>
    <dgm:cxn modelId="{E9438941-C7D7-41CF-80AB-FFB721FF3248}" type="presParOf" srcId="{54FCFD22-225E-489E-921C-93D471637788}" destId="{F23BD6E9-6EE0-4603-AD34-4DF7B4725570}" srcOrd="1" destOrd="0" presId="urn:microsoft.com/office/officeart/2005/8/layout/hierarchy1"/>
    <dgm:cxn modelId="{DDF87FCE-05FA-4D0B-955D-53332673DA40}" type="presParOf" srcId="{0D8101C3-5367-4695-8E8D-0C1FFF0F071F}" destId="{AA43478E-AF1F-40F5-9849-FAFAC4EDB6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8A02-8E00-402A-A978-C9C6712747CB}">
      <dsp:nvSpPr>
        <dsp:cNvPr id="0" name=""/>
        <dsp:cNvSpPr/>
      </dsp:nvSpPr>
      <dsp:spPr>
        <a:xfrm>
          <a:off x="5327058" y="2538711"/>
          <a:ext cx="1445835" cy="495682"/>
        </a:xfrm>
        <a:custGeom>
          <a:avLst/>
          <a:gdLst/>
          <a:ahLst/>
          <a:cxnLst/>
          <a:rect l="0" t="0" r="0" b="0"/>
          <a:pathLst>
            <a:path>
              <a:moveTo>
                <a:pt x="1445835" y="0"/>
              </a:moveTo>
              <a:lnTo>
                <a:pt x="1445835" y="343913"/>
              </a:lnTo>
              <a:lnTo>
                <a:pt x="0" y="343913"/>
              </a:lnTo>
              <a:lnTo>
                <a:pt x="0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709DCA-7D12-47C2-8B00-36F8922C909A}">
      <dsp:nvSpPr>
        <dsp:cNvPr id="0" name=""/>
        <dsp:cNvSpPr/>
      </dsp:nvSpPr>
      <dsp:spPr>
        <a:xfrm>
          <a:off x="4174834" y="1041147"/>
          <a:ext cx="2598059" cy="4572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484"/>
              </a:lnTo>
              <a:lnTo>
                <a:pt x="2598059" y="305484"/>
              </a:lnTo>
              <a:lnTo>
                <a:pt x="2598059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D1BBE-BF05-4E27-89F7-54378D842211}">
      <dsp:nvSpPr>
        <dsp:cNvPr id="0" name=""/>
        <dsp:cNvSpPr/>
      </dsp:nvSpPr>
      <dsp:spPr>
        <a:xfrm>
          <a:off x="1470416" y="2538711"/>
          <a:ext cx="1552193" cy="4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3913"/>
              </a:lnTo>
              <a:lnTo>
                <a:pt x="1552193" y="343913"/>
              </a:lnTo>
              <a:lnTo>
                <a:pt x="1552193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6E3E19-7A2E-4E17-A3D6-0AF0E5AC8DA5}">
      <dsp:nvSpPr>
        <dsp:cNvPr id="0" name=""/>
        <dsp:cNvSpPr/>
      </dsp:nvSpPr>
      <dsp:spPr>
        <a:xfrm>
          <a:off x="1470416" y="1041147"/>
          <a:ext cx="2704417" cy="457253"/>
        </a:xfrm>
        <a:custGeom>
          <a:avLst/>
          <a:gdLst/>
          <a:ahLst/>
          <a:cxnLst/>
          <a:rect l="0" t="0" r="0" b="0"/>
          <a:pathLst>
            <a:path>
              <a:moveTo>
                <a:pt x="2704417" y="0"/>
              </a:moveTo>
              <a:lnTo>
                <a:pt x="2704417" y="305484"/>
              </a:lnTo>
              <a:lnTo>
                <a:pt x="0" y="305484"/>
              </a:lnTo>
              <a:lnTo>
                <a:pt x="0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4898AA-B68F-4F74-9DD6-2E84FB5E8456}">
      <dsp:nvSpPr>
        <dsp:cNvPr id="0" name=""/>
        <dsp:cNvSpPr/>
      </dsp:nvSpPr>
      <dsp:spPr>
        <a:xfrm>
          <a:off x="3355691" y="836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CEE39-F290-4B1D-81BE-53C66F58A60B}">
      <dsp:nvSpPr>
        <dsp:cNvPr id="0" name=""/>
        <dsp:cNvSpPr/>
      </dsp:nvSpPr>
      <dsp:spPr>
        <a:xfrm>
          <a:off x="3537723" y="173766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Distractions</a:t>
          </a:r>
          <a:endParaRPr lang="en-US" sz="1800" kern="1200" dirty="0"/>
        </a:p>
      </dsp:txBody>
      <dsp:txXfrm>
        <a:off x="3568193" y="204236"/>
        <a:ext cx="1577345" cy="979371"/>
      </dsp:txXfrm>
    </dsp:sp>
    <dsp:sp modelId="{790C67D6-F3BF-465D-90A9-4F3315B1C7F8}">
      <dsp:nvSpPr>
        <dsp:cNvPr id="0" name=""/>
        <dsp:cNvSpPr/>
      </dsp:nvSpPr>
      <dsp:spPr>
        <a:xfrm>
          <a:off x="651274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87664-04C6-46E4-814C-EA76BD5BEBF7}">
      <dsp:nvSpPr>
        <dsp:cNvPr id="0" name=""/>
        <dsp:cNvSpPr/>
      </dsp:nvSpPr>
      <dsp:spPr>
        <a:xfrm>
          <a:off x="833305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External (outside stimuli)</a:t>
          </a:r>
          <a:endParaRPr lang="en-US" sz="1800" kern="1200" dirty="0"/>
        </a:p>
      </dsp:txBody>
      <dsp:txXfrm>
        <a:off x="863775" y="1701800"/>
        <a:ext cx="1577345" cy="979371"/>
      </dsp:txXfrm>
    </dsp:sp>
    <dsp:sp modelId="{A98C005A-714A-4B80-9B14-BD55C8BAF386}">
      <dsp:nvSpPr>
        <dsp:cNvPr id="0" name=""/>
        <dsp:cNvSpPr/>
      </dsp:nvSpPr>
      <dsp:spPr>
        <a:xfrm>
          <a:off x="1901367" y="3034394"/>
          <a:ext cx="2242484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C52A6-3ADB-459B-A7F8-B37CE0AC7BD8}">
      <dsp:nvSpPr>
        <dsp:cNvPr id="0" name=""/>
        <dsp:cNvSpPr/>
      </dsp:nvSpPr>
      <dsp:spPr>
        <a:xfrm>
          <a:off x="2083399" y="3207324"/>
          <a:ext cx="2242484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Other people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The studying environment</a:t>
          </a:r>
          <a:endParaRPr lang="en-US" sz="1800" kern="1200" dirty="0"/>
        </a:p>
      </dsp:txBody>
      <dsp:txXfrm>
        <a:off x="2113869" y="3237794"/>
        <a:ext cx="2181544" cy="979371"/>
      </dsp:txXfrm>
    </dsp:sp>
    <dsp:sp modelId="{4992AD4A-CE41-49A0-BF8C-25EA6F644C1E}">
      <dsp:nvSpPr>
        <dsp:cNvPr id="0" name=""/>
        <dsp:cNvSpPr/>
      </dsp:nvSpPr>
      <dsp:spPr>
        <a:xfrm>
          <a:off x="5953751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48C61-7D3A-47F1-A3B3-9E54BABC86EE}">
      <dsp:nvSpPr>
        <dsp:cNvPr id="0" name=""/>
        <dsp:cNvSpPr/>
      </dsp:nvSpPr>
      <dsp:spPr>
        <a:xfrm>
          <a:off x="6135783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Internal (within the student)</a:t>
          </a:r>
          <a:endParaRPr lang="en-US" sz="1800" kern="1200" dirty="0"/>
        </a:p>
      </dsp:txBody>
      <dsp:txXfrm>
        <a:off x="6166253" y="1701800"/>
        <a:ext cx="1577345" cy="979371"/>
      </dsp:txXfrm>
    </dsp:sp>
    <dsp:sp modelId="{E68A4EE5-98A5-4B6C-9E17-658F8216AC50}">
      <dsp:nvSpPr>
        <dsp:cNvPr id="0" name=""/>
        <dsp:cNvSpPr/>
      </dsp:nvSpPr>
      <dsp:spPr>
        <a:xfrm>
          <a:off x="4507915" y="3034394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D6E9-6EE0-4603-AD34-4DF7B4725570}">
      <dsp:nvSpPr>
        <dsp:cNvPr id="0" name=""/>
        <dsp:cNvSpPr/>
      </dsp:nvSpPr>
      <dsp:spPr>
        <a:xfrm>
          <a:off x="4689947" y="3207324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Physical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Mental</a:t>
          </a:r>
          <a:endParaRPr lang="en-US" sz="1800" kern="1200" dirty="0"/>
        </a:p>
      </dsp:txBody>
      <dsp:txXfrm>
        <a:off x="4720417" y="3237794"/>
        <a:ext cx="1577345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 could be instructed to write down their chosen techniques and explain why they think they would </a:t>
            </a:r>
            <a:r>
              <a:rPr lang="en-GB" smtClean="0"/>
              <a:t>be useful.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Lecturer to ask each question to elicit answers.</a:t>
            </a:r>
          </a:p>
          <a:p>
            <a:r>
              <a:rPr lang="en-GB" dirty="0" smtClean="0"/>
              <a:t>Record on Whiteboard/</a:t>
            </a:r>
            <a:r>
              <a:rPr lang="en-GB" dirty="0" err="1" smtClean="0"/>
              <a:t>Padlet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48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Play</a:t>
            </a:r>
            <a:r>
              <a:rPr lang="en-GB" baseline="0" dirty="0" smtClean="0"/>
              <a:t> the video in segments and discuss each one for vocabulary and meaning, summarise points on the Whiteboard.</a:t>
            </a:r>
          </a:p>
          <a:p>
            <a:r>
              <a:rPr lang="en-GB" baseline="0" dirty="0" smtClean="0"/>
              <a:t>This should result in eliciting a number of points and techniques, such as the equation, the </a:t>
            </a:r>
            <a:r>
              <a:rPr lang="en-GB" baseline="0" dirty="0" err="1" smtClean="0"/>
              <a:t>Pomodoro</a:t>
            </a:r>
            <a:r>
              <a:rPr lang="en-GB" baseline="0" dirty="0" smtClean="0"/>
              <a:t> method, eating the frog etc. Take time to discuss each of them slowly.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660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Allow 20 </a:t>
            </a:r>
            <a:r>
              <a:rPr lang="en-GB" dirty="0" err="1" smtClean="0"/>
              <a:t>mins</a:t>
            </a:r>
            <a:r>
              <a:rPr lang="en-GB" dirty="0" smtClean="0"/>
              <a:t> for a detailed discussion of the requirements and get the students to allocate time in their calendars/schedulers.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73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for-student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In7opOQWG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2y_SLOvOv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International Pre-Masters Course 2021/22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Academic Practice for International Postgraduate </a:t>
            </a:r>
            <a:r>
              <a:rPr lang="en-GB" sz="4000" dirty="0" smtClean="0">
                <a:solidFill>
                  <a:schemeClr val="bg1"/>
                </a:solidFill>
              </a:rPr>
              <a:t>Study</a:t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WGPM6003</a:t>
            </a: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</a:t>
            </a:r>
            <a:r>
              <a:rPr lang="en-GB" dirty="0" smtClean="0"/>
              <a:t>Relax and join 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Module Introduction – </a:t>
            </a:r>
            <a:br>
              <a:rPr lang="en-GB" sz="2800" dirty="0" smtClean="0"/>
            </a:br>
            <a:r>
              <a:rPr lang="en-GB" sz="2800" dirty="0" smtClean="0"/>
              <a:t>Academic </a:t>
            </a:r>
            <a:r>
              <a:rPr lang="en-GB" sz="2800" dirty="0"/>
              <a:t>Practice for International Postgraduate </a:t>
            </a:r>
            <a:r>
              <a:rPr lang="en-GB" sz="2800" dirty="0" smtClean="0"/>
              <a:t>Study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Aims</a:t>
            </a:r>
            <a:endParaRPr lang="en-GB" sz="2400" dirty="0"/>
          </a:p>
          <a:p>
            <a:r>
              <a:rPr lang="en-GB" sz="2400" dirty="0" smtClean="0"/>
              <a:t>To </a:t>
            </a:r>
            <a:r>
              <a:rPr lang="en-GB" sz="2400" dirty="0"/>
              <a:t>recognise good academic practice and apply skills necessary for Postgraduate study in the educational context of the UK.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focus will be on areas related to identifying and following appropriate academic practices and conventions and developing reflective writing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78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 hangingPunct="0"/>
            <a:endParaRPr lang="en-GB" dirty="0" smtClean="0"/>
          </a:p>
          <a:p>
            <a:pPr marL="0" lvl="0" indent="0" hangingPunct="0">
              <a:buNone/>
            </a:pPr>
            <a:r>
              <a:rPr lang="en-GB" b="1" dirty="0" smtClean="0"/>
              <a:t>TIME MANAGEMENT, MOTIVATION, UNDERSTANDING TURNITIN</a:t>
            </a:r>
            <a:endParaRPr lang="en-GB" b="1" dirty="0"/>
          </a:p>
          <a:p>
            <a:pPr lvl="0" hangingPunct="0"/>
            <a:r>
              <a:rPr lang="en-GB" b="1" dirty="0"/>
              <a:t>Demonstrating an awareness of assessment deadlines and preparation using </a:t>
            </a:r>
            <a:r>
              <a:rPr lang="en-GB" b="1" dirty="0" err="1" smtClean="0"/>
              <a:t>Turnitin</a:t>
            </a:r>
            <a:endParaRPr lang="en-GB" b="1" dirty="0" smtClean="0"/>
          </a:p>
          <a:p>
            <a:pPr marL="0" lvl="0" indent="0" hangingPunct="0">
              <a:buNone/>
            </a:pPr>
            <a:endParaRPr lang="en-GB" dirty="0" smtClean="0"/>
          </a:p>
          <a:p>
            <a:pPr marL="0" indent="0" hangingPunct="0">
              <a:buNone/>
            </a:pPr>
            <a:r>
              <a:rPr lang="en-GB" dirty="0"/>
              <a:t>REFERENCING, PARAPHRASING , QUOTATIONS</a:t>
            </a:r>
          </a:p>
          <a:p>
            <a:pPr lvl="0" hangingPunct="0"/>
            <a:r>
              <a:rPr lang="en-GB" dirty="0"/>
              <a:t>Utilising citation and referencing appropriately</a:t>
            </a:r>
          </a:p>
          <a:p>
            <a:pPr marL="0" lvl="0" indent="0" hangingPunct="0">
              <a:buNone/>
            </a:pPr>
            <a:endParaRPr lang="en-GB" b="1" dirty="0"/>
          </a:p>
          <a:p>
            <a:pPr marL="0" lvl="0" indent="0" hangingPunct="0">
              <a:buNone/>
            </a:pPr>
            <a:r>
              <a:rPr lang="en-GB" dirty="0" smtClean="0"/>
              <a:t>PREPARATION FOR OUTPUT, READING AND NOTE TAKING</a:t>
            </a:r>
            <a:r>
              <a:rPr lang="en-GB" dirty="0"/>
              <a:t> </a:t>
            </a:r>
            <a:endParaRPr lang="en-GB" dirty="0" smtClean="0"/>
          </a:p>
          <a:p>
            <a:pPr hangingPunct="0"/>
            <a:r>
              <a:rPr lang="en-GB" dirty="0"/>
              <a:t>Accessing all library provision </a:t>
            </a:r>
            <a:r>
              <a:rPr lang="en-GB" dirty="0" smtClean="0"/>
              <a:t>effectively</a:t>
            </a:r>
            <a:endParaRPr lang="en-GB" b="1" dirty="0"/>
          </a:p>
          <a:p>
            <a:pPr lvl="0" hangingPunct="0"/>
            <a:r>
              <a:rPr lang="en-GB" dirty="0"/>
              <a:t>Developing reading comprehension strategies in conjunction with </a:t>
            </a:r>
            <a:r>
              <a:rPr lang="en-GB" dirty="0" smtClean="0"/>
              <a:t>note-taking</a:t>
            </a:r>
            <a:endParaRPr lang="en-GB" b="1" dirty="0"/>
          </a:p>
          <a:p>
            <a:pPr lvl="0" hangingPunct="0"/>
            <a:r>
              <a:rPr lang="en-GB" dirty="0"/>
              <a:t>Improving reading fluency and </a:t>
            </a:r>
            <a:r>
              <a:rPr lang="en-GB" dirty="0" smtClean="0"/>
              <a:t>speed</a:t>
            </a:r>
          </a:p>
          <a:p>
            <a:pPr marL="0" lvl="0" indent="0" hangingPunct="0">
              <a:buNone/>
            </a:pPr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OUTPUT, ACADEMIC WRITING </a:t>
            </a:r>
            <a:endParaRPr lang="en-GB" b="1" dirty="0"/>
          </a:p>
          <a:p>
            <a:pPr hangingPunct="0"/>
            <a:r>
              <a:rPr lang="en-GB" dirty="0" smtClean="0"/>
              <a:t>Producing </a:t>
            </a:r>
            <a:r>
              <a:rPr lang="en-GB" dirty="0"/>
              <a:t>summaries of extended </a:t>
            </a:r>
            <a:r>
              <a:rPr lang="en-GB" dirty="0" smtClean="0"/>
              <a:t>texts</a:t>
            </a:r>
            <a:endParaRPr lang="en-GB" b="1" dirty="0"/>
          </a:p>
          <a:p>
            <a:pPr lvl="0" hangingPunct="0"/>
            <a:r>
              <a:rPr lang="en-GB" dirty="0"/>
              <a:t>Examine paragraph structure and cohesion between </a:t>
            </a:r>
            <a:r>
              <a:rPr lang="en-GB" dirty="0" smtClean="0"/>
              <a:t>paragraphs</a:t>
            </a:r>
            <a:endParaRPr lang="en-GB" b="1" dirty="0"/>
          </a:p>
          <a:p>
            <a:pPr lvl="0" hangingPunct="0"/>
            <a:r>
              <a:rPr lang="en-GB" dirty="0"/>
              <a:t>P</a:t>
            </a:r>
            <a:r>
              <a:rPr lang="en-GB" dirty="0" smtClean="0"/>
              <a:t>roofreading </a:t>
            </a:r>
            <a:r>
              <a:rPr lang="en-GB" dirty="0"/>
              <a:t>and editing skills</a:t>
            </a:r>
            <a:endParaRPr lang="en-GB" b="1" dirty="0"/>
          </a:p>
          <a:p>
            <a:pPr marL="0" indent="0" hangingPunct="0">
              <a:buNone/>
            </a:pPr>
            <a:r>
              <a:rPr lang="en-GB" dirty="0"/>
              <a:t> </a:t>
            </a: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89040"/>
            <a:ext cx="3315922" cy="186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49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Two aspects to time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Physical (creating time, making time)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Psychological (motivation, strategies for using our time efficiently)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Psychological </a:t>
            </a:r>
            <a:r>
              <a:rPr lang="en-GB" dirty="0" smtClean="0"/>
              <a:t>Time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Manage distractions and procrastination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https://blog.rescuetime.com/time-management-for-students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Directed study: </a:t>
            </a:r>
            <a:endParaRPr lang="en-GB" u="sng" dirty="0" smtClean="0"/>
          </a:p>
          <a:p>
            <a:pPr marL="0" indent="0">
              <a:buNone/>
            </a:pPr>
            <a:r>
              <a:rPr lang="en-GB" dirty="0" smtClean="0"/>
              <a:t>Read </a:t>
            </a:r>
            <a:r>
              <a:rPr lang="en-GB" dirty="0" smtClean="0"/>
              <a:t>the blog and choose the techniques you think will be useful for you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Make notes.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smtClean="0"/>
              <a:t>Activity (15 </a:t>
            </a:r>
            <a:r>
              <a:rPr lang="en-GB" sz="3200" dirty="0" err="1" smtClean="0"/>
              <a:t>mins</a:t>
            </a:r>
            <a:r>
              <a:rPr lang="en-GB" sz="3200" dirty="0" smtClean="0"/>
              <a:t>) Report </a:t>
            </a:r>
            <a:r>
              <a:rPr lang="en-GB" sz="3200" dirty="0" smtClean="0"/>
              <a:t>back to the </a:t>
            </a:r>
            <a:r>
              <a:rPr lang="en-GB" sz="3200" dirty="0" smtClean="0"/>
              <a:t>class </a:t>
            </a:r>
            <a:br>
              <a:rPr lang="en-GB" sz="3200" dirty="0" smtClean="0"/>
            </a:br>
            <a:r>
              <a:rPr lang="en-GB" sz="2400" dirty="0" smtClean="0"/>
              <a:t>You can use the White board, the chat, or you can speak</a:t>
            </a:r>
            <a:endParaRPr lang="en-GB" sz="2400" dirty="0"/>
          </a:p>
        </p:txBody>
      </p:sp>
      <p:pic>
        <p:nvPicPr>
          <p:cNvPr id="4" name="Content Placeholder 3" descr="Brainstorming | The Ultimate Curiosity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492896"/>
            <a:ext cx="3647141" cy="2904553"/>
          </a:xfrm>
        </p:spPr>
      </p:pic>
    </p:spTree>
    <p:extLst>
      <p:ext uri="{BB962C8B-B14F-4D97-AF65-F5344CB8AC3E}">
        <p14:creationId xmlns:p14="http://schemas.microsoft.com/office/powerpoint/2010/main" val="2897748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Managing distractions and procrastination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procrastination?</a:t>
            </a:r>
          </a:p>
          <a:p>
            <a:r>
              <a:rPr lang="en-GB" dirty="0" smtClean="0"/>
              <a:t>Put a definition on the Whiteboard.</a:t>
            </a:r>
          </a:p>
          <a:p>
            <a:r>
              <a:rPr lang="en-GB" dirty="0" smtClean="0"/>
              <a:t>Are you a procrastinator? </a:t>
            </a:r>
            <a:endParaRPr lang="en-GB" dirty="0"/>
          </a:p>
        </p:txBody>
      </p:sp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852936"/>
            <a:ext cx="2568327" cy="256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Activity (7 </a:t>
            </a:r>
            <a:r>
              <a:rPr lang="en-GB" dirty="0" err="1" smtClean="0"/>
              <a:t>mins</a:t>
            </a:r>
            <a:r>
              <a:rPr lang="en-GB" dirty="0" smtClean="0"/>
              <a:t>) : Video: </a:t>
            </a:r>
            <a:br>
              <a:rPr lang="en-GB" dirty="0" smtClean="0"/>
            </a:br>
            <a:r>
              <a:rPr lang="en-GB" sz="2700" dirty="0" smtClean="0"/>
              <a:t>Procrastination the evolutionary brain development perspective 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Watch the short video and discuss any words you don’t know.</a:t>
            </a:r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2051720" y="2924944"/>
            <a:ext cx="2016224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297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30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Watch the video at 0.75 speed (he talks too fast)</a:t>
            </a:r>
          </a:p>
          <a:p>
            <a:r>
              <a:rPr lang="en-GB" dirty="0" smtClean="0"/>
              <a:t>Summarise the main points on the Whiteboard.</a:t>
            </a:r>
          </a:p>
          <a:p>
            <a:r>
              <a:rPr lang="en-GB" dirty="0" smtClean="0"/>
              <a:t>Reflect on whether the points raised apply to you and how you can use them.</a:t>
            </a:r>
          </a:p>
          <a:p>
            <a:endParaRPr lang="en-GB" dirty="0"/>
          </a:p>
        </p:txBody>
      </p:sp>
      <p:sp>
        <p:nvSpPr>
          <p:cNvPr id="5" name="Action Button: Movie 4">
            <a:hlinkClick r:id="rId3" highlightClick="1"/>
          </p:cNvPr>
          <p:cNvSpPr/>
          <p:nvPr/>
        </p:nvSpPr>
        <p:spPr>
          <a:xfrm>
            <a:off x="6948264" y="188640"/>
            <a:ext cx="1872208" cy="10801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352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ree stock photo of break time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5" y="274638"/>
            <a:ext cx="7647864" cy="5098577"/>
          </a:xfrm>
        </p:spPr>
      </p:pic>
    </p:spTree>
    <p:extLst>
      <p:ext uri="{BB962C8B-B14F-4D97-AF65-F5344CB8AC3E}">
        <p14:creationId xmlns:p14="http://schemas.microsoft.com/office/powerpoint/2010/main" val="230472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Dealing with </a:t>
            </a:r>
            <a:r>
              <a:rPr lang="en-GB" sz="3200" dirty="0" smtClean="0"/>
              <a:t>Distractions whilst studying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r>
              <a:rPr lang="en-GB" dirty="0" smtClean="0"/>
              <a:t>Distractions </a:t>
            </a:r>
            <a:r>
              <a:rPr lang="en-GB" dirty="0"/>
              <a:t>always mean that your productivity and performance is decreasing. It means that you are focused on a different task in the meantime</a:t>
            </a:r>
          </a:p>
          <a:p>
            <a:r>
              <a:rPr lang="en-GB" dirty="0" smtClean="0"/>
              <a:t>A </a:t>
            </a:r>
            <a:r>
              <a:rPr lang="en-GB" dirty="0"/>
              <a:t>lot of time and energy is wasted due to continuous distractions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are Distractions?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773487"/>
              </p:ext>
            </p:extLst>
          </p:nvPr>
        </p:nvGraphicFramePr>
        <p:xfrm>
          <a:off x="457200" y="908721"/>
          <a:ext cx="82296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67744" y="523581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Technische</a:t>
            </a:r>
            <a:r>
              <a:rPr lang="en-GB" dirty="0" smtClean="0"/>
              <a:t> </a:t>
            </a:r>
            <a:r>
              <a:rPr lang="en-GB" dirty="0" err="1" smtClean="0"/>
              <a:t>Universitaet</a:t>
            </a:r>
            <a:r>
              <a:rPr lang="en-GB" dirty="0" smtClean="0"/>
              <a:t>, Darmstadt,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Internal </a:t>
            </a:r>
            <a:r>
              <a:rPr lang="en-GB" dirty="0" smtClean="0"/>
              <a:t>Distractions</a:t>
            </a:r>
            <a:br>
              <a:rPr lang="en-GB" dirty="0" smtClean="0"/>
            </a:br>
            <a:r>
              <a:rPr lang="en-GB" sz="3600" dirty="0"/>
              <a:t>Pay attention to personal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39248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Hunger </a:t>
            </a:r>
            <a:r>
              <a:rPr lang="en-GB" b="1" dirty="0"/>
              <a:t>&amp; Thirst </a:t>
            </a:r>
            <a:r>
              <a:rPr lang="en-GB" b="1" dirty="0" smtClean="0"/>
              <a:t>                         </a:t>
            </a:r>
          </a:p>
          <a:p>
            <a:pPr marL="0" indent="0">
              <a:buNone/>
            </a:pPr>
            <a:r>
              <a:rPr lang="en-GB" dirty="0" smtClean="0"/>
              <a:t>Pay </a:t>
            </a:r>
            <a:r>
              <a:rPr lang="en-GB" dirty="0"/>
              <a:t>attention to eating and hydration! </a:t>
            </a:r>
            <a:endParaRPr lang="en-GB" dirty="0" smtClean="0"/>
          </a:p>
          <a:p>
            <a:r>
              <a:rPr lang="en-GB" dirty="0" smtClean="0"/>
              <a:t>Small </a:t>
            </a:r>
            <a:r>
              <a:rPr lang="en-GB" dirty="0"/>
              <a:t>meals/snacks keep you in good shape.</a:t>
            </a:r>
          </a:p>
          <a:p>
            <a:r>
              <a:rPr lang="en-GB" dirty="0" smtClean="0"/>
              <a:t>If </a:t>
            </a:r>
            <a:r>
              <a:rPr lang="en-GB" dirty="0"/>
              <a:t>you stay hydrated you are more likely to stay focused and you are more inclined to perform at a higher level!</a:t>
            </a:r>
          </a:p>
          <a:p>
            <a:pPr marL="0" indent="0">
              <a:buNone/>
            </a:pPr>
            <a:r>
              <a:rPr lang="en-GB" b="1" dirty="0" smtClean="0"/>
              <a:t>Tiredness</a:t>
            </a:r>
            <a:r>
              <a:rPr lang="en-GB" dirty="0" smtClean="0"/>
              <a:t>                        </a:t>
            </a:r>
          </a:p>
          <a:p>
            <a:pPr marL="0" indent="0">
              <a:buNone/>
            </a:pPr>
            <a:r>
              <a:rPr lang="en-GB" dirty="0" smtClean="0"/>
              <a:t>If </a:t>
            </a:r>
            <a:r>
              <a:rPr lang="en-GB" dirty="0"/>
              <a:t>you are tired you have a harder time focusing, you will work slower </a:t>
            </a:r>
            <a:r>
              <a:rPr lang="en-GB" dirty="0" smtClean="0"/>
              <a:t>and </a:t>
            </a:r>
            <a:r>
              <a:rPr lang="en-GB" dirty="0"/>
              <a:t>make more mistakes</a:t>
            </a:r>
          </a:p>
          <a:p>
            <a:r>
              <a:rPr lang="en-GB" dirty="0" smtClean="0"/>
              <a:t>Regular </a:t>
            </a:r>
            <a:r>
              <a:rPr lang="en-GB" dirty="0"/>
              <a:t>Breaks! During breaks you should give body and mind a variety to work: for example, physical activity </a:t>
            </a:r>
            <a:r>
              <a:rPr lang="en-GB" dirty="0" smtClean="0"/>
              <a:t>outside</a:t>
            </a:r>
          </a:p>
          <a:p>
            <a:pPr marL="0" indent="0">
              <a:buNone/>
            </a:pPr>
            <a:r>
              <a:rPr lang="en-GB" b="1" dirty="0" smtClean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Employees </a:t>
            </a:r>
            <a:r>
              <a:rPr lang="en-GB" dirty="0"/>
              <a:t>spend about 85% of their working time sitting on their desk </a:t>
            </a:r>
            <a:endParaRPr lang="en-GB" dirty="0" smtClean="0"/>
          </a:p>
          <a:p>
            <a:r>
              <a:rPr lang="en-GB" dirty="0" smtClean="0"/>
              <a:t>Go </a:t>
            </a:r>
            <a:r>
              <a:rPr lang="en-GB" dirty="0"/>
              <a:t>and move a little bit outside during your breaks. Get some fresh air!</a:t>
            </a:r>
          </a:p>
          <a:p>
            <a:r>
              <a:rPr lang="en-GB" dirty="0" smtClean="0"/>
              <a:t>Our </a:t>
            </a:r>
            <a:r>
              <a:rPr lang="en-GB" dirty="0"/>
              <a:t>brain needs plenty of oxygen, therefore, we have to make sure fresh </a:t>
            </a:r>
            <a:r>
              <a:rPr lang="en-GB" dirty="0" smtClean="0"/>
              <a:t>air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External </a:t>
            </a:r>
            <a:r>
              <a:rPr lang="en-GB" dirty="0" smtClean="0"/>
              <a:t>Distractions</a:t>
            </a:r>
            <a:br>
              <a:rPr lang="en-GB" dirty="0" smtClean="0"/>
            </a:br>
            <a:r>
              <a:rPr lang="en-GB" dirty="0" smtClean="0"/>
              <a:t>Be aware of your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Phone/other devices</a:t>
            </a:r>
          </a:p>
          <a:p>
            <a:r>
              <a:rPr lang="en-GB" dirty="0" smtClean="0"/>
              <a:t>Do your notifications ping constantly?</a:t>
            </a:r>
          </a:p>
          <a:p>
            <a:pPr marL="0" indent="0">
              <a:buNone/>
            </a:pPr>
            <a:r>
              <a:rPr lang="en-GB" b="1" dirty="0" smtClean="0"/>
              <a:t>Organisation </a:t>
            </a:r>
            <a:r>
              <a:rPr lang="en-GB" b="1" dirty="0"/>
              <a:t>of your </a:t>
            </a:r>
            <a:r>
              <a:rPr lang="en-GB" b="1" dirty="0" smtClean="0"/>
              <a:t>Desk/studying device?</a:t>
            </a:r>
          </a:p>
          <a:p>
            <a:r>
              <a:rPr lang="en-GB" dirty="0" smtClean="0"/>
              <a:t>How </a:t>
            </a:r>
            <a:r>
              <a:rPr lang="en-GB" dirty="0"/>
              <a:t>is YOUR desk organized? Do you find yourself looking for important documents all the time?</a:t>
            </a:r>
          </a:p>
          <a:p>
            <a:r>
              <a:rPr lang="en-GB" dirty="0" smtClean="0"/>
              <a:t>How are your files and folders organised? Do you know where to find </a:t>
            </a:r>
            <a:r>
              <a:rPr lang="en-GB" dirty="0"/>
              <a:t>the documents that you </a:t>
            </a:r>
            <a:r>
              <a:rPr lang="en-GB" dirty="0" smtClean="0"/>
              <a:t>need?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Lighting/seating/desk</a:t>
            </a:r>
            <a:r>
              <a:rPr lang="en-GB" dirty="0" smtClean="0"/>
              <a:t> </a:t>
            </a:r>
          </a:p>
          <a:p>
            <a:r>
              <a:rPr lang="en-GB" dirty="0" smtClean="0"/>
              <a:t>Is </a:t>
            </a:r>
            <a:r>
              <a:rPr lang="en-GB" dirty="0"/>
              <a:t>the lighting comfortable for your eyes</a:t>
            </a:r>
            <a:r>
              <a:rPr lang="en-GB" dirty="0" smtClean="0"/>
              <a:t>?</a:t>
            </a:r>
          </a:p>
          <a:p>
            <a:r>
              <a:rPr lang="en-GB" dirty="0" smtClean="0"/>
              <a:t>Is your work space comfortable?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Meetings </a:t>
            </a:r>
            <a:r>
              <a:rPr lang="en-GB" b="1" dirty="0"/>
              <a:t>and Calls </a:t>
            </a:r>
            <a:endParaRPr lang="en-GB" b="1" dirty="0" smtClean="0"/>
          </a:p>
          <a:p>
            <a:r>
              <a:rPr lang="en-GB" dirty="0" smtClean="0"/>
              <a:t>It </a:t>
            </a:r>
            <a:r>
              <a:rPr lang="en-GB" dirty="0"/>
              <a:t>is not rude or impolite to tell a visitor or caller that you are focused on a different task and that you will return the call afterwards.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579296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The teacher will put you into break-out rooms.</a:t>
            </a:r>
          </a:p>
          <a:p>
            <a:r>
              <a:rPr lang="en-GB" sz="2400" dirty="0" smtClean="0"/>
              <a:t>In your groups discuss some internal and external distractions and what you will do to eliminate them. </a:t>
            </a:r>
          </a:p>
          <a:p>
            <a:r>
              <a:rPr lang="en-GB" sz="2400" dirty="0" smtClean="0"/>
              <a:t>Create a poster to show the distractions and the solutions</a:t>
            </a:r>
          </a:p>
          <a:p>
            <a:r>
              <a:rPr lang="en-GB" sz="2400" dirty="0" smtClean="0"/>
              <a:t>Share the poster with the rest of the class</a:t>
            </a:r>
            <a:endParaRPr lang="en-GB" sz="2400" dirty="0"/>
          </a:p>
        </p:txBody>
      </p:sp>
      <p:pic>
        <p:nvPicPr>
          <p:cNvPr id="4" name="Picture 3" descr="Classroom Education School -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416349"/>
            <a:ext cx="2952610" cy="2100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259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Congratulations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266429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After session 1 and 2 you should now be able to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Organise your week to allocate sufficient time to study</a:t>
            </a:r>
          </a:p>
          <a:p>
            <a:r>
              <a:rPr lang="en-GB" dirty="0" smtClean="0"/>
              <a:t>Begin to know what exactly you will do in your allocated time</a:t>
            </a:r>
          </a:p>
          <a:p>
            <a:r>
              <a:rPr lang="en-GB" dirty="0" smtClean="0"/>
              <a:t>Be able to recognise procrastination and what to do about it</a:t>
            </a:r>
          </a:p>
          <a:p>
            <a:r>
              <a:rPr lang="en-GB" dirty="0" smtClean="0"/>
              <a:t>Have some strategies to deal with distractions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               YOU ARE READY TO GO!!!!!! </a:t>
            </a:r>
          </a:p>
          <a:p>
            <a:endParaRPr lang="en-GB" dirty="0"/>
          </a:p>
        </p:txBody>
      </p:sp>
      <p:pic>
        <p:nvPicPr>
          <p:cNvPr id="4" name="Picture 3" descr="The Winners of My Curl Up With a Cozy Four-Book Giveaway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0516"/>
            <a:ext cx="7488832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878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 smtClean="0"/>
              <a:t>Detailed planning  for Assessment </a:t>
            </a:r>
            <a:r>
              <a:rPr lang="en-US" sz="2700" b="1" dirty="0" smtClean="0"/>
              <a:t>WGPM6002</a:t>
            </a:r>
            <a:r>
              <a:rPr lang="en-GB" sz="2700" dirty="0" smtClean="0"/>
              <a:t>:  </a:t>
            </a:r>
            <a:br>
              <a:rPr lang="en-GB" sz="2700" dirty="0" smtClean="0"/>
            </a:br>
            <a:r>
              <a:rPr lang="en-GB" sz="2700" dirty="0" smtClean="0"/>
              <a:t>Academic </a:t>
            </a:r>
            <a:r>
              <a:rPr lang="en-GB" sz="2700" dirty="0"/>
              <a:t>Practice for International Postgraduate Study</a:t>
            </a:r>
            <a:r>
              <a:rPr lang="en-GB" sz="4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4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 smtClean="0">
                <a:solidFill>
                  <a:schemeClr val="bg1"/>
                </a:solidFill>
              </a:rPr>
              <a:t>Academic </a:t>
            </a:r>
            <a:r>
              <a:rPr lang="en-GB" dirty="0">
                <a:solidFill>
                  <a:schemeClr val="bg1"/>
                </a:solidFill>
              </a:rPr>
              <a:t>Practice for International Postgraduate Study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Assessment 1: </a:t>
            </a:r>
          </a:p>
          <a:p>
            <a:r>
              <a:rPr lang="en-GB" sz="2400" dirty="0" smtClean="0"/>
              <a:t>Portfolio 2000 words</a:t>
            </a:r>
          </a:p>
          <a:p>
            <a:r>
              <a:rPr lang="en-GB" sz="2400" dirty="0" smtClean="0"/>
              <a:t>Weighting: 100% </a:t>
            </a:r>
          </a:p>
          <a:p>
            <a:endParaRPr lang="en-GB" dirty="0"/>
          </a:p>
        </p:txBody>
      </p:sp>
      <p:pic>
        <p:nvPicPr>
          <p:cNvPr id="8" name="Picture 7" descr="Experiment with different technologies for formative ...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8" r="12486"/>
          <a:stretch/>
        </p:blipFill>
        <p:spPr>
          <a:xfrm>
            <a:off x="3755112" y="1268760"/>
            <a:ext cx="4849336" cy="417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449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Directed Study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144016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Working with your scheduler/calendar decide how much time you will spend on learning what we covered in lectures and how much on completing the portfolio.</a:t>
            </a:r>
          </a:p>
          <a:p>
            <a:r>
              <a:rPr lang="en-GB" sz="2000" dirty="0" smtClean="0"/>
              <a:t>Use your time management skills.</a:t>
            </a:r>
            <a:endParaRPr lang="en-GB" sz="2000" dirty="0"/>
          </a:p>
        </p:txBody>
      </p:sp>
      <p:pic>
        <p:nvPicPr>
          <p:cNvPr id="4" name="Picture 3" descr="Time management/Dimensionality - Wikiversit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000" y="2492897"/>
            <a:ext cx="6208312" cy="2820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Cottrell, S. (2013).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Technische</a:t>
            </a:r>
            <a:r>
              <a:rPr lang="en-GB" dirty="0" smtClean="0"/>
              <a:t> </a:t>
            </a:r>
            <a:r>
              <a:rPr lang="en-GB" dirty="0" err="1" smtClean="0"/>
              <a:t>Universitaet</a:t>
            </a:r>
            <a:r>
              <a:rPr lang="en-GB" dirty="0" smtClean="0"/>
              <a:t> Darmstadt (2012). Dealing with Distractions at your Workplace.</a:t>
            </a:r>
          </a:p>
          <a:p>
            <a:pPr marL="0" indent="0">
              <a:buNone/>
            </a:pPr>
            <a:r>
              <a:rPr lang="en-GB" dirty="0"/>
              <a:t>https://www.slideshare.net/frikadellenbaum1/dealing-with-distractions-13540433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2920</TotalTime>
  <Words>1039</Words>
  <Application>Microsoft Office PowerPoint</Application>
  <PresentationFormat>On-screen Show (4:3)</PresentationFormat>
  <Paragraphs>135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MS PGothic</vt:lpstr>
      <vt:lpstr>Arial</vt:lpstr>
      <vt:lpstr>Calibri</vt:lpstr>
      <vt:lpstr>Myriad Pro</vt:lpstr>
      <vt:lpstr>Times New Roman</vt:lpstr>
      <vt:lpstr>20140311PresentationUWTSDTemplate</vt:lpstr>
      <vt:lpstr> International Pre-Masters Course 2021/22 Academic Practice for International Postgraduate Study WGPM6003   </vt:lpstr>
      <vt:lpstr>Online Etiquette</vt:lpstr>
      <vt:lpstr>Module Introduction –  Academic Practice for International Postgraduate Study</vt:lpstr>
      <vt:lpstr>Module Content</vt:lpstr>
      <vt:lpstr>Time Management</vt:lpstr>
      <vt:lpstr>Psychological Time Management</vt:lpstr>
      <vt:lpstr>Activity (15 mins) Report back to the class  You can use the White board, the chat, or you can speak</vt:lpstr>
      <vt:lpstr>2. Managing distractions and procrastination</vt:lpstr>
      <vt:lpstr>Activity (7 mins) : Video:  Procrastination the evolutionary brain development perspective </vt:lpstr>
      <vt:lpstr>Activity 30 mins</vt:lpstr>
      <vt:lpstr>PowerPoint Presentation</vt:lpstr>
      <vt:lpstr>Dealing with Distractions whilst studying</vt:lpstr>
      <vt:lpstr>What are Distractions?</vt:lpstr>
      <vt:lpstr>Internal Distractions Pay attention to personal needs</vt:lpstr>
      <vt:lpstr>External Distractions Be aware of your environment</vt:lpstr>
      <vt:lpstr>Activity 20 mins</vt:lpstr>
      <vt:lpstr>Congratulations</vt:lpstr>
      <vt:lpstr>  Detailed planning  for Assessment WGPM6002:   Academic Practice for International Postgraduate Study Academic Practice for International Postgraduate Study</vt:lpstr>
      <vt:lpstr>Directed Study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62</cp:revision>
  <dcterms:created xsi:type="dcterms:W3CDTF">2015-04-14T15:21:28Z</dcterms:created>
  <dcterms:modified xsi:type="dcterms:W3CDTF">2021-06-07T11:23:12Z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