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5" r:id="rId6"/>
    <p:sldId id="270" r:id="rId7"/>
    <p:sldId id="268"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DF6646-75C9-4725-981F-A10A17225C58}" v="5" dt="2026-03-23T08:12:19.729"/>
    <p1510:client id="{241F5A9B-DD0B-4361-8723-FE2FF026A67D}" v="1" dt="2026-03-23T09:03:55.762"/>
    <p1510:client id="{86E70E5F-74B6-495B-A1D3-0AC67FCAA7F5}" v="2" dt="2026-03-22T23:41:47.322"/>
    <p1510:client id="{D0596F98-B163-4C76-92B6-A61CD2F3C082}" v="2" dt="2026-03-23T06:24:52.727"/>
    <p1510:client id="{F54075D8-E9EF-4A8A-B0B9-EC294424AC7B}" v="6" dt="2026-03-23T01:00:48.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3356537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1318596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155633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B38EB41-8940-4552-B1BB-04D97E445B7C}"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388737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B38EB41-8940-4552-B1BB-04D97E445B7C}"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325578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B38EB41-8940-4552-B1BB-04D97E445B7C}"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2114071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38EB41-8940-4552-B1BB-04D97E445B7C}"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2610004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B38EB41-8940-4552-B1BB-04D97E445B7C}"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787435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6ABF53-6BD2-4B03-8B5A-341DEE8E38B5}" type="slidenum">
              <a:rPr lang="en-GB" smtClean="0"/>
              <a:t>‹#›</a:t>
            </a:fld>
            <a:endParaRPr lang="en-GB"/>
          </a:p>
        </p:txBody>
      </p:sp>
      <p:sp>
        <p:nvSpPr>
          <p:cNvPr id="5" name="Date Placeholder 4"/>
          <p:cNvSpPr>
            <a:spLocks noGrp="1"/>
          </p:cNvSpPr>
          <p:nvPr>
            <p:ph type="dt" sz="half" idx="10"/>
          </p:nvPr>
        </p:nvSpPr>
        <p:spPr/>
        <p:txBody>
          <a:bodyPr/>
          <a:lstStyle/>
          <a:p>
            <a:fld id="{2B38EB41-8940-4552-B1BB-04D97E445B7C}" type="datetimeFigureOut">
              <a:rPr lang="en-GB" smtClean="0"/>
              <a:t>23/03/2026</a:t>
            </a:fld>
            <a:endParaRPr lang="en-GB"/>
          </a:p>
        </p:txBody>
      </p:sp>
    </p:spTree>
    <p:extLst>
      <p:ext uri="{BB962C8B-B14F-4D97-AF65-F5344CB8AC3E}">
        <p14:creationId xmlns:p14="http://schemas.microsoft.com/office/powerpoint/2010/main" val="2797093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375494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7693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3497519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27424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1532961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2096660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38EB41-8940-4552-B1BB-04D97E445B7C}"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6ABF53-6BD2-4B03-8B5A-341DEE8E38B5}" type="slidenum">
              <a:rPr lang="en-GB" smtClean="0"/>
              <a:t>‹#›</a:t>
            </a:fld>
            <a:endParaRPr lang="en-GB"/>
          </a:p>
        </p:txBody>
      </p:sp>
    </p:spTree>
    <p:extLst>
      <p:ext uri="{BB962C8B-B14F-4D97-AF65-F5344CB8AC3E}">
        <p14:creationId xmlns:p14="http://schemas.microsoft.com/office/powerpoint/2010/main" val="3007681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B38EB41-8940-4552-B1BB-04D97E445B7C}" type="datetimeFigureOut">
              <a:rPr lang="en-GB" smtClean="0"/>
              <a:t>23/03/2026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6ABF53-6BD2-4B03-8B5A-341DEE8E38B5}" type="slidenum">
              <a:rPr lang="en-GB" smtClean="0"/>
              <a:t>‹#›</a:t>
            </a:fld>
            <a:endParaRPr lang="en-GB"/>
          </a:p>
        </p:txBody>
      </p:sp>
    </p:spTree>
    <p:extLst>
      <p:ext uri="{BB962C8B-B14F-4D97-AF65-F5344CB8AC3E}">
        <p14:creationId xmlns:p14="http://schemas.microsoft.com/office/powerpoint/2010/main" val="137579906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uksm.org.uk/2024/09/30/10-the-importance-of-teamwork-in-health-and-social-care/" TargetMode="External"/><Relationship Id="rId2" Type="http://schemas.openxmlformats.org/officeDocument/2006/relationships/hyperlink" Target="https://carelearning.org.uk/blog/team-management/what-is-team-working-in-health-and-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5">
            <a:extLst>
              <a:ext uri="{FF2B5EF4-FFF2-40B4-BE49-F238E27FC236}">
                <a16:creationId xmlns:a16="http://schemas.microsoft.com/office/drawing/2014/main" id="{2EFB87D7-C199-2A63-390D-A426D08AAEF4}"/>
              </a:ext>
            </a:extLst>
          </p:cNvPr>
          <p:cNvSpPr>
            <a:spLocks noChangeArrowheads="1"/>
          </p:cNvSpPr>
          <p:nvPr/>
        </p:nvSpPr>
        <p:spPr bwMode="auto">
          <a:xfrm>
            <a:off x="-1" y="0"/>
            <a:ext cx="3398256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8" name="Picture 1" descr="A close-up of a sign&#10;&#10;AI-generated content may be incorrect.">
            <a:extLst>
              <a:ext uri="{FF2B5EF4-FFF2-40B4-BE49-F238E27FC236}">
                <a16:creationId xmlns:a16="http://schemas.microsoft.com/office/drawing/2014/main" id="{C067F5C2-CD3A-EDDD-672B-C7DC94CB24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7737" y="0"/>
            <a:ext cx="4582265" cy="288512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6">
            <a:extLst>
              <a:ext uri="{FF2B5EF4-FFF2-40B4-BE49-F238E27FC236}">
                <a16:creationId xmlns:a16="http://schemas.microsoft.com/office/drawing/2014/main" id="{6679B809-65DD-5AE9-E040-E09E278DBA98}"/>
              </a:ext>
            </a:extLst>
          </p:cNvPr>
          <p:cNvSpPr>
            <a:spLocks noChangeArrowheads="1"/>
          </p:cNvSpPr>
          <p:nvPr/>
        </p:nvSpPr>
        <p:spPr bwMode="auto">
          <a:xfrm>
            <a:off x="422030" y="1703652"/>
            <a:ext cx="8139166"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Name</a:t>
            </a:r>
            <a:r>
              <a:rPr kumimoji="0" lang="en-GB" altLang="en-US" sz="2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Nancy Kanon</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Student ID</a:t>
            </a:r>
            <a:r>
              <a:rPr kumimoji="0" lang="en-GB" altLang="en-US" sz="2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2441707</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a:t>
            </a:r>
            <a:r>
              <a:rPr kumimoji="0" lang="en-GB" altLang="en-US" sz="2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Professional Development within health and social care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Code</a:t>
            </a:r>
            <a:r>
              <a:rPr kumimoji="0" lang="en-GB" altLang="en-US" sz="2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LCHS4009</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Lecturer:</a:t>
            </a:r>
            <a:r>
              <a:rPr kumimoji="0" lang="en-GB" altLang="en-US" sz="2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altLang="en-US" sz="2400" dirty="0">
                <a:latin typeface="Arial" panose="020B0604020202020204" pitchFamily="34" charset="0"/>
                <a:ea typeface="Aptos" panose="020B0004020202020204" pitchFamily="34" charset="0"/>
                <a:cs typeface="Arial" panose="020B0604020202020204" pitchFamily="34" charset="0"/>
              </a:rPr>
              <a:t>Dr Christopher </a:t>
            </a:r>
            <a:endParaRPr kumimoji="0" lang="en-GB" altLang="en-US" sz="2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Assignment Title</a:t>
            </a:r>
            <a:r>
              <a:rPr kumimoji="0" lang="en-GB" altLang="en-US" sz="2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Self-Awareness Presentation</a:t>
            </a:r>
            <a:endParaRPr kumimoji="0" lang="en-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0651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8E19F-0E3B-8A17-640C-B52C093175BE}"/>
              </a:ext>
            </a:extLst>
          </p:cNvPr>
          <p:cNvSpPr>
            <a:spLocks noGrp="1"/>
          </p:cNvSpPr>
          <p:nvPr>
            <p:ph type="title"/>
          </p:nvPr>
        </p:nvSpPr>
        <p:spPr/>
        <p:txBody>
          <a:bodyPr>
            <a:normAutofit fontScale="90000"/>
          </a:bodyPr>
          <a:lstStyle/>
          <a:p>
            <a:r>
              <a:rPr lang="en-GB" dirty="0"/>
              <a:t>            </a:t>
            </a:r>
            <a:r>
              <a:rPr lang="en-GB" sz="6700" dirty="0"/>
              <a:t> </a:t>
            </a:r>
            <a:r>
              <a:rPr lang="en-GB" sz="1600" dirty="0"/>
              <a:t>     </a:t>
            </a:r>
            <a:br>
              <a:rPr lang="en-GB" sz="1600" dirty="0"/>
            </a:br>
            <a:r>
              <a:rPr lang="en-GB" sz="1600" dirty="0"/>
              <a:t>   </a:t>
            </a:r>
            <a:br>
              <a:rPr lang="en-GB" sz="1600" dirty="0"/>
            </a:br>
            <a:br>
              <a:rPr lang="en-GB" sz="1600" dirty="0"/>
            </a:br>
            <a:br>
              <a:rPr lang="en-GB" sz="1600" dirty="0"/>
            </a:br>
            <a:r>
              <a:rPr lang="en-GB" sz="6000" dirty="0">
                <a:latin typeface="Arial" panose="020B0604020202020204" pitchFamily="34" charset="0"/>
                <a:cs typeface="Arial" panose="020B0604020202020204" pitchFamily="34" charset="0"/>
              </a:rPr>
              <a:t>Working in a Teams in</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Health and Social Care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166274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0A2A2-8136-1648-941E-2C33C6D1832E}"/>
              </a:ext>
            </a:extLst>
          </p:cNvPr>
          <p:cNvSpPr>
            <a:spLocks noGrp="1"/>
          </p:cNvSpPr>
          <p:nvPr>
            <p:ph type="title"/>
          </p:nvPr>
        </p:nvSpPr>
        <p:spPr>
          <a:xfrm>
            <a:off x="5536734" y="609600"/>
            <a:ext cx="3737268" cy="1320800"/>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A37BEAED-B3E7-2B97-91E9-110011CC7FFE}"/>
              </a:ext>
            </a:extLst>
          </p:cNvPr>
          <p:cNvSpPr>
            <a:spLocks noGrp="1"/>
          </p:cNvSpPr>
          <p:nvPr>
            <p:ph idx="1"/>
          </p:nvPr>
        </p:nvSpPr>
        <p:spPr>
          <a:xfrm>
            <a:off x="5209563" y="2160589"/>
            <a:ext cx="4064439" cy="3880773"/>
          </a:xfrm>
        </p:spPr>
        <p:txBody>
          <a:bodyPr>
            <a:normAutofit/>
          </a:bodyPr>
          <a:lstStyle/>
          <a:p>
            <a:pPr marL="0" indent="0">
              <a:buNone/>
            </a:pPr>
            <a:r>
              <a:rPr lang="en-GB" dirty="0">
                <a:latin typeface="Arial" panose="020B0604020202020204" pitchFamily="34" charset="0"/>
                <a:cs typeface="Arial" panose="020B0604020202020204" pitchFamily="34" charset="0"/>
              </a:rPr>
              <a:t> </a:t>
            </a:r>
          </a:p>
          <a:p>
            <a:r>
              <a:rPr lang="en-GB" dirty="0"/>
              <a:t>Teamwork means people working together toward the same goals. In health and social care, this involves different professionals—such as nurses, doctors, social workers, and therapists—sharing information, supporting each other, and coordinating care to meet a patient’s needs.</a:t>
            </a:r>
            <a:endParaRPr lang="en-GB" dirty="0">
              <a:latin typeface="Arial" panose="020B0604020202020204" pitchFamily="34" charset="0"/>
              <a:cs typeface="Arial" panose="020B0604020202020204" pitchFamily="34" charset="0"/>
            </a:endParaRPr>
          </a:p>
          <a:p>
            <a:pPr>
              <a:lnSpc>
                <a:spcPct val="90000"/>
              </a:lnSpc>
            </a:pPr>
            <a:endParaRPr lang="en-GB" dirty="0"/>
          </a:p>
          <a:p>
            <a:pPr>
              <a:lnSpc>
                <a:spcPct val="90000"/>
              </a:lnSpc>
            </a:pPr>
            <a:endParaRPr lang="en-GB" dirty="0"/>
          </a:p>
          <a:p>
            <a:pPr marL="0" indent="0">
              <a:lnSpc>
                <a:spcPct val="90000"/>
              </a:lnSpc>
              <a:buNone/>
            </a:pPr>
            <a:endParaRPr lang="en-GB" dirty="0"/>
          </a:p>
          <a:p>
            <a:pPr>
              <a:lnSpc>
                <a:spcPct val="90000"/>
              </a:lnSpc>
            </a:pPr>
            <a:endParaRPr lang="en-GB" dirty="0"/>
          </a:p>
          <a:p>
            <a:pPr marL="0" indent="0">
              <a:lnSpc>
                <a:spcPct val="90000"/>
              </a:lnSpc>
              <a:buNone/>
            </a:pPr>
            <a:endParaRPr lang="en-GB" dirty="0"/>
          </a:p>
        </p:txBody>
      </p:sp>
      <p:pic>
        <p:nvPicPr>
          <p:cNvPr id="3074" name="Picture 2">
            <a:extLst>
              <a:ext uri="{FF2B5EF4-FFF2-40B4-BE49-F238E27FC236}">
                <a16:creationId xmlns:a16="http://schemas.microsoft.com/office/drawing/2014/main" id="{C7F92DDA-1EC0-72C9-FE1E-DBD46F6651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514" r="20269"/>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3101" name="Isosceles Triangle 310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Rectangle 1">
            <a:extLst>
              <a:ext uri="{FF2B5EF4-FFF2-40B4-BE49-F238E27FC236}">
                <a16:creationId xmlns:a16="http://schemas.microsoft.com/office/drawing/2014/main" id="{C336F3B0-2EEB-8133-B8B2-FC1A7E8B00AE}"/>
              </a:ext>
            </a:extLst>
          </p:cNvPr>
          <p:cNvSpPr>
            <a:spLocks noChangeArrowheads="1"/>
          </p:cNvSpPr>
          <p:nvPr/>
        </p:nvSpPr>
        <p:spPr bwMode="auto">
          <a:xfrm>
            <a:off x="-1" y="-161808"/>
            <a:ext cx="1289117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tabLst/>
            </a:pPr>
            <a:r>
              <a:rPr kumimoji="0" lang="en-US" altLang="en-US" b="0" i="0" u="none" strike="noStrike" cap="none" normalizeH="0" baseline="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504166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AA5EF455-FBCB-6CB0-5318-99AED97590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589" r="2342"/>
          <a:stretch>
            <a:fillRect/>
          </a:stretch>
        </p:blipFill>
        <p:spPr bwMode="auto">
          <a:xfrm>
            <a:off x="6751108" y="-1"/>
            <a:ext cx="4763558" cy="388077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C89BDF2-3483-5097-60F4-BA05CCA56434}"/>
              </a:ext>
            </a:extLst>
          </p:cNvPr>
          <p:cNvSpPr>
            <a:spLocks noGrp="1"/>
          </p:cNvSpPr>
          <p:nvPr>
            <p:ph type="title"/>
          </p:nvPr>
        </p:nvSpPr>
        <p:spPr>
          <a:xfrm>
            <a:off x="677333" y="609600"/>
            <a:ext cx="3851123" cy="1320800"/>
          </a:xfrm>
        </p:spPr>
        <p:txBody>
          <a:bodyPr>
            <a:normAutofit fontScale="90000"/>
          </a:bodyPr>
          <a:lstStyle/>
          <a:p>
            <a:pPr>
              <a:lnSpc>
                <a:spcPct val="90000"/>
              </a:lnSpc>
            </a:pPr>
            <a:r>
              <a:rPr lang="en-GB" sz="2500" dirty="0"/>
              <a:t> Importance of teamwork in professional practice</a:t>
            </a:r>
            <a:br>
              <a:rPr lang="en-GB" sz="2500" dirty="0"/>
            </a:br>
            <a:br>
              <a:rPr lang="en-GB" sz="2500" dirty="0"/>
            </a:br>
            <a:br>
              <a:rPr lang="en-GB" sz="2500" dirty="0"/>
            </a:br>
            <a:br>
              <a:rPr lang="en-GB" sz="2500" dirty="0"/>
            </a:br>
            <a:r>
              <a:rPr lang="en-GB" sz="1200" dirty="0"/>
              <a:t>1 </a:t>
            </a:r>
            <a:r>
              <a:rPr lang="en-GB" sz="1600" dirty="0"/>
              <a:t>Better problem solving  </a:t>
            </a:r>
            <a:br>
              <a:rPr lang="en-GB" sz="1200" dirty="0"/>
            </a:br>
            <a:br>
              <a:rPr lang="en-GB" sz="1200" dirty="0"/>
            </a:br>
            <a:r>
              <a:rPr lang="en-GB" sz="1200" dirty="0"/>
              <a:t>when people with a different skills and perspective collaborate, they can approach problems from multiple angles.</a:t>
            </a:r>
            <a:br>
              <a:rPr lang="en-GB" sz="1200" dirty="0"/>
            </a:br>
            <a:br>
              <a:rPr lang="en-GB" sz="1200" dirty="0"/>
            </a:br>
            <a:r>
              <a:rPr lang="en-GB" sz="1600" dirty="0"/>
              <a:t>improved Efficiency</a:t>
            </a:r>
            <a:r>
              <a:rPr lang="en-GB" sz="1200" dirty="0"/>
              <a:t>: </a:t>
            </a:r>
            <a:r>
              <a:rPr lang="en-GB" sz="1200" dirty="0" err="1"/>
              <a:t>tastks</a:t>
            </a:r>
            <a:r>
              <a:rPr lang="en-GB" sz="1200" dirty="0"/>
              <a:t> can be divided based on each person’s strength , allowing work to be complete faster and more accurately </a:t>
            </a:r>
            <a:br>
              <a:rPr lang="en-GB" sz="1200" dirty="0"/>
            </a:br>
            <a:br>
              <a:rPr lang="en-GB" sz="1200" dirty="0"/>
            </a:br>
            <a:r>
              <a:rPr lang="en-GB" sz="1600" dirty="0"/>
              <a:t>learning and development </a:t>
            </a:r>
            <a:r>
              <a:rPr lang="en-GB" sz="1200" dirty="0"/>
              <a:t>: working in a team allows everyone to learn from each </a:t>
            </a:r>
            <a:r>
              <a:rPr lang="en-GB" sz="1200" dirty="0" err="1"/>
              <a:t>others’s</a:t>
            </a:r>
            <a:r>
              <a:rPr lang="en-GB" sz="1200" dirty="0"/>
              <a:t> experience, knowledge and expertise.</a:t>
            </a:r>
            <a:br>
              <a:rPr lang="en-GB" sz="1200" dirty="0"/>
            </a:br>
            <a:br>
              <a:rPr lang="en-GB" sz="1200" dirty="0"/>
            </a:br>
            <a:r>
              <a:rPr lang="en-GB" sz="1800" dirty="0"/>
              <a:t>Strong workplace relationships </a:t>
            </a:r>
            <a:r>
              <a:rPr lang="en-GB" sz="1200" dirty="0"/>
              <a:t>Good teamwork builds trust and mutuals respect, creating a positive work environment </a:t>
            </a:r>
            <a:endParaRPr lang="en-GB" sz="2500" dirty="0"/>
          </a:p>
        </p:txBody>
      </p:sp>
      <p:sp>
        <p:nvSpPr>
          <p:cNvPr id="3084" name="Content Placeholder 2">
            <a:extLst>
              <a:ext uri="{FF2B5EF4-FFF2-40B4-BE49-F238E27FC236}">
                <a16:creationId xmlns:a16="http://schemas.microsoft.com/office/drawing/2014/main" id="{81E5E0FC-24D8-2910-CF6A-7F2B170C9D41}"/>
              </a:ext>
            </a:extLst>
          </p:cNvPr>
          <p:cNvSpPr>
            <a:spLocks noGrp="1"/>
          </p:cNvSpPr>
          <p:nvPr>
            <p:ph idx="1"/>
          </p:nvPr>
        </p:nvSpPr>
        <p:spPr>
          <a:xfrm>
            <a:off x="288474" y="1760464"/>
            <a:ext cx="9082538" cy="5554735"/>
          </a:xfrm>
        </p:spPr>
        <p:txBody>
          <a:bodyPr>
            <a:normAutofit/>
          </a:bodyPr>
          <a:lstStyle/>
          <a:p>
            <a:pPr marL="0" indent="0">
              <a:lnSpc>
                <a:spcPct val="90000"/>
              </a:lnSpc>
              <a:buNone/>
            </a:pPr>
            <a:endParaRPr lang="en-GB" sz="1600" dirty="0"/>
          </a:p>
          <a:p>
            <a:pPr>
              <a:lnSpc>
                <a:spcPct val="90000"/>
              </a:lnSpc>
            </a:pPr>
            <a:endParaRPr lang="en-GB" sz="1600" b="1" dirty="0"/>
          </a:p>
          <a:p>
            <a:pPr>
              <a:lnSpc>
                <a:spcPct val="90000"/>
              </a:lnSpc>
            </a:pPr>
            <a:endParaRPr lang="en-GB" sz="1200" b="1" dirty="0">
              <a:highlight>
                <a:srgbClr val="000000"/>
              </a:highlight>
            </a:endParaRPr>
          </a:p>
          <a:p>
            <a:pPr>
              <a:lnSpc>
                <a:spcPct val="90000"/>
              </a:lnSpc>
            </a:pPr>
            <a:endParaRPr lang="en-GB" sz="1100" dirty="0"/>
          </a:p>
          <a:p>
            <a:pPr>
              <a:lnSpc>
                <a:spcPct val="90000"/>
              </a:lnSpc>
            </a:pPr>
            <a:r>
              <a:rPr lang="en-GB" sz="1100" dirty="0"/>
              <a:t>2                              </a:t>
            </a:r>
          </a:p>
          <a:p>
            <a:pPr>
              <a:lnSpc>
                <a:spcPct val="90000"/>
              </a:lnSpc>
            </a:pPr>
            <a:endParaRPr lang="en-GB" sz="1100" dirty="0"/>
          </a:p>
          <a:p>
            <a:pPr>
              <a:lnSpc>
                <a:spcPct val="90000"/>
              </a:lnSpc>
            </a:pPr>
            <a:endParaRPr lang="en-GB" sz="1100" dirty="0"/>
          </a:p>
          <a:p>
            <a:pPr>
              <a:lnSpc>
                <a:spcPct val="90000"/>
              </a:lnSpc>
            </a:pPr>
            <a:r>
              <a:rPr lang="en-GB" sz="1100" dirty="0"/>
              <a:t>3</a:t>
            </a:r>
          </a:p>
          <a:p>
            <a:pPr marL="0" indent="0">
              <a:lnSpc>
                <a:spcPct val="90000"/>
              </a:lnSpc>
              <a:buNone/>
            </a:pPr>
            <a:endParaRPr lang="en-GB" sz="1100" dirty="0"/>
          </a:p>
          <a:p>
            <a:pPr marL="0" indent="0">
              <a:lnSpc>
                <a:spcPct val="90000"/>
              </a:lnSpc>
              <a:buNone/>
            </a:pPr>
            <a:r>
              <a:rPr lang="en-GB" sz="1100" dirty="0"/>
              <a:t>4</a:t>
            </a:r>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cxnSp>
        <p:nvCxnSpPr>
          <p:cNvPr id="3086" name="Straight Connector 308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88" name="Straight Connector 308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9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Rectangle 1">
            <a:extLst>
              <a:ext uri="{FF2B5EF4-FFF2-40B4-BE49-F238E27FC236}">
                <a16:creationId xmlns:a16="http://schemas.microsoft.com/office/drawing/2014/main" id="{8023D26C-4E3F-45DC-379B-772DA35D8326}"/>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D0DC7F45-85ED-4BEA-6AF4-628153673749}"/>
              </a:ext>
            </a:extLst>
          </p:cNvPr>
          <p:cNvSpPr>
            <a:spLocks noChangeArrowheads="1"/>
          </p:cNvSpPr>
          <p:nvPr/>
        </p:nvSpPr>
        <p:spPr bwMode="auto">
          <a:xfrm>
            <a:off x="0" y="-323165"/>
            <a:ext cx="2487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93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9" name="Rectangle 4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0" name="Rectangle 4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 name="Straight Connector 5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Isosceles Triangle 5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Shape 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7529B2-74E1-C31A-5F31-D60317AFB436}"/>
              </a:ext>
            </a:extLst>
          </p:cNvPr>
          <p:cNvSpPr>
            <a:spLocks noGrp="1"/>
          </p:cNvSpPr>
          <p:nvPr>
            <p:ph type="title"/>
          </p:nvPr>
        </p:nvSpPr>
        <p:spPr>
          <a:xfrm>
            <a:off x="7181723" y="609600"/>
            <a:ext cx="4512989" cy="2227730"/>
          </a:xfrm>
        </p:spPr>
        <p:txBody>
          <a:bodyPr vert="horz" lIns="91440" tIns="45720" rIns="91440" bIns="45720" rtlCol="0" anchor="ctr">
            <a:normAutofit/>
          </a:bodyPr>
          <a:lstStyle/>
          <a:p>
            <a:endParaRPr lang="en-US" sz="3600">
              <a:solidFill>
                <a:srgbClr val="FFFFFF"/>
              </a:solidFill>
            </a:endParaRPr>
          </a:p>
        </p:txBody>
      </p:sp>
      <p:pic>
        <p:nvPicPr>
          <p:cNvPr id="4" name="Picture 3">
            <a:extLst>
              <a:ext uri="{FF2B5EF4-FFF2-40B4-BE49-F238E27FC236}">
                <a16:creationId xmlns:a16="http://schemas.microsoft.com/office/drawing/2014/main" id="{CBD34216-0D26-499B-0595-1E2809222963}"/>
              </a:ext>
            </a:extLst>
          </p:cNvPr>
          <p:cNvPicPr>
            <a:picLocks noChangeAspect="1"/>
          </p:cNvPicPr>
          <p:nvPr/>
        </p:nvPicPr>
        <p:blipFill>
          <a:blip r:embed="rId2"/>
          <a:stretch>
            <a:fillRect/>
          </a:stretch>
        </p:blipFill>
        <p:spPr>
          <a:xfrm>
            <a:off x="-252612" y="99717"/>
            <a:ext cx="11692657" cy="6702249"/>
          </a:xfrm>
          <a:prstGeom prst="rect">
            <a:avLst/>
          </a:prstGeom>
        </p:spPr>
      </p:pic>
      <p:sp>
        <p:nvSpPr>
          <p:cNvPr id="3" name="Text Placeholder 2">
            <a:extLst>
              <a:ext uri="{FF2B5EF4-FFF2-40B4-BE49-F238E27FC236}">
                <a16:creationId xmlns:a16="http://schemas.microsoft.com/office/drawing/2014/main" id="{28D1E0C5-4CE6-18F7-B928-8A280E043DB7}"/>
              </a:ext>
            </a:extLst>
          </p:cNvPr>
          <p:cNvSpPr>
            <a:spLocks noGrp="1"/>
          </p:cNvSpPr>
          <p:nvPr>
            <p:ph type="body" idx="1"/>
          </p:nvPr>
        </p:nvSpPr>
        <p:spPr>
          <a:xfrm>
            <a:off x="7181725" y="2837329"/>
            <a:ext cx="4512988" cy="3317938"/>
          </a:xfrm>
        </p:spPr>
        <p:txBody>
          <a:bodyPr vert="horz" lIns="91440" tIns="45720" rIns="91440" bIns="45720" rtlCol="0" anchor="t">
            <a:normAutofit/>
          </a:bodyPr>
          <a:lstStyle/>
          <a:p>
            <a:pPr>
              <a:buFont typeface="Wingdings 3" charset="2"/>
              <a:buChar char=""/>
            </a:pPr>
            <a:endParaRPr lang="en-US">
              <a:solidFill>
                <a:srgbClr val="FFFFFF"/>
              </a:solidFill>
            </a:endParaRPr>
          </a:p>
          <a:p>
            <a:pPr>
              <a:buFont typeface="Wingdings 3" charset="2"/>
              <a:buChar char=""/>
            </a:pPr>
            <a:endParaRPr lang="en-US">
              <a:solidFill>
                <a:srgbClr val="FFFFFF"/>
              </a:solidFill>
            </a:endParaRPr>
          </a:p>
        </p:txBody>
      </p:sp>
    </p:spTree>
    <p:extLst>
      <p:ext uri="{BB962C8B-B14F-4D97-AF65-F5344CB8AC3E}">
        <p14:creationId xmlns:p14="http://schemas.microsoft.com/office/powerpoint/2010/main" val="1301000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0A6D7-E5F9-2B33-9A87-F56CBDE0B710}"/>
              </a:ext>
            </a:extLst>
          </p:cNvPr>
          <p:cNvSpPr>
            <a:spLocks noGrp="1"/>
          </p:cNvSpPr>
          <p:nvPr>
            <p:ph type="title"/>
          </p:nvPr>
        </p:nvSpPr>
        <p:spPr/>
        <p:txBody>
          <a:bodyPr/>
          <a:lstStyle/>
          <a:p>
            <a:r>
              <a:rPr lang="en-GB" dirty="0"/>
              <a:t>     Applying this skill in practice</a:t>
            </a:r>
          </a:p>
        </p:txBody>
      </p:sp>
      <p:sp>
        <p:nvSpPr>
          <p:cNvPr id="3" name="Content Placeholder 2">
            <a:extLst>
              <a:ext uri="{FF2B5EF4-FFF2-40B4-BE49-F238E27FC236}">
                <a16:creationId xmlns:a16="http://schemas.microsoft.com/office/drawing/2014/main" id="{03043752-3435-5668-3EF7-B9108041B84C}"/>
              </a:ext>
            </a:extLst>
          </p:cNvPr>
          <p:cNvSpPr>
            <a:spLocks noGrp="1"/>
          </p:cNvSpPr>
          <p:nvPr>
            <p:ph idx="1"/>
          </p:nvPr>
        </p:nvSpPr>
        <p:spPr>
          <a:xfrm>
            <a:off x="677334" y="2160589"/>
            <a:ext cx="8596668" cy="4427024"/>
          </a:xfrm>
        </p:spPr>
        <p:txBody>
          <a:bodyPr/>
          <a:lstStyle/>
          <a:p>
            <a:r>
              <a:rPr lang="en-GB" dirty="0"/>
              <a:t> there is many way where we can apply this skill:</a:t>
            </a:r>
          </a:p>
          <a:p>
            <a:r>
              <a:rPr lang="en-GB" dirty="0"/>
              <a:t> Health care assistant</a:t>
            </a:r>
          </a:p>
          <a:p>
            <a:r>
              <a:rPr lang="en-GB" dirty="0"/>
              <a:t>Hospital ward</a:t>
            </a:r>
          </a:p>
          <a:p>
            <a:r>
              <a:rPr lang="en-GB" dirty="0"/>
              <a:t>Situation: older patient becomes suddenly short of breath while I am helping. with personal care.</a:t>
            </a:r>
          </a:p>
          <a:p>
            <a:r>
              <a:rPr lang="en-GB" dirty="0"/>
              <a:t>Call the nurse for support immediately.</a:t>
            </a:r>
          </a:p>
          <a:p>
            <a:r>
              <a:rPr lang="en-GB" dirty="0"/>
              <a:t>Stay calm and Act quickly.</a:t>
            </a:r>
          </a:p>
          <a:p>
            <a:r>
              <a:rPr lang="en-GB" dirty="0"/>
              <a:t>Share the information .</a:t>
            </a:r>
          </a:p>
          <a:p>
            <a:r>
              <a:rPr lang="en-GB" dirty="0"/>
              <a:t>Support the teams to keep the patient safe.</a:t>
            </a:r>
          </a:p>
          <a:p>
            <a:r>
              <a:rPr lang="en-GB" dirty="0"/>
              <a:t>Fast response and safer care. </a:t>
            </a:r>
          </a:p>
          <a:p>
            <a:r>
              <a:rPr lang="en-GB" dirty="0"/>
              <a:t>Patient feels reassured and support.</a:t>
            </a:r>
          </a:p>
          <a:p>
            <a:endParaRPr lang="en-GB" dirty="0"/>
          </a:p>
          <a:p>
            <a:endParaRPr lang="en-GB" dirty="0"/>
          </a:p>
          <a:p>
            <a:endParaRPr lang="en-GB" dirty="0"/>
          </a:p>
          <a:p>
            <a:endParaRPr lang="en-GB" dirty="0"/>
          </a:p>
        </p:txBody>
      </p:sp>
      <p:sp>
        <p:nvSpPr>
          <p:cNvPr id="4" name="Rectangle 1">
            <a:extLst>
              <a:ext uri="{FF2B5EF4-FFF2-40B4-BE49-F238E27FC236}">
                <a16:creationId xmlns:a16="http://schemas.microsoft.com/office/drawing/2014/main" id="{950B659C-7C9D-F573-5A8A-641B15E9FF59}"/>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1">
            <a:extLst>
              <a:ext uri="{FF2B5EF4-FFF2-40B4-BE49-F238E27FC236}">
                <a16:creationId xmlns:a16="http://schemas.microsoft.com/office/drawing/2014/main" id="{F5EA7256-5F78-E83C-4910-CEF2465D4CC0}"/>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47545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60A3-678C-45D2-F68B-52A41C4C6777}"/>
              </a:ext>
            </a:extLst>
          </p:cNvPr>
          <p:cNvSpPr>
            <a:spLocks noGrp="1"/>
          </p:cNvSpPr>
          <p:nvPr>
            <p:ph type="title"/>
          </p:nvPr>
        </p:nvSpPr>
        <p:spPr/>
        <p:txBody>
          <a:bodyPr/>
          <a:lstStyle/>
          <a:p>
            <a:r>
              <a:rPr lang="en-GB" dirty="0"/>
              <a:t>How teamwork support my future  carer?</a:t>
            </a:r>
          </a:p>
        </p:txBody>
      </p:sp>
      <p:sp>
        <p:nvSpPr>
          <p:cNvPr id="3" name="Content Placeholder 2">
            <a:extLst>
              <a:ext uri="{FF2B5EF4-FFF2-40B4-BE49-F238E27FC236}">
                <a16:creationId xmlns:a16="http://schemas.microsoft.com/office/drawing/2014/main" id="{26CFF043-4038-5CD6-5F52-ACE69E826234}"/>
              </a:ext>
            </a:extLst>
          </p:cNvPr>
          <p:cNvSpPr>
            <a:spLocks noGrp="1"/>
          </p:cNvSpPr>
          <p:nvPr>
            <p:ph idx="1"/>
          </p:nvPr>
        </p:nvSpPr>
        <p:spPr>
          <a:xfrm>
            <a:off x="677334" y="2160589"/>
            <a:ext cx="8596668" cy="3880773"/>
          </a:xfrm>
        </p:spPr>
        <p:txBody>
          <a:bodyPr/>
          <a:lstStyle/>
          <a:p>
            <a:r>
              <a:rPr lang="en-GB" sz="2000" dirty="0"/>
              <a:t>Creating networking opportunity: </a:t>
            </a:r>
            <a:r>
              <a:rPr lang="en-GB" sz="1200" dirty="0"/>
              <a:t>teamwork helps to build relationships. In the future these connection can lead to job opportunity.</a:t>
            </a:r>
          </a:p>
          <a:p>
            <a:r>
              <a:rPr lang="en-GB" dirty="0"/>
              <a:t>Boost your confident: </a:t>
            </a:r>
            <a:r>
              <a:rPr lang="en-GB" sz="1200" dirty="0"/>
              <a:t>working with others helps you express your ideas, take initiative, and contribute to group success </a:t>
            </a:r>
          </a:p>
          <a:p>
            <a:r>
              <a:rPr lang="en-GB" dirty="0"/>
              <a:t>Develops Leadership skills: </a:t>
            </a:r>
            <a:r>
              <a:rPr lang="en-GB" sz="1200" dirty="0"/>
              <a:t>Even within a team, you may take on leadership role organising tasks, guiding others and making decisions</a:t>
            </a:r>
          </a:p>
          <a:p>
            <a:r>
              <a:rPr lang="en-GB" sz="1400" dirty="0"/>
              <a:t>Improves problem solving ability</a:t>
            </a:r>
            <a:r>
              <a:rPr lang="en-GB" dirty="0"/>
              <a:t>: </a:t>
            </a:r>
            <a:r>
              <a:rPr lang="en-GB" sz="1200" dirty="0"/>
              <a:t>you will learn how to tackle challenges with others, and combing different perspective to find better solutions  </a:t>
            </a:r>
          </a:p>
          <a:p>
            <a:r>
              <a:rPr lang="en-GB" i="1" dirty="0"/>
              <a:t>Built essential workplace skills: </a:t>
            </a:r>
            <a:r>
              <a:rPr lang="en-GB" sz="1200" dirty="0"/>
              <a:t>through teamwork, you will develop communication, listening and collaboration skills </a:t>
            </a:r>
          </a:p>
          <a:p>
            <a:pPr marL="0" indent="0">
              <a:buNone/>
            </a:pPr>
            <a:endParaRPr lang="en-GB" sz="1400" dirty="0"/>
          </a:p>
          <a:p>
            <a:endParaRPr lang="en-GB" dirty="0"/>
          </a:p>
          <a:p>
            <a:endParaRPr lang="en-GB" dirty="0"/>
          </a:p>
          <a:p>
            <a:endParaRPr lang="en-GB" dirty="0"/>
          </a:p>
        </p:txBody>
      </p:sp>
    </p:spTree>
    <p:extLst>
      <p:ext uri="{BB962C8B-B14F-4D97-AF65-F5344CB8AC3E}">
        <p14:creationId xmlns:p14="http://schemas.microsoft.com/office/powerpoint/2010/main" val="2062135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68563-858D-D012-8B4E-04BECEE20B75}"/>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5815FAA8-EED0-91C2-91BF-7E801B2A1402}"/>
              </a:ext>
            </a:extLst>
          </p:cNvPr>
          <p:cNvSpPr>
            <a:spLocks noGrp="1"/>
          </p:cNvSpPr>
          <p:nvPr>
            <p:ph idx="1"/>
          </p:nvPr>
        </p:nvSpPr>
        <p:spPr/>
        <p:txBody>
          <a:bodyPr/>
          <a:lstStyle/>
          <a:p>
            <a:r>
              <a:rPr lang="en-GB" dirty="0"/>
              <a:t>Teamwork is a key skill in health and social care because it helps professionals work together to deliver safe, effective, and person‑centred care. It improves communication, reduces errors, and supports better outcomes for patients. By developing strong teamwork skills now, I am preparing myself for real practice, improving my employability, and building a strong foundation for my future career in the sector.</a:t>
            </a:r>
          </a:p>
          <a:p>
            <a:endParaRPr lang="en-GB" dirty="0"/>
          </a:p>
          <a:p>
            <a:endParaRPr lang="en-GB" dirty="0"/>
          </a:p>
        </p:txBody>
      </p:sp>
    </p:spTree>
    <p:extLst>
      <p:ext uri="{BB962C8B-B14F-4D97-AF65-F5344CB8AC3E}">
        <p14:creationId xmlns:p14="http://schemas.microsoft.com/office/powerpoint/2010/main" val="2515493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1FE28-6309-715F-7BC8-B5D33D19BD4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B7E1F0A-93C2-7E2B-391F-EAD8381503FB}"/>
              </a:ext>
            </a:extLst>
          </p:cNvPr>
          <p:cNvSpPr>
            <a:spLocks noGrp="1"/>
          </p:cNvSpPr>
          <p:nvPr>
            <p:ph idx="1"/>
          </p:nvPr>
        </p:nvSpPr>
        <p:spPr/>
        <p:txBody>
          <a:bodyPr>
            <a:normAutofit lnSpcReduction="10000"/>
          </a:bodyPr>
          <a:lstStyle/>
          <a:p>
            <a:r>
              <a:rPr lang="en-US" dirty="0"/>
              <a:t>Care Learning (2024). </a:t>
            </a:r>
            <a:r>
              <a:rPr lang="en-US" i="1" dirty="0"/>
              <a:t>What Is Team Working In Health And Social Care? - Care Learning</a:t>
            </a:r>
            <a:r>
              <a:rPr lang="en-US" dirty="0"/>
              <a:t>. [online] Care Learning. Available at: </a:t>
            </a:r>
            <a:r>
              <a:rPr lang="en-US" dirty="0">
                <a:hlinkClick r:id="rId2"/>
              </a:rPr>
              <a:t>https://carelearning.org.uk/blog/team-management/what-is-team-working-in-health-and-social-care/</a:t>
            </a:r>
            <a:r>
              <a:rPr lang="en-US" dirty="0"/>
              <a:t> [Accessed 18 Mar. 2026].</a:t>
            </a:r>
          </a:p>
          <a:p>
            <a:r>
              <a:rPr lang="en-US" dirty="0"/>
              <a:t>Care Learning (2024). </a:t>
            </a:r>
            <a:r>
              <a:rPr lang="en-US" i="1" dirty="0"/>
              <a:t>What Is Team Working In Health And Social Care? - Care Learning</a:t>
            </a:r>
            <a:r>
              <a:rPr lang="en-US" dirty="0"/>
              <a:t>. [online] Care Learning. Available at: </a:t>
            </a:r>
            <a:r>
              <a:rPr lang="en-US" dirty="0">
                <a:hlinkClick r:id="rId2"/>
              </a:rPr>
              <a:t>https://carelearning.org.uk/blog/team-management/what-is-team-working-in-health-and-social-care/</a:t>
            </a:r>
            <a:r>
              <a:rPr lang="en-US" dirty="0"/>
              <a:t> [Accessed 18 Mar. 2026].</a:t>
            </a:r>
            <a:endParaRPr lang="en-GB" dirty="0"/>
          </a:p>
          <a:p>
            <a:endParaRPr lang="en-GB" dirty="0"/>
          </a:p>
          <a:p>
            <a:r>
              <a:rPr lang="en-US" dirty="0"/>
              <a:t>Gillian (2024). </a:t>
            </a:r>
            <a:r>
              <a:rPr lang="en-US" i="1" dirty="0"/>
              <a:t>10. The importance of teamwork in health and social care - UK School of Management</a:t>
            </a:r>
            <a:r>
              <a:rPr lang="en-US" dirty="0"/>
              <a:t>. [online] UK School of Management. Available at: </a:t>
            </a:r>
            <a:r>
              <a:rPr lang="en-US" dirty="0">
                <a:hlinkClick r:id="rId3"/>
              </a:rPr>
              <a:t>https://blog.uksm.org.uk/2024/09/30/10-the-importance-of-teamwork-in-health-and-social-care/</a:t>
            </a:r>
            <a:r>
              <a:rPr lang="en-US" dirty="0"/>
              <a:t> [Accessed 16 Mar. 2026].</a:t>
            </a:r>
            <a:endParaRPr lang="en-GB" dirty="0"/>
          </a:p>
          <a:p>
            <a:endParaRPr lang="en-GB" dirty="0"/>
          </a:p>
        </p:txBody>
      </p:sp>
    </p:spTree>
    <p:extLst>
      <p:ext uri="{BB962C8B-B14F-4D97-AF65-F5344CB8AC3E}">
        <p14:creationId xmlns:p14="http://schemas.microsoft.com/office/powerpoint/2010/main" val="25673038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37605</TotalTime>
  <Words>629</Words>
  <Application>Microsoft Office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PowerPoint Presentation</vt:lpstr>
      <vt:lpstr>                         Working in a Teams in Health and Social Care                    </vt:lpstr>
      <vt:lpstr>Introduction</vt:lpstr>
      <vt:lpstr> Importance of teamwork in professional practice    1 Better problem solving    when people with a different skills and perspective collaborate, they can approach problems from multiple angles.  improved Efficiency: tastks can be divided based on each person’s strength , allowing work to be complete faster and more accurately   learning and development : working in a team allows everyone to learn from each others’s experience, knowledge and expertise.  Strong workplace relationships Good teamwork builds trust and mutuals respect, creating a positive work environment </vt:lpstr>
      <vt:lpstr>PowerPoint Presentation</vt:lpstr>
      <vt:lpstr>     Applying this skill in practice</vt:lpstr>
      <vt:lpstr>How teamwork support my future  carer?</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nancy kanon</dc:creator>
  <cp:lastModifiedBy>nancy kanon</cp:lastModifiedBy>
  <cp:revision>9</cp:revision>
  <dcterms:created xsi:type="dcterms:W3CDTF">2026-02-23T23:56:56Z</dcterms:created>
  <dcterms:modified xsi:type="dcterms:W3CDTF">2026-03-23T09:10:19Z</dcterms:modified>
</cp:coreProperties>
</file>