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D34BF8-D6B2-6D4B-AB87-2A0BCBDD9CE1}" v="444" dt="2026-03-20T10:54:29.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51" autoAdjust="0"/>
    <p:restoredTop sz="94613" autoAdjust="0"/>
  </p:normalViewPr>
  <p:slideViewPr>
    <p:cSldViewPr snapToGrid="0" snapToObjects="1" showGuides="1">
      <p:cViewPr>
        <p:scale>
          <a:sx n="46" d="100"/>
          <a:sy n="46" d="100"/>
        </p:scale>
        <p:origin x="-288" y="-116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sey Nakazibwe (2315008)" userId="1e63b31e-3270-4027-a06b-bf934bde0969" providerId="ADAL" clId="{FA600331-7281-5F62-952E-9034CD40160B}"/>
    <pc:docChg chg="undo custSel addSld delSld modSld">
      <pc:chgData name="Ramsey Nakazibwe (2315008)" userId="1e63b31e-3270-4027-a06b-bf934bde0969" providerId="ADAL" clId="{FA600331-7281-5F62-952E-9034CD40160B}" dt="2026-03-20T10:55:42.795" v="5083" actId="20577"/>
      <pc:docMkLst>
        <pc:docMk/>
      </pc:docMkLst>
      <pc:sldChg chg="modSp mod">
        <pc:chgData name="Ramsey Nakazibwe (2315008)" userId="1e63b31e-3270-4027-a06b-bf934bde0969" providerId="ADAL" clId="{FA600331-7281-5F62-952E-9034CD40160B}" dt="2026-03-20T10:55:42.795" v="5083" actId="20577"/>
        <pc:sldMkLst>
          <pc:docMk/>
          <pc:sldMk cId="2465510357" sldId="256"/>
        </pc:sldMkLst>
        <pc:spChg chg="mod">
          <ac:chgData name="Ramsey Nakazibwe (2315008)" userId="1e63b31e-3270-4027-a06b-bf934bde0969" providerId="ADAL" clId="{FA600331-7281-5F62-952E-9034CD40160B}" dt="2026-03-20T10:55:42.795" v="5083" actId="20577"/>
          <ac:spMkLst>
            <pc:docMk/>
            <pc:sldMk cId="2465510357" sldId="256"/>
            <ac:spMk id="2" creationId="{DA2D9CAF-62E4-A56C-BC72-03583E71A03A}"/>
          </ac:spMkLst>
        </pc:spChg>
        <pc:spChg chg="mod">
          <ac:chgData name="Ramsey Nakazibwe (2315008)" userId="1e63b31e-3270-4027-a06b-bf934bde0969" providerId="ADAL" clId="{FA600331-7281-5F62-952E-9034CD40160B}" dt="2026-03-20T10:55:21.959" v="5062" actId="20577"/>
          <ac:spMkLst>
            <pc:docMk/>
            <pc:sldMk cId="2465510357" sldId="256"/>
            <ac:spMk id="3" creationId="{8FC115E9-2559-9124-E2DA-727C7D7E63C8}"/>
          </ac:spMkLst>
        </pc:spChg>
      </pc:sldChg>
      <pc:sldChg chg="addSp delSp modSp mod">
        <pc:chgData name="Ramsey Nakazibwe (2315008)" userId="1e63b31e-3270-4027-a06b-bf934bde0969" providerId="ADAL" clId="{FA600331-7281-5F62-952E-9034CD40160B}" dt="2026-03-20T10:43:46.310" v="4996" actId="20577"/>
        <pc:sldMkLst>
          <pc:docMk/>
          <pc:sldMk cId="531086080" sldId="261"/>
        </pc:sldMkLst>
        <pc:spChg chg="mod">
          <ac:chgData name="Ramsey Nakazibwe (2315008)" userId="1e63b31e-3270-4027-a06b-bf934bde0969" providerId="ADAL" clId="{FA600331-7281-5F62-952E-9034CD40160B}" dt="2026-03-10T12:35:45.908" v="12" actId="14100"/>
          <ac:spMkLst>
            <pc:docMk/>
            <pc:sldMk cId="531086080" sldId="261"/>
            <ac:spMk id="2" creationId="{E6EDE4D7-E5DB-5854-2C54-58DE17CBAE7C}"/>
          </ac:spMkLst>
        </pc:spChg>
        <pc:spChg chg="mod">
          <ac:chgData name="Ramsey Nakazibwe (2315008)" userId="1e63b31e-3270-4027-a06b-bf934bde0969" providerId="ADAL" clId="{FA600331-7281-5F62-952E-9034CD40160B}" dt="2026-03-10T12:35:44.649" v="11" actId="255"/>
          <ac:spMkLst>
            <pc:docMk/>
            <pc:sldMk cId="531086080" sldId="261"/>
            <ac:spMk id="3" creationId="{C8B703ED-7BE7-AD1D-5C76-349AC66245A2}"/>
          </ac:spMkLst>
        </pc:spChg>
        <pc:spChg chg="mod">
          <ac:chgData name="Ramsey Nakazibwe (2315008)" userId="1e63b31e-3270-4027-a06b-bf934bde0969" providerId="ADAL" clId="{FA600331-7281-5F62-952E-9034CD40160B}" dt="2026-03-17T10:55:04.219" v="3287" actId="14100"/>
          <ac:spMkLst>
            <pc:docMk/>
            <pc:sldMk cId="531086080" sldId="261"/>
            <ac:spMk id="4" creationId="{445A24BA-23D0-389B-9C96-39883BA95D24}"/>
          </ac:spMkLst>
        </pc:spChg>
        <pc:spChg chg="mod">
          <ac:chgData name="Ramsey Nakazibwe (2315008)" userId="1e63b31e-3270-4027-a06b-bf934bde0969" providerId="ADAL" clId="{FA600331-7281-5F62-952E-9034CD40160B}" dt="2026-03-20T10:40:29.969" v="4971" actId="113"/>
          <ac:spMkLst>
            <pc:docMk/>
            <pc:sldMk cId="531086080" sldId="261"/>
            <ac:spMk id="5" creationId="{925EA422-02CF-EC85-AE1E-9F501EE4E390}"/>
          </ac:spMkLst>
        </pc:spChg>
        <pc:spChg chg="add mod">
          <ac:chgData name="Ramsey Nakazibwe (2315008)" userId="1e63b31e-3270-4027-a06b-bf934bde0969" providerId="ADAL" clId="{FA600331-7281-5F62-952E-9034CD40160B}" dt="2026-03-20T10:36:15.619" v="4960" actId="20577"/>
          <ac:spMkLst>
            <pc:docMk/>
            <pc:sldMk cId="531086080" sldId="261"/>
            <ac:spMk id="7" creationId="{385A9F0F-1D9D-E58D-A1DF-A59FB23E6F12}"/>
          </ac:spMkLst>
        </pc:spChg>
        <pc:spChg chg="mod">
          <ac:chgData name="Ramsey Nakazibwe (2315008)" userId="1e63b31e-3270-4027-a06b-bf934bde0969" providerId="ADAL" clId="{FA600331-7281-5F62-952E-9034CD40160B}" dt="2026-03-17T11:01:53.846" v="3321" actId="113"/>
          <ac:spMkLst>
            <pc:docMk/>
            <pc:sldMk cId="531086080" sldId="261"/>
            <ac:spMk id="8" creationId="{F39F00D5-5C38-D6F2-6606-6A41E051B19F}"/>
          </ac:spMkLst>
        </pc:spChg>
        <pc:spChg chg="mod">
          <ac:chgData name="Ramsey Nakazibwe (2315008)" userId="1e63b31e-3270-4027-a06b-bf934bde0969" providerId="ADAL" clId="{FA600331-7281-5F62-952E-9034CD40160B}" dt="2026-03-17T10:36:22.054" v="2911" actId="20577"/>
          <ac:spMkLst>
            <pc:docMk/>
            <pc:sldMk cId="531086080" sldId="261"/>
            <ac:spMk id="10" creationId="{5BB92EB9-4C7E-3A15-04B6-67A9C82BD3DD}"/>
          </ac:spMkLst>
        </pc:spChg>
        <pc:spChg chg="mod">
          <ac:chgData name="Ramsey Nakazibwe (2315008)" userId="1e63b31e-3270-4027-a06b-bf934bde0969" providerId="ADAL" clId="{FA600331-7281-5F62-952E-9034CD40160B}" dt="2026-03-20T10:43:22.393" v="4989" actId="1076"/>
          <ac:spMkLst>
            <pc:docMk/>
            <pc:sldMk cId="531086080" sldId="261"/>
            <ac:spMk id="11" creationId="{E623E73B-A818-ECAD-449D-B4BA29C89431}"/>
          </ac:spMkLst>
        </pc:spChg>
        <pc:spChg chg="mod">
          <ac:chgData name="Ramsey Nakazibwe (2315008)" userId="1e63b31e-3270-4027-a06b-bf934bde0969" providerId="ADAL" clId="{FA600331-7281-5F62-952E-9034CD40160B}" dt="2026-03-17T10:58:01.364" v="3305" actId="14100"/>
          <ac:spMkLst>
            <pc:docMk/>
            <pc:sldMk cId="531086080" sldId="261"/>
            <ac:spMk id="12" creationId="{0FD3AFCE-81A9-6CA3-7186-12D9C355F948}"/>
          </ac:spMkLst>
        </pc:spChg>
        <pc:spChg chg="mod">
          <ac:chgData name="Ramsey Nakazibwe (2315008)" userId="1e63b31e-3270-4027-a06b-bf934bde0969" providerId="ADAL" clId="{FA600331-7281-5F62-952E-9034CD40160B}" dt="2026-03-17T11:43:04.782" v="4062" actId="14100"/>
          <ac:spMkLst>
            <pc:docMk/>
            <pc:sldMk cId="531086080" sldId="261"/>
            <ac:spMk id="13" creationId="{46092EE5-A531-D9B7-8587-AC884F1CEED5}"/>
          </ac:spMkLst>
        </pc:spChg>
        <pc:spChg chg="mod">
          <ac:chgData name="Ramsey Nakazibwe (2315008)" userId="1e63b31e-3270-4027-a06b-bf934bde0969" providerId="ADAL" clId="{FA600331-7281-5F62-952E-9034CD40160B}" dt="2026-03-17T11:37:52.500" v="4028" actId="1076"/>
          <ac:spMkLst>
            <pc:docMk/>
            <pc:sldMk cId="531086080" sldId="261"/>
            <ac:spMk id="14" creationId="{8395DBAE-1E0F-ECA9-8171-467D8728A3ED}"/>
          </ac:spMkLst>
        </pc:spChg>
        <pc:spChg chg="mod">
          <ac:chgData name="Ramsey Nakazibwe (2315008)" userId="1e63b31e-3270-4027-a06b-bf934bde0969" providerId="ADAL" clId="{FA600331-7281-5F62-952E-9034CD40160B}" dt="2026-03-20T10:32:46.981" v="4888" actId="20577"/>
          <ac:spMkLst>
            <pc:docMk/>
            <pc:sldMk cId="531086080" sldId="261"/>
            <ac:spMk id="15" creationId="{A70C907E-7905-7BDC-E66E-90047768310D}"/>
          </ac:spMkLst>
        </pc:spChg>
        <pc:spChg chg="mod">
          <ac:chgData name="Ramsey Nakazibwe (2315008)" userId="1e63b31e-3270-4027-a06b-bf934bde0969" providerId="ADAL" clId="{FA600331-7281-5F62-952E-9034CD40160B}" dt="2026-03-17T10:46:05.313" v="2990" actId="20577"/>
          <ac:spMkLst>
            <pc:docMk/>
            <pc:sldMk cId="531086080" sldId="261"/>
            <ac:spMk id="17" creationId="{48D3574B-9CFC-4B83-1C3B-42BD2A74FB76}"/>
          </ac:spMkLst>
        </pc:spChg>
        <pc:spChg chg="mod">
          <ac:chgData name="Ramsey Nakazibwe (2315008)" userId="1e63b31e-3270-4027-a06b-bf934bde0969" providerId="ADAL" clId="{FA600331-7281-5F62-952E-9034CD40160B}" dt="2026-03-17T10:44:58.836" v="2957" actId="20577"/>
          <ac:spMkLst>
            <pc:docMk/>
            <pc:sldMk cId="531086080" sldId="261"/>
            <ac:spMk id="18" creationId="{9D21321E-1878-CD40-4AA6-3764E797EE11}"/>
          </ac:spMkLst>
        </pc:spChg>
        <pc:spChg chg="add mod">
          <ac:chgData name="Ramsey Nakazibwe (2315008)" userId="1e63b31e-3270-4027-a06b-bf934bde0969" providerId="ADAL" clId="{FA600331-7281-5F62-952E-9034CD40160B}" dt="2026-03-20T10:43:46.310" v="4996" actId="20577"/>
          <ac:spMkLst>
            <pc:docMk/>
            <pc:sldMk cId="531086080" sldId="261"/>
            <ac:spMk id="20" creationId="{ECA8D3E8-5209-7E71-9BA3-6832D74B73E4}"/>
          </ac:spMkLst>
        </pc:spChg>
        <pc:spChg chg="add mod">
          <ac:chgData name="Ramsey Nakazibwe (2315008)" userId="1e63b31e-3270-4027-a06b-bf934bde0969" providerId="ADAL" clId="{FA600331-7281-5F62-952E-9034CD40160B}" dt="2026-03-17T11:47:22.968" v="4108" actId="1076"/>
          <ac:spMkLst>
            <pc:docMk/>
            <pc:sldMk cId="531086080" sldId="261"/>
            <ac:spMk id="22" creationId="{6ED642DE-78BE-52D0-DC30-FD5CF70A4CFA}"/>
          </ac:spMkLst>
        </pc:spChg>
        <pc:spChg chg="add mod">
          <ac:chgData name="Ramsey Nakazibwe (2315008)" userId="1e63b31e-3270-4027-a06b-bf934bde0969" providerId="ADAL" clId="{FA600331-7281-5F62-952E-9034CD40160B}" dt="2026-03-17T11:15:02.683" v="3335" actId="255"/>
          <ac:spMkLst>
            <pc:docMk/>
            <pc:sldMk cId="531086080" sldId="261"/>
            <ac:spMk id="23" creationId="{C619F9A6-F479-D082-9CE0-35C14E16A8B5}"/>
          </ac:spMkLst>
        </pc:spChg>
        <pc:spChg chg="add mod">
          <ac:chgData name="Ramsey Nakazibwe (2315008)" userId="1e63b31e-3270-4027-a06b-bf934bde0969" providerId="ADAL" clId="{FA600331-7281-5F62-952E-9034CD40160B}" dt="2026-03-17T11:47:22.968" v="4108" actId="1076"/>
          <ac:spMkLst>
            <pc:docMk/>
            <pc:sldMk cId="531086080" sldId="261"/>
            <ac:spMk id="24" creationId="{3476F68A-2115-1CAB-DD95-0F800E73529C}"/>
          </ac:spMkLst>
        </pc:spChg>
        <pc:spChg chg="add mod">
          <ac:chgData name="Ramsey Nakazibwe (2315008)" userId="1e63b31e-3270-4027-a06b-bf934bde0969" providerId="ADAL" clId="{FA600331-7281-5F62-952E-9034CD40160B}" dt="2026-03-20T10:39:06.066" v="4968" actId="2711"/>
          <ac:spMkLst>
            <pc:docMk/>
            <pc:sldMk cId="531086080" sldId="261"/>
            <ac:spMk id="25" creationId="{5F6DB297-DA99-27C4-7D5A-4B808582C043}"/>
          </ac:spMkLst>
        </pc:spChg>
        <pc:picChg chg="add mod">
          <ac:chgData name="Ramsey Nakazibwe (2315008)" userId="1e63b31e-3270-4027-a06b-bf934bde0969" providerId="ADAL" clId="{FA600331-7281-5F62-952E-9034CD40160B}" dt="2026-03-20T10:36:20.420" v="4961" actId="1076"/>
          <ac:picMkLst>
            <pc:docMk/>
            <pc:sldMk cId="531086080" sldId="261"/>
            <ac:picMk id="21" creationId="{E938DDEB-FC49-8E31-E57B-EC1AACCD2D3D}"/>
          </ac:picMkLst>
        </pc:picChg>
        <pc:picChg chg="add mod">
          <ac:chgData name="Ramsey Nakazibwe (2315008)" userId="1e63b31e-3270-4027-a06b-bf934bde0969" providerId="ADAL" clId="{FA600331-7281-5F62-952E-9034CD40160B}" dt="2026-03-20T10:40:24.461" v="4970" actId="1076"/>
          <ac:picMkLst>
            <pc:docMk/>
            <pc:sldMk cId="531086080" sldId="261"/>
            <ac:picMk id="1026" creationId="{2D1DC3F7-F582-57BF-E934-E104856590D5}"/>
          </ac:picMkLst>
        </pc:picChg>
      </pc:sldChg>
      <pc:sldChg chg="addSp delSp modSp add mod">
        <pc:chgData name="Ramsey Nakazibwe (2315008)" userId="1e63b31e-3270-4027-a06b-bf934bde0969" providerId="ADAL" clId="{FA600331-7281-5F62-952E-9034CD40160B}" dt="2026-03-20T10:54:29.688" v="5028" actId="20577"/>
        <pc:sldMkLst>
          <pc:docMk/>
          <pc:sldMk cId="3910094440" sldId="262"/>
        </pc:sldMkLst>
        <pc:spChg chg="mod">
          <ac:chgData name="Ramsey Nakazibwe (2315008)" userId="1e63b31e-3270-4027-a06b-bf934bde0969" providerId="ADAL" clId="{FA600331-7281-5F62-952E-9034CD40160B}" dt="2026-03-17T11:19:36.461" v="3781" actId="27636"/>
          <ac:spMkLst>
            <pc:docMk/>
            <pc:sldMk cId="3910094440" sldId="262"/>
            <ac:spMk id="2" creationId="{ACE23EEA-13FB-C495-22B0-BE505FB5C2F8}"/>
          </ac:spMkLst>
        </pc:spChg>
        <pc:spChg chg="add del mod">
          <ac:chgData name="Ramsey Nakazibwe (2315008)" userId="1e63b31e-3270-4027-a06b-bf934bde0969" providerId="ADAL" clId="{FA600331-7281-5F62-952E-9034CD40160B}" dt="2026-03-20T10:50:04.469" v="5012"/>
          <ac:spMkLst>
            <pc:docMk/>
            <pc:sldMk cId="3910094440" sldId="262"/>
            <ac:spMk id="3" creationId="{D480E514-64FC-FEC5-860F-99BF5F9D10CB}"/>
          </ac:spMkLst>
        </pc:spChg>
        <pc:spChg chg="add mod">
          <ac:chgData name="Ramsey Nakazibwe (2315008)" userId="1e63b31e-3270-4027-a06b-bf934bde0969" providerId="ADAL" clId="{FA600331-7281-5F62-952E-9034CD40160B}" dt="2026-03-20T10:50:56.727" v="5013" actId="1076"/>
          <ac:spMkLst>
            <pc:docMk/>
            <pc:sldMk cId="3910094440" sldId="262"/>
            <ac:spMk id="4" creationId="{ADEA1E4A-0B09-6CB0-C4B2-19C3A0792369}"/>
          </ac:spMkLst>
        </pc:spChg>
        <pc:spChg chg="add mod">
          <ac:chgData name="Ramsey Nakazibwe (2315008)" userId="1e63b31e-3270-4027-a06b-bf934bde0969" providerId="ADAL" clId="{FA600331-7281-5F62-952E-9034CD40160B}" dt="2026-03-20T10:54:29.688" v="5028" actId="20577"/>
          <ac:spMkLst>
            <pc:docMk/>
            <pc:sldMk cId="3910094440" sldId="262"/>
            <ac:spMk id="5" creationId="{CE728A4E-AB91-17AE-AACF-1AC9FAF0C32C}"/>
          </ac:spMkLst>
        </pc:spChg>
        <pc:spChg chg="add mod">
          <ac:chgData name="Ramsey Nakazibwe (2315008)" userId="1e63b31e-3270-4027-a06b-bf934bde0969" providerId="ADAL" clId="{FA600331-7281-5F62-952E-9034CD40160B}" dt="2026-03-17T13:09:40.597" v="4800" actId="113"/>
          <ac:spMkLst>
            <pc:docMk/>
            <pc:sldMk cId="3910094440" sldId="262"/>
            <ac:spMk id="7" creationId="{6942EB59-85FB-4630-BB1F-3E46AFF5873D}"/>
          </ac:spMkLst>
        </pc:spChg>
        <pc:spChg chg="add mod">
          <ac:chgData name="Ramsey Nakazibwe (2315008)" userId="1e63b31e-3270-4027-a06b-bf934bde0969" providerId="ADAL" clId="{FA600331-7281-5F62-952E-9034CD40160B}" dt="2026-03-20T10:52:32.699" v="5017" actId="1076"/>
          <ac:spMkLst>
            <pc:docMk/>
            <pc:sldMk cId="3910094440" sldId="262"/>
            <ac:spMk id="8" creationId="{01550FA7-5E79-CA3A-7CA3-278A3FF6671C}"/>
          </ac:spMkLst>
        </pc:spChg>
        <pc:spChg chg="add mod">
          <ac:chgData name="Ramsey Nakazibwe (2315008)" userId="1e63b31e-3270-4027-a06b-bf934bde0969" providerId="ADAL" clId="{FA600331-7281-5F62-952E-9034CD40160B}" dt="2026-03-20T10:51:06.076" v="5014" actId="1076"/>
          <ac:spMkLst>
            <pc:docMk/>
            <pc:sldMk cId="3910094440" sldId="262"/>
            <ac:spMk id="9" creationId="{6FAEC674-E33D-B94A-9218-64195C7849E1}"/>
          </ac:spMkLst>
        </pc:spChg>
        <pc:spChg chg="add mod">
          <ac:chgData name="Ramsey Nakazibwe (2315008)" userId="1e63b31e-3270-4027-a06b-bf934bde0969" providerId="ADAL" clId="{FA600331-7281-5F62-952E-9034CD40160B}" dt="2026-03-17T13:01:21.258" v="4687" actId="20577"/>
          <ac:spMkLst>
            <pc:docMk/>
            <pc:sldMk cId="3910094440" sldId="262"/>
            <ac:spMk id="10" creationId="{1405E581-FFA8-93CE-980A-E7DB1638271F}"/>
          </ac:spMkLst>
        </pc:spChg>
        <pc:spChg chg="add mod">
          <ac:chgData name="Ramsey Nakazibwe (2315008)" userId="1e63b31e-3270-4027-a06b-bf934bde0969" providerId="ADAL" clId="{FA600331-7281-5F62-952E-9034CD40160B}" dt="2026-03-17T13:03:28.239" v="4738" actId="1076"/>
          <ac:spMkLst>
            <pc:docMk/>
            <pc:sldMk cId="3910094440" sldId="262"/>
            <ac:spMk id="11" creationId="{6D51D6CE-DE86-340B-AE21-B256BEFD76C3}"/>
          </ac:spMkLst>
        </pc:spChg>
        <pc:spChg chg="add mod">
          <ac:chgData name="Ramsey Nakazibwe (2315008)" userId="1e63b31e-3270-4027-a06b-bf934bde0969" providerId="ADAL" clId="{FA600331-7281-5F62-952E-9034CD40160B}" dt="2026-03-17T13:02:01.700" v="4690" actId="1076"/>
          <ac:spMkLst>
            <pc:docMk/>
            <pc:sldMk cId="3910094440" sldId="262"/>
            <ac:spMk id="12" creationId="{81A24DCA-7C7F-3CFA-DC7C-6AAB59285B51}"/>
          </ac:spMkLst>
        </pc:spChg>
        <pc:spChg chg="add mod">
          <ac:chgData name="Ramsey Nakazibwe (2315008)" userId="1e63b31e-3270-4027-a06b-bf934bde0969" providerId="ADAL" clId="{FA600331-7281-5F62-952E-9034CD40160B}" dt="2026-03-17T13:02:07.897" v="4691" actId="1076"/>
          <ac:spMkLst>
            <pc:docMk/>
            <pc:sldMk cId="3910094440" sldId="262"/>
            <ac:spMk id="13" creationId="{E9216E10-44A1-357F-3EF6-D50D9228B17C}"/>
          </ac:spMkLst>
        </pc:spChg>
        <pc:spChg chg="add mod">
          <ac:chgData name="Ramsey Nakazibwe (2315008)" userId="1e63b31e-3270-4027-a06b-bf934bde0969" providerId="ADAL" clId="{FA600331-7281-5F62-952E-9034CD40160B}" dt="2026-03-17T13:06:33.692" v="4799" actId="20577"/>
          <ac:spMkLst>
            <pc:docMk/>
            <pc:sldMk cId="3910094440" sldId="262"/>
            <ac:spMk id="14" creationId="{8E505F16-DAD2-6836-17C9-B155EFD088EF}"/>
          </ac:spMkLst>
        </pc:spChg>
        <pc:spChg chg="add mod">
          <ac:chgData name="Ramsey Nakazibwe (2315008)" userId="1e63b31e-3270-4027-a06b-bf934bde0969" providerId="ADAL" clId="{FA600331-7281-5F62-952E-9034CD40160B}" dt="2026-03-20T10:48:17.498" v="4998" actId="1076"/>
          <ac:spMkLst>
            <pc:docMk/>
            <pc:sldMk cId="3910094440" sldId="262"/>
            <ac:spMk id="15" creationId="{355209E9-3BB7-44BF-EC91-C5A6E10572D2}"/>
          </ac:spMkLst>
        </pc:spChg>
        <pc:spChg chg="add mod">
          <ac:chgData name="Ramsey Nakazibwe (2315008)" userId="1e63b31e-3270-4027-a06b-bf934bde0969" providerId="ADAL" clId="{FA600331-7281-5F62-952E-9034CD40160B}" dt="2026-03-20T10:52:23.837" v="5016" actId="1076"/>
          <ac:spMkLst>
            <pc:docMk/>
            <pc:sldMk cId="3910094440" sldId="262"/>
            <ac:spMk id="16" creationId="{BEAD29A8-AE25-B593-32FD-FBFA40A4761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761014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 id="2147483673" r:id="rId2"/>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20/03/2026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psychiatry.org/psychiatrists/practice/dsm"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07/s10803-021-04975-0" TargetMode="External"/><Relationship Id="rId3" Type="http://schemas.openxmlformats.org/officeDocument/2006/relationships/hyperlink" Target="https://doi.org/10.1186/s13052-022-01310-w" TargetMode="External"/><Relationship Id="rId7" Type="http://schemas.openxmlformats.org/officeDocument/2006/relationships/hyperlink" Target="https://doi.org/10.3390/jcm12020677" TargetMode="External"/><Relationship Id="rId12" Type="http://schemas.openxmlformats.org/officeDocument/2006/relationships/hyperlink" Target="https://www.getinflow.io/post/autistic-celebrities-adhd" TargetMode="External"/><Relationship Id="rId2" Type="http://schemas.openxmlformats.org/officeDocument/2006/relationships/hyperlink" Target="https://www.psychiatry.org/psychiatrists/practice/dsm" TargetMode="External"/><Relationship Id="rId1" Type="http://schemas.openxmlformats.org/officeDocument/2006/relationships/slideLayout" Target="../slideLayouts/slideLayout3.xml"/><Relationship Id="rId6" Type="http://schemas.openxmlformats.org/officeDocument/2006/relationships/hyperlink" Target="https://doi.org/10.3389/fpsyg.2022.877527" TargetMode="External"/><Relationship Id="rId11" Type="http://schemas.openxmlformats.org/officeDocument/2006/relationships/hyperlink" Target="https://www.who.int/news-room/fact-sheets/detail/autism-spectrum-disorders" TargetMode="External"/><Relationship Id="rId5" Type="http://schemas.openxmlformats.org/officeDocument/2006/relationships/hyperlink" Target="https://doi.org/10.1177/1362361313517762" TargetMode="External"/><Relationship Id="rId10" Type="http://schemas.openxmlformats.org/officeDocument/2006/relationships/hyperlink" Target="https://doi.org/10.1016/j.jaac.2021.11.019" TargetMode="External"/><Relationship Id="rId4" Type="http://schemas.openxmlformats.org/officeDocument/2006/relationships/hyperlink" Target="https://doi.org/10.1007/s10803-020-04867-9" TargetMode="External"/><Relationship Id="rId9" Type="http://schemas.openxmlformats.org/officeDocument/2006/relationships/hyperlink" Target="https://doi.org/10.1002/aur.26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Ramsey Nakazibwe</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2315008</a:t>
            </a:r>
            <a:br>
              <a:rPr lang="en-GB" sz="5400" dirty="0">
                <a:latin typeface="Arial" panose="020B0604020202020204" pitchFamily="34" charset="0"/>
                <a:cs typeface="Arial" panose="020B0604020202020204" pitchFamily="34" charset="0"/>
              </a:rPr>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538861"/>
          </a:xfrm>
        </p:spPr>
        <p:txBody>
          <a:bodyPr/>
          <a:lstStyle/>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32253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47678" y="17859903"/>
            <a:ext cx="9178660" cy="1067760"/>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368776" y="6273261"/>
            <a:ext cx="10048874" cy="19746922"/>
          </a:xfrm>
        </p:spPr>
        <p:txBody>
          <a:bodyPr/>
          <a:lstStyle/>
          <a:p>
            <a:r>
              <a:rPr lang="en-GB" sz="2800" b="1" kern="100" dirty="0">
                <a:effectLst/>
                <a:latin typeface="Arial" panose="020B0604020202020204" pitchFamily="34" charset="0"/>
                <a:ea typeface="Aptos" panose="020B0004020202020204" pitchFamily="34" charset="0"/>
                <a:cs typeface="Arial" panose="020B0604020202020204" pitchFamily="34" charset="0"/>
              </a:rPr>
              <a:t>How were people with the disorder viewed in the past? How has this changed? How did medical professionals view the disorder?</a:t>
            </a: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16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endParaRPr lang="en-GB" sz="2800" b="1"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How were people viewe</a:t>
            </a:r>
            <a:r>
              <a:rPr lang="en-GB" sz="2800" b="1" kern="100" dirty="0">
                <a:latin typeface="Arial" panose="020B0604020202020204" pitchFamily="34" charset="0"/>
                <a:ea typeface="Aptos" panose="020B0004020202020204" pitchFamily="34" charset="0"/>
                <a:cs typeface="Arial" panose="020B0604020202020204" pitchFamily="34" charset="0"/>
              </a:rPr>
              <a:t>d in the past?</a:t>
            </a:r>
          </a:p>
          <a:p>
            <a:endParaRPr lang="en-GB" sz="2800" kern="100" dirty="0">
              <a:latin typeface="Arial" panose="020B0604020202020204" pitchFamily="34" charset="0"/>
              <a:ea typeface="Aptos" panose="020B0004020202020204" pitchFamily="34" charset="0"/>
              <a:cs typeface="Arial" panose="020B0604020202020204" pitchFamily="34" charset="0"/>
            </a:endParaRPr>
          </a:p>
          <a:p>
            <a:pPr marL="285750" indent="-285750">
              <a:buFont typeface="Arial" panose="020B0604020202020204" pitchFamily="34" charset="0"/>
              <a:buChar char="•"/>
            </a:pPr>
            <a:r>
              <a:rPr lang="en-GB" sz="2800" kern="100" dirty="0">
                <a:effectLst/>
                <a:latin typeface="Arial" panose="020B0604020202020204" pitchFamily="34" charset="0"/>
                <a:ea typeface="Aptos" panose="020B0004020202020204" pitchFamily="34" charset="0"/>
                <a:cs typeface="Arial" panose="020B0604020202020204" pitchFamily="34" charset="0"/>
              </a:rPr>
              <a:t>Faced stigma, discrimination and lack of support </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Some blamed poor parenting </a:t>
            </a:r>
          </a:p>
          <a:p>
            <a:pPr marL="285750" indent="-285750">
              <a:buFont typeface="Arial" panose="020B0604020202020204" pitchFamily="34" charset="0"/>
              <a:buChar char="•"/>
            </a:pPr>
            <a:r>
              <a:rPr lang="en-GB" sz="2800" kern="100" dirty="0">
                <a:effectLst/>
                <a:latin typeface="Arial" panose="020B0604020202020204" pitchFamily="34" charset="0"/>
                <a:ea typeface="Aptos" panose="020B0004020202020204" pitchFamily="34" charset="0"/>
                <a:cs typeface="Arial" panose="020B0604020202020204" pitchFamily="34" charset="0"/>
              </a:rPr>
              <a:t>Often seen as having metal illness or intellectual disability</a:t>
            </a:r>
          </a:p>
          <a:p>
            <a:endParaRPr lang="en-GB" sz="2800" b="1" kern="100" dirty="0">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How has </a:t>
            </a:r>
            <a:r>
              <a:rPr lang="en-GB" sz="2800" b="1" kern="100" dirty="0">
                <a:latin typeface="Arial" panose="020B0604020202020204" pitchFamily="34" charset="0"/>
                <a:ea typeface="Aptos" panose="020B0004020202020204" pitchFamily="34" charset="0"/>
                <a:cs typeface="Arial" panose="020B0604020202020204" pitchFamily="34" charset="0"/>
              </a:rPr>
              <a:t>this changed?</a:t>
            </a:r>
          </a:p>
          <a:p>
            <a:endParaRPr lang="en-GB" sz="2800" kern="100" dirty="0">
              <a:latin typeface="Arial" panose="020B0604020202020204" pitchFamily="34" charset="0"/>
              <a:ea typeface="Aptos" panose="020B0004020202020204" pitchFamily="34" charset="0"/>
              <a:cs typeface="Arial" panose="020B0604020202020204" pitchFamily="34" charset="0"/>
            </a:endParaRPr>
          </a:p>
          <a:p>
            <a:pPr marL="285750" indent="-285750">
              <a:buFont typeface="Arial" panose="020B0604020202020204" pitchFamily="34" charset="0"/>
              <a:buChar char="•"/>
            </a:pPr>
            <a:r>
              <a:rPr lang="en-GB" sz="2800" kern="100" dirty="0">
                <a:effectLst/>
                <a:latin typeface="Arial" panose="020B0604020202020204" pitchFamily="34" charset="0"/>
                <a:ea typeface="Aptos" panose="020B0004020202020204" pitchFamily="34" charset="0"/>
                <a:cs typeface="Arial" panose="020B0604020202020204" pitchFamily="34" charset="0"/>
              </a:rPr>
              <a:t>Now recognised as a neurodevelopmental condition, not a mental illness</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Greater awareness and acceptance in society</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Focus on inclusion, rights and equality</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Support in education, healthcare, and community settings </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Promotion of neurodiversity valuing differences, not fixing them </a:t>
            </a:r>
            <a:r>
              <a:rPr lang="en-GB" sz="2800" dirty="0">
                <a:latin typeface="Arial" panose="020B0604020202020204" pitchFamily="34" charset="0"/>
                <a:cs typeface="Arial" panose="020B0604020202020204" pitchFamily="34" charset="0"/>
              </a:rPr>
              <a:t>(Case-Smith, Weaver and Fristad, 2015).</a:t>
            </a:r>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b="1" kern="100" dirty="0">
              <a:effectLst/>
              <a:latin typeface="Arial" panose="020B0604020202020204" pitchFamily="34" charset="0"/>
              <a:ea typeface="Aptos" panose="020B0004020202020204" pitchFamily="34" charset="0"/>
              <a:cs typeface="Arial" panose="020B0604020202020204" pitchFamily="34" charset="0"/>
            </a:endParaRPr>
          </a:p>
          <a:p>
            <a:r>
              <a:rPr lang="en-GB" sz="2800" b="1" kern="100" dirty="0">
                <a:latin typeface="Arial" panose="020B0604020202020204" pitchFamily="34" charset="0"/>
                <a:ea typeface="Aptos" panose="020B0004020202020204" pitchFamily="34" charset="0"/>
                <a:cs typeface="Arial" panose="020B0604020202020204" pitchFamily="34" charset="0"/>
              </a:rPr>
              <a:t>How did medical professionals view it?</a:t>
            </a:r>
          </a:p>
          <a:p>
            <a:endParaRPr lang="en-GB" sz="2800" kern="100" dirty="0">
              <a:latin typeface="Arial" panose="020B0604020202020204" pitchFamily="34" charset="0"/>
              <a:ea typeface="Aptos" panose="020B0004020202020204" pitchFamily="34" charset="0"/>
              <a:cs typeface="Arial" panose="020B0604020202020204" pitchFamily="34" charset="0"/>
            </a:endParaRP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Shift in understanding through research </a:t>
            </a:r>
            <a:r>
              <a:rPr lang="en-GB" sz="2800" kern="100" dirty="0" err="1">
                <a:latin typeface="Arial" panose="020B0604020202020204" pitchFamily="34" charset="0"/>
                <a:ea typeface="Aptos" panose="020B0004020202020204" pitchFamily="34" charset="0"/>
                <a:cs typeface="Arial" panose="020B0604020202020204" pitchFamily="34" charset="0"/>
              </a:rPr>
              <a:t>e.g</a:t>
            </a:r>
            <a:r>
              <a:rPr lang="en-GB" sz="2800" kern="100" dirty="0">
                <a:latin typeface="Arial" panose="020B0604020202020204" pitchFamily="34" charset="0"/>
                <a:ea typeface="Aptos" panose="020B0004020202020204" pitchFamily="34" charset="0"/>
                <a:cs typeface="Arial" panose="020B0604020202020204" pitchFamily="34" charset="0"/>
              </a:rPr>
              <a:t> (Leo Kanner and Hans Asperger)</a:t>
            </a:r>
          </a:p>
          <a:p>
            <a:pPr marL="285750" indent="-285750">
              <a:buFont typeface="Arial" panose="020B0604020202020204" pitchFamily="34" charset="0"/>
              <a:buChar char="•"/>
            </a:pPr>
            <a:r>
              <a:rPr lang="en-GB" sz="2800" kern="100" dirty="0">
                <a:effectLst/>
                <a:latin typeface="Arial" panose="020B0604020202020204" pitchFamily="34" charset="0"/>
                <a:ea typeface="Aptos" panose="020B0004020202020204" pitchFamily="34" charset="0"/>
                <a:cs typeface="Arial" panose="020B0604020202020204" pitchFamily="34" charset="0"/>
              </a:rPr>
              <a:t>Previously focused on causes and cures</a:t>
            </a:r>
          </a:p>
          <a:p>
            <a:pPr marL="285750" indent="-28575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Now focus on early diagnosis and supportive intervention</a:t>
            </a:r>
          </a:p>
          <a:p>
            <a:pPr marL="285750" indent="-285750">
              <a:buFont typeface="Arial" panose="020B0604020202020204" pitchFamily="34" charset="0"/>
              <a:buChar char="•"/>
            </a:pPr>
            <a:r>
              <a:rPr lang="en-GB" sz="2800" kern="100" dirty="0">
                <a:effectLst/>
                <a:latin typeface="Arial" panose="020B0604020202020204" pitchFamily="34" charset="0"/>
                <a:ea typeface="Aptos" panose="020B0004020202020204" pitchFamily="34" charset="0"/>
                <a:cs typeface="Arial" panose="020B0604020202020204" pitchFamily="34" charset="0"/>
              </a:rPr>
              <a:t>Multidisciplinary appr</a:t>
            </a:r>
            <a:r>
              <a:rPr lang="en-GB" sz="2800" kern="100" dirty="0">
                <a:latin typeface="Arial" panose="020B0604020202020204" pitchFamily="34" charset="0"/>
                <a:ea typeface="Aptos" panose="020B0004020202020204" pitchFamily="34" charset="0"/>
                <a:cs typeface="Arial" panose="020B0604020202020204" pitchFamily="34" charset="0"/>
              </a:rPr>
              <a:t>oach psychologists, speech therapists.</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8032960"/>
          </a:xfrm>
        </p:spPr>
        <p:txBody>
          <a:bodyPr/>
          <a:lstStyle/>
          <a:p>
            <a:r>
              <a:rPr lang="en-GB" sz="4800" dirty="0">
                <a:latin typeface="Aptos" panose="020B0004020202020204" pitchFamily="34" charset="0"/>
              </a:rPr>
              <a:t>Current services and treatments </a:t>
            </a:r>
          </a:p>
          <a:p>
            <a:pPr algn="l"/>
            <a:r>
              <a:rPr lang="en-GB" sz="4800" u="none" dirty="0">
                <a:latin typeface="Aptos" panose="020B0004020202020204" pitchFamily="34" charset="0"/>
              </a:rPr>
              <a:t>What services and treatments are currently available to help manage/treat the condition?</a:t>
            </a: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pPr marL="685800" indent="-685800" algn="l">
              <a:buFont typeface="Arial" panose="020B0604020202020204" pitchFamily="34" charset="0"/>
              <a:buChar char="•"/>
            </a:pPr>
            <a:endParaRPr lang="en-GB" sz="1400" b="0" u="none" dirty="0">
              <a:latin typeface="Aptos" panose="020B0004020202020204" pitchFamily="34" charset="0"/>
            </a:endParaRPr>
          </a:p>
          <a:p>
            <a:pPr marL="285750" indent="-285750" algn="l">
              <a:buFont typeface="Arial" panose="020B0604020202020204" pitchFamily="34" charset="0"/>
              <a:buChar char="•"/>
            </a:pPr>
            <a:endParaRPr lang="en-GB" sz="1400" b="0" u="none" dirty="0">
              <a:latin typeface="Arial" panose="020B0604020202020204" pitchFamily="34" charset="0"/>
              <a:cs typeface="Arial" panose="020B06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1803035"/>
          </a:xfrm>
        </p:spPr>
        <p:txBody>
          <a:bodyPr/>
          <a:lstStyle/>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844182" y="20166425"/>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538439" y="21341197"/>
            <a:ext cx="9935654" cy="1752036"/>
          </a:xfrm>
        </p:spPr>
        <p:txBody>
          <a:bodyPr/>
          <a:lstStyle/>
          <a:p>
            <a:pPr>
              <a:spcAft>
                <a:spcPts val="1100"/>
              </a:spcAft>
            </a:pPr>
            <a:r>
              <a:rPr lang="en-GB" sz="2800" dirty="0">
                <a:effectLst/>
                <a:latin typeface="Arial" panose="020B0604020202020204" pitchFamily="34" charset="0"/>
                <a:ea typeface="Century Schoolbook" panose="02040604050505020304" pitchFamily="18" charset="0"/>
                <a:cs typeface="Arial" panose="020B0604020202020204" pitchFamily="34" charset="0"/>
              </a:rPr>
              <a:t>Autism spectrum disorder is a complex and lifelong condition that affects individual's ion different ways, appropriate support, individual's ca lead meaningful and independent lives.</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3727032"/>
            <a:ext cx="10047018" cy="1035909"/>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50326085" y="50258077"/>
            <a:ext cx="10052050" cy="1668418"/>
          </a:xfrm>
        </p:spPr>
        <p:txBody>
          <a:bodyPr/>
          <a:lstStyle/>
          <a:p>
            <a:endParaRPr lang="en-GB" dirty="0"/>
          </a:p>
          <a:p>
            <a:endParaRPr lang="en-GB" sz="4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9101729"/>
            <a:ext cx="9785649" cy="13600624"/>
          </a:xfrm>
        </p:spPr>
        <p:txBody>
          <a:bodyPr/>
          <a:lstStyle/>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Causes: </a:t>
            </a:r>
            <a:endParaRPr lang="en-GB" sz="2800" b="1" kern="100" dirty="0">
              <a:latin typeface="Arial" panose="020B0604020202020204" pitchFamily="34" charset="0"/>
              <a:ea typeface="Aptos" panose="020B0004020202020204" pitchFamily="34" charset="0"/>
              <a:cs typeface="Arial" panose="020B0604020202020204" pitchFamily="34" charset="0"/>
            </a:endParaRPr>
          </a:p>
          <a:p>
            <a:pPr marL="685800" indent="-685800">
              <a:buFont typeface="Arial" panose="020B0604020202020204" pitchFamily="34" charset="0"/>
              <a:buChar char="•"/>
            </a:pPr>
            <a:r>
              <a:rPr lang="en-GB" sz="2800" kern="100" dirty="0">
                <a:latin typeface="Aptos" panose="020B0004020202020204" pitchFamily="34" charset="0"/>
                <a:ea typeface="Aptos" panose="020B0004020202020204" pitchFamily="34" charset="0"/>
              </a:rPr>
              <a:t>No single known cause; it is a complex condition </a:t>
            </a:r>
          </a:p>
          <a:p>
            <a:pPr marL="685800" indent="-685800">
              <a:buFont typeface="Arial" panose="020B0604020202020204" pitchFamily="34" charset="0"/>
              <a:buChar char="•"/>
            </a:pPr>
            <a:r>
              <a:rPr lang="en-GB" sz="2800" kern="100" dirty="0">
                <a:effectLst/>
                <a:latin typeface="Aptos" panose="020B0004020202020204" pitchFamily="34" charset="0"/>
                <a:ea typeface="Aptos" panose="020B0004020202020204" pitchFamily="34" charset="0"/>
              </a:rPr>
              <a:t>Strong genetic factors ( runs in families )</a:t>
            </a:r>
          </a:p>
          <a:p>
            <a:pPr marL="685800" indent="-685800">
              <a:buFont typeface="Arial" panose="020B0604020202020204" pitchFamily="34" charset="0"/>
              <a:buChar char="•"/>
            </a:pPr>
            <a:r>
              <a:rPr lang="en-GB" sz="2800" kern="100" dirty="0">
                <a:latin typeface="Aptos" panose="020B0004020202020204" pitchFamily="34" charset="0"/>
                <a:ea typeface="Aptos" panose="020B0004020202020204" pitchFamily="34" charset="0"/>
              </a:rPr>
              <a:t>Differences in brain development and structure</a:t>
            </a:r>
          </a:p>
          <a:p>
            <a:pPr marL="685800" indent="-685800">
              <a:buFont typeface="Arial" panose="020B0604020202020204" pitchFamily="34" charset="0"/>
              <a:buChar char="•"/>
            </a:pPr>
            <a:r>
              <a:rPr lang="en-GB" sz="2800" kern="100" dirty="0">
                <a:effectLst/>
                <a:latin typeface="Aptos" panose="020B0004020202020204" pitchFamily="34" charset="0"/>
                <a:ea typeface="Aptos" panose="020B0004020202020204" pitchFamily="34" charset="0"/>
              </a:rPr>
              <a:t>Not caused by vaccines.</a:t>
            </a:r>
            <a:endParaRPr lang="en-GB" sz="2800" kern="100" dirty="0">
              <a:latin typeface="Aptos" panose="020B0004020202020204" pitchFamily="34" charset="0"/>
              <a:ea typeface="Aptos" panose="020B0004020202020204" pitchFamily="34" charset="0"/>
            </a:endParaRPr>
          </a:p>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Symptoms:</a:t>
            </a:r>
          </a:p>
          <a:p>
            <a:pPr marL="685800" indent="-68580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Communication difficulties for example delayed speech, limited eye contact</a:t>
            </a:r>
          </a:p>
          <a:p>
            <a:pPr marL="685800" indent="-68580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Social interaction challenges meaning difficulty understanding emotions or social cues</a:t>
            </a:r>
          </a:p>
          <a:p>
            <a:pPr marL="685800" indent="-68580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Repetitive behaviours for example hand flapping or even repeating words</a:t>
            </a:r>
          </a:p>
          <a:p>
            <a:pPr marL="685800" indent="-68580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Restricted interests, strong focus on specific topics</a:t>
            </a:r>
          </a:p>
          <a:p>
            <a:pPr marL="685800" indent="-685800">
              <a:buFont typeface="Arial" panose="020B0604020202020204" pitchFamily="34" charset="0"/>
              <a:buChar char="•"/>
            </a:pPr>
            <a:r>
              <a:rPr lang="en-GB" sz="2800" kern="100" dirty="0">
                <a:latin typeface="Arial" panose="020B0604020202020204" pitchFamily="34" charset="0"/>
                <a:ea typeface="Aptos" panose="020B0004020202020204" pitchFamily="34" charset="0"/>
                <a:cs typeface="Arial" panose="020B0604020202020204" pitchFamily="34" charset="0"/>
              </a:rPr>
              <a:t>Sensory sensitivities, this over or under sensitive to light, sound or touch</a:t>
            </a:r>
          </a:p>
          <a:p>
            <a:r>
              <a:rPr lang="en-GB" sz="2800" b="1" dirty="0">
                <a:latin typeface="Aptos" panose="020B0004020202020204" pitchFamily="34" charset="0"/>
              </a:rPr>
              <a:t>Diagnosis: </a:t>
            </a:r>
            <a:r>
              <a:rPr lang="en-GB" sz="2800" dirty="0">
                <a:latin typeface="Aptos" panose="020B0004020202020204" pitchFamily="34" charset="0"/>
              </a:rPr>
              <a:t>How is the disorder diagnosed?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No single test based on observation and assessment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Often identified in early childhood but can be diagnosed later</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May include assessments of communication behaviour and social skills</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Conducted by different teams for example paediatricians, psychologists or speech therapists (American Psychiatric Association, 2022).</a:t>
            </a: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(E.G., AUTISM, CODE 6A02)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AUTISM)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3" name="Rectangle 3">
            <a:extLst>
              <a:ext uri="{FF2B5EF4-FFF2-40B4-BE49-F238E27FC236}">
                <a16:creationId xmlns:a16="http://schemas.microsoft.com/office/drawing/2014/main" id="{C619F9A6-F479-D082-9CE0-35C14E16A8B5}"/>
              </a:ext>
            </a:extLst>
          </p:cNvPr>
          <p:cNvSpPr>
            <a:spLocks noChangeArrowheads="1"/>
          </p:cNvSpPr>
          <p:nvPr/>
        </p:nvSpPr>
        <p:spPr bwMode="auto">
          <a:xfrm>
            <a:off x="547678" y="5981624"/>
            <a:ext cx="9871857" cy="1043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Autism Spectrum Disorder (ASD) is part of the broader category of neurodevelopmental disorders, which are conditions that affect brain development, behavior, communication, and social interaction. These disorders usually begin in early childhood and can influence how a person learns, communicates, and interacts with others throughout their life (World Health Organization, 2019).</a:t>
            </a:r>
            <a:br>
              <a:rPr kumimoji="0" lang="en-US" altLang="en-US" sz="2800" b="0" i="0" u="none" strike="noStrike" cap="none" normalizeH="0" baseline="0" dirty="0">
                <a:ln>
                  <a:noFill/>
                </a:ln>
                <a:solidFill>
                  <a:schemeClr val="tx1"/>
                </a:solidFill>
                <a:effectLst/>
              </a:rPr>
            </a:br>
            <a:br>
              <a:rPr kumimoji="0" lang="en-US" altLang="en-US" sz="2800" b="0" i="0" u="none" strike="noStrike" cap="none" normalizeH="0" baseline="0" dirty="0">
                <a:ln>
                  <a:noFill/>
                </a:ln>
                <a:solidFill>
                  <a:schemeClr val="tx1"/>
                </a:solidFill>
                <a:effectLst/>
                <a:latin typeface="Arial" panose="020B0604020202020204" pitchFamily="34" charset="0"/>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Autism Spectrum Disorder is defined in the International Classification of Diseases (ICD-11) as a condition </a:t>
            </a:r>
            <a:r>
              <a:rPr kumimoji="0" lang="en-US" altLang="en-US" sz="28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characterised</a:t>
            </a: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by persistent difficulties in social communication and social interaction, alongside restricted, repetitive patterns of behavior, interests, or activities. Within ICD-11, the code 6A02 refers to Autism Spectrum Disorder, with sub-categories describing differences in intellectual development and language abilities (WHO, 2019).</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222222"/>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Autism </a:t>
            </a:r>
            <a:r>
              <a:rPr lang="en-US" altLang="en-US" sz="2800" dirty="0">
                <a:solidFill>
                  <a:srgbClr val="222222"/>
                </a:solidFill>
                <a:cs typeface="Arial" panose="020B0604020202020204" pitchFamily="34" charset="0"/>
              </a:rPr>
              <a:t>is considered a spectrum condition, meaning that individuals experience it in different ways and with varying levels of support needs.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800" dirty="0">
                <a:solidFill>
                  <a:srgbClr val="222222"/>
                </a:solidFill>
                <a:cs typeface="Arial" panose="020B0604020202020204" pitchFamily="34" charset="0"/>
              </a:rPr>
              <a:t>Some autistic individuals may require significant support in daily living, while others are able to live independently but may still experience challenges in</a:t>
            </a:r>
            <a:r>
              <a:rPr lang="en-US" altLang="en-US" sz="2000" dirty="0">
                <a:solidFill>
                  <a:srgbClr val="222222"/>
                </a:solidFill>
                <a:cs typeface="Arial" panose="020B0604020202020204" pitchFamily="34" charset="0"/>
              </a:rPr>
              <a:t> </a:t>
            </a:r>
            <a:r>
              <a:rPr lang="en-US" altLang="en-US" sz="2800" dirty="0">
                <a:solidFill>
                  <a:srgbClr val="222222"/>
                </a:solidFill>
                <a:cs typeface="Arial" panose="020B0604020202020204" pitchFamily="34" charset="0"/>
              </a:rPr>
              <a:t>social communication.</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Two autistic kids tied to the radiator of an asylum. Spain, 1982. [1242 x  1430] : r/HistoryPorn">
            <a:extLst>
              <a:ext uri="{FF2B5EF4-FFF2-40B4-BE49-F238E27FC236}">
                <a16:creationId xmlns:a16="http://schemas.microsoft.com/office/drawing/2014/main" id="{2D1DC3F7-F582-57BF-E934-E104856590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61926" y="8270961"/>
            <a:ext cx="5553238" cy="303404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385A9F0F-1D9D-E58D-A1DF-A59FB23E6F12}"/>
              </a:ext>
            </a:extLst>
          </p:cNvPr>
          <p:cNvSpPr>
            <a:spLocks noChangeArrowheads="1"/>
          </p:cNvSpPr>
          <p:nvPr/>
        </p:nvSpPr>
        <p:spPr bwMode="auto">
          <a:xfrm>
            <a:off x="22512734" y="8003675"/>
            <a:ext cx="9930621" cy="13449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222222"/>
                </a:solidFill>
                <a:effectLst/>
                <a:latin typeface="Arial" panose="020B0604020202020204" pitchFamily="34" charset="0"/>
              </a:rPr>
              <a:t>• There is no cure for autism, but a range of services are available to help individuals manage their needs and improve quality of life.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Early intervention programmers are important and can support communication, behavior, and social development from a young age.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Speech and language therapy helps individuals develop communication skills and improve their ability to interact with others.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Occupational therapy supports daily living skills and helps individuals manage sensory sensitivities.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Behavioral therapies, such as Applied Behavior Analysis (ABA), are used to encourage positive behaviors and reduce challenging behaviors.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Educational support, including special educational needs (SEN) services, helps individuals access learning in a way that suits their needs.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Some individuals may receive medication to manage associated conditions such as anxiety, depression, or hyperactivity.</a:t>
            </a:r>
          </a:p>
          <a:p>
            <a:pPr lvl="0" defTabSz="914400"/>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Support from healthcare professionals, families, and community services plays a key role in promoting independence and wellbeing </a:t>
            </a:r>
            <a:r>
              <a:rPr lang="en-GB" sz="2800" dirty="0"/>
              <a:t>(Case-Smith, Weaver and Fristad, 2015; Cermak et al., 2021).</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0" name="Rectangle 4">
            <a:extLst>
              <a:ext uri="{FF2B5EF4-FFF2-40B4-BE49-F238E27FC236}">
                <a16:creationId xmlns:a16="http://schemas.microsoft.com/office/drawing/2014/main" id="{ECA8D3E8-5209-7E71-9BA3-6832D74B73E4}"/>
              </a:ext>
            </a:extLst>
          </p:cNvPr>
          <p:cNvSpPr>
            <a:spLocks noChangeArrowheads="1"/>
          </p:cNvSpPr>
          <p:nvPr/>
        </p:nvSpPr>
        <p:spPr bwMode="auto">
          <a:xfrm>
            <a:off x="33422044" y="6477837"/>
            <a:ext cx="9981114" cy="13018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t>
            </a: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Based on the literature, it is recommended that early identification and intervention are </a:t>
            </a:r>
            <a:r>
              <a:rPr kumimoji="0" lang="en-US" altLang="en-US" sz="28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prioritised</a:t>
            </a: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to improve developmental outcomes.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Evidence suggests that a person-</a:t>
            </a:r>
            <a:r>
              <a:rPr kumimoji="0" lang="en-US" altLang="en-US" sz="2800" b="0" i="0" u="none" strike="noStrike" cap="none" normalizeH="0" baseline="0" dirty="0" err="1">
                <a:ln>
                  <a:noFill/>
                </a:ln>
                <a:solidFill>
                  <a:srgbClr val="222222"/>
                </a:solidFill>
                <a:effectLst/>
                <a:latin typeface="Arial" panose="020B0604020202020204" pitchFamily="34" charset="0"/>
                <a:cs typeface="Arial" panose="020B0604020202020204" pitchFamily="34" charset="0"/>
              </a:rPr>
              <a:t>centred</a:t>
            </a: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and holistic approach should be adopted to meet the diverse needs of individuals with autism.</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Research highlights the importance of multi-agency working, where healthcare, education, and social care professionals collaborate to provide effective support.</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The literature indicates a need for increased training and awareness among professionals to reduce stigma and improve quality of care.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It is recommended that services provide ongoing support for families and caregivers, as they play a key role in long-term outcomes.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Findings suggest that improving access to services and reducing waiting times is essential for timely support.</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The literature supports promoting inclusion and equality within education, employment, and the wider community.</a:t>
            </a:r>
          </a:p>
          <a:p>
            <a:pPr lvl="0" defTabSz="914400"/>
            <a:br>
              <a:rPr kumimoji="0" lang="en-US" altLang="en-US" sz="2800" b="0" i="0" u="none" strike="noStrike" cap="none" normalizeH="0" baseline="0" dirty="0">
                <a:ln>
                  <a:noFill/>
                </a:ln>
                <a:solidFill>
                  <a:schemeClr val="tx1"/>
                </a:solidFill>
                <a:effectLst/>
              </a:rPr>
            </a:br>
            <a:r>
              <a:rPr kumimoji="0" lang="en-US" altLang="en-US" sz="2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 Overall, it can be concluded that consistent, accessible, and individualised support leads to better quality of life and independence for individuals with autism</a:t>
            </a:r>
            <a:r>
              <a:rPr lang="en-US" altLang="en-US" sz="2800" dirty="0">
                <a:solidFill>
                  <a:srgbClr val="222222"/>
                </a:solidFill>
                <a:cs typeface="Arial" panose="020B0604020202020204" pitchFamily="34" charset="0"/>
              </a:rPr>
              <a:t> </a:t>
            </a:r>
            <a:r>
              <a:rPr lang="en-GB" sz="2800" dirty="0"/>
              <a:t>(Mannion, 2023; Stichter et al., 2021).</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1" name="Picture 5" descr="Autistic celebrities: 71 famous people ...">
            <a:extLst>
              <a:ext uri="{FF2B5EF4-FFF2-40B4-BE49-F238E27FC236}">
                <a16:creationId xmlns:a16="http://schemas.microsoft.com/office/drawing/2014/main" id="{E938DDEB-FC49-8E31-E57B-EC1AACCD2D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42774" y="22217215"/>
            <a:ext cx="8696944" cy="5260824"/>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5">
            <a:extLst>
              <a:ext uri="{FF2B5EF4-FFF2-40B4-BE49-F238E27FC236}">
                <a16:creationId xmlns:a16="http://schemas.microsoft.com/office/drawing/2014/main" id="{6ED642DE-78BE-52D0-DC30-FD5CF70A4CFA}"/>
              </a:ext>
            </a:extLst>
          </p:cNvPr>
          <p:cNvSpPr>
            <a:spLocks noChangeArrowheads="1"/>
          </p:cNvSpPr>
          <p:nvPr/>
        </p:nvSpPr>
        <p:spPr bwMode="auto">
          <a:xfrm>
            <a:off x="33422042" y="25054783"/>
            <a:ext cx="9727753"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American Psychiatric Association (2022).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Diagnostic and statistical manual of mental disorders (DSM-5-TR)</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Psychiatry.org</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https://www.psychiatry.org/psychiatrists/practice/dsm</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4" name="Rectangle 6">
            <a:extLst>
              <a:ext uri="{FF2B5EF4-FFF2-40B4-BE49-F238E27FC236}">
                <a16:creationId xmlns:a16="http://schemas.microsoft.com/office/drawing/2014/main" id="{3476F68A-2115-1CAB-DD95-0F800E73529C}"/>
              </a:ext>
            </a:extLst>
          </p:cNvPr>
          <p:cNvSpPr>
            <a:spLocks noChangeArrowheads="1"/>
          </p:cNvSpPr>
          <p:nvPr/>
        </p:nvSpPr>
        <p:spPr bwMode="auto">
          <a:xfrm>
            <a:off x="0" y="0"/>
            <a:ext cx="43891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Times New Roman" panose="02020603050405020304" pitchFamily="18" charset="0"/>
              </a:rPr>
              <a:t>Salari, N., </a:t>
            </a:r>
            <a:r>
              <a:rPr kumimoji="0" lang="en-US" altLang="en-US" sz="1200" b="0" i="0" u="none" strike="noStrike" cap="none" normalizeH="0" baseline="0" dirty="0" err="1">
                <a:ln>
                  <a:noFill/>
                </a:ln>
                <a:solidFill>
                  <a:srgbClr val="000000"/>
                </a:solidFill>
                <a:effectLst/>
                <a:latin typeface="Times New Roman" panose="02020603050405020304" pitchFamily="18" charset="0"/>
              </a:rPr>
              <a:t>Rasoulpoor</a:t>
            </a:r>
            <a:r>
              <a:rPr kumimoji="0" lang="en-US" altLang="en-US" sz="1200" b="0" i="0" u="none" strike="noStrike" cap="none" normalizeH="0" baseline="0" dirty="0">
                <a:ln>
                  <a:noFill/>
                </a:ln>
                <a:solidFill>
                  <a:srgbClr val="000000"/>
                </a:solidFill>
                <a:effectLst/>
                <a:latin typeface="Times New Roman" panose="02020603050405020304" pitchFamily="18" charset="0"/>
              </a:rPr>
              <a:t>, S., </a:t>
            </a:r>
            <a:r>
              <a:rPr kumimoji="0" lang="en-US" altLang="en-US" sz="1200" b="0" i="0" u="none" strike="noStrike" cap="none" normalizeH="0" baseline="0" dirty="0" err="1">
                <a:ln>
                  <a:noFill/>
                </a:ln>
                <a:solidFill>
                  <a:srgbClr val="000000"/>
                </a:solidFill>
                <a:effectLst/>
                <a:latin typeface="Times New Roman" panose="02020603050405020304" pitchFamily="18" charset="0"/>
              </a:rPr>
              <a:t>Rasoulpoor</a:t>
            </a:r>
            <a:r>
              <a:rPr kumimoji="0" lang="en-US" altLang="en-US" sz="1200" b="0" i="0" u="none" strike="noStrike" cap="none" normalizeH="0" baseline="0" dirty="0">
                <a:ln>
                  <a:noFill/>
                </a:ln>
                <a:solidFill>
                  <a:srgbClr val="000000"/>
                </a:solidFill>
                <a:effectLst/>
                <a:latin typeface="Times New Roman" panose="02020603050405020304" pitchFamily="18" charset="0"/>
              </a:rPr>
              <a:t>, S., </a:t>
            </a:r>
            <a:r>
              <a:rPr kumimoji="0" lang="en-US" altLang="en-US" sz="1200" b="0" i="0" u="none" strike="noStrike" cap="none" normalizeH="0" baseline="0" dirty="0" err="1">
                <a:ln>
                  <a:noFill/>
                </a:ln>
                <a:solidFill>
                  <a:srgbClr val="000000"/>
                </a:solidFill>
                <a:effectLst/>
                <a:latin typeface="Times New Roman" panose="02020603050405020304" pitchFamily="18" charset="0"/>
              </a:rPr>
              <a:t>Shohaimi</a:t>
            </a:r>
            <a:r>
              <a:rPr kumimoji="0" lang="en-US" altLang="en-US" sz="1200" b="0" i="0" u="none" strike="noStrike" cap="none" normalizeH="0" baseline="0" dirty="0">
                <a:ln>
                  <a:noFill/>
                </a:ln>
                <a:solidFill>
                  <a:srgbClr val="000000"/>
                </a:solidFill>
                <a:effectLst/>
                <a:latin typeface="Times New Roman" panose="02020603050405020304" pitchFamily="18" charset="0"/>
              </a:rPr>
              <a:t>, S., Jafarpour, S., Abdoli, N., Khaledi-Paveh, B. and Mohammadi, M. (2022). The global prevalence of autism spectrum disorder: A comprehensive systematic review and meta-analysis. </a:t>
            </a:r>
            <a:r>
              <a:rPr kumimoji="0" lang="en-US" altLang="en-US" sz="1200" b="0" i="1" u="none" strike="noStrike" cap="none" normalizeH="0" baseline="0" dirty="0">
                <a:ln>
                  <a:noFill/>
                </a:ln>
                <a:solidFill>
                  <a:srgbClr val="000000"/>
                </a:solidFill>
                <a:effectLst/>
                <a:latin typeface="Times New Roman" panose="02020603050405020304" pitchFamily="18" charset="0"/>
              </a:rPr>
              <a:t>Italian Journal of Pediatrics</a:t>
            </a:r>
            <a:r>
              <a:rPr kumimoji="0" lang="en-US" altLang="en-US" sz="1200" b="0" i="0" u="none" strike="noStrike" cap="none" normalizeH="0" baseline="0" dirty="0">
                <a:ln>
                  <a:noFill/>
                </a:ln>
                <a:solidFill>
                  <a:srgbClr val="000000"/>
                </a:solidFill>
                <a:effectLst/>
                <a:latin typeface="Times New Roman" panose="02020603050405020304" pitchFamily="18" charset="0"/>
              </a:rPr>
              <a:t>, 48(1). </a:t>
            </a:r>
            <a:r>
              <a:rPr kumimoji="0" lang="en-US" altLang="en-US" sz="1200" b="0" i="0" u="none" strike="noStrike" cap="none" normalizeH="0" baseline="0" dirty="0" err="1">
                <a:ln>
                  <a:noFill/>
                </a:ln>
                <a:solidFill>
                  <a:srgbClr val="000000"/>
                </a:solidFill>
                <a:effectLst/>
                <a:latin typeface="Times New Roman" panose="02020603050405020304" pitchFamily="18" charset="0"/>
              </a:rPr>
              <a:t>doi:https</a:t>
            </a:r>
            <a:r>
              <a:rPr kumimoji="0" lang="en-US" altLang="en-US" sz="1200" b="0" i="0" u="none" strike="noStrike" cap="none" normalizeH="0" baseline="0" dirty="0">
                <a:ln>
                  <a:noFill/>
                </a:ln>
                <a:solidFill>
                  <a:srgbClr val="000000"/>
                </a:solidFill>
                <a:effectLst/>
                <a:latin typeface="Times New Roman" panose="02020603050405020304" pitchFamily="18" charset="0"/>
              </a:rPr>
              <a:t>://</a:t>
            </a:r>
            <a:r>
              <a:rPr kumimoji="0" lang="en-US" altLang="en-US" sz="1200" b="0" i="0" u="none" strike="noStrike" cap="none" normalizeH="0" baseline="0" dirty="0" err="1">
                <a:ln>
                  <a:noFill/>
                </a:ln>
                <a:solidFill>
                  <a:srgbClr val="000000"/>
                </a:solidFill>
                <a:effectLst/>
                <a:latin typeface="Times New Roman" panose="02020603050405020304" pitchFamily="18" charset="0"/>
              </a:rPr>
              <a:t>doi.org</a:t>
            </a:r>
            <a:r>
              <a:rPr kumimoji="0" lang="en-US" altLang="en-US" sz="1200" b="0" i="0" u="none" strike="noStrike" cap="none" normalizeH="0" baseline="0" dirty="0">
                <a:ln>
                  <a:noFill/>
                </a:ln>
                <a:solidFill>
                  <a:srgbClr val="000000"/>
                </a:solidFill>
                <a:effectLst/>
                <a:latin typeface="Times New Roman" panose="02020603050405020304" pitchFamily="18" charset="0"/>
              </a:rPr>
              <a:t>/10.1186/s13052-022-01310-w.</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5F6DB297-DA99-27C4-7D5A-4B808582C043}"/>
              </a:ext>
            </a:extLst>
          </p:cNvPr>
          <p:cNvSpPr txBox="1"/>
          <p:nvPr/>
        </p:nvSpPr>
        <p:spPr>
          <a:xfrm>
            <a:off x="23109382" y="27702164"/>
            <a:ext cx="7502236"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(Mannion, 2023)</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1D24F-3E0A-70A8-A867-17A02EEC66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E23EEA-13FB-C495-22B0-BE505FB5C2F8}"/>
              </a:ext>
            </a:extLst>
          </p:cNvPr>
          <p:cNvSpPr>
            <a:spLocks noGrp="1"/>
          </p:cNvSpPr>
          <p:nvPr>
            <p:ph type="ctrTitle"/>
          </p:nvPr>
        </p:nvSpPr>
        <p:spPr>
          <a:xfrm>
            <a:off x="2" y="6593305"/>
            <a:ext cx="10416207" cy="841165"/>
          </a:xfrm>
        </p:spPr>
        <p:txBody>
          <a:bodyPr>
            <a:normAutofit fontScale="90000"/>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Ramsey</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2315008</a:t>
            </a:r>
            <a:br>
              <a:rPr lang="en-GB" sz="5400" dirty="0"/>
            </a:br>
            <a:endParaRPr lang="en-GB" sz="5400" dirty="0"/>
          </a:p>
        </p:txBody>
      </p:sp>
      <p:sp>
        <p:nvSpPr>
          <p:cNvPr id="7" name="TextBox 6">
            <a:extLst>
              <a:ext uri="{FF2B5EF4-FFF2-40B4-BE49-F238E27FC236}">
                <a16:creationId xmlns:a16="http://schemas.microsoft.com/office/drawing/2014/main" id="{6942EB59-85FB-4630-BB1F-3E46AFF5873D}"/>
              </a:ext>
            </a:extLst>
          </p:cNvPr>
          <p:cNvSpPr txBox="1"/>
          <p:nvPr/>
        </p:nvSpPr>
        <p:spPr>
          <a:xfrm>
            <a:off x="741403" y="8022276"/>
            <a:ext cx="9489990" cy="7448193"/>
          </a:xfrm>
          <a:prstGeom prst="rect">
            <a:avLst/>
          </a:prstGeom>
          <a:noFill/>
        </p:spPr>
        <p:txBody>
          <a:bodyPr wrap="square" rtlCol="0">
            <a:spAutoFit/>
          </a:bodyPr>
          <a:lstStyle/>
          <a:p>
            <a:r>
              <a:rPr lang="en-US" b="1" dirty="0"/>
              <a:t>Reference:</a:t>
            </a:r>
          </a:p>
          <a:p>
            <a:endParaRPr lang="en-US" sz="28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2800" dirty="0">
                <a:solidFill>
                  <a:srgbClr val="000000"/>
                </a:solidFill>
                <a:latin typeface="Arial" panose="020B0604020202020204" pitchFamily="34" charset="0"/>
                <a:cs typeface="Arial" panose="020B0604020202020204" pitchFamily="34" charset="0"/>
              </a:rPr>
              <a:t>American Psychiatric Association (2022). </a:t>
            </a:r>
            <a:r>
              <a:rPr lang="en-US" altLang="en-US" sz="2800" i="1" dirty="0">
                <a:solidFill>
                  <a:srgbClr val="000000"/>
                </a:solidFill>
                <a:latin typeface="Arial" panose="020B0604020202020204" pitchFamily="34" charset="0"/>
                <a:cs typeface="Arial" panose="020B0604020202020204" pitchFamily="34" charset="0"/>
              </a:rPr>
              <a:t>Diagnostic and statistical manual of mental disorders (DSM-5-TR)</a:t>
            </a:r>
            <a:r>
              <a:rPr lang="en-US" altLang="en-US" sz="2800" dirty="0">
                <a:solidFill>
                  <a:srgbClr val="000000"/>
                </a:solidFill>
                <a:latin typeface="Arial" panose="020B0604020202020204" pitchFamily="34" charset="0"/>
                <a:cs typeface="Arial" panose="020B0604020202020204" pitchFamily="34" charset="0"/>
              </a:rPr>
              <a:t>. [online] </a:t>
            </a:r>
            <a:r>
              <a:rPr lang="en-US" altLang="en-US" sz="2800" dirty="0" err="1">
                <a:solidFill>
                  <a:srgbClr val="000000"/>
                </a:solidFill>
                <a:latin typeface="Arial" panose="020B0604020202020204" pitchFamily="34" charset="0"/>
                <a:cs typeface="Arial" panose="020B0604020202020204" pitchFamily="34" charset="0"/>
              </a:rPr>
              <a:t>Psychiatry.org</a:t>
            </a:r>
            <a:r>
              <a:rPr lang="en-US" altLang="en-US" sz="2800" dirty="0">
                <a:solidFill>
                  <a:srgbClr val="000000"/>
                </a:solidFill>
                <a:latin typeface="Arial" panose="020B0604020202020204" pitchFamily="34" charset="0"/>
                <a:cs typeface="Arial" panose="020B0604020202020204" pitchFamily="34" charset="0"/>
              </a:rPr>
              <a:t>. Available at: </a:t>
            </a:r>
          </a:p>
          <a:p>
            <a:pPr lvl="0" defTabSz="914400" eaLnBrk="0" fontAlgn="base" hangingPunct="0">
              <a:spcBef>
                <a:spcPct val="0"/>
              </a:spcBef>
              <a:spcAft>
                <a:spcPct val="0"/>
              </a:spcAft>
            </a:pPr>
            <a:r>
              <a:rPr lang="en-US" altLang="en-US" sz="2800" dirty="0">
                <a:solidFill>
                  <a:srgbClr val="000000"/>
                </a:solidFill>
                <a:latin typeface="Arial" panose="020B0604020202020204" pitchFamily="34" charset="0"/>
                <a:cs typeface="Arial" panose="020B0604020202020204" pitchFamily="34" charset="0"/>
                <a:hlinkClick r:id="rId2"/>
              </a:rPr>
              <a:t>https://www.psychiatry.org/psychiatrists/practice/dsm</a:t>
            </a:r>
            <a:r>
              <a:rPr lang="en-US" altLang="en-US" sz="2800" dirty="0">
                <a:solidFill>
                  <a:srgbClr val="000000"/>
                </a:solidFill>
                <a:latin typeface="Arial" panose="020B0604020202020204" pitchFamily="34" charset="0"/>
                <a:cs typeface="Arial" panose="020B0604020202020204" pitchFamily="34" charset="0"/>
              </a:rPr>
              <a:t>.       </a:t>
            </a: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2800" dirty="0">
              <a:solidFill>
                <a:srgbClr val="000000"/>
              </a:solidFill>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01550FA7-5E79-CA3A-7CA3-278A3FF6671C}"/>
              </a:ext>
            </a:extLst>
          </p:cNvPr>
          <p:cNvSpPr>
            <a:spLocks noChangeArrowheads="1"/>
          </p:cNvSpPr>
          <p:nvPr/>
        </p:nvSpPr>
        <p:spPr bwMode="auto">
          <a:xfrm>
            <a:off x="11717559" y="14992383"/>
            <a:ext cx="9829271" cy="86177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Salari, N.,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Rasoulpoor</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Rasoulpoor</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Shohaimi</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Jafarpour, S., Abdoli, N., Khaledi-Paveh, B. and Mohammadi, M. (2022). The global prevalence of autism spectrum disorder: A comprehensive systematic review and meta-analysis.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Italian Journal of Pediatrics</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48(1). Available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3"/>
              </a:rPr>
              <a:t>https://doi.org/10.1186/s13052-022-01310-w</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Rectangle 2">
            <a:extLst>
              <a:ext uri="{FF2B5EF4-FFF2-40B4-BE49-F238E27FC236}">
                <a16:creationId xmlns:a16="http://schemas.microsoft.com/office/drawing/2014/main" id="{6FAEC674-E33D-B94A-9218-64195C7849E1}"/>
              </a:ext>
            </a:extLst>
          </p:cNvPr>
          <p:cNvSpPr>
            <a:spLocks noChangeArrowheads="1"/>
          </p:cNvSpPr>
          <p:nvPr/>
        </p:nvSpPr>
        <p:spPr bwMode="auto">
          <a:xfrm>
            <a:off x="11690417" y="20527070"/>
            <a:ext cx="942444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Stichter, J., Stormont, M.,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Buranova</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N., Herzog, M. and O’Donnell, R. (2021). Educational and diagnostic classification of autism spectrum disorder and associated characteristics.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Journal of Autism and Developmental Disorders</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51(11). Available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https://doi.org/10.1007/s10803-020-04867-9</a:t>
            </a:r>
            <a:r>
              <a:rPr kumimoji="0" lang="en-US" altLang="en-US" sz="12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3">
            <a:extLst>
              <a:ext uri="{FF2B5EF4-FFF2-40B4-BE49-F238E27FC236}">
                <a16:creationId xmlns:a16="http://schemas.microsoft.com/office/drawing/2014/main" id="{1405E581-FFA8-93CE-980A-E7DB1638271F}"/>
              </a:ext>
            </a:extLst>
          </p:cNvPr>
          <p:cNvSpPr>
            <a:spLocks noChangeArrowheads="1"/>
          </p:cNvSpPr>
          <p:nvPr/>
        </p:nvSpPr>
        <p:spPr bwMode="auto">
          <a:xfrm>
            <a:off x="11887200" y="25240494"/>
            <a:ext cx="9489990"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4">
            <a:extLst>
              <a:ext uri="{FF2B5EF4-FFF2-40B4-BE49-F238E27FC236}">
                <a16:creationId xmlns:a16="http://schemas.microsoft.com/office/drawing/2014/main" id="{6D51D6CE-DE86-340B-AE21-B256BEFD76C3}"/>
              </a:ext>
            </a:extLst>
          </p:cNvPr>
          <p:cNvSpPr>
            <a:spLocks noChangeArrowheads="1"/>
          </p:cNvSpPr>
          <p:nvPr/>
        </p:nvSpPr>
        <p:spPr bwMode="auto">
          <a:xfrm>
            <a:off x="618642" y="12752308"/>
            <a:ext cx="8709365" cy="4739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Case-Smith, J., Weaver, L.L. and Fristad, M.A. (2015). A systematic review of sensory processing interventions for children with autism spectrum disorders.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Autism</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19(2), pp.133–148. </a:t>
            </a:r>
            <a:r>
              <a:rPr lang="en-US" altLang="en-US" sz="2800" dirty="0">
                <a:solidFill>
                  <a:srgbClr val="000000"/>
                </a:solidFill>
                <a:latin typeface="Arial" panose="020B0604020202020204" pitchFamily="34" charset="0"/>
                <a:cs typeface="Arial" panose="020B0604020202020204" pitchFamily="34" charset="0"/>
              </a:rPr>
              <a:t>A</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5"/>
              </a:rPr>
              <a:t>https://doi.org/10.1177/1362361313517762</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2" name="Rectangle 5">
            <a:extLst>
              <a:ext uri="{FF2B5EF4-FFF2-40B4-BE49-F238E27FC236}">
                <a16:creationId xmlns:a16="http://schemas.microsoft.com/office/drawing/2014/main" id="{81A24DCA-7C7F-3CFA-DC7C-6AAB59285B51}"/>
              </a:ext>
            </a:extLst>
          </p:cNvPr>
          <p:cNvSpPr>
            <a:spLocks noChangeArrowheads="1"/>
          </p:cNvSpPr>
          <p:nvPr/>
        </p:nvSpPr>
        <p:spPr bwMode="auto">
          <a:xfrm>
            <a:off x="741402" y="25579048"/>
            <a:ext cx="9344931" cy="2154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Lane, S.J., Leão, M.A. and Spielmann, V. (2022). Sleep, Sensory Integration/Processing, and Autism: A Scoping Review.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Frontiers in Psychology</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13. 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6"/>
              </a:rPr>
              <a:t>https://doi.org/10.3389/fpsyg.2022.877527</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3" name="Rectangle 6">
            <a:extLst>
              <a:ext uri="{FF2B5EF4-FFF2-40B4-BE49-F238E27FC236}">
                <a16:creationId xmlns:a16="http://schemas.microsoft.com/office/drawing/2014/main" id="{E9216E10-44A1-357F-3EF6-D50D9228B17C}"/>
              </a:ext>
            </a:extLst>
          </p:cNvPr>
          <p:cNvSpPr>
            <a:spLocks noChangeArrowheads="1"/>
          </p:cNvSpPr>
          <p:nvPr/>
        </p:nvSpPr>
        <p:spPr bwMode="auto">
          <a:xfrm>
            <a:off x="618642" y="20650181"/>
            <a:ext cx="9178925"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Fucà</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E., Guerrera, S., Valeri, G., Casula, L., Novello, R.L., Menghini, D. and Vicari, S. (2023). Psychiatric Comorbidities in Children and Adolescents with High-Functioning Autism Spectrum Disorder: A Study on Prevalence, Distribution and Clinical Features in an Italian Sample.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Journal of Clinical Medicine</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12(2), p.677. </a:t>
            </a:r>
            <a:r>
              <a:rPr lang="en-US" altLang="en-US" sz="2800" dirty="0">
                <a:solidFill>
                  <a:srgbClr val="000000"/>
                </a:solidFill>
                <a:latin typeface="Arial" panose="020B0604020202020204" pitchFamily="34" charset="0"/>
                <a:cs typeface="Arial" panose="020B0604020202020204" pitchFamily="34" charset="0"/>
              </a:rPr>
              <a:t>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7"/>
              </a:rPr>
              <a:t>https://doi.org/10.3390/jcm12020677</a:t>
            </a:r>
            <a:r>
              <a:rPr kumimoji="0" lang="en-US" altLang="en-US" sz="12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7">
            <a:extLst>
              <a:ext uri="{FF2B5EF4-FFF2-40B4-BE49-F238E27FC236}">
                <a16:creationId xmlns:a16="http://schemas.microsoft.com/office/drawing/2014/main" id="{8E505F16-DAD2-6836-17C9-B155EFD088EF}"/>
              </a:ext>
            </a:extLst>
          </p:cNvPr>
          <p:cNvSpPr>
            <a:spLocks noChangeArrowheads="1"/>
          </p:cNvSpPr>
          <p:nvPr/>
        </p:nvSpPr>
        <p:spPr bwMode="auto">
          <a:xfrm>
            <a:off x="741402" y="16728889"/>
            <a:ext cx="9674807"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Cermak, C.A.,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Arshinoff</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 Ribeiro de Oliveira, L.,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Tendera</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 Beal, D.S., Brian, J., Anagnostou, E. and Sanjeevan, T. (2021). Brain and Language Associations in Autism Spectrum Disorder: A Scoping Review.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Journal of Autism and Developmental Disorders</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8"/>
              </a:rPr>
              <a:t>https://doi.org/10.1007/s10803-021-04975-0</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5" name="Rectangle 8">
            <a:extLst>
              <a:ext uri="{FF2B5EF4-FFF2-40B4-BE49-F238E27FC236}">
                <a16:creationId xmlns:a16="http://schemas.microsoft.com/office/drawing/2014/main" id="{355209E9-3BB7-44BF-EC91-C5A6E10572D2}"/>
              </a:ext>
            </a:extLst>
          </p:cNvPr>
          <p:cNvSpPr>
            <a:spLocks noChangeArrowheads="1"/>
          </p:cNvSpPr>
          <p:nvPr/>
        </p:nvSpPr>
        <p:spPr bwMode="auto">
          <a:xfrm>
            <a:off x="11690417" y="26486989"/>
            <a:ext cx="9674807" cy="2431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Zeidan, J.,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Fombonne</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E.,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Scorah</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J., Ibrahim, A., Durkin, M.S., Saxena, S., Yusuf, A., Shih, A. and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Elsabbagh</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M. (2022). Global Prevalence of autism: a Systematic Review Update.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Autism Research</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15(5), pp.778–790.Available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9"/>
              </a:rPr>
              <a:t>https://doi.org/10.1002/aur.2696</a:t>
            </a:r>
            <a:r>
              <a:rPr kumimoji="0" lang="en-US" altLang="en-US" sz="12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9">
            <a:extLst>
              <a:ext uri="{FF2B5EF4-FFF2-40B4-BE49-F238E27FC236}">
                <a16:creationId xmlns:a16="http://schemas.microsoft.com/office/drawing/2014/main" id="{BEAD29A8-AE25-B593-32FD-FBFA40A47619}"/>
              </a:ext>
            </a:extLst>
          </p:cNvPr>
          <p:cNvSpPr>
            <a:spLocks noChangeArrowheads="1"/>
          </p:cNvSpPr>
          <p:nvPr/>
        </p:nvSpPr>
        <p:spPr bwMode="auto">
          <a:xfrm>
            <a:off x="11887200" y="11746372"/>
            <a:ext cx="9320211"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Shaw, K.A., McArthur, D., Hughes, M.M.,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Bakian</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 Lee, L.-C., Pettygrove, S. and Maenner, M.J. (2021b). Progress and disparities in early identification of autism spectrum disorder: Autism and developmental disabilities monitoring network, 2002–2016.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Journal of the American Academy of Child &amp; Adolescent Psychiatry</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61(7).Available at:</a:t>
            </a:r>
            <a:endParaRPr lang="en-US" altLang="en-US" sz="2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10"/>
              </a:rPr>
              <a:t>https://doi.org/10.1016/j.jaac.2021.11.019</a:t>
            </a:r>
            <a:r>
              <a:rPr kumimoji="0" lang="en-US" altLang="en-US" sz="12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1">
            <a:extLst>
              <a:ext uri="{FF2B5EF4-FFF2-40B4-BE49-F238E27FC236}">
                <a16:creationId xmlns:a16="http://schemas.microsoft.com/office/drawing/2014/main" id="{ADEA1E4A-0B09-6CB0-C4B2-19C3A0792369}"/>
              </a:ext>
            </a:extLst>
          </p:cNvPr>
          <p:cNvSpPr>
            <a:spLocks noChangeArrowheads="1"/>
          </p:cNvSpPr>
          <p:nvPr/>
        </p:nvSpPr>
        <p:spPr bwMode="auto">
          <a:xfrm>
            <a:off x="11598434" y="24233374"/>
            <a:ext cx="967480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WHO (2023).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Autism Spectrum Disorders</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World Health Organization. 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11"/>
              </a:rPr>
              <a:t>https://www.who.int/news-room/fact-sheets/detail/autism-spectrum-disorders</a:t>
            </a:r>
            <a:r>
              <a:rPr kumimoji="0" lang="en-US" altLang="en-US" sz="12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CE728A4E-AB91-17AE-AACF-1AC9FAF0C32C}"/>
              </a:ext>
            </a:extLst>
          </p:cNvPr>
          <p:cNvSpPr>
            <a:spLocks noChangeArrowheads="1"/>
          </p:cNvSpPr>
          <p:nvPr/>
        </p:nvSpPr>
        <p:spPr bwMode="auto">
          <a:xfrm>
            <a:off x="11690417" y="8044216"/>
            <a:ext cx="9674807" cy="2154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Mannion, K. (2023). </a:t>
            </a:r>
            <a:r>
              <a:rPr kumimoji="0" lang="en-US" altLang="en-US" sz="2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Autistic celebrities: 71 famous people with autism (2023 edition)</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2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www.getinflow.io</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12"/>
              </a:rPr>
              <a:t>https://www.getinflow.io/post/autistic-celebrities-adhd</a:t>
            </a:r>
            <a:r>
              <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009444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3251</TotalTime>
  <Words>1842</Words>
  <Application>Microsoft Macintosh PowerPoint</Application>
  <PresentationFormat>Custom</PresentationFormat>
  <Paragraphs>159</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Ramsey Nakazibwe Student number: 2315008  </vt:lpstr>
      <vt:lpstr>PowerPoint Presentation</vt:lpstr>
      <vt:lpstr>  Student name: Ramsey Student number: 2315008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Ramsey Nakazibwe (2315008)</cp:lastModifiedBy>
  <cp:revision>87</cp:revision>
  <cp:lastPrinted>2015-06-29T17:31:11Z</cp:lastPrinted>
  <dcterms:created xsi:type="dcterms:W3CDTF">2012-02-03T19:11:35Z</dcterms:created>
  <dcterms:modified xsi:type="dcterms:W3CDTF">2026-03-20T10:55:47Z</dcterms:modified>
</cp:coreProperties>
</file>