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350" r:id="rId3"/>
    <p:sldId id="343" r:id="rId4"/>
    <p:sldId id="344" r:id="rId5"/>
    <p:sldId id="345" r:id="rId6"/>
    <p:sldId id="346" r:id="rId7"/>
    <p:sldId id="347" r:id="rId8"/>
    <p:sldId id="341" r:id="rId9"/>
    <p:sldId id="340" r:id="rId10"/>
    <p:sldId id="342" r:id="rId11"/>
    <p:sldId id="348" r:id="rId12"/>
    <p:sldId id="349" r:id="rId13"/>
    <p:sldId id="351" r:id="rId14"/>
    <p:sldId id="338" r:id="rId15"/>
    <p:sldId id="268" r:id="rId16"/>
    <p:sldId id="300" r:id="rId17"/>
    <p:sldId id="30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2/10/2016</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2/10/2016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2/10/2016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2/10/2016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2/10/2016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2/10/2016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2/10/2016</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n.wiktionary.org/wiki/%E4%BA%91" TargetMode="External"/><Relationship Id="rId2" Type="http://schemas.openxmlformats.org/officeDocument/2006/relationships/hyperlink" Target="https://en.wiktionary.org/wiki/%E9%AC%BC"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Seal_Script" TargetMode="External"/><Relationship Id="rId2" Type="http://schemas.openxmlformats.org/officeDocument/2006/relationships/hyperlink" Target="https://en.wikipedia.org/wiki/Warring_States_period" TargetMode="External"/><Relationship Id="rId1" Type="http://schemas.openxmlformats.org/officeDocument/2006/relationships/slideLayout" Target="../slideLayouts/slideLayout2.xml"/><Relationship Id="rId6" Type="http://schemas.openxmlformats.org/officeDocument/2006/relationships/hyperlink" Target="https://en.wikipedia.org/wiki/Shang_Dynasty" TargetMode="External"/><Relationship Id="rId5" Type="http://schemas.openxmlformats.org/officeDocument/2006/relationships/hyperlink" Target="https://en.wikipedia.org/wiki/Bronzeware_script" TargetMode="External"/><Relationship Id="rId4" Type="http://schemas.openxmlformats.org/officeDocument/2006/relationships/hyperlink" Target="https://en.wikipedia.org/wiki/Zhou_Dynasty"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en.wikipedia.org/wiki/Q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en.wikipedia.org/wiki/John_DeFrancis" TargetMode="External"/><Relationship Id="rId3" Type="http://schemas.openxmlformats.org/officeDocument/2006/relationships/hyperlink" Target="https://en.wikipedia.org/wiki/Robert_Henry_Mathews" TargetMode="External"/><Relationship Id="rId7" Type="http://schemas.openxmlformats.org/officeDocument/2006/relationships/hyperlink" Target="https://en.wikipedia.org/wiki/Liang_Shih-Chiu" TargetMode="External"/><Relationship Id="rId2" Type="http://schemas.openxmlformats.org/officeDocument/2006/relationships/hyperlink" Target="https://en.wikipedia.org/wiki/Herbert_Giles" TargetMode="External"/><Relationship Id="rId1" Type="http://schemas.openxmlformats.org/officeDocument/2006/relationships/slideLayout" Target="../slideLayouts/slideLayout2.xml"/><Relationship Id="rId6" Type="http://schemas.openxmlformats.org/officeDocument/2006/relationships/hyperlink" Target="https://en.wikipedia.org/wiki/Lin_Yutang" TargetMode="External"/><Relationship Id="rId5" Type="http://schemas.openxmlformats.org/officeDocument/2006/relationships/hyperlink" Target="https://en.wikipedia.org/wiki/Bernard_Karlgren" TargetMode="External"/><Relationship Id="rId4" Type="http://schemas.openxmlformats.org/officeDocument/2006/relationships/hyperlink" Target="https://en.wikipedia.org/wiki/Chao_Yuen_Re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_dT1bbHjuiM&amp;index=5&amp;list=PL5gXllr9GdfAIiFZELfX44qsP-OfeKYHo" TargetMode="External"/><Relationship Id="rId2" Type="http://schemas.openxmlformats.org/officeDocument/2006/relationships/hyperlink" Target="https://www.youtube.com/watch?v=-yAC8Ibz4s0" TargetMode="External"/><Relationship Id="rId1" Type="http://schemas.openxmlformats.org/officeDocument/2006/relationships/slideLayout" Target="../slideLayouts/slideLayout2.xml"/><Relationship Id="rId4" Type="http://schemas.openxmlformats.org/officeDocument/2006/relationships/hyperlink" Target="https://www.youtube.com/watch?v=2dZfaU5tsD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3</a:t>
            </a:r>
            <a:r>
              <a:rPr lang="en-GB" b="1" dirty="0" smtClean="0"/>
              <a:t>-1: Traditional Chinese Festivals  </a:t>
            </a:r>
            <a:endParaRPr lang="en-GB" dirty="0"/>
          </a:p>
        </p:txBody>
      </p:sp>
      <p:sp>
        <p:nvSpPr>
          <p:cNvPr id="3" name="Subtitle 2"/>
          <p:cNvSpPr>
            <a:spLocks noGrp="1"/>
          </p:cNvSpPr>
          <p:nvPr>
            <p:ph type="subTitle" idx="1"/>
          </p:nvPr>
        </p:nvSpPr>
        <p:spPr/>
        <p:txBody>
          <a:bodyPr/>
          <a:lstStyle/>
          <a:p>
            <a:r>
              <a:rPr lang="en-GB" dirty="0" smtClean="0"/>
              <a:t>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Festivals related to ancestor worship</a:t>
            </a:r>
            <a:endParaRPr lang="en-GB" dirty="0"/>
          </a:p>
        </p:txBody>
      </p:sp>
      <p:sp>
        <p:nvSpPr>
          <p:cNvPr id="3" name="Content Placeholder 2"/>
          <p:cNvSpPr>
            <a:spLocks noGrp="1"/>
          </p:cNvSpPr>
          <p:nvPr>
            <p:ph idx="1"/>
          </p:nvPr>
        </p:nvSpPr>
        <p:spPr/>
        <p:txBody>
          <a:bodyPr/>
          <a:lstStyle/>
          <a:p>
            <a:r>
              <a:rPr lang="en-US" dirty="0" smtClean="0"/>
              <a:t>Chinese new Year (1</a:t>
            </a:r>
            <a:r>
              <a:rPr lang="en-US" baseline="30000" dirty="0" smtClean="0"/>
              <a:t>st</a:t>
            </a:r>
            <a:r>
              <a:rPr lang="en-US" dirty="0" smtClean="0"/>
              <a:t> day of the 1</a:t>
            </a:r>
            <a:r>
              <a:rPr lang="en-US" baseline="30000" dirty="0" smtClean="0"/>
              <a:t>st</a:t>
            </a:r>
            <a:r>
              <a:rPr lang="en-US" dirty="0" smtClean="0"/>
              <a:t> month)</a:t>
            </a:r>
          </a:p>
          <a:p>
            <a:endParaRPr lang="en-US" dirty="0" smtClean="0"/>
          </a:p>
          <a:p>
            <a:r>
              <a:rPr lang="en-US" dirty="0" smtClean="0"/>
              <a:t>Qing Ming Festival (5</a:t>
            </a:r>
            <a:r>
              <a:rPr lang="en-US" baseline="30000" dirty="0" smtClean="0"/>
              <a:t>th</a:t>
            </a:r>
            <a:r>
              <a:rPr lang="en-US" dirty="0" smtClean="0"/>
              <a:t> April)</a:t>
            </a:r>
          </a:p>
          <a:p>
            <a:r>
              <a:rPr lang="en-US" dirty="0" smtClean="0"/>
              <a:t>Ghost Festival (15</a:t>
            </a:r>
            <a:r>
              <a:rPr lang="en-US" baseline="30000" dirty="0" smtClean="0"/>
              <a:t>th</a:t>
            </a:r>
            <a:r>
              <a:rPr lang="en-US" dirty="0" smtClean="0"/>
              <a:t> of the 7</a:t>
            </a:r>
            <a:r>
              <a:rPr lang="en-US" baseline="30000" dirty="0" smtClean="0"/>
              <a:t>th</a:t>
            </a:r>
            <a:r>
              <a:rPr lang="en-US" dirty="0" smtClean="0"/>
              <a:t>  month )</a:t>
            </a:r>
          </a:p>
          <a:p>
            <a:endParaRPr lang="en-US" dirty="0" smtClean="0"/>
          </a:p>
          <a:p>
            <a:r>
              <a:rPr lang="en-GB" dirty="0"/>
              <a:t>Winter Solstice Festival </a:t>
            </a:r>
            <a:r>
              <a:rPr lang="en-GB" dirty="0" smtClean="0"/>
              <a:t>(22-24th December)</a:t>
            </a:r>
            <a:endParaRPr lang="en-US" dirty="0" smtClean="0"/>
          </a:p>
          <a:p>
            <a:endParaRPr lang="en-GB" dirty="0"/>
          </a:p>
        </p:txBody>
      </p:sp>
    </p:spTree>
    <p:extLst>
      <p:ext uri="{BB962C8B-B14F-4D97-AF65-F5344CB8AC3E}">
        <p14:creationId xmlns:p14="http://schemas.microsoft.com/office/powerpoint/2010/main" val="2460354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Ancient Chinese Soul Dualism</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 This tradition believes that </a:t>
            </a:r>
          </a:p>
          <a:p>
            <a:r>
              <a:rPr lang="en-GB" dirty="0" smtClean="0"/>
              <a:t>every </a:t>
            </a:r>
            <a:r>
              <a:rPr lang="en-GB" dirty="0"/>
              <a:t>living human has both a </a:t>
            </a:r>
            <a:r>
              <a:rPr lang="en-GB" i="1" dirty="0" err="1"/>
              <a:t>hun</a:t>
            </a:r>
            <a:r>
              <a:rPr lang="en-GB" dirty="0"/>
              <a:t> spiritual, </a:t>
            </a:r>
            <a:r>
              <a:rPr lang="en-GB" dirty="0" smtClean="0"/>
              <a:t>ethereal (The Yang Soul) which will leave </a:t>
            </a:r>
            <a:r>
              <a:rPr lang="en-GB" dirty="0"/>
              <a:t>the body after death, and </a:t>
            </a:r>
            <a:r>
              <a:rPr lang="en-GB" dirty="0" smtClean="0"/>
              <a:t>a </a:t>
            </a:r>
            <a:r>
              <a:rPr lang="en-GB" i="1" dirty="0" err="1"/>
              <a:t>po</a:t>
            </a:r>
            <a:r>
              <a:rPr lang="en-GB" dirty="0"/>
              <a:t> corporeal, </a:t>
            </a:r>
            <a:r>
              <a:rPr lang="en-GB" dirty="0" smtClean="0"/>
              <a:t>substantive (The Yin Soul) </a:t>
            </a:r>
            <a:r>
              <a:rPr lang="en-GB" dirty="0"/>
              <a:t>which remains with the corpse of the deceased. </a:t>
            </a:r>
            <a:endParaRPr lang="en-GB" dirty="0" smtClean="0"/>
          </a:p>
          <a:p>
            <a:endParaRPr lang="en-GB" dirty="0"/>
          </a:p>
          <a:p>
            <a:r>
              <a:rPr lang="en-GB" dirty="0" smtClean="0"/>
              <a:t>Some </a:t>
            </a:r>
            <a:r>
              <a:rPr lang="en-GB" dirty="0"/>
              <a:t>controversy exists over the number of souls in a </a:t>
            </a:r>
            <a:r>
              <a:rPr lang="en-GB" dirty="0" smtClean="0"/>
              <a:t>person:</a:t>
            </a:r>
          </a:p>
          <a:p>
            <a:r>
              <a:rPr lang="en-GB" dirty="0" smtClean="0"/>
              <a:t>One traditions </a:t>
            </a:r>
            <a:r>
              <a:rPr lang="en-GB" dirty="0"/>
              <a:t>within </a:t>
            </a:r>
            <a:r>
              <a:rPr lang="en-GB" dirty="0" err="1" smtClean="0"/>
              <a:t>Daoist</a:t>
            </a:r>
            <a:r>
              <a:rPr lang="en-GB" dirty="0" smtClean="0"/>
              <a:t> religion proposes </a:t>
            </a:r>
            <a:r>
              <a:rPr lang="en-GB" dirty="0"/>
              <a:t>a soul structure of </a:t>
            </a:r>
            <a:r>
              <a:rPr lang="en-GB" i="1" dirty="0" err="1"/>
              <a:t>sanhunqipo</a:t>
            </a:r>
            <a:r>
              <a:rPr lang="en-GB" dirty="0"/>
              <a:t> </a:t>
            </a:r>
            <a:r>
              <a:rPr lang="en-GB" dirty="0" err="1"/>
              <a:t>三魂七魄</a:t>
            </a:r>
            <a:r>
              <a:rPr lang="en-GB" dirty="0"/>
              <a:t>; that is, "three </a:t>
            </a:r>
            <a:r>
              <a:rPr lang="en-GB" i="1" dirty="0" err="1"/>
              <a:t>hun</a:t>
            </a:r>
            <a:r>
              <a:rPr lang="en-GB" dirty="0"/>
              <a:t> and seven </a:t>
            </a:r>
            <a:r>
              <a:rPr lang="en-GB" i="1" dirty="0" err="1"/>
              <a:t>po</a:t>
            </a:r>
            <a:r>
              <a:rPr lang="en-GB" dirty="0"/>
              <a:t>". </a:t>
            </a:r>
            <a:endParaRPr lang="en-GB" dirty="0" smtClean="0"/>
          </a:p>
          <a:p>
            <a:endParaRPr lang="en-GB" dirty="0"/>
          </a:p>
          <a:p>
            <a:r>
              <a:rPr lang="en-GB" dirty="0" smtClean="0"/>
              <a:t>The </a:t>
            </a:r>
            <a:r>
              <a:rPr lang="en-GB" i="1" dirty="0" err="1"/>
              <a:t>hun</a:t>
            </a:r>
            <a:r>
              <a:rPr lang="en-GB" dirty="0"/>
              <a:t> and </a:t>
            </a:r>
            <a:r>
              <a:rPr lang="en-GB" i="1" dirty="0" err="1"/>
              <a:t>po</a:t>
            </a:r>
            <a:r>
              <a:rPr lang="en-GB" dirty="0"/>
              <a:t> as "two pivotal concepts that have been, and remain today,  </a:t>
            </a:r>
            <a:r>
              <a:rPr lang="en-GB" dirty="0" smtClean="0"/>
              <a:t>are the </a:t>
            </a:r>
            <a:r>
              <a:rPr lang="en-GB" dirty="0"/>
              <a:t>key to understanding Chinese views of the human soul and the afterlife</a:t>
            </a:r>
          </a:p>
        </p:txBody>
      </p:sp>
    </p:spTree>
    <p:extLst>
      <p:ext uri="{BB962C8B-B14F-4D97-AF65-F5344CB8AC3E}">
        <p14:creationId xmlns:p14="http://schemas.microsoft.com/office/powerpoint/2010/main" val="2880258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smtClean="0"/>
              <a:t>meaning of </a:t>
            </a:r>
            <a:r>
              <a:rPr lang="en-GB" dirty="0" err="1" smtClean="0"/>
              <a:t>hun</a:t>
            </a:r>
            <a:r>
              <a:rPr lang="en-GB" dirty="0" smtClean="0"/>
              <a:t> </a:t>
            </a:r>
            <a:r>
              <a:rPr lang="en-GB" dirty="0"/>
              <a:t>魂 and </a:t>
            </a:r>
            <a:r>
              <a:rPr lang="en-GB" dirty="0" err="1" smtClean="0"/>
              <a:t>po魄</a:t>
            </a:r>
            <a:endParaRPr lang="en-GB" dirty="0"/>
          </a:p>
        </p:txBody>
      </p:sp>
      <p:sp>
        <p:nvSpPr>
          <p:cNvPr id="3" name="Content Placeholder 2"/>
          <p:cNvSpPr>
            <a:spLocks noGrp="1"/>
          </p:cNvSpPr>
          <p:nvPr>
            <p:ph idx="1"/>
          </p:nvPr>
        </p:nvSpPr>
        <p:spPr/>
        <p:txBody>
          <a:bodyPr/>
          <a:lstStyle/>
          <a:p>
            <a:r>
              <a:rPr lang="en-GB" i="1" dirty="0"/>
              <a:t>Hun</a:t>
            </a:r>
            <a:r>
              <a:rPr lang="en-GB" dirty="0"/>
              <a:t> </a:t>
            </a:r>
            <a:r>
              <a:rPr lang="en-GB" dirty="0" smtClean="0"/>
              <a:t> </a:t>
            </a:r>
            <a:r>
              <a:rPr lang="en-GB" dirty="0"/>
              <a:t>and </a:t>
            </a:r>
            <a:r>
              <a:rPr lang="en-GB" i="1" dirty="0" err="1"/>
              <a:t>po</a:t>
            </a:r>
            <a:r>
              <a:rPr lang="en-GB" dirty="0"/>
              <a:t> </a:t>
            </a:r>
            <a:r>
              <a:rPr lang="en-GB" dirty="0" smtClean="0"/>
              <a:t>have </a:t>
            </a:r>
            <a:r>
              <a:rPr lang="en-GB" dirty="0"/>
              <a:t>the </a:t>
            </a:r>
            <a:r>
              <a:rPr lang="en-GB" dirty="0" smtClean="0">
                <a:hlinkClick r:id="rId2" tooltip="wikt:鬼"/>
              </a:rPr>
              <a:t>“</a:t>
            </a:r>
            <a:r>
              <a:rPr lang="en-GB" dirty="0" smtClean="0"/>
              <a:t>ghost radical</a:t>
            </a:r>
            <a:r>
              <a:rPr lang="en-GB" dirty="0" smtClean="0">
                <a:hlinkClick r:id="rId2" tooltip="wikt:鬼"/>
              </a:rPr>
              <a:t>”</a:t>
            </a:r>
            <a:r>
              <a:rPr lang="en-GB" dirty="0" smtClean="0"/>
              <a:t> </a:t>
            </a:r>
            <a:r>
              <a:rPr lang="en-GB" i="1" dirty="0" err="1"/>
              <a:t>gui</a:t>
            </a:r>
            <a:r>
              <a:rPr lang="en-GB" dirty="0"/>
              <a:t> </a:t>
            </a:r>
            <a:r>
              <a:rPr lang="zh-CN" altLang="en-US" dirty="0" smtClean="0"/>
              <a:t>鬼</a:t>
            </a:r>
            <a:r>
              <a:rPr lang="en-GB" dirty="0" smtClean="0"/>
              <a:t> </a:t>
            </a:r>
            <a:r>
              <a:rPr lang="en-GB" dirty="0" smtClean="0">
                <a:hlinkClick r:id="rId3" tooltip="wikt:云"/>
              </a:rPr>
              <a:t>“</a:t>
            </a:r>
            <a:r>
              <a:rPr lang="en-GB" dirty="0" smtClean="0"/>
              <a:t>ghost</a:t>
            </a:r>
            <a:r>
              <a:rPr lang="en-GB" dirty="0"/>
              <a:t>; </a:t>
            </a:r>
            <a:r>
              <a:rPr lang="en-GB" dirty="0" smtClean="0"/>
              <a:t>devil</a:t>
            </a:r>
            <a:r>
              <a:rPr lang="en-GB" dirty="0" smtClean="0">
                <a:hlinkClick r:id="rId3" tooltip="wikt:云"/>
              </a:rPr>
              <a:t>”</a:t>
            </a:r>
            <a:r>
              <a:rPr lang="en-GB" dirty="0" smtClean="0"/>
              <a:t> </a:t>
            </a:r>
            <a:r>
              <a:rPr lang="en-GB" dirty="0"/>
              <a:t>and phonetics of </a:t>
            </a:r>
            <a:r>
              <a:rPr lang="en-GB" i="1" dirty="0" err="1"/>
              <a:t>yun</a:t>
            </a:r>
            <a:r>
              <a:rPr lang="en-GB" dirty="0"/>
              <a:t> </a:t>
            </a:r>
            <a:r>
              <a:rPr lang="zh-CN" altLang="en-US" dirty="0" smtClean="0"/>
              <a:t>云（</a:t>
            </a:r>
            <a:r>
              <a:rPr lang="en-GB" dirty="0" smtClean="0"/>
              <a:t> cloud</a:t>
            </a:r>
            <a:r>
              <a:rPr lang="en-GB" dirty="0"/>
              <a:t>; </a:t>
            </a:r>
            <a:r>
              <a:rPr lang="en-GB" dirty="0" smtClean="0"/>
              <a:t>cloudy </a:t>
            </a:r>
            <a:r>
              <a:rPr lang="zh-CN" altLang="en-US" dirty="0" smtClean="0"/>
              <a:t>）</a:t>
            </a:r>
            <a:r>
              <a:rPr lang="en-GB" dirty="0" smtClean="0"/>
              <a:t>and </a:t>
            </a:r>
            <a:r>
              <a:rPr lang="en-GB" i="1" dirty="0" err="1"/>
              <a:t>bai</a:t>
            </a:r>
            <a:r>
              <a:rPr lang="en-GB" dirty="0"/>
              <a:t> </a:t>
            </a:r>
            <a:r>
              <a:rPr lang="zh-CN" altLang="en-US" dirty="0" smtClean="0"/>
              <a:t>白（</a:t>
            </a:r>
            <a:r>
              <a:rPr lang="en-GB" dirty="0" smtClean="0"/>
              <a:t> white</a:t>
            </a:r>
            <a:r>
              <a:rPr lang="en-GB" dirty="0"/>
              <a:t>; clear; </a:t>
            </a:r>
            <a:r>
              <a:rPr lang="en-GB" dirty="0" smtClean="0"/>
              <a:t>pure</a:t>
            </a:r>
            <a:r>
              <a:rPr lang="zh-CN" altLang="en-US" dirty="0" smtClean="0"/>
              <a:t>）</a:t>
            </a:r>
            <a:endParaRPr lang="en-US" altLang="zh-CN" dirty="0" smtClean="0"/>
          </a:p>
          <a:p>
            <a:endParaRPr lang="en-GB" dirty="0"/>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7800" y="3294185"/>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3000" y="3294185"/>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4799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The spiritual </a:t>
            </a:r>
            <a:r>
              <a:rPr lang="en-GB" i="1" dirty="0" err="1"/>
              <a:t>hun</a:t>
            </a:r>
            <a:r>
              <a:rPr lang="en-GB" dirty="0"/>
              <a:t> 魂 and </a:t>
            </a:r>
            <a:r>
              <a:rPr lang="en-GB" i="1" dirty="0" err="1"/>
              <a:t>po</a:t>
            </a:r>
            <a:r>
              <a:rPr lang="en-GB" dirty="0"/>
              <a:t> 魄 "dual souls" are first recorded in </a:t>
            </a:r>
            <a:r>
              <a:rPr lang="en-GB" dirty="0">
                <a:hlinkClick r:id="rId2" tooltip="Warring States period"/>
              </a:rPr>
              <a:t>Warring States period</a:t>
            </a:r>
            <a:r>
              <a:rPr lang="en-GB" dirty="0"/>
              <a:t> (475–221 BCE) </a:t>
            </a:r>
            <a:r>
              <a:rPr lang="en-GB" dirty="0">
                <a:hlinkClick r:id="rId3" tooltip="Seal Script"/>
              </a:rPr>
              <a:t>Seal Script</a:t>
            </a:r>
            <a:r>
              <a:rPr lang="en-GB" dirty="0"/>
              <a:t> characters. </a:t>
            </a:r>
            <a:endParaRPr lang="en-GB" dirty="0" smtClean="0"/>
          </a:p>
          <a:p>
            <a:endParaRPr lang="en-GB" dirty="0"/>
          </a:p>
          <a:p>
            <a:r>
              <a:rPr lang="en-GB" dirty="0" smtClean="0"/>
              <a:t>The </a:t>
            </a:r>
            <a:r>
              <a:rPr lang="en-GB" dirty="0"/>
              <a:t>lunar </a:t>
            </a:r>
            <a:r>
              <a:rPr lang="en-GB" i="1" dirty="0" err="1"/>
              <a:t>po</a:t>
            </a:r>
            <a:r>
              <a:rPr lang="en-GB" dirty="0"/>
              <a:t> 魄 or 霸 "moon's brightness" appears in both </a:t>
            </a:r>
            <a:r>
              <a:rPr lang="en-GB" dirty="0">
                <a:hlinkClick r:id="rId4" tooltip="Zhou Dynasty"/>
              </a:rPr>
              <a:t>Zhou Dynasty</a:t>
            </a:r>
            <a:r>
              <a:rPr lang="en-GB" dirty="0"/>
              <a:t> (1045–256 BCE) </a:t>
            </a:r>
            <a:r>
              <a:rPr lang="en-GB" dirty="0" smtClean="0">
                <a:hlinkClick r:id="rId5" tooltip="Bronzeware script"/>
              </a:rPr>
              <a:t>Bronze </a:t>
            </a:r>
            <a:r>
              <a:rPr lang="en-GB" dirty="0">
                <a:hlinkClick r:id="rId5" tooltip="Bronzeware script"/>
              </a:rPr>
              <a:t>script</a:t>
            </a:r>
            <a:r>
              <a:rPr lang="en-GB" dirty="0"/>
              <a:t> </a:t>
            </a:r>
            <a:r>
              <a:rPr lang="en-GB" dirty="0" smtClean="0"/>
              <a:t>, </a:t>
            </a:r>
            <a:r>
              <a:rPr lang="en-GB" dirty="0"/>
              <a:t>but not in </a:t>
            </a:r>
            <a:r>
              <a:rPr lang="en-GB" dirty="0">
                <a:hlinkClick r:id="rId6" tooltip="Shang Dynasty"/>
              </a:rPr>
              <a:t>Shang Dynasty</a:t>
            </a:r>
            <a:r>
              <a:rPr lang="en-GB" dirty="0"/>
              <a:t> (ca. 1600–1046 BCE) oracle inscriptions. </a:t>
            </a:r>
            <a:endParaRPr lang="en-GB" dirty="0" smtClean="0"/>
          </a:p>
          <a:p>
            <a:r>
              <a:rPr lang="en-GB" dirty="0" smtClean="0"/>
              <a:t>(</a:t>
            </a:r>
            <a:r>
              <a:rPr lang="en-GB" dirty="0" err="1"/>
              <a:t>Yü</a:t>
            </a:r>
            <a:r>
              <a:rPr lang="en-GB" dirty="0"/>
              <a:t> 1987:370).</a:t>
            </a:r>
          </a:p>
        </p:txBody>
      </p:sp>
    </p:spTree>
    <p:extLst>
      <p:ext uri="{BB962C8B-B14F-4D97-AF65-F5344CB8AC3E}">
        <p14:creationId xmlns:p14="http://schemas.microsoft.com/office/powerpoint/2010/main" val="1560502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Meanings of Hun and Po in </a:t>
            </a:r>
            <a:r>
              <a:rPr lang="en-GB" dirty="0"/>
              <a:t>The </a:t>
            </a:r>
            <a:r>
              <a:rPr lang="en-GB" dirty="0" smtClean="0"/>
              <a:t> </a:t>
            </a:r>
            <a:r>
              <a:rPr lang="en-GB" i="1" dirty="0" err="1"/>
              <a:t>Baihu</a:t>
            </a:r>
            <a:r>
              <a:rPr lang="en-GB" i="1" dirty="0"/>
              <a:t> Tang</a:t>
            </a:r>
            <a:r>
              <a:rPr lang="en-GB" dirty="0"/>
              <a:t> </a:t>
            </a:r>
            <a:r>
              <a:rPr lang="en-GB" dirty="0" err="1"/>
              <a:t>白虎堂</a:t>
            </a:r>
            <a:r>
              <a:rPr lang="en-GB" dirty="0"/>
              <a:t> </a:t>
            </a:r>
            <a:r>
              <a:rPr lang="en-GB" dirty="0" smtClean="0"/>
              <a:t>(80ce?)</a:t>
            </a:r>
            <a:endParaRPr lang="en-GB" dirty="0"/>
          </a:p>
        </p:txBody>
      </p:sp>
      <p:sp>
        <p:nvSpPr>
          <p:cNvPr id="3" name="Content Placeholder 2"/>
          <p:cNvSpPr>
            <a:spLocks noGrp="1"/>
          </p:cNvSpPr>
          <p:nvPr>
            <p:ph idx="1"/>
          </p:nvPr>
        </p:nvSpPr>
        <p:spPr/>
        <p:txBody>
          <a:bodyPr>
            <a:normAutofit fontScale="77500" lnSpcReduction="20000"/>
          </a:bodyPr>
          <a:lstStyle/>
          <a:p>
            <a:r>
              <a:rPr lang="en-GB" dirty="0"/>
              <a:t>What do the words </a:t>
            </a:r>
            <a:r>
              <a:rPr lang="en-GB" i="1" dirty="0" err="1"/>
              <a:t>hun</a:t>
            </a:r>
            <a:r>
              <a:rPr lang="en-GB" dirty="0"/>
              <a:t> and [</a:t>
            </a:r>
            <a:r>
              <a:rPr lang="en-GB" i="1" dirty="0" err="1"/>
              <a:t>po</a:t>
            </a:r>
            <a:r>
              <a:rPr lang="en-GB" dirty="0"/>
              <a:t>] mean? </a:t>
            </a:r>
            <a:endParaRPr lang="en-GB" dirty="0" smtClean="0"/>
          </a:p>
          <a:p>
            <a:r>
              <a:rPr lang="en-GB" i="1" dirty="0" smtClean="0"/>
              <a:t>Hun</a:t>
            </a:r>
            <a:r>
              <a:rPr lang="en-GB" dirty="0" smtClean="0"/>
              <a:t> </a:t>
            </a:r>
            <a:r>
              <a:rPr lang="en-GB" dirty="0"/>
              <a:t>expresses the idea of continuous propagation ([</a:t>
            </a:r>
            <a:r>
              <a:rPr lang="en-GB" i="1" dirty="0" err="1"/>
              <a:t>zhuan</a:t>
            </a:r>
            <a:r>
              <a:rPr lang="en-GB" dirty="0"/>
              <a:t>] 傳), </a:t>
            </a:r>
            <a:r>
              <a:rPr lang="en-GB" dirty="0" err="1"/>
              <a:t>unresting</a:t>
            </a:r>
            <a:r>
              <a:rPr lang="en-GB" dirty="0"/>
              <a:t> flight; it is the </a:t>
            </a:r>
            <a:r>
              <a:rPr lang="en-GB" i="1" dirty="0">
                <a:hlinkClick r:id="rId2" tooltip="Qi"/>
              </a:rPr>
              <a:t>qi</a:t>
            </a:r>
            <a:r>
              <a:rPr lang="en-GB" dirty="0"/>
              <a:t> of the Lesser Yang, working in man in an external direction, and it governs the nature (or the instincts, [</a:t>
            </a:r>
            <a:r>
              <a:rPr lang="en-GB" i="1" dirty="0" err="1"/>
              <a:t>xing</a:t>
            </a:r>
            <a:r>
              <a:rPr lang="en-GB" dirty="0"/>
              <a:t>] 性). </a:t>
            </a:r>
            <a:endParaRPr lang="en-GB" dirty="0" smtClean="0"/>
          </a:p>
          <a:p>
            <a:endParaRPr lang="en-GB" dirty="0"/>
          </a:p>
          <a:p>
            <a:r>
              <a:rPr lang="en-GB" dirty="0" smtClean="0"/>
              <a:t>[</a:t>
            </a:r>
            <a:r>
              <a:rPr lang="en-GB" i="1" dirty="0"/>
              <a:t>Po</a:t>
            </a:r>
            <a:r>
              <a:rPr lang="en-GB" dirty="0"/>
              <a:t>] expresses the idea of a continuous pressing urge ([</a:t>
            </a:r>
            <a:r>
              <a:rPr lang="en-GB" i="1" dirty="0" err="1"/>
              <a:t>po</a:t>
            </a:r>
            <a:r>
              <a:rPr lang="en-GB" dirty="0"/>
              <a:t>] 迫) on man; it is the [</a:t>
            </a:r>
            <a:r>
              <a:rPr lang="en-GB" i="1" dirty="0"/>
              <a:t>qi</a:t>
            </a:r>
            <a:r>
              <a:rPr lang="en-GB" dirty="0"/>
              <a:t>] of the Lesser Yin, and works in him, governing the emotions ([</a:t>
            </a:r>
            <a:r>
              <a:rPr lang="en-GB" i="1" dirty="0" err="1"/>
              <a:t>qing</a:t>
            </a:r>
            <a:r>
              <a:rPr lang="en-GB" dirty="0"/>
              <a:t>] 情). </a:t>
            </a:r>
            <a:endParaRPr lang="en-GB" dirty="0" smtClean="0"/>
          </a:p>
          <a:p>
            <a:endParaRPr lang="en-GB" i="1" dirty="0"/>
          </a:p>
          <a:p>
            <a:r>
              <a:rPr lang="en-GB" i="1" dirty="0" smtClean="0"/>
              <a:t>Hun</a:t>
            </a:r>
            <a:r>
              <a:rPr lang="en-GB" dirty="0" smtClean="0"/>
              <a:t> </a:t>
            </a:r>
            <a:r>
              <a:rPr lang="en-GB" dirty="0"/>
              <a:t>is connected with the idea of weeding ([</a:t>
            </a:r>
            <a:r>
              <a:rPr lang="en-GB" i="1" dirty="0" err="1"/>
              <a:t>yun</a:t>
            </a:r>
            <a:r>
              <a:rPr lang="en-GB" dirty="0"/>
              <a:t>] 芸), for with the instincts the evil weeds (in man's nature) are removed. </a:t>
            </a:r>
            <a:endParaRPr lang="en-GB" dirty="0" smtClean="0"/>
          </a:p>
          <a:p>
            <a:r>
              <a:rPr lang="en-GB" dirty="0" smtClean="0"/>
              <a:t>[</a:t>
            </a:r>
            <a:r>
              <a:rPr lang="en-GB" i="1" dirty="0"/>
              <a:t>Po</a:t>
            </a:r>
            <a:r>
              <a:rPr lang="en-GB" dirty="0"/>
              <a:t>] is connected with the idea of brightening ([</a:t>
            </a:r>
            <a:r>
              <a:rPr lang="en-GB" i="1" dirty="0" err="1"/>
              <a:t>bai</a:t>
            </a:r>
            <a:r>
              <a:rPr lang="en-GB" dirty="0"/>
              <a:t>] 白), for with the emotions the interior (of the personality) is governed. </a:t>
            </a:r>
            <a:endParaRPr lang="en-GB" dirty="0" smtClean="0"/>
          </a:p>
          <a:p>
            <a:r>
              <a:rPr lang="en-GB" dirty="0" smtClean="0"/>
              <a:t>(</a:t>
            </a:r>
            <a:r>
              <a:rPr lang="en-GB" dirty="0"/>
              <a:t>tr. Needham and Lu 1974:87)</a:t>
            </a:r>
          </a:p>
        </p:txBody>
      </p:sp>
    </p:spTree>
    <p:extLst>
      <p:ext uri="{BB962C8B-B14F-4D97-AF65-F5344CB8AC3E}">
        <p14:creationId xmlns:p14="http://schemas.microsoft.com/office/powerpoint/2010/main" val="1286649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362712"/>
          </a:xfrm>
        </p:spPr>
        <p:txBody>
          <a:bodyPr>
            <a:normAutofit fontScale="90000"/>
          </a:bodyPr>
          <a:lstStyle/>
          <a:p>
            <a:pPr lvl="0"/>
            <a:r>
              <a:rPr lang="en-US" altLang="en-US" sz="5400" dirty="0">
                <a:solidFill>
                  <a:schemeClr val="tx1"/>
                </a:solidFill>
                <a:latin typeface="Arial" charset="0"/>
                <a:cs typeface="Arial" charset="0"/>
              </a:rPr>
              <a:t>Chinese-English dictionary translations of </a:t>
            </a:r>
            <a:r>
              <a:rPr lang="en-US" altLang="en-US" sz="5400" i="1" dirty="0" err="1">
                <a:solidFill>
                  <a:schemeClr val="tx1"/>
                </a:solidFill>
                <a:latin typeface="Arial" charset="0"/>
                <a:cs typeface="Arial" charset="0"/>
              </a:rPr>
              <a:t>hun</a:t>
            </a:r>
            <a:r>
              <a:rPr lang="en-US" altLang="en-US" sz="5400" dirty="0">
                <a:solidFill>
                  <a:schemeClr val="tx1"/>
                </a:solidFill>
                <a:latin typeface="Arial" charset="0"/>
                <a:cs typeface="Arial" charset="0"/>
              </a:rPr>
              <a:t> and </a:t>
            </a:r>
            <a:r>
              <a:rPr lang="en-US" altLang="en-US" sz="5400" i="1" dirty="0" err="1" smtClean="0">
                <a:solidFill>
                  <a:schemeClr val="tx1"/>
                </a:solidFill>
                <a:latin typeface="Arial" charset="0"/>
                <a:cs typeface="Arial" charset="0"/>
              </a:rPr>
              <a:t>po</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63191310"/>
              </p:ext>
            </p:extLst>
          </p:nvPr>
        </p:nvGraphicFramePr>
        <p:xfrm>
          <a:off x="152400" y="881253"/>
          <a:ext cx="8991600" cy="5976746"/>
        </p:xfrm>
        <a:graphic>
          <a:graphicData uri="http://schemas.openxmlformats.org/drawingml/2006/table">
            <a:tbl>
              <a:tblPr/>
              <a:tblGrid>
                <a:gridCol w="1798320"/>
                <a:gridCol w="3596640"/>
                <a:gridCol w="3596640"/>
              </a:tblGrid>
              <a:tr h="220828">
                <a:tc gridSpan="3">
                  <a:txBody>
                    <a:bodyPr/>
                    <a:lstStyle/>
                    <a:p>
                      <a:pPr algn="l"/>
                      <a:endParaRPr lang="en-GB" sz="1200" dirty="0">
                        <a:effectLst/>
                      </a:endParaRPr>
                    </a:p>
                  </a:txBody>
                  <a:tcPr marL="25820" marR="25820" marT="12910" marB="12910" anchor="ctr"/>
                </a:tc>
                <a:tc hMerge="1">
                  <a:txBody>
                    <a:bodyPr/>
                    <a:lstStyle/>
                    <a:p>
                      <a:endParaRPr lang="en-GB"/>
                    </a:p>
                  </a:txBody>
                  <a:tcPr/>
                </a:tc>
                <a:tc hMerge="1">
                  <a:txBody>
                    <a:bodyPr/>
                    <a:lstStyle/>
                    <a:p>
                      <a:endParaRPr lang="en-GB"/>
                    </a:p>
                  </a:txBody>
                  <a:tcPr/>
                </a:tc>
              </a:tr>
              <a:tr h="285330">
                <a:tc>
                  <a:txBody>
                    <a:bodyPr/>
                    <a:lstStyle/>
                    <a:p>
                      <a:pPr algn="l"/>
                      <a:r>
                        <a:rPr lang="en-GB" sz="1200">
                          <a:effectLst/>
                        </a:rPr>
                        <a:t>Dictionary</a:t>
                      </a:r>
                    </a:p>
                  </a:txBody>
                  <a:tcPr marL="25820" marR="25820" marT="12910" marB="12910" anchor="ctr">
                    <a:lnL>
                      <a:noFill/>
                    </a:lnL>
                    <a:lnR>
                      <a:noFill/>
                    </a:lnR>
                    <a:lnB>
                      <a:noFill/>
                    </a:lnB>
                  </a:tcPr>
                </a:tc>
                <a:tc>
                  <a:txBody>
                    <a:bodyPr/>
                    <a:lstStyle/>
                    <a:p>
                      <a:pPr algn="l"/>
                      <a:r>
                        <a:rPr lang="en-GB" sz="1600" i="1" dirty="0">
                          <a:effectLst/>
                        </a:rPr>
                        <a:t>Hun</a:t>
                      </a:r>
                      <a:r>
                        <a:rPr lang="en-GB" sz="1600" dirty="0">
                          <a:effectLst/>
                        </a:rPr>
                        <a:t> </a:t>
                      </a:r>
                      <a:r>
                        <a:rPr lang="zh-TW" altLang="en-US" sz="1600" dirty="0">
                          <a:effectLst/>
                        </a:rPr>
                        <a:t>魂</a:t>
                      </a:r>
                    </a:p>
                  </a:txBody>
                  <a:tcPr marL="25820" marR="25820" marT="12910" marB="12910" anchor="ctr">
                    <a:lnL>
                      <a:noFill/>
                    </a:lnL>
                    <a:lnR>
                      <a:noFill/>
                    </a:lnR>
                    <a:lnT>
                      <a:noFill/>
                    </a:lnT>
                    <a:lnB>
                      <a:noFill/>
                    </a:lnB>
                  </a:tcPr>
                </a:tc>
                <a:tc>
                  <a:txBody>
                    <a:bodyPr/>
                    <a:lstStyle/>
                    <a:p>
                      <a:pPr algn="l"/>
                      <a:r>
                        <a:rPr lang="en-GB" sz="1600" i="1" dirty="0">
                          <a:effectLst/>
                        </a:rPr>
                        <a:t>Po</a:t>
                      </a:r>
                      <a:r>
                        <a:rPr lang="en-GB" sz="1600" dirty="0">
                          <a:effectLst/>
                        </a:rPr>
                        <a:t> </a:t>
                      </a:r>
                      <a:r>
                        <a:rPr lang="zh-TW" altLang="en-US" sz="1600" dirty="0">
                          <a:effectLst/>
                        </a:rPr>
                        <a:t>魄</a:t>
                      </a:r>
                    </a:p>
                  </a:txBody>
                  <a:tcPr marL="25820" marR="25820" marT="12910" marB="12910" anchor="ctr">
                    <a:lnL>
                      <a:noFill/>
                    </a:lnL>
                    <a:lnR>
                      <a:noFill/>
                    </a:lnR>
                    <a:lnT>
                      <a:noFill/>
                    </a:lnT>
                    <a:lnB>
                      <a:noFill/>
                    </a:lnB>
                  </a:tcPr>
                </a:tc>
              </a:tr>
              <a:tr h="1188366">
                <a:tc>
                  <a:txBody>
                    <a:bodyPr/>
                    <a:lstStyle/>
                    <a:p>
                      <a:pPr algn="l"/>
                      <a:r>
                        <a:rPr lang="en-GB" sz="1200">
                          <a:effectLst/>
                          <a:hlinkClick r:id="rId2" tooltip="Herbert Giles"/>
                        </a:rPr>
                        <a:t>Giles</a:t>
                      </a:r>
                      <a:r>
                        <a:rPr lang="en-GB" sz="1200">
                          <a:effectLst/>
                        </a:rPr>
                        <a:t> (1912)</a:t>
                      </a:r>
                    </a:p>
                  </a:txBody>
                  <a:tcPr marL="25820" marR="25820" marT="12910" marB="12910" anchor="ctr">
                    <a:lnL>
                      <a:noFill/>
                    </a:lnL>
                    <a:lnR>
                      <a:noFill/>
                    </a:lnR>
                    <a:lnT>
                      <a:noFill/>
                    </a:lnT>
                    <a:lnB>
                      <a:noFill/>
                    </a:lnB>
                  </a:tcPr>
                </a:tc>
                <a:tc>
                  <a:txBody>
                    <a:bodyPr/>
                    <a:lstStyle/>
                    <a:p>
                      <a:pPr algn="l"/>
                      <a:r>
                        <a:rPr lang="en-GB" sz="1200" dirty="0">
                          <a:effectLst/>
                        </a:rPr>
                        <a:t>The soul, that part of the soul (as opp. to </a:t>
                      </a:r>
                      <a:r>
                        <a:rPr lang="zh-TW" altLang="en-US" sz="1200" dirty="0">
                          <a:effectLst/>
                        </a:rPr>
                        <a:t>魄</a:t>
                      </a:r>
                      <a:r>
                        <a:rPr lang="en-US" altLang="zh-TW" sz="1200" dirty="0">
                          <a:effectLst/>
                        </a:rPr>
                        <a:t>) </a:t>
                      </a:r>
                      <a:r>
                        <a:rPr lang="en-GB" sz="1200" dirty="0">
                          <a:effectLst/>
                        </a:rPr>
                        <a:t>which goes to heaven and is able to leave the body, carrying with it an appearance of physical form; the subliminal self, </a:t>
                      </a:r>
                      <a:r>
                        <a:rPr lang="en-GB" sz="1200" dirty="0" err="1">
                          <a:effectLst/>
                        </a:rPr>
                        <a:t>expl</a:t>
                      </a:r>
                      <a:r>
                        <a:rPr lang="en-GB" sz="1200" dirty="0">
                          <a:effectLst/>
                        </a:rPr>
                        <a:t>. as </a:t>
                      </a:r>
                      <a:r>
                        <a:rPr lang="zh-TW" altLang="en-US" sz="1200" dirty="0">
                          <a:effectLst/>
                        </a:rPr>
                        <a:t>人陽神</a:t>
                      </a:r>
                      <a:r>
                        <a:rPr lang="en-US" altLang="zh-TW" sz="1200" dirty="0">
                          <a:effectLst/>
                        </a:rPr>
                        <a:t>. </a:t>
                      </a:r>
                      <a:r>
                        <a:rPr lang="en-GB" sz="1200" dirty="0">
                          <a:effectLst/>
                        </a:rPr>
                        <a:t>The mind; wits; faculties.</a:t>
                      </a:r>
                    </a:p>
                  </a:txBody>
                  <a:tcPr marL="25820" marR="25820" marT="12910" marB="12910" anchor="ctr">
                    <a:lnL>
                      <a:noFill/>
                    </a:lnL>
                    <a:lnR>
                      <a:noFill/>
                    </a:lnR>
                    <a:lnT>
                      <a:noFill/>
                    </a:lnT>
                    <a:lnB>
                      <a:noFill/>
                    </a:lnB>
                  </a:tcPr>
                </a:tc>
                <a:tc>
                  <a:txBody>
                    <a:bodyPr/>
                    <a:lstStyle/>
                    <a:p>
                      <a:pPr algn="l"/>
                      <a:r>
                        <a:rPr lang="en-GB" sz="1200" dirty="0">
                          <a:effectLst/>
                        </a:rPr>
                        <a:t>The soul; that part of the soul (as opposed to </a:t>
                      </a:r>
                      <a:r>
                        <a:rPr lang="zh-TW" altLang="en-US" sz="1200" dirty="0">
                          <a:effectLst/>
                        </a:rPr>
                        <a:t>魂</a:t>
                      </a:r>
                      <a:r>
                        <a:rPr lang="en-US" altLang="zh-TW" sz="1200" dirty="0">
                          <a:effectLst/>
                        </a:rPr>
                        <a:t>) </a:t>
                      </a:r>
                      <a:r>
                        <a:rPr lang="en-GB" sz="1200" dirty="0">
                          <a:effectLst/>
                        </a:rPr>
                        <a:t>which is indissolubly attached to the body, and goes down to earth with it at death; the supraliminal self, </a:t>
                      </a:r>
                      <a:r>
                        <a:rPr lang="en-GB" sz="1200" dirty="0" err="1">
                          <a:effectLst/>
                        </a:rPr>
                        <a:t>expl</a:t>
                      </a:r>
                      <a:r>
                        <a:rPr lang="en-GB" sz="1200" dirty="0">
                          <a:effectLst/>
                        </a:rPr>
                        <a:t>. as </a:t>
                      </a:r>
                      <a:r>
                        <a:rPr lang="zh-TW" altLang="en-US" sz="1200" dirty="0">
                          <a:effectLst/>
                        </a:rPr>
                        <a:t>人陰神</a:t>
                      </a:r>
                      <a:r>
                        <a:rPr lang="en-US" altLang="zh-TW" sz="1200" dirty="0">
                          <a:effectLst/>
                        </a:rPr>
                        <a:t>. </a:t>
                      </a:r>
                      <a:r>
                        <a:rPr lang="en-GB" sz="1200" dirty="0">
                          <a:effectLst/>
                        </a:rPr>
                        <a:t>Form; shape. The disc or substance of the moon from the time it begins to wane to new moon.</a:t>
                      </a:r>
                    </a:p>
                  </a:txBody>
                  <a:tcPr marL="25820" marR="25820" marT="12910" marB="12910" anchor="ctr">
                    <a:lnL>
                      <a:noFill/>
                    </a:lnL>
                    <a:lnR>
                      <a:noFill/>
                    </a:lnR>
                    <a:lnT>
                      <a:noFill/>
                    </a:lnT>
                    <a:lnB>
                      <a:noFill/>
                    </a:lnB>
                  </a:tcPr>
                </a:tc>
              </a:tr>
              <a:tr h="801351">
                <a:tc>
                  <a:txBody>
                    <a:bodyPr/>
                    <a:lstStyle/>
                    <a:p>
                      <a:pPr algn="l"/>
                      <a:r>
                        <a:rPr lang="en-GB" sz="1200">
                          <a:effectLst/>
                          <a:hlinkClick r:id="rId3" tooltip="Robert Henry Mathews"/>
                        </a:rPr>
                        <a:t>Mathews</a:t>
                      </a:r>
                      <a:r>
                        <a:rPr lang="en-GB" sz="1200">
                          <a:effectLst/>
                        </a:rPr>
                        <a:t> (1931)</a:t>
                      </a:r>
                    </a:p>
                  </a:txBody>
                  <a:tcPr marL="25820" marR="25820" marT="12910" marB="12910" anchor="ctr">
                    <a:lnL>
                      <a:noFill/>
                    </a:lnL>
                    <a:lnR>
                      <a:noFill/>
                    </a:lnR>
                    <a:lnT>
                      <a:noFill/>
                    </a:lnT>
                    <a:lnB>
                      <a:noFill/>
                    </a:lnB>
                  </a:tcPr>
                </a:tc>
                <a:tc>
                  <a:txBody>
                    <a:bodyPr/>
                    <a:lstStyle/>
                    <a:p>
                      <a:pPr algn="l"/>
                      <a:r>
                        <a:rPr lang="en-GB" sz="1200" dirty="0">
                          <a:effectLst/>
                        </a:rPr>
                        <a:t>The soul, the spiritual part of man that ascends to heaven, as contrasted with 魄. The wits; the spiritual faculties.</a:t>
                      </a:r>
                    </a:p>
                  </a:txBody>
                  <a:tcPr marL="25820" marR="25820" marT="12910" marB="12910" anchor="ctr">
                    <a:lnL>
                      <a:noFill/>
                    </a:lnL>
                    <a:lnR>
                      <a:noFill/>
                    </a:lnR>
                    <a:lnT>
                      <a:noFill/>
                    </a:lnT>
                    <a:lnB>
                      <a:noFill/>
                    </a:lnB>
                  </a:tcPr>
                </a:tc>
                <a:tc>
                  <a:txBody>
                    <a:bodyPr/>
                    <a:lstStyle/>
                    <a:p>
                      <a:pPr algn="l"/>
                      <a:r>
                        <a:rPr lang="en-GB" sz="1200">
                          <a:effectLst/>
                        </a:rPr>
                        <a:t>The animal or inferior soul; the animal or sentient life which inheres in the body – the body in this sense; the animals spirits; this soul goes to the earth with the body.</a:t>
                      </a:r>
                    </a:p>
                  </a:txBody>
                  <a:tcPr marL="25820" marR="25820" marT="12910" marB="12910" anchor="ctr">
                    <a:lnL>
                      <a:noFill/>
                    </a:lnL>
                    <a:lnR>
                      <a:noFill/>
                    </a:lnR>
                    <a:lnT>
                      <a:noFill/>
                    </a:lnT>
                    <a:lnB>
                      <a:noFill/>
                    </a:lnB>
                  </a:tcPr>
                </a:tc>
              </a:tr>
              <a:tr h="220828">
                <a:tc>
                  <a:txBody>
                    <a:bodyPr/>
                    <a:lstStyle/>
                    <a:p>
                      <a:pPr algn="l"/>
                      <a:r>
                        <a:rPr lang="en-GB" sz="1200">
                          <a:effectLst/>
                          <a:hlinkClick r:id="rId4" tooltip="Chao Yuen Ren"/>
                        </a:rPr>
                        <a:t>Chao</a:t>
                      </a:r>
                      <a:r>
                        <a:rPr lang="en-GB" sz="1200">
                          <a:effectLst/>
                        </a:rPr>
                        <a:t> and Yang (1947)</a:t>
                      </a:r>
                    </a:p>
                  </a:txBody>
                  <a:tcPr marL="25820" marR="25820" marT="12910" marB="12910" anchor="ctr">
                    <a:lnL>
                      <a:noFill/>
                    </a:lnL>
                    <a:lnR>
                      <a:noFill/>
                    </a:lnR>
                    <a:lnT>
                      <a:noFill/>
                    </a:lnT>
                    <a:lnB>
                      <a:noFill/>
                    </a:lnB>
                  </a:tcPr>
                </a:tc>
                <a:tc>
                  <a:txBody>
                    <a:bodyPr/>
                    <a:lstStyle/>
                    <a:p>
                      <a:pPr algn="l"/>
                      <a:r>
                        <a:rPr lang="en-GB" sz="1200" dirty="0">
                          <a:effectLst/>
                        </a:rPr>
                        <a:t>the soul (of a living person or of the dead)</a:t>
                      </a:r>
                    </a:p>
                  </a:txBody>
                  <a:tcPr marL="25820" marR="25820" marT="12910" marB="12910" anchor="ctr">
                    <a:lnL>
                      <a:noFill/>
                    </a:lnL>
                    <a:lnR>
                      <a:noFill/>
                    </a:lnR>
                    <a:lnT>
                      <a:noFill/>
                    </a:lnT>
                    <a:lnB>
                      <a:noFill/>
                    </a:lnB>
                  </a:tcPr>
                </a:tc>
                <a:tc>
                  <a:txBody>
                    <a:bodyPr/>
                    <a:lstStyle/>
                    <a:p>
                      <a:pPr algn="l"/>
                      <a:r>
                        <a:rPr lang="en-GB" sz="1200">
                          <a:effectLst/>
                        </a:rPr>
                        <a:t>the physical side of the soul</a:t>
                      </a:r>
                    </a:p>
                  </a:txBody>
                  <a:tcPr marL="25820" marR="25820" marT="12910" marB="12910" anchor="ctr">
                    <a:lnL>
                      <a:noFill/>
                    </a:lnL>
                    <a:lnR>
                      <a:noFill/>
                    </a:lnR>
                    <a:lnT>
                      <a:noFill/>
                    </a:lnT>
                    <a:lnB>
                      <a:noFill/>
                    </a:lnB>
                  </a:tcPr>
                </a:tc>
              </a:tr>
              <a:tr h="220828">
                <a:tc>
                  <a:txBody>
                    <a:bodyPr/>
                    <a:lstStyle/>
                    <a:p>
                      <a:pPr algn="l"/>
                      <a:r>
                        <a:rPr lang="en-GB" sz="1200">
                          <a:effectLst/>
                          <a:hlinkClick r:id="rId5" tooltip="Bernard Karlgren"/>
                        </a:rPr>
                        <a:t>Karlgren</a:t>
                      </a:r>
                      <a:r>
                        <a:rPr lang="en-GB" sz="1200">
                          <a:effectLst/>
                        </a:rPr>
                        <a:t> (1957)</a:t>
                      </a:r>
                    </a:p>
                  </a:txBody>
                  <a:tcPr marL="25820" marR="25820" marT="12910" marB="12910" anchor="ctr">
                    <a:lnL>
                      <a:noFill/>
                    </a:lnL>
                    <a:lnR>
                      <a:noFill/>
                    </a:lnR>
                    <a:lnT>
                      <a:noFill/>
                    </a:lnT>
                    <a:lnB>
                      <a:noFill/>
                    </a:lnB>
                  </a:tcPr>
                </a:tc>
                <a:tc>
                  <a:txBody>
                    <a:bodyPr/>
                    <a:lstStyle/>
                    <a:p>
                      <a:pPr algn="l"/>
                      <a:r>
                        <a:rPr lang="en-GB" sz="1200" dirty="0">
                          <a:effectLst/>
                        </a:rPr>
                        <a:t>spiritual soul (as opp. to 魄)</a:t>
                      </a:r>
                    </a:p>
                  </a:txBody>
                  <a:tcPr marL="25820" marR="25820" marT="12910" marB="12910" anchor="ctr">
                    <a:lnL>
                      <a:noFill/>
                    </a:lnL>
                    <a:lnR>
                      <a:noFill/>
                    </a:lnR>
                    <a:lnT>
                      <a:noFill/>
                    </a:lnT>
                    <a:lnB>
                      <a:noFill/>
                    </a:lnB>
                  </a:tcPr>
                </a:tc>
                <a:tc>
                  <a:txBody>
                    <a:bodyPr/>
                    <a:lstStyle/>
                    <a:p>
                      <a:pPr algn="l"/>
                      <a:r>
                        <a:rPr lang="en-GB" sz="1200">
                          <a:effectLst/>
                        </a:rPr>
                        <a:t>the animal soul of man (as opp. to 魂)</a:t>
                      </a:r>
                    </a:p>
                  </a:txBody>
                  <a:tcPr marL="25820" marR="25820" marT="12910" marB="12910" anchor="ctr">
                    <a:lnL>
                      <a:noFill/>
                    </a:lnL>
                    <a:lnR>
                      <a:noFill/>
                    </a:lnR>
                    <a:lnT>
                      <a:noFill/>
                    </a:lnT>
                    <a:lnB>
                      <a:noFill/>
                    </a:lnB>
                  </a:tcPr>
                </a:tc>
              </a:tr>
              <a:tr h="801351">
                <a:tc>
                  <a:txBody>
                    <a:bodyPr/>
                    <a:lstStyle/>
                    <a:p>
                      <a:pPr algn="l"/>
                      <a:r>
                        <a:rPr lang="en-GB" sz="1200">
                          <a:effectLst/>
                          <a:hlinkClick r:id="rId6" tooltip="Lin Yutang"/>
                        </a:rPr>
                        <a:t>Lin</a:t>
                      </a:r>
                      <a:r>
                        <a:rPr lang="en-GB" sz="1200">
                          <a:effectLst/>
                        </a:rPr>
                        <a:t> (1972)</a:t>
                      </a:r>
                    </a:p>
                  </a:txBody>
                  <a:tcPr marL="25820" marR="25820" marT="12910" marB="12910" anchor="ctr">
                    <a:lnL>
                      <a:noFill/>
                    </a:lnL>
                    <a:lnR>
                      <a:noFill/>
                    </a:lnR>
                    <a:lnT>
                      <a:noFill/>
                    </a:lnT>
                    <a:lnB>
                      <a:noFill/>
                    </a:lnB>
                  </a:tcPr>
                </a:tc>
                <a:tc>
                  <a:txBody>
                    <a:bodyPr/>
                    <a:lstStyle/>
                    <a:p>
                      <a:pPr algn="l"/>
                      <a:r>
                        <a:rPr lang="en-GB" sz="1200" dirty="0">
                          <a:effectLst/>
                        </a:rPr>
                        <a:t>Soul; the finer spirits of man as dist. 魄, the baser spirits or animal forces</a:t>
                      </a:r>
                    </a:p>
                  </a:txBody>
                  <a:tcPr marL="25820" marR="25820" marT="12910" marB="12910" anchor="ctr">
                    <a:lnL>
                      <a:noFill/>
                    </a:lnL>
                    <a:lnR>
                      <a:noFill/>
                    </a:lnR>
                    <a:lnT>
                      <a:noFill/>
                    </a:lnT>
                    <a:lnB>
                      <a:noFill/>
                    </a:lnB>
                  </a:tcPr>
                </a:tc>
                <a:tc>
                  <a:txBody>
                    <a:bodyPr/>
                    <a:lstStyle/>
                    <a:p>
                      <a:pPr algn="l"/>
                      <a:r>
                        <a:rPr lang="en-GB" sz="1200">
                          <a:effectLst/>
                        </a:rPr>
                        <a:t>(Taoism) the baser animal spirits of man, contrasted with finer elements 魂 (三魂七魄 three finer spirits and seven animal spirits), the two together conceived as animating the human body</a:t>
                      </a:r>
                    </a:p>
                  </a:txBody>
                  <a:tcPr marL="25820" marR="25820" marT="12910" marB="12910" anchor="ctr">
                    <a:lnL>
                      <a:noFill/>
                    </a:lnL>
                    <a:lnR>
                      <a:noFill/>
                    </a:lnR>
                    <a:lnT>
                      <a:noFill/>
                    </a:lnT>
                    <a:lnB>
                      <a:noFill/>
                    </a:lnB>
                  </a:tcPr>
                </a:tc>
              </a:tr>
              <a:tr h="414335">
                <a:tc>
                  <a:txBody>
                    <a:bodyPr/>
                    <a:lstStyle/>
                    <a:p>
                      <a:pPr algn="l"/>
                      <a:r>
                        <a:rPr lang="en-GB" sz="1200">
                          <a:effectLst/>
                          <a:hlinkClick r:id="rId7" tooltip="Liang Shih-Chiu"/>
                        </a:rPr>
                        <a:t>Liang</a:t>
                      </a:r>
                      <a:r>
                        <a:rPr lang="en-GB" sz="1200">
                          <a:effectLst/>
                        </a:rPr>
                        <a:t> (1992)</a:t>
                      </a:r>
                    </a:p>
                  </a:txBody>
                  <a:tcPr marL="25820" marR="25820" marT="12910" marB="12910" anchor="ctr">
                    <a:lnL>
                      <a:noFill/>
                    </a:lnL>
                    <a:lnR>
                      <a:noFill/>
                    </a:lnR>
                    <a:lnT>
                      <a:noFill/>
                    </a:lnT>
                    <a:lnB>
                      <a:noFill/>
                    </a:lnB>
                  </a:tcPr>
                </a:tc>
                <a:tc>
                  <a:txBody>
                    <a:bodyPr/>
                    <a:lstStyle/>
                    <a:p>
                      <a:pPr algn="l"/>
                      <a:r>
                        <a:rPr lang="en-GB" sz="1200" dirty="0">
                          <a:effectLst/>
                        </a:rPr>
                        <a:t>a soul; a spirit.</a:t>
                      </a:r>
                    </a:p>
                  </a:txBody>
                  <a:tcPr marL="25820" marR="25820" marT="12910" marB="12910" anchor="ctr">
                    <a:lnL>
                      <a:noFill/>
                    </a:lnL>
                    <a:lnR>
                      <a:noFill/>
                    </a:lnR>
                    <a:lnT>
                      <a:noFill/>
                    </a:lnT>
                    <a:lnB>
                      <a:noFill/>
                    </a:lnB>
                  </a:tcPr>
                </a:tc>
                <a:tc>
                  <a:txBody>
                    <a:bodyPr/>
                    <a:lstStyle/>
                    <a:p>
                      <a:pPr algn="l"/>
                      <a:r>
                        <a:rPr lang="en-GB" sz="1200">
                          <a:effectLst/>
                        </a:rPr>
                        <a:t>1. (Taoism) vigor; animation; life. 2. form; shape; body. 3. the dark part of the moon.</a:t>
                      </a:r>
                    </a:p>
                  </a:txBody>
                  <a:tcPr marL="25820" marR="25820" marT="12910" marB="12910" anchor="ctr">
                    <a:lnL>
                      <a:noFill/>
                    </a:lnL>
                    <a:lnR>
                      <a:noFill/>
                    </a:lnR>
                    <a:lnT>
                      <a:noFill/>
                    </a:lnT>
                    <a:lnB>
                      <a:noFill/>
                    </a:lnB>
                  </a:tcPr>
                </a:tc>
              </a:tr>
              <a:tr h="414335">
                <a:tc>
                  <a:txBody>
                    <a:bodyPr/>
                    <a:lstStyle/>
                    <a:p>
                      <a:pPr algn="l"/>
                      <a:r>
                        <a:rPr lang="en-GB" sz="1200">
                          <a:effectLst/>
                        </a:rPr>
                        <a:t>Wu (1993)</a:t>
                      </a:r>
                    </a:p>
                  </a:txBody>
                  <a:tcPr marL="25820" marR="25820" marT="12910" marB="12910" anchor="ctr">
                    <a:lnL>
                      <a:noFill/>
                    </a:lnL>
                    <a:lnR>
                      <a:noFill/>
                    </a:lnR>
                    <a:lnT>
                      <a:noFill/>
                    </a:lnT>
                    <a:lnB>
                      <a:noFill/>
                    </a:lnB>
                  </a:tcPr>
                </a:tc>
                <a:tc>
                  <a:txBody>
                    <a:bodyPr/>
                    <a:lstStyle/>
                    <a:p>
                      <a:pPr algn="l"/>
                      <a:r>
                        <a:rPr lang="en-GB" sz="1200" dirty="0">
                          <a:effectLst/>
                        </a:rPr>
                        <a:t>① soul ② mood; spirit ③ the lofty spirit of a nation</a:t>
                      </a:r>
                    </a:p>
                  </a:txBody>
                  <a:tcPr marL="25820" marR="25820" marT="12910" marB="12910" anchor="ctr">
                    <a:lnL>
                      <a:noFill/>
                    </a:lnL>
                    <a:lnR>
                      <a:noFill/>
                    </a:lnR>
                    <a:lnT>
                      <a:noFill/>
                    </a:lnT>
                    <a:lnB>
                      <a:noFill/>
                    </a:lnB>
                  </a:tcPr>
                </a:tc>
                <a:tc>
                  <a:txBody>
                    <a:bodyPr/>
                    <a:lstStyle/>
                    <a:p>
                      <a:pPr algn="l"/>
                      <a:r>
                        <a:rPr lang="en-GB" sz="1200">
                          <a:effectLst/>
                        </a:rPr>
                        <a:t>① soul ② vigour; spirit</a:t>
                      </a:r>
                    </a:p>
                  </a:txBody>
                  <a:tcPr marL="25820" marR="25820" marT="12910" marB="12910" anchor="ctr">
                    <a:lnL>
                      <a:noFill/>
                    </a:lnL>
                    <a:lnR>
                      <a:noFill/>
                    </a:lnR>
                    <a:lnT>
                      <a:noFill/>
                    </a:lnT>
                    <a:lnB>
                      <a:noFill/>
                    </a:lnB>
                  </a:tcPr>
                </a:tc>
              </a:tr>
              <a:tr h="1188366">
                <a:tc>
                  <a:txBody>
                    <a:bodyPr/>
                    <a:lstStyle/>
                    <a:p>
                      <a:pPr algn="l"/>
                      <a:r>
                        <a:rPr lang="en-GB" sz="1200" dirty="0">
                          <a:effectLst/>
                        </a:rPr>
                        <a:t>Ling et al. (2002)</a:t>
                      </a:r>
                    </a:p>
                  </a:txBody>
                  <a:tcPr marL="25820" marR="25820" marT="12910" marB="12910" anchor="ctr">
                    <a:lnL>
                      <a:noFill/>
                    </a:lnL>
                    <a:lnR>
                      <a:noFill/>
                    </a:lnR>
                    <a:lnT>
                      <a:noFill/>
                    </a:lnT>
                    <a:lnB>
                      <a:noFill/>
                    </a:lnB>
                  </a:tcPr>
                </a:tc>
                <a:tc>
                  <a:txBody>
                    <a:bodyPr/>
                    <a:lstStyle/>
                    <a:p>
                      <a:pPr algn="l"/>
                      <a:r>
                        <a:rPr lang="en-GB" sz="1200" dirty="0">
                          <a:effectLst/>
                        </a:rPr>
                        <a:t>① same as </a:t>
                      </a:r>
                      <a:r>
                        <a:rPr lang="zh-TW" altLang="en-US" sz="1200" dirty="0">
                          <a:effectLst/>
                        </a:rPr>
                        <a:t>靈魂 </a:t>
                      </a:r>
                      <a:r>
                        <a:rPr lang="en-US" altLang="zh-TW" sz="1200" dirty="0">
                          <a:effectLst/>
                        </a:rPr>
                        <a:t>… </a:t>
                      </a:r>
                      <a:r>
                        <a:rPr lang="en-GB" sz="1200" dirty="0">
                          <a:effectLst/>
                        </a:rPr>
                        <a:t>soul; believed by the superstitious to be an immaterial spiritual entity distinguished from but coexistent with the physical body of a person and a dominant spiritual force, and which leaves upon the person's death. ② spirit; mood. ③ lofty spirit.</a:t>
                      </a:r>
                    </a:p>
                  </a:txBody>
                  <a:tcPr marL="25820" marR="25820" marT="12910" marB="12910" anchor="ctr">
                    <a:lnL>
                      <a:noFill/>
                    </a:lnL>
                    <a:lnR>
                      <a:noFill/>
                    </a:lnR>
                    <a:lnT>
                      <a:noFill/>
                    </a:lnT>
                    <a:lnB>
                      <a:noFill/>
                    </a:lnB>
                  </a:tcPr>
                </a:tc>
                <a:tc>
                  <a:txBody>
                    <a:bodyPr/>
                    <a:lstStyle/>
                    <a:p>
                      <a:pPr algn="l"/>
                      <a:r>
                        <a:rPr lang="en-GB" sz="1200" dirty="0">
                          <a:effectLst/>
                        </a:rPr>
                        <a:t>① soul; spiritual matter believed by religious people as dependent on human's body. ② vigour; spirit.</a:t>
                      </a:r>
                    </a:p>
                  </a:txBody>
                  <a:tcPr marL="25820" marR="25820" marT="12910" marB="12910" anchor="ctr">
                    <a:lnL>
                      <a:noFill/>
                    </a:lnL>
                    <a:lnR>
                      <a:noFill/>
                    </a:lnR>
                    <a:lnT>
                      <a:noFill/>
                    </a:lnT>
                    <a:lnB>
                      <a:noFill/>
                    </a:lnB>
                  </a:tcPr>
                </a:tc>
              </a:tr>
              <a:tr h="220828">
                <a:tc>
                  <a:txBody>
                    <a:bodyPr/>
                    <a:lstStyle/>
                    <a:p>
                      <a:pPr algn="l"/>
                      <a:r>
                        <a:rPr lang="en-GB" sz="1200">
                          <a:effectLst/>
                          <a:hlinkClick r:id="rId8" tooltip="John DeFrancis"/>
                        </a:rPr>
                        <a:t>DeFrancis</a:t>
                      </a:r>
                      <a:r>
                        <a:rPr lang="en-GB" sz="1200">
                          <a:effectLst/>
                        </a:rPr>
                        <a:t> (2003)</a:t>
                      </a:r>
                    </a:p>
                  </a:txBody>
                  <a:tcPr marL="25820" marR="25820" marT="12910" marB="12910" anchor="ctr">
                    <a:lnL>
                      <a:noFill/>
                    </a:lnL>
                    <a:lnR>
                      <a:noFill/>
                    </a:lnR>
                    <a:lnT>
                      <a:noFill/>
                    </a:lnT>
                    <a:lnB>
                      <a:noFill/>
                    </a:lnB>
                  </a:tcPr>
                </a:tc>
                <a:tc>
                  <a:txBody>
                    <a:bodyPr/>
                    <a:lstStyle/>
                    <a:p>
                      <a:endParaRPr lang="en-GB" sz="1200" dirty="0"/>
                    </a:p>
                  </a:txBody>
                  <a:tcPr marL="25820" marR="25820" marT="12910" marB="12910">
                    <a:lnL>
                      <a:noFill/>
                    </a:lnL>
                    <a:lnT>
                      <a:noFill/>
                    </a:lnT>
                  </a:tcPr>
                </a:tc>
                <a:tc>
                  <a:txBody>
                    <a:bodyPr/>
                    <a:lstStyle/>
                    <a:p>
                      <a:endParaRPr lang="en-GB" sz="1200" dirty="0"/>
                    </a:p>
                  </a:txBody>
                  <a:tcPr marL="25820" marR="25820" marT="12910" marB="12910">
                    <a:lnT>
                      <a:noFill/>
                    </a:lnT>
                  </a:tcPr>
                </a:tc>
              </a:tr>
            </a:tbl>
          </a:graphicData>
        </a:graphic>
      </p:graphicFrame>
    </p:spTree>
    <p:extLst>
      <p:ext uri="{BB962C8B-B14F-4D97-AF65-F5344CB8AC3E}">
        <p14:creationId xmlns:p14="http://schemas.microsoft.com/office/powerpoint/2010/main" val="1050999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704088"/>
            <a:ext cx="8229600" cy="438912"/>
          </a:xfrm>
        </p:spPr>
        <p:txBody>
          <a:bodyPr>
            <a:normAutofit fontScale="90000"/>
          </a:bodyPr>
          <a:lstStyle/>
          <a:p>
            <a:pPr eaLnBrk="1" hangingPunct="1"/>
            <a:r>
              <a:rPr lang="en-US" altLang="zh-CN" sz="3200" dirty="0" err="1" smtClean="0">
                <a:ea typeface="宋体" pitchFamily="2" charset="-122"/>
              </a:rPr>
              <a:t>Daoist</a:t>
            </a:r>
            <a:r>
              <a:rPr lang="en-US" altLang="zh-CN" sz="3200" dirty="0" smtClean="0">
                <a:ea typeface="宋体" pitchFamily="2" charset="-122"/>
              </a:rPr>
              <a:t> Understanding of Life: Hun and Po</a:t>
            </a:r>
          </a:p>
        </p:txBody>
      </p:sp>
      <p:sp>
        <p:nvSpPr>
          <p:cNvPr id="8195" name="Rectangle 3"/>
          <p:cNvSpPr>
            <a:spLocks noGrp="1" noChangeArrowheads="1"/>
          </p:cNvSpPr>
          <p:nvPr>
            <p:ph type="body" idx="1"/>
          </p:nvPr>
        </p:nvSpPr>
        <p:spPr/>
        <p:txBody>
          <a:bodyPr/>
          <a:lstStyle/>
          <a:p>
            <a:pPr eaLnBrk="1" hangingPunct="1"/>
            <a:endParaRPr lang="en-US" altLang="zh-CN" sz="2100" smtClean="0">
              <a:ea typeface="宋体" pitchFamily="2" charset="-122"/>
            </a:endParaRPr>
          </a:p>
          <a:p>
            <a:pPr eaLnBrk="1" hangingPunct="1"/>
            <a:endParaRPr lang="en-US" altLang="zh-CN" smtClean="0">
              <a:ea typeface="宋体" pitchFamily="2" charset="-122"/>
            </a:endParaRPr>
          </a:p>
        </p:txBody>
      </p:sp>
      <p:pic>
        <p:nvPicPr>
          <p:cNvPr id="8196" name="Picture 4" descr="heaven eart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6800" y="1295400"/>
            <a:ext cx="6953882"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70725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7200" y="122238"/>
            <a:ext cx="7543800" cy="944562"/>
          </a:xfrm>
        </p:spPr>
        <p:txBody>
          <a:bodyPr>
            <a:normAutofit/>
          </a:bodyPr>
          <a:lstStyle/>
          <a:p>
            <a:pPr eaLnBrk="1" hangingPunct="1"/>
            <a:r>
              <a:rPr lang="en-US" altLang="zh-CN" sz="2800" dirty="0" err="1" smtClean="0">
                <a:ea typeface="宋体" pitchFamily="2" charset="-122"/>
              </a:rPr>
              <a:t>Gui</a:t>
            </a:r>
            <a:r>
              <a:rPr lang="zh-CN" altLang="en-US" sz="2800" b="0" dirty="0" smtClean="0">
                <a:ea typeface="宋体" pitchFamily="2" charset="-122"/>
              </a:rPr>
              <a:t>鬼 </a:t>
            </a:r>
            <a:r>
              <a:rPr lang="en-US" altLang="zh-CN" sz="2800" b="0" dirty="0" smtClean="0">
                <a:ea typeface="宋体" pitchFamily="2" charset="-122"/>
              </a:rPr>
              <a:t>and Hun and Po</a:t>
            </a:r>
          </a:p>
        </p:txBody>
      </p:sp>
      <p:sp>
        <p:nvSpPr>
          <p:cNvPr id="7171" name="Rectangle 3"/>
          <p:cNvSpPr>
            <a:spLocks noGrp="1" noChangeArrowheads="1"/>
          </p:cNvSpPr>
          <p:nvPr>
            <p:ph type="body" idx="1"/>
          </p:nvPr>
        </p:nvSpPr>
        <p:spPr>
          <a:xfrm>
            <a:off x="250825" y="1412875"/>
            <a:ext cx="8642350" cy="5329238"/>
          </a:xfrm>
        </p:spPr>
        <p:txBody>
          <a:bodyPr/>
          <a:lstStyle/>
          <a:p>
            <a:pPr eaLnBrk="1" hangingPunct="1"/>
            <a:r>
              <a:rPr lang="en-US" altLang="zh-CN" sz="2500" dirty="0" err="1" smtClean="0">
                <a:ea typeface="宋体" pitchFamily="2" charset="-122"/>
              </a:rPr>
              <a:t>Gui</a:t>
            </a:r>
            <a:r>
              <a:rPr lang="en-US" altLang="zh-CN" sz="2500" dirty="0" smtClean="0">
                <a:ea typeface="宋体" pitchFamily="2" charset="-122"/>
              </a:rPr>
              <a:t> in Chinese</a:t>
            </a:r>
            <a:r>
              <a:rPr lang="en-US" altLang="zh-CN" sz="2500" b="1" dirty="0" smtClean="0">
                <a:ea typeface="宋体" pitchFamily="2" charset="-122"/>
              </a:rPr>
              <a:t> </a:t>
            </a:r>
            <a:r>
              <a:rPr lang="en-US" altLang="zh-CN" sz="2500" dirty="0" smtClean="0">
                <a:ea typeface="宋体" pitchFamily="2" charset="-122"/>
              </a:rPr>
              <a:t>is a figure with a mask and a tail ornament</a:t>
            </a:r>
          </a:p>
          <a:p>
            <a:pPr eaLnBrk="1" hangingPunct="1"/>
            <a:endParaRPr lang="en-US" altLang="zh-CN" sz="2500" dirty="0" smtClean="0">
              <a:ea typeface="宋体" pitchFamily="2" charset="-122"/>
            </a:endParaRPr>
          </a:p>
          <a:p>
            <a:pPr eaLnBrk="1" hangingPunct="1"/>
            <a:r>
              <a:rPr lang="en-US" altLang="zh-CN" sz="2500" dirty="0" smtClean="0">
                <a:ea typeface="宋体" pitchFamily="2" charset="-122"/>
              </a:rPr>
              <a:t>Hun </a:t>
            </a:r>
            <a:r>
              <a:rPr lang="zh-CN" altLang="en-US" sz="2500" dirty="0" smtClean="0">
                <a:latin typeface="宋体" pitchFamily="2" charset="-122"/>
                <a:ea typeface="宋体" pitchFamily="2" charset="-122"/>
              </a:rPr>
              <a:t>魂,</a:t>
            </a:r>
            <a:r>
              <a:rPr lang="en-US" altLang="zh-CN" sz="2500" dirty="0" smtClean="0">
                <a:ea typeface="宋体" pitchFamily="2" charset="-122"/>
              </a:rPr>
              <a:t>Po </a:t>
            </a:r>
            <a:r>
              <a:rPr lang="zh-CN" altLang="en-US" sz="2500" dirty="0" smtClean="0">
                <a:latin typeface="宋体" pitchFamily="2" charset="-122"/>
                <a:ea typeface="宋体" pitchFamily="2" charset="-122"/>
              </a:rPr>
              <a:t>魄</a:t>
            </a:r>
            <a:r>
              <a:rPr lang="zh-CN" altLang="en-US" sz="2500" dirty="0" smtClean="0">
                <a:ea typeface="宋体" pitchFamily="2" charset="-122"/>
              </a:rPr>
              <a:t> </a:t>
            </a:r>
            <a:r>
              <a:rPr lang="en-US" altLang="zh-CN" sz="2500" dirty="0" smtClean="0">
                <a:ea typeface="宋体" pitchFamily="2" charset="-122"/>
              </a:rPr>
              <a:t>and </a:t>
            </a:r>
            <a:r>
              <a:rPr lang="en-US" altLang="zh-CN" sz="2500" dirty="0" err="1" smtClean="0">
                <a:ea typeface="宋体" pitchFamily="2" charset="-122"/>
              </a:rPr>
              <a:t>Gui</a:t>
            </a:r>
            <a:r>
              <a:rPr lang="en-US" altLang="zh-CN" sz="2500" dirty="0" smtClean="0">
                <a:ea typeface="宋体" pitchFamily="2" charset="-122"/>
              </a:rPr>
              <a:t> </a:t>
            </a:r>
            <a:r>
              <a:rPr lang="zh-CN" altLang="en-US" sz="2500" b="1" dirty="0" smtClean="0">
                <a:ea typeface="宋体" pitchFamily="2" charset="-122"/>
              </a:rPr>
              <a:t>鬼: </a:t>
            </a:r>
          </a:p>
          <a:p>
            <a:pPr eaLnBrk="1" hangingPunct="1"/>
            <a:r>
              <a:rPr lang="en-US" altLang="zh-CN" sz="2500" dirty="0" smtClean="0">
                <a:ea typeface="宋体" pitchFamily="2" charset="-122"/>
              </a:rPr>
              <a:t>Hun </a:t>
            </a:r>
            <a:r>
              <a:rPr lang="zh-CN" altLang="en-US" sz="2500" dirty="0" smtClean="0">
                <a:latin typeface="宋体" pitchFamily="2" charset="-122"/>
                <a:ea typeface="宋体" pitchFamily="2" charset="-122"/>
              </a:rPr>
              <a:t>魂=</a:t>
            </a:r>
            <a:r>
              <a:rPr lang="en-US" altLang="zh-CN" sz="2500" dirty="0" smtClean="0">
                <a:ea typeface="宋体" pitchFamily="2" charset="-122"/>
              </a:rPr>
              <a:t> spirit, a heavenly spirit coming from Heaven</a:t>
            </a:r>
          </a:p>
          <a:p>
            <a:pPr eaLnBrk="1" hangingPunct="1"/>
            <a:r>
              <a:rPr lang="en-US" altLang="zh-CN" sz="2500" dirty="0" smtClean="0">
                <a:ea typeface="宋体" pitchFamily="2" charset="-122"/>
              </a:rPr>
              <a:t>Po </a:t>
            </a:r>
            <a:r>
              <a:rPr lang="zh-CN" altLang="en-US" sz="2500" dirty="0" smtClean="0">
                <a:latin typeface="宋体" pitchFamily="2" charset="-122"/>
                <a:ea typeface="宋体" pitchFamily="2" charset="-122"/>
              </a:rPr>
              <a:t>魄</a:t>
            </a:r>
            <a:r>
              <a:rPr lang="zh-CN" altLang="en-US" sz="2500" dirty="0" smtClean="0">
                <a:ea typeface="宋体" pitchFamily="2" charset="-122"/>
              </a:rPr>
              <a:t> = </a:t>
            </a:r>
            <a:r>
              <a:rPr lang="en-US" altLang="zh-CN" sz="2500" dirty="0" smtClean="0">
                <a:ea typeface="宋体" pitchFamily="2" charset="-122"/>
              </a:rPr>
              <a:t>soul, an earthly spirit coming from the essence of Earth.</a:t>
            </a:r>
          </a:p>
          <a:p>
            <a:pPr eaLnBrk="1" hangingPunct="1"/>
            <a:r>
              <a:rPr lang="en-US" altLang="zh-CN" sz="2500" dirty="0" smtClean="0">
                <a:ea typeface="宋体" pitchFamily="2" charset="-122"/>
              </a:rPr>
              <a:t>The combination of a spirit and a soul means the birth of a life</a:t>
            </a:r>
          </a:p>
          <a:p>
            <a:pPr eaLnBrk="1" hangingPunct="1"/>
            <a:r>
              <a:rPr lang="en-US" altLang="zh-CN" sz="2500" dirty="0" smtClean="0">
                <a:ea typeface="宋体" pitchFamily="2" charset="-122"/>
              </a:rPr>
              <a:t>Their separation means death</a:t>
            </a:r>
          </a:p>
          <a:p>
            <a:pPr eaLnBrk="1" hangingPunct="1"/>
            <a:r>
              <a:rPr lang="en-US" altLang="zh-CN" sz="2500" dirty="0" smtClean="0">
                <a:ea typeface="宋体" pitchFamily="2" charset="-122"/>
              </a:rPr>
              <a:t>They may be recalled by their descendants through ritual and sacrifices, by music and wine respectively</a:t>
            </a:r>
          </a:p>
        </p:txBody>
      </p:sp>
    </p:spTree>
    <p:extLst>
      <p:ext uri="{BB962C8B-B14F-4D97-AF65-F5344CB8AC3E}">
        <p14:creationId xmlns:p14="http://schemas.microsoft.com/office/powerpoint/2010/main" val="927037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57200" y="704088"/>
            <a:ext cx="8229600" cy="972312"/>
          </a:xfrm>
        </p:spPr>
        <p:txBody>
          <a:bodyPr>
            <a:normAutofit/>
          </a:bodyPr>
          <a:lstStyle/>
          <a:p>
            <a:pPr eaLnBrk="1" hangingPunct="1"/>
            <a:r>
              <a:rPr lang="en-GB" altLang="en-US" dirty="0" err="1" smtClean="0"/>
              <a:t>Daoist</a:t>
            </a:r>
            <a:r>
              <a:rPr lang="en-GB" altLang="en-US" dirty="0" smtClean="0"/>
              <a:t> Returned Ghost Festival</a:t>
            </a:r>
          </a:p>
        </p:txBody>
      </p:sp>
      <p:sp>
        <p:nvSpPr>
          <p:cNvPr id="9219" name="Rectangle 3"/>
          <p:cNvSpPr>
            <a:spLocks noGrp="1" noChangeArrowheads="1"/>
          </p:cNvSpPr>
          <p:nvPr>
            <p:ph type="body" idx="1"/>
          </p:nvPr>
        </p:nvSpPr>
        <p:spPr>
          <a:xfrm>
            <a:off x="0" y="1628775"/>
            <a:ext cx="9144000" cy="4968875"/>
          </a:xfrm>
        </p:spPr>
        <p:txBody>
          <a:bodyPr/>
          <a:lstStyle/>
          <a:p>
            <a:pPr eaLnBrk="1" hangingPunct="1"/>
            <a:r>
              <a:rPr lang="en-US" altLang="zh-CN" sz="2900" smtClean="0">
                <a:ea typeface="宋体" pitchFamily="2" charset="-122"/>
              </a:rPr>
              <a:t>The spirit and soul that have returned are called gui. </a:t>
            </a:r>
          </a:p>
          <a:p>
            <a:pPr eaLnBrk="1" hangingPunct="1"/>
            <a:r>
              <a:rPr lang="en-US" altLang="zh-CN" sz="2900" smtClean="0">
                <a:ea typeface="宋体" pitchFamily="2" charset="-122"/>
              </a:rPr>
              <a:t>Literally gui </a:t>
            </a:r>
            <a:r>
              <a:rPr lang="zh-CN" altLang="en-US" sz="2900" smtClean="0">
                <a:latin typeface="宋体" pitchFamily="2" charset="-122"/>
                <a:ea typeface="宋体" pitchFamily="2" charset="-122"/>
              </a:rPr>
              <a:t>鬼</a:t>
            </a:r>
            <a:r>
              <a:rPr lang="en-US" altLang="zh-CN" sz="2900" smtClean="0">
                <a:ea typeface="宋体" pitchFamily="2" charset="-122"/>
              </a:rPr>
              <a:t>meaning </a:t>
            </a:r>
            <a:r>
              <a:rPr lang="zh-CN" altLang="en-US" sz="2900" smtClean="0">
                <a:ea typeface="宋体" pitchFamily="2" charset="-122"/>
              </a:rPr>
              <a:t>归</a:t>
            </a:r>
            <a:r>
              <a:rPr lang="en-US" altLang="zh-CN" sz="2900" smtClean="0">
                <a:ea typeface="宋体" pitchFamily="2" charset="-122"/>
              </a:rPr>
              <a:t>=‘returning’. </a:t>
            </a:r>
          </a:p>
          <a:p>
            <a:pPr eaLnBrk="1" hangingPunct="1"/>
            <a:endParaRPr lang="en-US" altLang="zh-CN" sz="2900" smtClean="0">
              <a:ea typeface="宋体" pitchFamily="2" charset="-122"/>
            </a:endParaRPr>
          </a:p>
          <a:p>
            <a:pPr eaLnBrk="1" hangingPunct="1"/>
            <a:r>
              <a:rPr lang="en-US" altLang="zh-CN" sz="2900" smtClean="0">
                <a:ea typeface="宋体" pitchFamily="2" charset="-122"/>
              </a:rPr>
              <a:t>Returned spirits or soul take two forms:</a:t>
            </a:r>
          </a:p>
          <a:p>
            <a:pPr lvl="1" eaLnBrk="1" hangingPunct="1"/>
            <a:r>
              <a:rPr lang="en-US" altLang="zh-CN" sz="2800" smtClean="0">
                <a:ea typeface="宋体" pitchFamily="2" charset="-122"/>
              </a:rPr>
              <a:t>when they are taken care of properly, they are good and kind, blessing and protecting their descendents</a:t>
            </a:r>
          </a:p>
          <a:p>
            <a:pPr lvl="1" eaLnBrk="1" hangingPunct="1"/>
            <a:r>
              <a:rPr lang="en-US" altLang="zh-CN" sz="2800" smtClean="0">
                <a:ea typeface="宋体" pitchFamily="2" charset="-122"/>
              </a:rPr>
              <a:t>Otherwise they would bring harm to the living</a:t>
            </a:r>
          </a:p>
          <a:p>
            <a:pPr eaLnBrk="1" hangingPunct="1"/>
            <a:r>
              <a:rPr lang="en-US" altLang="zh-CN" sz="2900" smtClean="0">
                <a:ea typeface="宋体" pitchFamily="2" charset="-122"/>
              </a:rPr>
              <a:t>haunting ghosts(</a:t>
            </a:r>
            <a:r>
              <a:rPr lang="zh-CN" altLang="en-US" sz="2900" smtClean="0">
                <a:latin typeface="宋体" pitchFamily="2" charset="-122"/>
                <a:ea typeface="宋体" pitchFamily="2" charset="-122"/>
              </a:rPr>
              <a:t>恶鬼</a:t>
            </a:r>
            <a:r>
              <a:rPr lang="zh-CN" altLang="en-US" sz="2900" smtClean="0">
                <a:ea typeface="宋体" pitchFamily="2" charset="-122"/>
              </a:rPr>
              <a:t>) </a:t>
            </a:r>
            <a:r>
              <a:rPr lang="en-US" altLang="zh-CN" sz="2900" smtClean="0">
                <a:ea typeface="宋体" pitchFamily="2" charset="-122"/>
              </a:rPr>
              <a:t>and special religious ceremonies </a:t>
            </a:r>
            <a:endParaRPr lang="en-GB" altLang="en-US" smtClean="0"/>
          </a:p>
        </p:txBody>
      </p:sp>
    </p:spTree>
    <p:extLst>
      <p:ext uri="{BB962C8B-B14F-4D97-AF65-F5344CB8AC3E}">
        <p14:creationId xmlns:p14="http://schemas.microsoft.com/office/powerpoint/2010/main" val="1555142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466088"/>
          </a:xfrm>
        </p:spPr>
        <p:txBody>
          <a:bodyPr>
            <a:normAutofit/>
          </a:bodyPr>
          <a:lstStyle/>
          <a:p>
            <a:r>
              <a:rPr lang="en-US" sz="4000" dirty="0" smtClean="0"/>
              <a:t>Prominent Believe </a:t>
            </a:r>
            <a:br>
              <a:rPr lang="en-US" sz="4000" dirty="0" smtClean="0"/>
            </a:br>
            <a:r>
              <a:rPr lang="en-US" sz="4000" dirty="0" smtClean="0"/>
              <a:t>in Hun and Po </a:t>
            </a:r>
            <a:endParaRPr lang="en-GB" sz="4000" dirty="0"/>
          </a:p>
        </p:txBody>
      </p:sp>
      <p:sp>
        <p:nvSpPr>
          <p:cNvPr id="3" name="Content Placeholder 2"/>
          <p:cNvSpPr>
            <a:spLocks noGrp="1"/>
          </p:cNvSpPr>
          <p:nvPr>
            <p:ph idx="1"/>
          </p:nvPr>
        </p:nvSpPr>
        <p:spPr/>
        <p:txBody>
          <a:bodyPr>
            <a:normAutofit fontScale="92500" lnSpcReduction="20000"/>
          </a:bodyPr>
          <a:lstStyle/>
          <a:p>
            <a:r>
              <a:rPr lang="en-GB" dirty="0"/>
              <a:t>During </a:t>
            </a:r>
            <a:r>
              <a:rPr lang="en-GB" dirty="0" smtClean="0"/>
              <a:t>the Han Dynasty, </a:t>
            </a:r>
            <a:r>
              <a:rPr lang="en-GB" dirty="0"/>
              <a:t>the belief in </a:t>
            </a:r>
            <a:r>
              <a:rPr lang="en-GB" i="1" dirty="0" err="1"/>
              <a:t>hun</a:t>
            </a:r>
            <a:r>
              <a:rPr lang="en-GB" dirty="0"/>
              <a:t> and </a:t>
            </a:r>
            <a:r>
              <a:rPr lang="en-GB" i="1" dirty="0" err="1"/>
              <a:t>po</a:t>
            </a:r>
            <a:r>
              <a:rPr lang="en-GB" dirty="0"/>
              <a:t> remained prominent, although there was a great diversity of different, sometimes contradictory, beliefs about the afterlife </a:t>
            </a:r>
            <a:endParaRPr lang="en-GB" dirty="0" smtClean="0"/>
          </a:p>
          <a:p>
            <a:r>
              <a:rPr lang="en-GB" sz="1900" dirty="0" smtClean="0"/>
              <a:t>(</a:t>
            </a:r>
            <a:r>
              <a:rPr lang="en-GB" sz="1900" dirty="0"/>
              <a:t>Hansen 2000:119; </a:t>
            </a:r>
            <a:r>
              <a:rPr lang="en-GB" sz="1900" dirty="0" err="1"/>
              <a:t>Csikszentmihalyi</a:t>
            </a:r>
            <a:r>
              <a:rPr lang="en-GB" sz="1900" dirty="0"/>
              <a:t> 2006:116–117, 140–142). </a:t>
            </a:r>
            <a:endParaRPr lang="en-GB" sz="1900" dirty="0" smtClean="0"/>
          </a:p>
          <a:p>
            <a:endParaRPr lang="en-GB" dirty="0" smtClean="0"/>
          </a:p>
          <a:p>
            <a:r>
              <a:rPr lang="en-GB" dirty="0" smtClean="0"/>
              <a:t>Han </a:t>
            </a:r>
            <a:r>
              <a:rPr lang="en-GB" dirty="0"/>
              <a:t>burial customs provided nourishment and comfort for the </a:t>
            </a:r>
            <a:r>
              <a:rPr lang="en-GB" i="1" dirty="0" err="1"/>
              <a:t>po</a:t>
            </a:r>
            <a:r>
              <a:rPr lang="en-GB" dirty="0"/>
              <a:t> with the placement </a:t>
            </a:r>
            <a:r>
              <a:rPr lang="en-GB" dirty="0" smtClean="0"/>
              <a:t>of Grave Goods, </a:t>
            </a:r>
            <a:r>
              <a:rPr lang="en-GB" dirty="0"/>
              <a:t>including food, commodities, and </a:t>
            </a:r>
            <a:r>
              <a:rPr lang="en-GB" dirty="0" smtClean="0"/>
              <a:t>even Money within </a:t>
            </a:r>
            <a:r>
              <a:rPr lang="en-GB" dirty="0"/>
              <a:t>the tomb of the deceased (Hansen 2000:119). </a:t>
            </a:r>
            <a:endParaRPr lang="en-GB" dirty="0" smtClean="0"/>
          </a:p>
          <a:p>
            <a:r>
              <a:rPr lang="en-GB" dirty="0" smtClean="0"/>
              <a:t>Jade was </a:t>
            </a:r>
            <a:r>
              <a:rPr lang="en-GB" dirty="0"/>
              <a:t>believed to delay the decomposition of a body. Pieces of jade were commonly placed in bodily orifices, or rarely crafted </a:t>
            </a:r>
            <a:r>
              <a:rPr lang="en-GB" dirty="0" smtClean="0"/>
              <a:t>into Jade Burial Suits.</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72582" y="0"/>
            <a:ext cx="3101787" cy="1917468"/>
          </a:xfrm>
          <a:prstGeom prst="rect">
            <a:avLst/>
          </a:prstGeom>
        </p:spPr>
      </p:pic>
    </p:spTree>
    <p:extLst>
      <p:ext uri="{BB962C8B-B14F-4D97-AF65-F5344CB8AC3E}">
        <p14:creationId xmlns:p14="http://schemas.microsoft.com/office/powerpoint/2010/main" val="3756496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Chinese Ghost </a:t>
            </a:r>
            <a:r>
              <a:rPr lang="en-US" dirty="0"/>
              <a:t>Festival </a:t>
            </a:r>
            <a:br>
              <a:rPr lang="en-US" dirty="0"/>
            </a:br>
            <a:r>
              <a:rPr lang="en-US" sz="1600" dirty="0"/>
              <a:t>http://www.chinahighlights.com/festivals/hungry-ghost-festival.htm</a:t>
            </a:r>
            <a:endParaRPr lang="en-GB" sz="1600" dirty="0"/>
          </a:p>
        </p:txBody>
      </p:sp>
      <p:sp>
        <p:nvSpPr>
          <p:cNvPr id="3" name="Content Placeholder 2"/>
          <p:cNvSpPr>
            <a:spLocks noGrp="1"/>
          </p:cNvSpPr>
          <p:nvPr>
            <p:ph idx="1"/>
          </p:nvPr>
        </p:nvSpPr>
        <p:spPr>
          <a:xfrm>
            <a:off x="457200" y="1935480"/>
            <a:ext cx="8458200" cy="4770120"/>
          </a:xfrm>
        </p:spPr>
        <p:txBody>
          <a:bodyPr>
            <a:normAutofit fontScale="77500" lnSpcReduction="20000"/>
          </a:bodyPr>
          <a:lstStyle/>
          <a:p>
            <a:r>
              <a:rPr lang="en-GB" dirty="0"/>
              <a:t>The Hungry Ghost Festival is </a:t>
            </a:r>
            <a:r>
              <a:rPr lang="en-GB" b="1" dirty="0"/>
              <a:t>one of several </a:t>
            </a:r>
            <a:r>
              <a:rPr lang="en-GB" b="1" dirty="0" smtClean="0"/>
              <a:t>traditional </a:t>
            </a:r>
            <a:r>
              <a:rPr lang="en-GB" b="1" dirty="0"/>
              <a:t>festivals in China to worship </a:t>
            </a:r>
            <a:r>
              <a:rPr lang="en-GB" b="1" dirty="0" smtClean="0"/>
              <a:t>ancestors</a:t>
            </a:r>
          </a:p>
          <a:p>
            <a:endParaRPr lang="en-US" b="1" dirty="0"/>
          </a:p>
          <a:p>
            <a:r>
              <a:rPr lang="en-GB" dirty="0"/>
              <a:t>The Taoist name for the Hungry Ghost Festival is the </a:t>
            </a:r>
            <a:r>
              <a:rPr lang="en-GB" dirty="0" err="1"/>
              <a:t>Zhongyuan</a:t>
            </a:r>
            <a:r>
              <a:rPr lang="en-GB" dirty="0"/>
              <a:t> Festival (</a:t>
            </a:r>
            <a:r>
              <a:rPr lang="zh-TW" altLang="en-US" dirty="0"/>
              <a:t>中元节</a:t>
            </a:r>
            <a:r>
              <a:rPr lang="en-US" altLang="zh-TW" dirty="0"/>
              <a:t>), </a:t>
            </a:r>
            <a:r>
              <a:rPr lang="en-GB" dirty="0"/>
              <a:t>and Buddhists call it the </a:t>
            </a:r>
            <a:r>
              <a:rPr lang="en-GB" dirty="0" err="1"/>
              <a:t>Yulanpen</a:t>
            </a:r>
            <a:r>
              <a:rPr lang="en-GB" dirty="0"/>
              <a:t> </a:t>
            </a:r>
            <a:r>
              <a:rPr lang="en-GB" dirty="0" smtClean="0"/>
              <a:t>(</a:t>
            </a:r>
            <a:r>
              <a:rPr lang="en-GB" sz="2300" dirty="0" err="1"/>
              <a:t>盂蘭節</a:t>
            </a:r>
            <a:r>
              <a:rPr lang="en-GB" dirty="0" smtClean="0"/>
              <a:t>)Festival</a:t>
            </a:r>
            <a:r>
              <a:rPr lang="en-GB" dirty="0"/>
              <a:t>. </a:t>
            </a:r>
            <a:endParaRPr lang="en-GB" dirty="0" smtClean="0"/>
          </a:p>
          <a:p>
            <a:endParaRPr lang="en-GB" dirty="0" smtClean="0"/>
          </a:p>
          <a:p>
            <a:r>
              <a:rPr lang="en-GB" dirty="0" smtClean="0"/>
              <a:t>They </a:t>
            </a:r>
            <a:r>
              <a:rPr lang="en-GB" dirty="0"/>
              <a:t>perform </a:t>
            </a:r>
            <a:r>
              <a:rPr lang="en-GB" b="1" dirty="0"/>
              <a:t>special ceremonies</a:t>
            </a:r>
            <a:r>
              <a:rPr lang="en-GB" dirty="0"/>
              <a:t> to avoid the wrath of the ghosts such as putting the family’s ancestral tablets on a table, burning incense, and preparing food three times that day. </a:t>
            </a:r>
            <a:endParaRPr lang="en-GB" dirty="0" smtClean="0"/>
          </a:p>
          <a:p>
            <a:r>
              <a:rPr lang="en-GB" dirty="0" smtClean="0"/>
              <a:t>The </a:t>
            </a:r>
            <a:r>
              <a:rPr lang="en-GB" dirty="0"/>
              <a:t>main ceremony is usually held at dusk. People put the family’s ancestral tablets and old paintings and photographs on a table and then burn incense near them. Plates of food are put out for the ghosts on the table, and the people may kowtow in front of the memorial tablets and report their </a:t>
            </a:r>
            <a:r>
              <a:rPr lang="en-GB" dirty="0" err="1"/>
              <a:t>behavior</a:t>
            </a:r>
            <a:r>
              <a:rPr lang="en-GB" dirty="0"/>
              <a:t> to their ancestors to receive a blessing or punishment. People also feast on this night, and they might leave a place open at the table for a lost ancestor. </a:t>
            </a:r>
            <a:endParaRPr lang="en-GB" dirty="0" smtClean="0"/>
          </a:p>
          <a:p>
            <a:endParaRPr lang="en-GB" dirty="0"/>
          </a:p>
        </p:txBody>
      </p:sp>
    </p:spTree>
    <p:extLst>
      <p:ext uri="{BB962C8B-B14F-4D97-AF65-F5344CB8AC3E}">
        <p14:creationId xmlns:p14="http://schemas.microsoft.com/office/powerpoint/2010/main" val="3627638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a:t>
            </a:r>
            <a:r>
              <a:rPr lang="en-GB" dirty="0" smtClean="0">
                <a:hlinkClick r:id="rId2"/>
              </a:rPr>
              <a:t>yAC8Ibz4s0</a:t>
            </a:r>
            <a:endParaRPr lang="en-GB" dirty="0" smtClean="0"/>
          </a:p>
          <a:p>
            <a:endParaRPr lang="en-GB" dirty="0" smtClean="0">
              <a:hlinkClick r:id="rId3"/>
            </a:endParaRPr>
          </a:p>
          <a:p>
            <a:r>
              <a:rPr lang="en-GB" dirty="0" smtClean="0">
                <a:hlinkClick r:id="rId3"/>
              </a:rPr>
              <a:t>https</a:t>
            </a:r>
            <a:r>
              <a:rPr lang="en-GB" dirty="0">
                <a:hlinkClick r:id="rId3"/>
              </a:rPr>
              <a:t>://www.youtube.com/watch?v=_</a:t>
            </a:r>
            <a:r>
              <a:rPr lang="en-GB" dirty="0" smtClean="0">
                <a:hlinkClick r:id="rId3"/>
              </a:rPr>
              <a:t>dT1bbHjuiM&amp;index=5&amp;list=PL5gXllr9GdfAIiFZELfX44qsP-OfeKYHo</a:t>
            </a:r>
            <a:endParaRPr lang="en-GB" dirty="0" smtClean="0"/>
          </a:p>
          <a:p>
            <a:endParaRPr lang="en-US" dirty="0"/>
          </a:p>
          <a:p>
            <a:r>
              <a:rPr lang="en-GB" dirty="0">
                <a:hlinkClick r:id="rId4"/>
              </a:rPr>
              <a:t>https://</a:t>
            </a:r>
            <a:r>
              <a:rPr lang="en-GB" dirty="0" smtClean="0">
                <a:hlinkClick r:id="rId4"/>
              </a:rPr>
              <a:t>www.youtube.com/watch?v=2dZfaU5tsDY</a:t>
            </a:r>
            <a:endParaRPr lang="en-GB" dirty="0" smtClean="0"/>
          </a:p>
          <a:p>
            <a:endParaRPr lang="en-GB" dirty="0" smtClean="0"/>
          </a:p>
          <a:p>
            <a:endParaRPr lang="en-GB" dirty="0"/>
          </a:p>
        </p:txBody>
      </p:sp>
    </p:spTree>
    <p:extLst>
      <p:ext uri="{BB962C8B-B14F-4D97-AF65-F5344CB8AC3E}">
        <p14:creationId xmlns:p14="http://schemas.microsoft.com/office/powerpoint/2010/main" val="1195086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2000" dirty="0" smtClean="0"/>
              <a:t>15</a:t>
            </a:r>
            <a:r>
              <a:rPr lang="en-GB" sz="2000" baseline="30000" dirty="0" smtClean="0"/>
              <a:t>th</a:t>
            </a:r>
            <a:r>
              <a:rPr lang="en-GB" sz="2000" dirty="0" smtClean="0"/>
              <a:t> Day of 7</a:t>
            </a:r>
            <a:r>
              <a:rPr lang="en-GB" sz="2000" baseline="30000" dirty="0" smtClean="0"/>
              <a:t>th</a:t>
            </a:r>
            <a:r>
              <a:rPr lang="en-GB" sz="2000" dirty="0" smtClean="0"/>
              <a:t> month in Chinese Calendar: </a:t>
            </a:r>
            <a:r>
              <a:rPr lang="en-GB" sz="2000" dirty="0" smtClean="0"/>
              <a:t>Hungary </a:t>
            </a:r>
            <a:r>
              <a:rPr lang="en-GB" sz="2000" dirty="0" smtClean="0"/>
              <a:t>Ghost Festival </a:t>
            </a:r>
            <a:endParaRPr lang="en-GB" sz="2000" dirty="0"/>
          </a:p>
        </p:txBody>
      </p:sp>
      <p:sp>
        <p:nvSpPr>
          <p:cNvPr id="3" name="Content Placeholder 2"/>
          <p:cNvSpPr>
            <a:spLocks noGrp="1"/>
          </p:cNvSpPr>
          <p:nvPr>
            <p:ph idx="1"/>
          </p:nvPr>
        </p:nvSpPr>
        <p:spPr>
          <a:xfrm>
            <a:off x="76200" y="1935480"/>
            <a:ext cx="8839200" cy="4693920"/>
          </a:xfrm>
        </p:spPr>
        <p:txBody>
          <a:bodyPr>
            <a:normAutofit fontScale="77500" lnSpcReduction="20000"/>
          </a:bodyPr>
          <a:lstStyle/>
          <a:p>
            <a:r>
              <a:rPr lang="en-GB" dirty="0" smtClean="0"/>
              <a:t>Hungry </a:t>
            </a:r>
            <a:r>
              <a:rPr lang="en-GB" dirty="0"/>
              <a:t>ghost festivals can be traced back to the </a:t>
            </a:r>
            <a:r>
              <a:rPr lang="en-GB" dirty="0" err="1"/>
              <a:t>Ullambana</a:t>
            </a:r>
            <a:r>
              <a:rPr lang="en-GB" dirty="0"/>
              <a:t> Sutra. In this sutra, the Buddha's disciple </a:t>
            </a:r>
            <a:r>
              <a:rPr lang="en-GB" dirty="0" err="1"/>
              <a:t>Mahamaudgalyayana</a:t>
            </a:r>
            <a:r>
              <a:rPr lang="en-GB" dirty="0"/>
              <a:t> learned that his mother had been reborn as a hungry ghost. He gave her a bowl of food, but before she could eat it the food became burning coals. Sorrowing, </a:t>
            </a:r>
            <a:r>
              <a:rPr lang="en-GB" dirty="0" err="1"/>
              <a:t>Mahamaudgalyayana</a:t>
            </a:r>
            <a:r>
              <a:rPr lang="en-GB" dirty="0"/>
              <a:t> went to the Buddha to learn what he could do for </a:t>
            </a:r>
            <a:r>
              <a:rPr lang="en-GB" dirty="0" smtClean="0"/>
              <a:t>her</a:t>
            </a:r>
          </a:p>
          <a:p>
            <a:endParaRPr lang="en-GB" dirty="0" smtClean="0"/>
          </a:p>
          <a:p>
            <a:r>
              <a:rPr lang="en-GB" dirty="0" smtClean="0"/>
              <a:t>The </a:t>
            </a:r>
            <a:r>
              <a:rPr lang="en-GB" dirty="0"/>
              <a:t>Buddha told </a:t>
            </a:r>
            <a:r>
              <a:rPr lang="en-GB" dirty="0" err="1" smtClean="0"/>
              <a:t>Maudgalyayana</a:t>
            </a:r>
            <a:r>
              <a:rPr lang="en-GB" dirty="0" smtClean="0"/>
              <a:t> </a:t>
            </a:r>
            <a:r>
              <a:rPr lang="en-GB" dirty="0"/>
              <a:t>that on the 15th day of the 7th month, the </a:t>
            </a:r>
            <a:r>
              <a:rPr lang="en-GB" dirty="0" err="1"/>
              <a:t>sangha</a:t>
            </a:r>
            <a:r>
              <a:rPr lang="en-GB" dirty="0"/>
              <a:t> should fill clean basins with fruits and other food, along with offerings such as incense and candles. All those complete in the pure precepts and the virtue of the way should come together in a great assembly. The Buddha instructed the assembled </a:t>
            </a:r>
            <a:r>
              <a:rPr lang="en-GB" dirty="0" err="1"/>
              <a:t>sangha</a:t>
            </a:r>
            <a:r>
              <a:rPr lang="en-GB" dirty="0"/>
              <a:t> to place the basins in front of an altar and recite m</a:t>
            </a:r>
            <a:r>
              <a:rPr lang="en-GB" dirty="0" smtClean="0"/>
              <a:t>antras </a:t>
            </a:r>
            <a:r>
              <a:rPr lang="en-GB" dirty="0"/>
              <a:t>and vows. </a:t>
            </a:r>
          </a:p>
          <a:p>
            <a:endParaRPr lang="en-GB" dirty="0" smtClean="0"/>
          </a:p>
          <a:p>
            <a:r>
              <a:rPr lang="en-GB" dirty="0" smtClean="0"/>
              <a:t>Then </a:t>
            </a:r>
            <a:r>
              <a:rPr lang="en-GB" dirty="0"/>
              <a:t>seven generations of ancestors will be released from the lower realms -- hungry ghost, </a:t>
            </a:r>
            <a:r>
              <a:rPr lang="en-GB" dirty="0" smtClean="0"/>
              <a:t>animals  </a:t>
            </a:r>
            <a:r>
              <a:rPr lang="en-GB" dirty="0"/>
              <a:t>or </a:t>
            </a:r>
            <a:r>
              <a:rPr lang="en-GB" dirty="0" smtClean="0"/>
              <a:t> hell </a:t>
            </a:r>
            <a:r>
              <a:rPr lang="en-GB" dirty="0"/>
              <a:t>-- and they will receive the food in the basins and have blessing for a hundred years.</a:t>
            </a:r>
          </a:p>
          <a:p>
            <a:endParaRPr lang="en-GB" dirty="0"/>
          </a:p>
          <a:p>
            <a:endParaRPr lang="en-US" altLang="zh-CN" dirty="0">
              <a:ea typeface="宋体" pitchFamily="2" charset="-122"/>
            </a:endParaRPr>
          </a:p>
          <a:p>
            <a:endParaRPr lang="en-GB" dirty="0"/>
          </a:p>
        </p:txBody>
      </p:sp>
    </p:spTree>
    <p:extLst>
      <p:ext uri="{BB962C8B-B14F-4D97-AF65-F5344CB8AC3E}">
        <p14:creationId xmlns:p14="http://schemas.microsoft.com/office/powerpoint/2010/main" val="2159202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Winter Solstice Festival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As early as 2,500 years ago, about the Spring and Autumn Period (770-476 BC), China had determined the point of Winter Solstice by observing movements of the sun with a sundial. It is the earliest of the 24 seasonal division points. The time will be each December 21 or 22 according to the Gregorian calendar.</a:t>
            </a:r>
          </a:p>
          <a:p>
            <a:r>
              <a:rPr lang="en-GB" dirty="0" smtClean="0"/>
              <a:t> </a:t>
            </a:r>
          </a:p>
          <a:p>
            <a:r>
              <a:rPr lang="en-GB" dirty="0" smtClean="0"/>
              <a:t>The Northern hemisphere on this day experiences the shortest daytime and longest </a:t>
            </a:r>
            <a:r>
              <a:rPr lang="en-GB" dirty="0" err="1" smtClean="0"/>
              <a:t>nighttime</a:t>
            </a:r>
            <a:r>
              <a:rPr lang="en-GB" dirty="0" smtClean="0"/>
              <a:t>. After the Winter Solstice, days will become longer and longer. As ancient Chinese thought, the </a:t>
            </a:r>
            <a:r>
              <a:rPr lang="en-GB" i="1" dirty="0" smtClean="0"/>
              <a:t>yang</a:t>
            </a:r>
            <a:r>
              <a:rPr lang="en-GB" dirty="0" smtClean="0"/>
              <a:t>, or muscular, positive things will become stronger and stronger after this day, so it should be celebrated.</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Sacrifice to Heaven and Ancestor</a:t>
            </a:r>
            <a:endParaRPr lang="en-GB" dirty="0"/>
          </a:p>
        </p:txBody>
      </p:sp>
      <p:sp>
        <p:nvSpPr>
          <p:cNvPr id="3" name="Content Placeholder 2"/>
          <p:cNvSpPr>
            <a:spLocks noGrp="1"/>
          </p:cNvSpPr>
          <p:nvPr>
            <p:ph idx="1"/>
          </p:nvPr>
        </p:nvSpPr>
        <p:spPr>
          <a:xfrm>
            <a:off x="457200" y="1935480"/>
            <a:ext cx="8382000" cy="4693920"/>
          </a:xfrm>
        </p:spPr>
        <p:txBody>
          <a:bodyPr>
            <a:normAutofit fontScale="77500" lnSpcReduction="20000"/>
          </a:bodyPr>
          <a:lstStyle/>
          <a:p>
            <a:r>
              <a:rPr lang="en-US" dirty="0" smtClean="0"/>
              <a:t>The Winter Solstice became a festival during the Han Dynasty (206 BC-220 AD) and thrived in the Tang and Song dynasties (618-1279). </a:t>
            </a:r>
            <a:endParaRPr lang="en-US" dirty="0" smtClean="0"/>
          </a:p>
          <a:p>
            <a:endParaRPr lang="en-US" dirty="0" smtClean="0"/>
          </a:p>
          <a:p>
            <a:r>
              <a:rPr lang="en-US" dirty="0" smtClean="0"/>
              <a:t>The </a:t>
            </a:r>
            <a:r>
              <a:rPr lang="en-US" dirty="0" smtClean="0"/>
              <a:t>Han people regarded Winter Solstice as a "Winter Festival", so officials would organize celebrating activities. On this day, both officials and common people would have a rest. The army was stationed in, frontier fortresses closed and business and traveling stopped. Relatives and friends presented to each other delicious food. </a:t>
            </a:r>
            <a:endParaRPr lang="en-US" dirty="0" smtClean="0"/>
          </a:p>
          <a:p>
            <a:endParaRPr lang="en-US" dirty="0"/>
          </a:p>
          <a:p>
            <a:r>
              <a:rPr lang="en-US" dirty="0" smtClean="0"/>
              <a:t>In </a:t>
            </a:r>
            <a:r>
              <a:rPr lang="en-US" dirty="0" smtClean="0"/>
              <a:t>the Tang and Song dynasties, the Winter Solstice was a day to offer scarifies to Heaven and ancestors. Emperors would go to suburbs to worship the Heaven; while common people offered sacrifices to their deceased parents or other relatives. </a:t>
            </a:r>
            <a:endParaRPr lang="en-US" dirty="0" smtClean="0"/>
          </a:p>
          <a:p>
            <a:endParaRPr lang="en-US" dirty="0"/>
          </a:p>
          <a:p>
            <a:r>
              <a:rPr lang="en-US" dirty="0" smtClean="0"/>
              <a:t>The </a:t>
            </a:r>
            <a:r>
              <a:rPr lang="en-US" dirty="0" smtClean="0"/>
              <a:t>Qing Dynasty (1644-1911) even had the record that "Winter Solstice is as formal as the Spring Festival," showing the great importance attached to this day</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Offerings for ancestors </a:t>
            </a:r>
            <a:endParaRPr lang="en-GB" dirty="0"/>
          </a:p>
        </p:txBody>
      </p:sp>
      <p:sp>
        <p:nvSpPr>
          <p:cNvPr id="3" name="Content Placeholder 2"/>
          <p:cNvSpPr>
            <a:spLocks noGrp="1"/>
          </p:cNvSpPr>
          <p:nvPr>
            <p:ph idx="1"/>
          </p:nvPr>
        </p:nvSpPr>
        <p:spPr>
          <a:xfrm>
            <a:off x="457200" y="1935480"/>
            <a:ext cx="8382000" cy="4922520"/>
          </a:xfrm>
        </p:spPr>
        <p:txBody>
          <a:bodyPr>
            <a:normAutofit fontScale="70000" lnSpcReduction="20000"/>
          </a:bodyPr>
          <a:lstStyle/>
          <a:p>
            <a:r>
              <a:rPr lang="en-GB" dirty="0" smtClean="0"/>
              <a:t>In some parts of Northern China, people eat dumpling soup on this day; while residents of some other places eat dumplings, saying doing so will keep them from frost in the upcoming winter. </a:t>
            </a:r>
            <a:endParaRPr lang="en-GB" dirty="0" smtClean="0"/>
          </a:p>
          <a:p>
            <a:r>
              <a:rPr lang="en-GB" dirty="0" smtClean="0"/>
              <a:t>But </a:t>
            </a:r>
            <a:r>
              <a:rPr lang="en-GB" dirty="0" smtClean="0"/>
              <a:t>in parts of South China, the whole family will get together to have a meal made of red-bean and glutinous rice to drive away ghosts and other evil things</a:t>
            </a:r>
            <a:r>
              <a:rPr lang="en-GB" dirty="0" smtClean="0"/>
              <a:t>.</a:t>
            </a:r>
          </a:p>
          <a:p>
            <a:endParaRPr lang="en-GB" dirty="0"/>
          </a:p>
          <a:p>
            <a:r>
              <a:rPr lang="en-GB" dirty="0" smtClean="0"/>
              <a:t> </a:t>
            </a:r>
            <a:r>
              <a:rPr lang="en-GB" dirty="0" smtClean="0"/>
              <a:t>In other places, people also eat </a:t>
            </a:r>
            <a:r>
              <a:rPr lang="en-GB" i="1" dirty="0" err="1" smtClean="0"/>
              <a:t>tangyuan</a:t>
            </a:r>
            <a:r>
              <a:rPr lang="en-GB" dirty="0" smtClean="0"/>
              <a:t>, a kind of stuffed small dumpling ball made of glutinous rice flour. </a:t>
            </a:r>
            <a:endParaRPr lang="en-GB" dirty="0" smtClean="0"/>
          </a:p>
          <a:p>
            <a:endParaRPr lang="en-GB" dirty="0"/>
          </a:p>
          <a:p>
            <a:r>
              <a:rPr lang="en-GB" dirty="0" smtClean="0"/>
              <a:t>The </a:t>
            </a:r>
            <a:r>
              <a:rPr lang="en-GB" dirty="0" smtClean="0"/>
              <a:t>Winter Solstice rice dumplings could be used as sacrifices to ancestors, or gifts for friends and relatives. </a:t>
            </a:r>
            <a:endParaRPr lang="en-GB" dirty="0" smtClean="0"/>
          </a:p>
          <a:p>
            <a:endParaRPr lang="en-GB" dirty="0"/>
          </a:p>
          <a:p>
            <a:r>
              <a:rPr lang="en-GB" dirty="0" smtClean="0"/>
              <a:t>The </a:t>
            </a:r>
            <a:r>
              <a:rPr lang="en-GB" dirty="0" smtClean="0"/>
              <a:t>Taiwan people even keep the custom of offering nine-layer cakes to their ancestors. They make cakes in the shape of chicken, duck, tortoise, pig, cow or sheep with glutinous rice flour and steam them on different layers of a pot. These animals all signify auspiciousness in Chinese tradition. People of the same surname or family clan gather at their ancestral temples to worship their ancestors in age order. After the sacrificial ceremony, there is always a grand banquet.  </a:t>
            </a:r>
            <a:br>
              <a:rPr lang="en-GB" dirty="0" smtClean="0"/>
            </a:b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511</TotalTime>
  <Words>1978</Words>
  <Application>Microsoft Office PowerPoint</Application>
  <PresentationFormat>On-screen Show (4:3)</PresentationFormat>
  <Paragraphs>125</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Flow</vt:lpstr>
      <vt:lpstr>3-1: Traditional Chinese Festivals  </vt:lpstr>
      <vt:lpstr>Festivals related to ancestor worship</vt:lpstr>
      <vt:lpstr>Ancient Chinese Soul Dualism</vt:lpstr>
      <vt:lpstr>The meaning of hun 魂 and po魄</vt:lpstr>
      <vt:lpstr>PowerPoint Presentation</vt:lpstr>
      <vt:lpstr>Meanings of Hun and Po in The  Baihu Tang 白虎堂 (80ce?)</vt:lpstr>
      <vt:lpstr>Chinese-English dictionary translations of hun and po</vt:lpstr>
      <vt:lpstr>Daoist Understanding of Life: Hun and Po</vt:lpstr>
      <vt:lpstr>Gui鬼 and Hun and Po</vt:lpstr>
      <vt:lpstr>Daoist Returned Ghost Festival</vt:lpstr>
      <vt:lpstr>Prominent Believe  in Hun and Po </vt:lpstr>
      <vt:lpstr>Chinese Ghost Festival  http://www.chinahighlights.com/festivals/hungry-ghost-festival.htm</vt:lpstr>
      <vt:lpstr>PowerPoint Presentation</vt:lpstr>
      <vt:lpstr>15th Day of 7th month in Chinese Calendar: Hungary Ghost Festival </vt:lpstr>
      <vt:lpstr>Winter Solstice Festival </vt:lpstr>
      <vt:lpstr>Sacrifice to Heaven and Ancestor</vt:lpstr>
      <vt:lpstr>Offerings for ancestors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Traditional Chinese Festivals</dc:title>
  <dc:creator>Yanxia Zhao</dc:creator>
  <cp:lastModifiedBy>UCS</cp:lastModifiedBy>
  <cp:revision>75</cp:revision>
  <dcterms:created xsi:type="dcterms:W3CDTF">2006-08-16T00:00:00Z</dcterms:created>
  <dcterms:modified xsi:type="dcterms:W3CDTF">2016-02-10T11:45:53Z</dcterms:modified>
</cp:coreProperties>
</file>