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8288000" cy="10287000"/>
  <p:notesSz cx="6858000" cy="9144000"/>
  <p:embeddedFontLs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Hero" panose="020B0604020202020204" charset="0"/>
      <p:regular r:id="rId28"/>
    </p:embeddedFont>
    <p:embeddedFont>
      <p:font typeface="Hero Bold" panose="020B0604020202020204" charset="0"/>
      <p:regular r:id="rId29"/>
    </p:embeddedFont>
    <p:embeddedFont>
      <p:font typeface="Pluma" panose="020B0604020202020204" charset="0"/>
      <p:regular r:id="rId30"/>
    </p:embeddedFont>
    <p:embeddedFont>
      <p:font typeface="Pluma Bold" panose="020B0604020202020204" charset="0"/>
      <p:regular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1013" y="1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8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3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8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dis.ifas.ufl.edu/publication/SS501" TargetMode="External"/><Relationship Id="rId4" Type="http://schemas.openxmlformats.org/officeDocument/2006/relationships/hyperlink" Target="https://scitechdaily.com/66-million-years-of-earths-climate-history-uncovered-puts-current-changes-in-context/?utm_content=cmp-true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18" Type="http://schemas.openxmlformats.org/officeDocument/2006/relationships/image" Target="../media/image43.png"/><Relationship Id="rId3" Type="http://schemas.openxmlformats.org/officeDocument/2006/relationships/image" Target="../media/image2.sv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17" Type="http://schemas.openxmlformats.org/officeDocument/2006/relationships/image" Target="../media/image4.svg"/><Relationship Id="rId2" Type="http://schemas.openxmlformats.org/officeDocument/2006/relationships/image" Target="../media/image1.png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5" Type="http://schemas.openxmlformats.org/officeDocument/2006/relationships/image" Target="../media/image42.svg"/><Relationship Id="rId10" Type="http://schemas.openxmlformats.org/officeDocument/2006/relationships/image" Target="../media/image11.png"/><Relationship Id="rId19" Type="http://schemas.openxmlformats.org/officeDocument/2006/relationships/image" Target="../media/image44.sv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4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92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644622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917756" y="-523443"/>
            <a:ext cx="6775226" cy="1552143"/>
          </a:xfrm>
          <a:custGeom>
            <a:avLst/>
            <a:gdLst/>
            <a:ahLst/>
            <a:cxnLst/>
            <a:rect l="l" t="t" r="r" b="b"/>
            <a:pathLst>
              <a:path w="6775226" h="1552143">
                <a:moveTo>
                  <a:pt x="0" y="0"/>
                </a:moveTo>
                <a:lnTo>
                  <a:pt x="6775226" y="0"/>
                </a:lnTo>
                <a:lnTo>
                  <a:pt x="6775226" y="1552143"/>
                </a:lnTo>
                <a:lnTo>
                  <a:pt x="0" y="155214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853574" y="-776071"/>
            <a:ext cx="6775226" cy="1552143"/>
          </a:xfrm>
          <a:custGeom>
            <a:avLst/>
            <a:gdLst/>
            <a:ahLst/>
            <a:cxnLst/>
            <a:rect l="l" t="t" r="r" b="b"/>
            <a:pathLst>
              <a:path w="6775226" h="1552143">
                <a:moveTo>
                  <a:pt x="0" y="0"/>
                </a:moveTo>
                <a:lnTo>
                  <a:pt x="6775225" y="0"/>
                </a:lnTo>
                <a:lnTo>
                  <a:pt x="6775225" y="1552142"/>
                </a:lnTo>
                <a:lnTo>
                  <a:pt x="0" y="15521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38752">
            <a:off x="-671913" y="4330316"/>
            <a:ext cx="2639226" cy="3360126"/>
          </a:xfrm>
          <a:custGeom>
            <a:avLst/>
            <a:gdLst/>
            <a:ahLst/>
            <a:cxnLst/>
            <a:rect l="l" t="t" r="r" b="b"/>
            <a:pathLst>
              <a:path w="2639226" h="3360126">
                <a:moveTo>
                  <a:pt x="0" y="0"/>
                </a:moveTo>
                <a:lnTo>
                  <a:pt x="2639226" y="0"/>
                </a:lnTo>
                <a:lnTo>
                  <a:pt x="2639226" y="3360126"/>
                </a:lnTo>
                <a:lnTo>
                  <a:pt x="0" y="336012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750220">
            <a:off x="-1221617" y="5728125"/>
            <a:ext cx="4367285" cy="4962823"/>
          </a:xfrm>
          <a:custGeom>
            <a:avLst/>
            <a:gdLst/>
            <a:ahLst/>
            <a:cxnLst/>
            <a:rect l="l" t="t" r="r" b="b"/>
            <a:pathLst>
              <a:path w="4367285" h="4962823">
                <a:moveTo>
                  <a:pt x="0" y="0"/>
                </a:moveTo>
                <a:lnTo>
                  <a:pt x="4367284" y="0"/>
                </a:lnTo>
                <a:lnTo>
                  <a:pt x="4367284" y="4962824"/>
                </a:lnTo>
                <a:lnTo>
                  <a:pt x="0" y="496282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672092">
            <a:off x="14862371" y="4359393"/>
            <a:ext cx="4307880" cy="4135565"/>
          </a:xfrm>
          <a:custGeom>
            <a:avLst/>
            <a:gdLst/>
            <a:ahLst/>
            <a:cxnLst/>
            <a:rect l="l" t="t" r="r" b="b"/>
            <a:pathLst>
              <a:path w="4307880" h="4135565">
                <a:moveTo>
                  <a:pt x="0" y="0"/>
                </a:moveTo>
                <a:lnTo>
                  <a:pt x="4307880" y="0"/>
                </a:lnTo>
                <a:lnTo>
                  <a:pt x="4307880" y="4135565"/>
                </a:lnTo>
                <a:lnTo>
                  <a:pt x="0" y="413556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241187" y="7445899"/>
            <a:ext cx="2202736" cy="3154961"/>
          </a:xfrm>
          <a:custGeom>
            <a:avLst/>
            <a:gdLst/>
            <a:ahLst/>
            <a:cxnLst/>
            <a:rect l="l" t="t" r="r" b="b"/>
            <a:pathLst>
              <a:path w="2202736" h="3154961">
                <a:moveTo>
                  <a:pt x="0" y="0"/>
                </a:moveTo>
                <a:lnTo>
                  <a:pt x="2202736" y="0"/>
                </a:lnTo>
                <a:lnTo>
                  <a:pt x="2202736" y="3154961"/>
                </a:lnTo>
                <a:lnTo>
                  <a:pt x="0" y="315496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393562" y="7598299"/>
            <a:ext cx="2248079" cy="3937718"/>
          </a:xfrm>
          <a:custGeom>
            <a:avLst/>
            <a:gdLst/>
            <a:ahLst/>
            <a:cxnLst/>
            <a:rect l="l" t="t" r="r" b="b"/>
            <a:pathLst>
              <a:path w="2248079" h="3937718">
                <a:moveTo>
                  <a:pt x="0" y="0"/>
                </a:moveTo>
                <a:lnTo>
                  <a:pt x="2248078" y="0"/>
                </a:lnTo>
                <a:lnTo>
                  <a:pt x="2248078" y="3937718"/>
                </a:lnTo>
                <a:lnTo>
                  <a:pt x="0" y="393771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524686" y="1307426"/>
            <a:ext cx="13992915" cy="4281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 Bold"/>
              </a:rPr>
              <a:t>COASTAL ARCHAEOLOGY: THREATS FROM NATURAL PROCESSES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87704" y="8414325"/>
            <a:ext cx="9912591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EEF2E8"/>
                </a:solidFill>
                <a:latin typeface="Hero Bold"/>
              </a:rPr>
              <a:t>Saskia Judd (1900292)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64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886132"/>
            <a:ext cx="8115300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INTRODUCTION</a:t>
            </a:r>
            <a:r>
              <a:rPr lang="en-US" sz="9999" u="none">
                <a:solidFill>
                  <a:srgbClr val="EEF2E8"/>
                </a:solidFill>
                <a:latin typeface="Pluma"/>
              </a:rPr>
              <a:t>:</a:t>
            </a:r>
          </a:p>
        </p:txBody>
      </p:sp>
      <p:sp>
        <p:nvSpPr>
          <p:cNvPr id="4" name="Freeform 4"/>
          <p:cNvSpPr/>
          <p:nvPr/>
        </p:nvSpPr>
        <p:spPr>
          <a:xfrm rot="-97519">
            <a:off x="936000" y="2220111"/>
            <a:ext cx="6506543" cy="272092"/>
          </a:xfrm>
          <a:custGeom>
            <a:avLst/>
            <a:gdLst/>
            <a:ahLst/>
            <a:cxnLst/>
            <a:rect l="l" t="t" r="r" b="b"/>
            <a:pathLst>
              <a:path w="6506543" h="272092">
                <a:moveTo>
                  <a:pt x="0" y="0"/>
                </a:moveTo>
                <a:lnTo>
                  <a:pt x="6506543" y="0"/>
                </a:lnTo>
                <a:lnTo>
                  <a:pt x="6506543" y="272092"/>
                </a:lnTo>
                <a:lnTo>
                  <a:pt x="0" y="2720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8700" y="3331438"/>
            <a:ext cx="891733" cy="358922"/>
          </a:xfrm>
          <a:custGeom>
            <a:avLst/>
            <a:gdLst/>
            <a:ahLst/>
            <a:cxnLst/>
            <a:rect l="l" t="t" r="r" b="b"/>
            <a:pathLst>
              <a:path w="891733" h="358922">
                <a:moveTo>
                  <a:pt x="0" y="0"/>
                </a:moveTo>
                <a:lnTo>
                  <a:pt x="891733" y="0"/>
                </a:lnTo>
                <a:lnTo>
                  <a:pt x="891733" y="358922"/>
                </a:lnTo>
                <a:lnTo>
                  <a:pt x="0" y="35892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28700" y="4433310"/>
            <a:ext cx="891733" cy="358922"/>
          </a:xfrm>
          <a:custGeom>
            <a:avLst/>
            <a:gdLst/>
            <a:ahLst/>
            <a:cxnLst/>
            <a:rect l="l" t="t" r="r" b="b"/>
            <a:pathLst>
              <a:path w="891733" h="358922">
                <a:moveTo>
                  <a:pt x="0" y="0"/>
                </a:moveTo>
                <a:lnTo>
                  <a:pt x="891733" y="0"/>
                </a:lnTo>
                <a:lnTo>
                  <a:pt x="891733" y="358923"/>
                </a:lnTo>
                <a:lnTo>
                  <a:pt x="0" y="3589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28700" y="5535183"/>
            <a:ext cx="891733" cy="358922"/>
          </a:xfrm>
          <a:custGeom>
            <a:avLst/>
            <a:gdLst/>
            <a:ahLst/>
            <a:cxnLst/>
            <a:rect l="l" t="t" r="r" b="b"/>
            <a:pathLst>
              <a:path w="891733" h="358922">
                <a:moveTo>
                  <a:pt x="0" y="0"/>
                </a:moveTo>
                <a:lnTo>
                  <a:pt x="891733" y="0"/>
                </a:lnTo>
                <a:lnTo>
                  <a:pt x="891733" y="358922"/>
                </a:lnTo>
                <a:lnTo>
                  <a:pt x="0" y="35892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041833" y="3147579"/>
            <a:ext cx="14849952" cy="944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69"/>
              </a:lnSpc>
              <a:spcBef>
                <a:spcPct val="0"/>
              </a:spcBef>
            </a:pPr>
            <a:r>
              <a:rPr lang="en-US" sz="2899">
                <a:solidFill>
                  <a:srgbClr val="EEF2E8"/>
                </a:solidFill>
                <a:latin typeface="Hero Bold"/>
              </a:rPr>
              <a:t>Sea level rise causes destruction of archaeological sites - This link is seldom studied</a:t>
            </a:r>
          </a:p>
          <a:p>
            <a:pPr algn="ctr">
              <a:lnSpc>
                <a:spcPts val="3769"/>
              </a:lnSpc>
              <a:spcBef>
                <a:spcPct val="0"/>
              </a:spcBef>
            </a:pPr>
            <a:endParaRPr lang="en-US" sz="2899">
              <a:solidFill>
                <a:srgbClr val="EEF2E8"/>
              </a:solidFill>
              <a:latin typeface="Hero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057400" y="4063250"/>
            <a:ext cx="16230600" cy="1420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69"/>
              </a:lnSpc>
              <a:spcBef>
                <a:spcPct val="0"/>
              </a:spcBef>
            </a:pPr>
            <a:r>
              <a:rPr lang="en-US" sz="2899">
                <a:solidFill>
                  <a:srgbClr val="EEF2E8"/>
                </a:solidFill>
                <a:latin typeface="Hero Bold"/>
              </a:rPr>
              <a:t>The coast has shaped human history and it has a wealth of cultural heritage and archaeological sites </a:t>
            </a:r>
          </a:p>
          <a:p>
            <a:pPr>
              <a:lnSpc>
                <a:spcPts val="3769"/>
              </a:lnSpc>
              <a:spcBef>
                <a:spcPct val="0"/>
              </a:spcBef>
            </a:pPr>
            <a:endParaRPr lang="en-US" sz="2899">
              <a:solidFill>
                <a:srgbClr val="EEF2E8"/>
              </a:solidFill>
              <a:latin typeface="Hero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057400" y="5455170"/>
            <a:ext cx="10105732" cy="1896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69"/>
              </a:lnSpc>
              <a:spcBef>
                <a:spcPct val="0"/>
              </a:spcBef>
            </a:pPr>
            <a:r>
              <a:rPr lang="en-US" sz="2899">
                <a:solidFill>
                  <a:srgbClr val="EEF2E8"/>
                </a:solidFill>
                <a:latin typeface="Hero Bold"/>
              </a:rPr>
              <a:t>Similar studies have been completed abroad but </a:t>
            </a:r>
          </a:p>
          <a:p>
            <a:pPr>
              <a:lnSpc>
                <a:spcPts val="3769"/>
              </a:lnSpc>
              <a:spcBef>
                <a:spcPct val="0"/>
              </a:spcBef>
            </a:pPr>
            <a:r>
              <a:rPr lang="en-US" sz="2899">
                <a:solidFill>
                  <a:srgbClr val="EEF2E8"/>
                </a:solidFill>
                <a:latin typeface="Hero Bold"/>
              </a:rPr>
              <a:t>never in Wales or academically in the UK - Gap in Knowledge</a:t>
            </a:r>
          </a:p>
          <a:p>
            <a:pPr algn="ctr">
              <a:lnSpc>
                <a:spcPts val="3769"/>
              </a:lnSpc>
              <a:spcBef>
                <a:spcPct val="0"/>
              </a:spcBef>
            </a:pPr>
            <a:endParaRPr lang="en-US" sz="2899">
              <a:solidFill>
                <a:srgbClr val="EEF2E8"/>
              </a:solidFill>
              <a:latin typeface="Hero Bold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1028700" y="7188858"/>
            <a:ext cx="891733" cy="358922"/>
          </a:xfrm>
          <a:custGeom>
            <a:avLst/>
            <a:gdLst/>
            <a:ahLst/>
            <a:cxnLst/>
            <a:rect l="l" t="t" r="r" b="b"/>
            <a:pathLst>
              <a:path w="891733" h="358922">
                <a:moveTo>
                  <a:pt x="0" y="0"/>
                </a:moveTo>
                <a:lnTo>
                  <a:pt x="891733" y="0"/>
                </a:lnTo>
                <a:lnTo>
                  <a:pt x="891733" y="358923"/>
                </a:lnTo>
                <a:lnTo>
                  <a:pt x="0" y="3589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041833" y="7061371"/>
            <a:ext cx="10906929" cy="944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69"/>
              </a:lnSpc>
              <a:spcBef>
                <a:spcPct val="0"/>
              </a:spcBef>
            </a:pPr>
            <a:r>
              <a:rPr lang="en-US" sz="2899">
                <a:solidFill>
                  <a:srgbClr val="EEF2E8"/>
                </a:solidFill>
                <a:latin typeface="Hero Bold"/>
              </a:rPr>
              <a:t>Furthering public engagement in environmental fields and heritage is not commonplace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64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884330"/>
            <a:ext cx="8337378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AIM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287680"/>
            <a:ext cx="18288000" cy="944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69"/>
              </a:lnSpc>
              <a:spcBef>
                <a:spcPct val="0"/>
              </a:spcBef>
            </a:pPr>
            <a:r>
              <a:rPr lang="en-US" sz="2899">
                <a:solidFill>
                  <a:srgbClr val="EEF2E8"/>
                </a:solidFill>
                <a:latin typeface="Hero Bold"/>
              </a:rPr>
              <a:t>Rank identified coastal archaeological sites in Wales to facilitate further and more targeted management by the local authorities and relevant community groups.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412489" y="3488794"/>
            <a:ext cx="15907178" cy="5043712"/>
            <a:chOff x="0" y="0"/>
            <a:chExt cx="21209571" cy="6724949"/>
          </a:xfrm>
        </p:grpSpPr>
        <p:sp>
          <p:nvSpPr>
            <p:cNvPr id="6" name="TextBox 6"/>
            <p:cNvSpPr txBox="1"/>
            <p:nvPr/>
          </p:nvSpPr>
          <p:spPr>
            <a:xfrm>
              <a:off x="659104" y="85725"/>
              <a:ext cx="11116504" cy="19378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0999"/>
                </a:lnSpc>
                <a:spcBef>
                  <a:spcPct val="0"/>
                </a:spcBef>
              </a:pPr>
              <a:r>
                <a:rPr lang="en-US" sz="9999">
                  <a:solidFill>
                    <a:srgbClr val="EEF2E8"/>
                  </a:solidFill>
                  <a:latin typeface="Pluma"/>
                </a:rPr>
                <a:t>OBJECTIVES</a:t>
              </a:r>
            </a:p>
          </p:txBody>
        </p:sp>
        <p:grpSp>
          <p:nvGrpSpPr>
            <p:cNvPr id="7" name="Group 7"/>
            <p:cNvGrpSpPr/>
            <p:nvPr/>
          </p:nvGrpSpPr>
          <p:grpSpPr>
            <a:xfrm>
              <a:off x="0" y="2023533"/>
              <a:ext cx="4260658" cy="4701416"/>
              <a:chOff x="0" y="0"/>
              <a:chExt cx="7366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0992A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0"/>
                <a:ext cx="736600" cy="685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4166938" y="2023533"/>
              <a:ext cx="4260658" cy="4701416"/>
              <a:chOff x="0" y="0"/>
              <a:chExt cx="7366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0992A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0"/>
                <a:ext cx="736600" cy="685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8427596" y="2023533"/>
              <a:ext cx="4260658" cy="4701416"/>
              <a:chOff x="0" y="0"/>
              <a:chExt cx="736600" cy="8128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0992A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0"/>
                <a:ext cx="736600" cy="685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12688254" y="2023533"/>
              <a:ext cx="4260658" cy="4701416"/>
              <a:chOff x="0" y="0"/>
              <a:chExt cx="736600" cy="81280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0992A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0"/>
                <a:ext cx="736600" cy="685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376997" y="2063171"/>
              <a:ext cx="3506664" cy="28420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80"/>
                </a:lnSpc>
                <a:spcBef>
                  <a:spcPct val="0"/>
                </a:spcBef>
              </a:pPr>
              <a:r>
                <a:rPr lang="en-US" sz="2600">
                  <a:solidFill>
                    <a:srgbClr val="EEF2E8"/>
                  </a:solidFill>
                  <a:latin typeface="Hero Bold"/>
                </a:rPr>
                <a:t>Review existing literature to identify methods and context.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4361721" y="1994958"/>
              <a:ext cx="3871093" cy="28420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80"/>
                </a:lnSpc>
                <a:spcBef>
                  <a:spcPct val="0"/>
                </a:spcBef>
              </a:pPr>
              <a:r>
                <a:rPr lang="en-US" sz="2600">
                  <a:solidFill>
                    <a:srgbClr val="EEF2E8"/>
                  </a:solidFill>
                  <a:latin typeface="Hero Bold"/>
                </a:rPr>
                <a:t>Create and test a vulnerability matrix for coastal archaeological sites.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8735487" y="2063171"/>
              <a:ext cx="3840036" cy="39850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80"/>
                </a:lnSpc>
                <a:spcBef>
                  <a:spcPct val="0"/>
                </a:spcBef>
              </a:pPr>
              <a:r>
                <a:rPr lang="en-US" sz="2600">
                  <a:solidFill>
                    <a:srgbClr val="EEF2E8"/>
                  </a:solidFill>
                  <a:latin typeface="Hero Bold"/>
                </a:rPr>
                <a:t>Evaluate Matrix, consider usability and accessibility, public engagement and rolling site managment  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3196254" y="1994958"/>
              <a:ext cx="3091767" cy="22705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80"/>
                </a:lnSpc>
                <a:spcBef>
                  <a:spcPct val="0"/>
                </a:spcBef>
              </a:pPr>
              <a:r>
                <a:rPr lang="en-US" sz="2600">
                  <a:solidFill>
                    <a:srgbClr val="EEF2E8"/>
                  </a:solidFill>
                  <a:latin typeface="Hero Bold"/>
                </a:rPr>
                <a:t>Adapt and change the vulnerability matrix </a:t>
              </a:r>
            </a:p>
          </p:txBody>
        </p:sp>
        <p:grpSp>
          <p:nvGrpSpPr>
            <p:cNvPr id="23" name="Group 23"/>
            <p:cNvGrpSpPr/>
            <p:nvPr/>
          </p:nvGrpSpPr>
          <p:grpSpPr>
            <a:xfrm>
              <a:off x="16948912" y="2023533"/>
              <a:ext cx="4260658" cy="4701416"/>
              <a:chOff x="0" y="0"/>
              <a:chExt cx="736600" cy="812800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7366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36600" h="812800">
                    <a:moveTo>
                      <a:pt x="736600" y="0"/>
                    </a:moveTo>
                    <a:lnTo>
                      <a:pt x="736600" y="812800"/>
                    </a:lnTo>
                    <a:lnTo>
                      <a:pt x="368300" y="685800"/>
                    </a:lnTo>
                    <a:lnTo>
                      <a:pt x="0" y="812800"/>
                    </a:lnTo>
                    <a:lnTo>
                      <a:pt x="0" y="0"/>
                    </a:lnTo>
                    <a:lnTo>
                      <a:pt x="736600" y="0"/>
                    </a:lnTo>
                    <a:close/>
                  </a:path>
                </a:pathLst>
              </a:custGeom>
              <a:solidFill>
                <a:srgbClr val="0992A8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0"/>
                <a:ext cx="736600" cy="685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17050512" y="1994958"/>
              <a:ext cx="4159058" cy="22705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80"/>
                </a:lnSpc>
                <a:spcBef>
                  <a:spcPct val="0"/>
                </a:spcBef>
              </a:pPr>
              <a:r>
                <a:rPr lang="en-US" sz="2600">
                  <a:solidFill>
                    <a:srgbClr val="EEF2E8"/>
                  </a:solidFill>
                  <a:latin typeface="Hero Bold"/>
                </a:rPr>
                <a:t>Offer specific recommendations for the most vulnerable sites.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9295022" y="2849059"/>
            <a:ext cx="6867205" cy="5618622"/>
          </a:xfrm>
          <a:custGeom>
            <a:avLst/>
            <a:gdLst/>
            <a:ahLst/>
            <a:cxnLst/>
            <a:rect l="l" t="t" r="r" b="b"/>
            <a:pathLst>
              <a:path w="6867205" h="5618622">
                <a:moveTo>
                  <a:pt x="6867205" y="5618622"/>
                </a:moveTo>
                <a:lnTo>
                  <a:pt x="0" y="5618622"/>
                </a:lnTo>
                <a:lnTo>
                  <a:pt x="0" y="0"/>
                </a:lnTo>
                <a:lnTo>
                  <a:pt x="6867205" y="0"/>
                </a:lnTo>
                <a:lnTo>
                  <a:pt x="6867205" y="5618622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518935" y="3170737"/>
            <a:ext cx="6474043" cy="5296944"/>
          </a:xfrm>
          <a:custGeom>
            <a:avLst/>
            <a:gdLst/>
            <a:ahLst/>
            <a:cxnLst/>
            <a:rect l="l" t="t" r="r" b="b"/>
            <a:pathLst>
              <a:path w="6474043" h="5296944">
                <a:moveTo>
                  <a:pt x="0" y="0"/>
                </a:moveTo>
                <a:lnTo>
                  <a:pt x="6474043" y="0"/>
                </a:lnTo>
                <a:lnTo>
                  <a:pt x="6474043" y="5296944"/>
                </a:lnTo>
                <a:lnTo>
                  <a:pt x="0" y="52969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3035261" y="3651544"/>
            <a:ext cx="5441391" cy="4693830"/>
            <a:chOff x="0" y="0"/>
            <a:chExt cx="7255188" cy="6258440"/>
          </a:xfrm>
        </p:grpSpPr>
        <p:sp>
          <p:nvSpPr>
            <p:cNvPr id="6" name="TextBox 6"/>
            <p:cNvSpPr txBox="1"/>
            <p:nvPr/>
          </p:nvSpPr>
          <p:spPr>
            <a:xfrm>
              <a:off x="0" y="38100"/>
              <a:ext cx="7255188" cy="9632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20"/>
                </a:lnSpc>
              </a:pPr>
              <a:r>
                <a:rPr lang="en-US" sz="4928">
                  <a:solidFill>
                    <a:srgbClr val="256482"/>
                  </a:solidFill>
                  <a:latin typeface="Pluma"/>
                </a:rPr>
                <a:t>Climate Change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181881"/>
              <a:ext cx="7255188" cy="50765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Maslin, 2019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UOC, 2020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Wright and Reddy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McGarth, 2023 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IPCC, 2021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WWF, 2023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The Economist, 2023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Met Office, 2023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UCAR, 2023</a:t>
              </a:r>
            </a:p>
            <a:p>
              <a:pPr algn="ctr">
                <a:lnSpc>
                  <a:spcPts val="3203"/>
                </a:lnSpc>
              </a:pPr>
              <a:endParaRPr lang="en-US" sz="2000" spc="-20">
                <a:solidFill>
                  <a:srgbClr val="0F3040"/>
                </a:solidFill>
                <a:latin typeface="Hero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143538" y="1171575"/>
            <a:ext cx="12000923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256482"/>
                </a:solidFill>
                <a:latin typeface="Pluma"/>
              </a:rPr>
              <a:t>LITERATURE REVIEW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365444" y="3193788"/>
            <a:ext cx="4333199" cy="5250842"/>
            <a:chOff x="0" y="0"/>
            <a:chExt cx="5777598" cy="700112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9050"/>
              <a:ext cx="5777598" cy="7771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310"/>
                </a:lnSpc>
                <a:spcBef>
                  <a:spcPct val="0"/>
                </a:spcBef>
              </a:pPr>
              <a:r>
                <a:rPr lang="en-US" sz="3918">
                  <a:solidFill>
                    <a:srgbClr val="256482"/>
                  </a:solidFill>
                  <a:latin typeface="Pluma"/>
                </a:rPr>
                <a:t>Extreme Weather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930523"/>
              <a:ext cx="5777598" cy="6070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McGarth, 2021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National Geographic, 2022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Vecchi and Knutson, 2023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National Ocean Service, 2023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Wihsgott, et.al, 2014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Jansen, et al, 2012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Bleiker, 2021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Met Office, 2021 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Jones, 2020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Madge, 2021</a:t>
              </a:r>
            </a:p>
            <a:p>
              <a:pPr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Laville, 2022</a:t>
              </a:r>
            </a:p>
            <a:p>
              <a:pPr marL="0" lvl="1" indent="0" algn="ctr">
                <a:lnSpc>
                  <a:spcPts val="3000"/>
                </a:lnSpc>
              </a:pPr>
              <a:r>
                <a:rPr lang="en-US" sz="2000" spc="-20">
                  <a:solidFill>
                    <a:srgbClr val="0F3040"/>
                  </a:solidFill>
                  <a:latin typeface="Hero"/>
                </a:rPr>
                <a:t>BGS, 2021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1715744" cy="4748616"/>
          </a:xfrm>
          <a:custGeom>
            <a:avLst/>
            <a:gdLst/>
            <a:ahLst/>
            <a:cxnLst/>
            <a:rect l="l" t="t" r="r" b="b"/>
            <a:pathLst>
              <a:path w="11715744" h="4748616">
                <a:moveTo>
                  <a:pt x="0" y="0"/>
                </a:moveTo>
                <a:lnTo>
                  <a:pt x="11715744" y="0"/>
                </a:lnTo>
                <a:lnTo>
                  <a:pt x="11715744" y="4748616"/>
                </a:lnTo>
                <a:lnTo>
                  <a:pt x="0" y="47486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484719" y="5506586"/>
            <a:ext cx="5803281" cy="4284550"/>
          </a:xfrm>
          <a:custGeom>
            <a:avLst/>
            <a:gdLst/>
            <a:ahLst/>
            <a:cxnLst/>
            <a:rect l="l" t="t" r="r" b="b"/>
            <a:pathLst>
              <a:path w="5803281" h="4284550">
                <a:moveTo>
                  <a:pt x="0" y="0"/>
                </a:moveTo>
                <a:lnTo>
                  <a:pt x="5803281" y="0"/>
                </a:lnTo>
                <a:lnTo>
                  <a:pt x="5803281" y="4284550"/>
                </a:lnTo>
                <a:lnTo>
                  <a:pt x="0" y="42845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5143500"/>
            <a:ext cx="5451736" cy="4727854"/>
          </a:xfrm>
          <a:custGeom>
            <a:avLst/>
            <a:gdLst/>
            <a:ahLst/>
            <a:cxnLst/>
            <a:rect l="l" t="t" r="r" b="b"/>
            <a:pathLst>
              <a:path w="5451736" h="4727854">
                <a:moveTo>
                  <a:pt x="0" y="0"/>
                </a:moveTo>
                <a:lnTo>
                  <a:pt x="5451736" y="0"/>
                </a:lnTo>
                <a:lnTo>
                  <a:pt x="5451736" y="4727854"/>
                </a:lnTo>
                <a:lnTo>
                  <a:pt x="0" y="47278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466566" y="0"/>
            <a:ext cx="5821434" cy="5247506"/>
          </a:xfrm>
          <a:custGeom>
            <a:avLst/>
            <a:gdLst/>
            <a:ahLst/>
            <a:cxnLst/>
            <a:rect l="l" t="t" r="r" b="b"/>
            <a:pathLst>
              <a:path w="5821434" h="5247506">
                <a:moveTo>
                  <a:pt x="0" y="0"/>
                </a:moveTo>
                <a:lnTo>
                  <a:pt x="5821434" y="0"/>
                </a:lnTo>
                <a:lnTo>
                  <a:pt x="5821434" y="5247506"/>
                </a:lnTo>
                <a:lnTo>
                  <a:pt x="0" y="52475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596494" y="6350588"/>
            <a:ext cx="4743466" cy="1476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99"/>
              </a:lnSpc>
              <a:spcBef>
                <a:spcPct val="0"/>
              </a:spcBef>
            </a:pPr>
            <a:r>
              <a:rPr lang="en-US" sz="3999" spc="-39">
                <a:solidFill>
                  <a:srgbClr val="000000"/>
                </a:solidFill>
                <a:latin typeface="Hero Bold"/>
              </a:rPr>
              <a:t>Literature review Continued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0" y="9823729"/>
            <a:ext cx="5451736" cy="758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0"/>
              </a:lnSpc>
            </a:pPr>
            <a:r>
              <a:rPr lang="en-US" sz="1700" spc="-17">
                <a:solidFill>
                  <a:srgbClr val="000000"/>
                </a:solidFill>
                <a:latin typeface="Hero"/>
              </a:rPr>
              <a:t>Sea Temperate Chart for the UK (Wihsgott, et.al, 2014)</a:t>
            </a:r>
          </a:p>
          <a:p>
            <a:pPr algn="ctr">
              <a:lnSpc>
                <a:spcPts val="3749"/>
              </a:lnSpc>
              <a:spcBef>
                <a:spcPct val="0"/>
              </a:spcBef>
            </a:pPr>
            <a:endParaRPr lang="en-US" sz="1700" spc="-17">
              <a:solidFill>
                <a:srgbClr val="000000"/>
              </a:solidFill>
              <a:latin typeface="Hero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2466566" y="5199881"/>
            <a:ext cx="5821434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0"/>
              </a:lnSpc>
              <a:spcBef>
                <a:spcPct val="0"/>
              </a:spcBef>
            </a:pPr>
            <a:r>
              <a:rPr lang="en-US" sz="1700" spc="-17">
                <a:solidFill>
                  <a:srgbClr val="000000"/>
                </a:solidFill>
                <a:latin typeface="Hero"/>
              </a:rPr>
              <a:t>Sea Temperature from 1990 - 2011 (Jansen, et al, 2012)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485041" y="9743511"/>
            <a:ext cx="9802959" cy="630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0"/>
              </a:lnSpc>
            </a:pPr>
            <a:r>
              <a:rPr lang="en-US" sz="1700" spc="-17">
                <a:solidFill>
                  <a:srgbClr val="000000"/>
                </a:solidFill>
                <a:latin typeface="Hero"/>
              </a:rPr>
              <a:t>Line Chart Showing Temperature Anomalies Between 1880 and 2000 (Wright and Reddy, 2021)</a:t>
            </a:r>
          </a:p>
          <a:p>
            <a:pPr algn="ctr">
              <a:lnSpc>
                <a:spcPts val="2550"/>
              </a:lnSpc>
              <a:spcBef>
                <a:spcPct val="0"/>
              </a:spcBef>
            </a:pPr>
            <a:endParaRPr lang="en-US" sz="1700" spc="-17">
              <a:solidFill>
                <a:srgbClr val="000000"/>
              </a:solidFill>
              <a:latin typeface="Hero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0" y="4700991"/>
            <a:ext cx="11715744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0"/>
              </a:lnSpc>
              <a:spcBef>
                <a:spcPct val="0"/>
              </a:spcBef>
            </a:pPr>
            <a:r>
              <a:rPr lang="en-US" sz="1700" spc="-17">
                <a:solidFill>
                  <a:srgbClr val="000000"/>
                </a:solidFill>
                <a:latin typeface="Hero"/>
              </a:rPr>
              <a:t>Hot house and Icehouse Timeline (University of California,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9295022" y="3170737"/>
            <a:ext cx="6474043" cy="5296944"/>
          </a:xfrm>
          <a:custGeom>
            <a:avLst/>
            <a:gdLst/>
            <a:ahLst/>
            <a:cxnLst/>
            <a:rect l="l" t="t" r="r" b="b"/>
            <a:pathLst>
              <a:path w="6474043" h="5296944">
                <a:moveTo>
                  <a:pt x="6474043" y="5296944"/>
                </a:moveTo>
                <a:lnTo>
                  <a:pt x="0" y="5296944"/>
                </a:lnTo>
                <a:lnTo>
                  <a:pt x="0" y="0"/>
                </a:lnTo>
                <a:lnTo>
                  <a:pt x="6474043" y="0"/>
                </a:lnTo>
                <a:lnTo>
                  <a:pt x="6474043" y="529694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177701">
            <a:off x="15668866" y="7025961"/>
            <a:ext cx="3635096" cy="3751037"/>
          </a:xfrm>
          <a:custGeom>
            <a:avLst/>
            <a:gdLst/>
            <a:ahLst/>
            <a:cxnLst/>
            <a:rect l="l" t="t" r="r" b="b"/>
            <a:pathLst>
              <a:path w="3635096" h="3751037">
                <a:moveTo>
                  <a:pt x="0" y="0"/>
                </a:moveTo>
                <a:lnTo>
                  <a:pt x="3635097" y="0"/>
                </a:lnTo>
                <a:lnTo>
                  <a:pt x="3635097" y="3751037"/>
                </a:lnTo>
                <a:lnTo>
                  <a:pt x="0" y="37510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518935" y="3170737"/>
            <a:ext cx="6474043" cy="5296944"/>
          </a:xfrm>
          <a:custGeom>
            <a:avLst/>
            <a:gdLst/>
            <a:ahLst/>
            <a:cxnLst/>
            <a:rect l="l" t="t" r="r" b="b"/>
            <a:pathLst>
              <a:path w="6474043" h="5296944">
                <a:moveTo>
                  <a:pt x="0" y="0"/>
                </a:moveTo>
                <a:lnTo>
                  <a:pt x="6474043" y="0"/>
                </a:lnTo>
                <a:lnTo>
                  <a:pt x="6474043" y="5296944"/>
                </a:lnTo>
                <a:lnTo>
                  <a:pt x="0" y="52969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3035261" y="3940133"/>
            <a:ext cx="5441391" cy="4116653"/>
            <a:chOff x="0" y="0"/>
            <a:chExt cx="7255188" cy="5488870"/>
          </a:xfrm>
        </p:grpSpPr>
        <p:sp>
          <p:nvSpPr>
            <p:cNvPr id="7" name="TextBox 7"/>
            <p:cNvSpPr txBox="1"/>
            <p:nvPr/>
          </p:nvSpPr>
          <p:spPr>
            <a:xfrm>
              <a:off x="0" y="38100"/>
              <a:ext cx="7255188" cy="9632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420"/>
                </a:lnSpc>
              </a:pPr>
              <a:r>
                <a:rPr lang="en-US" sz="4928">
                  <a:solidFill>
                    <a:srgbClr val="256482"/>
                  </a:solidFill>
                  <a:latin typeface="Pluma"/>
                </a:rPr>
                <a:t>Sea Level Rise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191406"/>
              <a:ext cx="7255188" cy="429746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Lindsey, 2022</a:t>
              </a:r>
            </a:p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Bevan, Personal Communications, 2023</a:t>
              </a:r>
            </a:p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Voiland, 2022</a:t>
              </a:r>
            </a:p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Kapoor, 2020</a:t>
              </a:r>
            </a:p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Met Office, 2022</a:t>
              </a:r>
            </a:p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Douglas, 1997</a:t>
              </a:r>
            </a:p>
            <a:p>
              <a:pPr algn="ctr">
                <a:lnSpc>
                  <a:spcPts val="3203"/>
                </a:lnSpc>
              </a:pPr>
              <a:r>
                <a:rPr lang="en-US" sz="2135" spc="-21">
                  <a:solidFill>
                    <a:srgbClr val="0F3040"/>
                  </a:solidFill>
                  <a:latin typeface="Hero"/>
                </a:rPr>
                <a:t>Jungdal-Olesen, et al, 2023</a:t>
              </a:r>
            </a:p>
            <a:p>
              <a:pPr algn="ctr">
                <a:lnSpc>
                  <a:spcPts val="3203"/>
                </a:lnSpc>
              </a:pPr>
              <a:endParaRPr lang="en-US" sz="2135" spc="-21">
                <a:solidFill>
                  <a:srgbClr val="0F3040"/>
                </a:solidFill>
                <a:latin typeface="Hero"/>
              </a:endParaRP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143538" y="1171575"/>
            <a:ext cx="12000923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256482"/>
                </a:solidFill>
                <a:latin typeface="Pluma"/>
              </a:rPr>
              <a:t>LITERATURE REVIEW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9593053" y="3854279"/>
            <a:ext cx="5791417" cy="3929860"/>
            <a:chOff x="0" y="0"/>
            <a:chExt cx="7721890" cy="5239814"/>
          </a:xfrm>
        </p:grpSpPr>
        <p:sp>
          <p:nvSpPr>
            <p:cNvPr id="11" name="TextBox 11"/>
            <p:cNvSpPr txBox="1"/>
            <p:nvPr/>
          </p:nvSpPr>
          <p:spPr>
            <a:xfrm>
              <a:off x="0" y="28575"/>
              <a:ext cx="7721890" cy="21111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88"/>
                </a:lnSpc>
              </a:pPr>
              <a:r>
                <a:rPr lang="en-US" sz="3716">
                  <a:solidFill>
                    <a:srgbClr val="256482"/>
                  </a:solidFill>
                  <a:latin typeface="Pluma"/>
                </a:rPr>
                <a:t>Coastal erosion and safety of areas of importance</a:t>
              </a:r>
            </a:p>
            <a:p>
              <a:pPr marL="0" lvl="0" indent="0" algn="ctr">
                <a:lnSpc>
                  <a:spcPts val="4088"/>
                </a:lnSpc>
                <a:spcBef>
                  <a:spcPct val="0"/>
                </a:spcBef>
              </a:pPr>
              <a:endParaRPr lang="en-US" sz="3716">
                <a:solidFill>
                  <a:srgbClr val="256482"/>
                </a:solidFill>
                <a:latin typeface="Pluma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2272725"/>
              <a:ext cx="7721890" cy="29670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99"/>
                </a:lnSpc>
              </a:pPr>
              <a:r>
                <a:rPr lang="en-US" sz="2199" spc="-21">
                  <a:solidFill>
                    <a:srgbClr val="0F3040"/>
                  </a:solidFill>
                  <a:latin typeface="Hero"/>
                </a:rPr>
                <a:t>Westley, et al, 2021</a:t>
              </a:r>
            </a:p>
            <a:p>
              <a:pPr algn="ctr">
                <a:lnSpc>
                  <a:spcPts val="3299"/>
                </a:lnSpc>
              </a:pPr>
              <a:r>
                <a:rPr lang="en-US" sz="2199" spc="-21">
                  <a:solidFill>
                    <a:srgbClr val="0F3040"/>
                  </a:solidFill>
                  <a:latin typeface="Hero"/>
                </a:rPr>
                <a:t>Nayling, 2023</a:t>
              </a:r>
            </a:p>
            <a:p>
              <a:pPr algn="ctr">
                <a:lnSpc>
                  <a:spcPts val="3299"/>
                </a:lnSpc>
              </a:pPr>
              <a:r>
                <a:rPr lang="en-US" sz="2199" spc="-21">
                  <a:solidFill>
                    <a:srgbClr val="0F3040"/>
                  </a:solidFill>
                  <a:latin typeface="Hero"/>
                </a:rPr>
                <a:t>Stewart, 1999</a:t>
              </a:r>
            </a:p>
            <a:p>
              <a:pPr algn="ctr">
                <a:lnSpc>
                  <a:spcPts val="3299"/>
                </a:lnSpc>
              </a:pPr>
              <a:r>
                <a:rPr lang="en-US" sz="2199" spc="-21">
                  <a:solidFill>
                    <a:srgbClr val="0F3040"/>
                  </a:solidFill>
                  <a:latin typeface="Hero"/>
                </a:rPr>
                <a:t>Historic England, 2023</a:t>
              </a:r>
            </a:p>
            <a:p>
              <a:pPr algn="ctr">
                <a:lnSpc>
                  <a:spcPts val="2415"/>
                </a:lnSpc>
              </a:pPr>
              <a:endParaRPr lang="en-US" sz="2199" spc="-21">
                <a:solidFill>
                  <a:srgbClr val="0F3040"/>
                </a:solidFill>
                <a:latin typeface="Hero"/>
              </a:endParaRPr>
            </a:p>
            <a:p>
              <a:pPr marL="0" lvl="1" indent="0" algn="ctr">
                <a:lnSpc>
                  <a:spcPts val="2415"/>
                </a:lnSpc>
              </a:pPr>
              <a:endParaRPr lang="en-US" sz="2199" spc="-21">
                <a:solidFill>
                  <a:srgbClr val="0F3040"/>
                </a:solidFill>
                <a:latin typeface="Hero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177701">
            <a:off x="15668866" y="7025961"/>
            <a:ext cx="3635096" cy="3751037"/>
          </a:xfrm>
          <a:custGeom>
            <a:avLst/>
            <a:gdLst/>
            <a:ahLst/>
            <a:cxnLst/>
            <a:rect l="l" t="t" r="r" b="b"/>
            <a:pathLst>
              <a:path w="3635096" h="3751037">
                <a:moveTo>
                  <a:pt x="0" y="0"/>
                </a:moveTo>
                <a:lnTo>
                  <a:pt x="3635097" y="0"/>
                </a:lnTo>
                <a:lnTo>
                  <a:pt x="3635097" y="3751037"/>
                </a:lnTo>
                <a:lnTo>
                  <a:pt x="0" y="37510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028700" y="2827966"/>
            <a:ext cx="8115300" cy="1468833"/>
          </a:xfrm>
          <a:custGeom>
            <a:avLst/>
            <a:gdLst/>
            <a:ahLst/>
            <a:cxnLst/>
            <a:rect l="l" t="t" r="r" b="b"/>
            <a:pathLst>
              <a:path w="8115300" h="1468833">
                <a:moveTo>
                  <a:pt x="0" y="0"/>
                </a:moveTo>
                <a:lnTo>
                  <a:pt x="8115300" y="0"/>
                </a:lnTo>
                <a:lnTo>
                  <a:pt x="8115300" y="1468832"/>
                </a:lnTo>
                <a:lnTo>
                  <a:pt x="0" y="146883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5086350" y="6816725"/>
            <a:ext cx="13063874" cy="1584262"/>
          </a:xfrm>
          <a:custGeom>
            <a:avLst/>
            <a:gdLst/>
            <a:ahLst/>
            <a:cxnLst/>
            <a:rect l="l" t="t" r="r" b="b"/>
            <a:pathLst>
              <a:path w="13063874" h="1584262">
                <a:moveTo>
                  <a:pt x="0" y="0"/>
                </a:moveTo>
                <a:lnTo>
                  <a:pt x="13063874" y="0"/>
                </a:lnTo>
                <a:lnTo>
                  <a:pt x="13063874" y="1584262"/>
                </a:lnTo>
                <a:lnTo>
                  <a:pt x="0" y="158426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56057" y="85725"/>
            <a:ext cx="17894167" cy="282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256482"/>
                </a:solidFill>
                <a:latin typeface="Pluma"/>
              </a:rPr>
              <a:t>LITERATURE REVIEW - PREVIOUS MATRICES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966514" y="5050236"/>
            <a:ext cx="13091042" cy="812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00"/>
              </a:lnSpc>
              <a:spcBef>
                <a:spcPct val="0"/>
              </a:spcBef>
            </a:pPr>
            <a:r>
              <a:rPr lang="en-US" sz="5000">
                <a:solidFill>
                  <a:srgbClr val="0786C8"/>
                </a:solidFill>
                <a:latin typeface="Hero Bold"/>
              </a:rPr>
              <a:t>Archaeological value</a:t>
            </a:r>
            <a:r>
              <a:rPr lang="en-US" sz="5000">
                <a:solidFill>
                  <a:srgbClr val="256482"/>
                </a:solidFill>
                <a:latin typeface="Hero Bold"/>
              </a:rPr>
              <a:t> x </a:t>
            </a:r>
            <a:r>
              <a:rPr lang="en-US" sz="5000">
                <a:solidFill>
                  <a:srgbClr val="33B452"/>
                </a:solidFill>
                <a:latin typeface="Hero Bold"/>
              </a:rPr>
              <a:t>Erosion risk </a:t>
            </a:r>
            <a:r>
              <a:rPr lang="en-US" sz="5000">
                <a:solidFill>
                  <a:srgbClr val="256482"/>
                </a:solidFill>
                <a:latin typeface="Hero Bold"/>
              </a:rPr>
              <a:t>= </a:t>
            </a:r>
            <a:r>
              <a:rPr lang="en-US" sz="5000">
                <a:solidFill>
                  <a:srgbClr val="EF4625"/>
                </a:solidFill>
                <a:latin typeface="Hero Bold"/>
              </a:rPr>
              <a:t>Priority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220598"/>
            <a:ext cx="2596753" cy="44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(Zarley, et al, 2016)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966514" y="5786836"/>
            <a:ext cx="1920597" cy="44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(SCAPE, 2017)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966514" y="8324787"/>
            <a:ext cx="4964271" cy="44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(Roy, et al, 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9295022" y="3170737"/>
            <a:ext cx="6474043" cy="5296944"/>
          </a:xfrm>
          <a:custGeom>
            <a:avLst/>
            <a:gdLst/>
            <a:ahLst/>
            <a:cxnLst/>
            <a:rect l="l" t="t" r="r" b="b"/>
            <a:pathLst>
              <a:path w="6474043" h="5296944">
                <a:moveTo>
                  <a:pt x="6474043" y="5296944"/>
                </a:moveTo>
                <a:lnTo>
                  <a:pt x="0" y="5296944"/>
                </a:lnTo>
                <a:lnTo>
                  <a:pt x="0" y="0"/>
                </a:lnTo>
                <a:lnTo>
                  <a:pt x="6474043" y="0"/>
                </a:lnTo>
                <a:lnTo>
                  <a:pt x="6474043" y="5296944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177701">
            <a:off x="15668866" y="7025961"/>
            <a:ext cx="3635096" cy="3751037"/>
          </a:xfrm>
          <a:custGeom>
            <a:avLst/>
            <a:gdLst/>
            <a:ahLst/>
            <a:cxnLst/>
            <a:rect l="l" t="t" r="r" b="b"/>
            <a:pathLst>
              <a:path w="3635096" h="3751037">
                <a:moveTo>
                  <a:pt x="0" y="0"/>
                </a:moveTo>
                <a:lnTo>
                  <a:pt x="3635097" y="0"/>
                </a:lnTo>
                <a:lnTo>
                  <a:pt x="3635097" y="3751037"/>
                </a:lnTo>
                <a:lnTo>
                  <a:pt x="0" y="37510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518935" y="3170737"/>
            <a:ext cx="6474043" cy="5296944"/>
          </a:xfrm>
          <a:custGeom>
            <a:avLst/>
            <a:gdLst/>
            <a:ahLst/>
            <a:cxnLst/>
            <a:rect l="l" t="t" r="r" b="b"/>
            <a:pathLst>
              <a:path w="6474043" h="5296944">
                <a:moveTo>
                  <a:pt x="0" y="0"/>
                </a:moveTo>
                <a:lnTo>
                  <a:pt x="6474043" y="0"/>
                </a:lnTo>
                <a:lnTo>
                  <a:pt x="6474043" y="5296944"/>
                </a:lnTo>
                <a:lnTo>
                  <a:pt x="0" y="529694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2777098" y="4321099"/>
            <a:ext cx="5957717" cy="2750678"/>
            <a:chOff x="0" y="0"/>
            <a:chExt cx="7943623" cy="3667570"/>
          </a:xfrm>
        </p:grpSpPr>
        <p:sp>
          <p:nvSpPr>
            <p:cNvPr id="7" name="TextBox 7"/>
            <p:cNvSpPr txBox="1"/>
            <p:nvPr/>
          </p:nvSpPr>
          <p:spPr>
            <a:xfrm>
              <a:off x="0" y="38100"/>
              <a:ext cx="7943623" cy="10582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935"/>
                </a:lnSpc>
              </a:pPr>
              <a:r>
                <a:rPr lang="en-US" sz="5395">
                  <a:solidFill>
                    <a:srgbClr val="256482"/>
                  </a:solidFill>
                  <a:latin typeface="Pluma"/>
                </a:rPr>
                <a:t>Projects in Wales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301258"/>
              <a:ext cx="7943623" cy="23663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49"/>
                </a:lnSpc>
              </a:pPr>
              <a:r>
                <a:rPr lang="en-US" sz="2499" spc="-24">
                  <a:solidFill>
                    <a:srgbClr val="0F3040"/>
                  </a:solidFill>
                  <a:latin typeface="Hero"/>
                </a:rPr>
                <a:t>CHERISH, 2023</a:t>
              </a:r>
            </a:p>
            <a:p>
              <a:pPr algn="ctr">
                <a:lnSpc>
                  <a:spcPts val="3749"/>
                </a:lnSpc>
              </a:pPr>
              <a:r>
                <a:rPr lang="en-US" sz="2499" spc="-24">
                  <a:solidFill>
                    <a:srgbClr val="0F3040"/>
                  </a:solidFill>
                  <a:latin typeface="Hero"/>
                </a:rPr>
                <a:t>Marks, 2021</a:t>
              </a:r>
            </a:p>
            <a:p>
              <a:pPr algn="ctr">
                <a:lnSpc>
                  <a:spcPts val="3507"/>
                </a:lnSpc>
              </a:pPr>
              <a:endParaRPr lang="en-US" sz="2499" spc="-24">
                <a:solidFill>
                  <a:srgbClr val="0F3040"/>
                </a:solidFill>
                <a:latin typeface="Hero"/>
              </a:endParaRPr>
            </a:p>
            <a:p>
              <a:pPr algn="ctr">
                <a:lnSpc>
                  <a:spcPts val="3507"/>
                </a:lnSpc>
              </a:pPr>
              <a:endParaRPr lang="en-US" sz="2499" spc="-24">
                <a:solidFill>
                  <a:srgbClr val="0F3040"/>
                </a:solidFill>
                <a:latin typeface="Hero"/>
              </a:endParaRP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143538" y="1171575"/>
            <a:ext cx="12000923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256482"/>
                </a:solidFill>
                <a:latin typeface="Pluma"/>
              </a:rPr>
              <a:t>LITERATURE REVIEW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9593053" y="3833100"/>
            <a:ext cx="5791417" cy="4457545"/>
            <a:chOff x="0" y="0"/>
            <a:chExt cx="7721890" cy="5943394"/>
          </a:xfrm>
        </p:grpSpPr>
        <p:sp>
          <p:nvSpPr>
            <p:cNvPr id="11" name="TextBox 11"/>
            <p:cNvSpPr txBox="1"/>
            <p:nvPr/>
          </p:nvSpPr>
          <p:spPr>
            <a:xfrm>
              <a:off x="0" y="28575"/>
              <a:ext cx="7721890" cy="21111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88"/>
                </a:lnSpc>
              </a:pPr>
              <a:r>
                <a:rPr lang="en-US" sz="3716">
                  <a:solidFill>
                    <a:srgbClr val="256482"/>
                  </a:solidFill>
                  <a:latin typeface="Pluma"/>
                </a:rPr>
                <a:t>Cultural significance of sites</a:t>
              </a:r>
            </a:p>
            <a:p>
              <a:pPr marL="0" lvl="0" indent="0" algn="ctr">
                <a:lnSpc>
                  <a:spcPts val="4088"/>
                </a:lnSpc>
                <a:spcBef>
                  <a:spcPct val="0"/>
                </a:spcBef>
              </a:pPr>
              <a:endParaRPr lang="en-US" sz="3716">
                <a:solidFill>
                  <a:srgbClr val="256482"/>
                </a:solidFill>
                <a:latin typeface="Pluma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2263200"/>
              <a:ext cx="7721890" cy="36801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49"/>
                </a:lnSpc>
              </a:pPr>
              <a:r>
                <a:rPr lang="en-US" sz="2499" spc="-24">
                  <a:solidFill>
                    <a:srgbClr val="0F3040"/>
                  </a:solidFill>
                  <a:latin typeface="Hero"/>
                </a:rPr>
                <a:t>Erlandson, 2010</a:t>
              </a:r>
            </a:p>
            <a:p>
              <a:pPr algn="ctr">
                <a:lnSpc>
                  <a:spcPts val="3749"/>
                </a:lnSpc>
              </a:pPr>
              <a:r>
                <a:rPr lang="en-US" sz="2499" spc="-24">
                  <a:solidFill>
                    <a:srgbClr val="0F3040"/>
                  </a:solidFill>
                  <a:latin typeface="Hero"/>
                </a:rPr>
                <a:t>National Park Services, 2022</a:t>
              </a:r>
            </a:p>
            <a:p>
              <a:pPr algn="ctr">
                <a:lnSpc>
                  <a:spcPts val="3749"/>
                </a:lnSpc>
              </a:pPr>
              <a:r>
                <a:rPr lang="en-US" sz="2499" spc="-24">
                  <a:solidFill>
                    <a:srgbClr val="0F3040"/>
                  </a:solidFill>
                  <a:latin typeface="Hero"/>
                </a:rPr>
                <a:t>House, Personal Communications, 2023</a:t>
              </a:r>
            </a:p>
            <a:p>
              <a:pPr algn="ctr">
                <a:lnSpc>
                  <a:spcPts val="2415"/>
                </a:lnSpc>
              </a:pPr>
              <a:endParaRPr lang="en-US" sz="2499" spc="-24">
                <a:solidFill>
                  <a:srgbClr val="0F3040"/>
                </a:solidFill>
                <a:latin typeface="Hero"/>
              </a:endParaRPr>
            </a:p>
            <a:p>
              <a:pPr algn="ctr">
                <a:lnSpc>
                  <a:spcPts val="2415"/>
                </a:lnSpc>
              </a:pPr>
              <a:endParaRPr lang="en-US" sz="2499" spc="-24">
                <a:solidFill>
                  <a:srgbClr val="0F3040"/>
                </a:solidFill>
                <a:latin typeface="Hero"/>
              </a:endParaRPr>
            </a:p>
            <a:p>
              <a:pPr marL="0" lvl="1" indent="0" algn="ctr">
                <a:lnSpc>
                  <a:spcPts val="2415"/>
                </a:lnSpc>
              </a:pPr>
              <a:endParaRPr lang="en-US" sz="2499" spc="-24">
                <a:solidFill>
                  <a:srgbClr val="0F3040"/>
                </a:solidFill>
                <a:latin typeface="Hero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1648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6739">
            <a:off x="-1340799" y="9122751"/>
            <a:ext cx="20969599" cy="2507274"/>
          </a:xfrm>
          <a:custGeom>
            <a:avLst/>
            <a:gdLst/>
            <a:ahLst/>
            <a:cxnLst/>
            <a:rect l="l" t="t" r="r" b="b"/>
            <a:pathLst>
              <a:path w="20969599" h="2507274">
                <a:moveTo>
                  <a:pt x="0" y="0"/>
                </a:moveTo>
                <a:lnTo>
                  <a:pt x="20969598" y="0"/>
                </a:lnTo>
                <a:lnTo>
                  <a:pt x="20969598" y="2507274"/>
                </a:lnTo>
                <a:lnTo>
                  <a:pt x="0" y="25072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4063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36699" y="864213"/>
            <a:ext cx="13573667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256482"/>
                </a:solidFill>
                <a:latin typeface="Pluma"/>
              </a:rPr>
              <a:t>METHODOLOGY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3983519"/>
            <a:ext cx="6702643" cy="3011173"/>
            <a:chOff x="0" y="0"/>
            <a:chExt cx="8936857" cy="4014898"/>
          </a:xfrm>
        </p:grpSpPr>
        <p:sp>
          <p:nvSpPr>
            <p:cNvPr id="6" name="TextBox 6"/>
            <p:cNvSpPr txBox="1"/>
            <p:nvPr/>
          </p:nvSpPr>
          <p:spPr>
            <a:xfrm>
              <a:off x="0" y="38100"/>
              <a:ext cx="8936857" cy="11811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6600"/>
                </a:lnSpc>
                <a:spcBef>
                  <a:spcPct val="0"/>
                </a:spcBef>
              </a:pPr>
              <a:r>
                <a:rPr lang="en-US" sz="6000">
                  <a:solidFill>
                    <a:srgbClr val="256482"/>
                  </a:solidFill>
                  <a:latin typeface="Pluma"/>
                </a:rPr>
                <a:t>Matrix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459022"/>
              <a:ext cx="8936857" cy="25558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55646" lvl="1" indent="-377823">
                <a:lnSpc>
                  <a:spcPts val="5249"/>
                </a:lnSpc>
                <a:buFont typeface="Arial"/>
                <a:buChar char="•"/>
              </a:pPr>
              <a:r>
                <a:rPr lang="en-US" sz="3499">
                  <a:solidFill>
                    <a:srgbClr val="0F3040"/>
                  </a:solidFill>
                  <a:latin typeface="Hero"/>
                </a:rPr>
                <a:t>Factors collated from many academic sources</a:t>
              </a:r>
            </a:p>
            <a:p>
              <a:pPr marL="755646" lvl="1" indent="-377823">
                <a:lnSpc>
                  <a:spcPts val="5249"/>
                </a:lnSpc>
                <a:buFont typeface="Arial"/>
                <a:buChar char="•"/>
              </a:pPr>
              <a:r>
                <a:rPr lang="en-US" sz="3499">
                  <a:solidFill>
                    <a:srgbClr val="0F3040"/>
                  </a:solidFill>
                  <a:latin typeface="Hero"/>
                </a:rPr>
                <a:t>Limits set to each factor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169493" y="3983519"/>
            <a:ext cx="6702643" cy="3039747"/>
            <a:chOff x="0" y="0"/>
            <a:chExt cx="8936857" cy="4052997"/>
          </a:xfrm>
        </p:grpSpPr>
        <p:sp>
          <p:nvSpPr>
            <p:cNvPr id="9" name="TextBox 9"/>
            <p:cNvSpPr txBox="1"/>
            <p:nvPr/>
          </p:nvSpPr>
          <p:spPr>
            <a:xfrm>
              <a:off x="0" y="38100"/>
              <a:ext cx="8936857" cy="11811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6600"/>
                </a:lnSpc>
                <a:spcBef>
                  <a:spcPct val="0"/>
                </a:spcBef>
              </a:pPr>
              <a:r>
                <a:rPr lang="en-US" sz="6000">
                  <a:solidFill>
                    <a:srgbClr val="256482"/>
                  </a:solidFill>
                  <a:latin typeface="Pluma"/>
                </a:rPr>
                <a:t>Other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459022"/>
              <a:ext cx="8936857" cy="2593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55651" lvl="1" indent="-377825">
                <a:lnSpc>
                  <a:spcPts val="5250"/>
                </a:lnSpc>
                <a:buFont typeface="Arial"/>
                <a:buChar char="•"/>
              </a:pPr>
              <a:r>
                <a:rPr lang="en-US" sz="3500">
                  <a:solidFill>
                    <a:srgbClr val="0F3040"/>
                  </a:solidFill>
                  <a:latin typeface="Hero"/>
                </a:rPr>
                <a:t>Professional Interviews</a:t>
              </a:r>
            </a:p>
            <a:p>
              <a:pPr marL="755651" lvl="1" indent="-377825">
                <a:lnSpc>
                  <a:spcPts val="5250"/>
                </a:lnSpc>
                <a:buFont typeface="Arial"/>
                <a:buChar char="•"/>
              </a:pPr>
              <a:r>
                <a:rPr lang="en-US" sz="3500">
                  <a:solidFill>
                    <a:srgbClr val="0F3040"/>
                  </a:solidFill>
                  <a:latin typeface="Hero"/>
                </a:rPr>
                <a:t>Public questionnaires</a:t>
              </a:r>
            </a:p>
            <a:p>
              <a:pPr marL="755651" lvl="1" indent="-377825" algn="l">
                <a:lnSpc>
                  <a:spcPts val="5250"/>
                </a:lnSpc>
                <a:buFont typeface="Arial"/>
                <a:buChar char="•"/>
              </a:pPr>
              <a:r>
                <a:rPr lang="en-US" sz="3500">
                  <a:solidFill>
                    <a:srgbClr val="0F3040"/>
                  </a:solidFill>
                  <a:latin typeface="Hero"/>
                </a:rPr>
                <a:t>Matrix test users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 flipV="1">
            <a:off x="-7800633" y="-1708327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1" y="4597945"/>
                </a:lnTo>
                <a:lnTo>
                  <a:pt x="20199211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067791" y="0"/>
            <a:ext cx="14152418" cy="10287000"/>
          </a:xfrm>
          <a:custGeom>
            <a:avLst/>
            <a:gdLst/>
            <a:ahLst/>
            <a:cxnLst/>
            <a:rect l="l" t="t" r="r" b="b"/>
            <a:pathLst>
              <a:path w="14152418" h="10287000">
                <a:moveTo>
                  <a:pt x="0" y="0"/>
                </a:moveTo>
                <a:lnTo>
                  <a:pt x="14152418" y="0"/>
                </a:lnTo>
                <a:lnTo>
                  <a:pt x="1415241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4279" t="-40115" r="-57005" b="-2339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709024" y="2007709"/>
            <a:ext cx="14869952" cy="7618649"/>
          </a:xfrm>
          <a:custGeom>
            <a:avLst/>
            <a:gdLst/>
            <a:ahLst/>
            <a:cxnLst/>
            <a:rect l="l" t="t" r="r" b="b"/>
            <a:pathLst>
              <a:path w="14869952" h="7618649">
                <a:moveTo>
                  <a:pt x="0" y="0"/>
                </a:moveTo>
                <a:lnTo>
                  <a:pt x="14869952" y="0"/>
                </a:lnTo>
                <a:lnTo>
                  <a:pt x="14869952" y="7618649"/>
                </a:lnTo>
                <a:lnTo>
                  <a:pt x="0" y="76186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1605" t="-52641" r="-24543" b="-4074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934868" y="628650"/>
            <a:ext cx="12418264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SITES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709024" y="9578733"/>
            <a:ext cx="9517023" cy="793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50"/>
              </a:lnSpc>
            </a:pPr>
            <a:r>
              <a:rPr lang="en-US" sz="1700" spc="-17">
                <a:solidFill>
                  <a:srgbClr val="000000"/>
                </a:solidFill>
                <a:latin typeface="Hero"/>
              </a:rPr>
              <a:t>Map of Wales with Chosen Coastal Archaeological Sites Pinpointed (Judd, 2023) Scale 1:124000</a:t>
            </a:r>
          </a:p>
          <a:p>
            <a:pPr algn="ctr">
              <a:lnSpc>
                <a:spcPts val="4007"/>
              </a:lnSpc>
              <a:spcBef>
                <a:spcPct val="0"/>
              </a:spcBef>
            </a:pPr>
            <a:endParaRPr lang="en-US" sz="1700" spc="-17">
              <a:solidFill>
                <a:srgbClr val="000000"/>
              </a:solidFill>
              <a:latin typeface="Her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272010" flipH="1">
            <a:off x="-3379831" y="1432015"/>
            <a:ext cx="12260159" cy="7422969"/>
          </a:xfrm>
          <a:custGeom>
            <a:avLst/>
            <a:gdLst/>
            <a:ahLst/>
            <a:cxnLst/>
            <a:rect l="l" t="t" r="r" b="b"/>
            <a:pathLst>
              <a:path w="12260159" h="7422969">
                <a:moveTo>
                  <a:pt x="12260159" y="0"/>
                </a:moveTo>
                <a:lnTo>
                  <a:pt x="0" y="0"/>
                </a:lnTo>
                <a:lnTo>
                  <a:pt x="0" y="7422970"/>
                </a:lnTo>
                <a:lnTo>
                  <a:pt x="12260159" y="7422970"/>
                </a:lnTo>
                <a:lnTo>
                  <a:pt x="1226015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182267" y="1241386"/>
            <a:ext cx="12105733" cy="7448713"/>
          </a:xfrm>
          <a:custGeom>
            <a:avLst/>
            <a:gdLst/>
            <a:ahLst/>
            <a:cxnLst/>
            <a:rect l="l" t="t" r="r" b="b"/>
            <a:pathLst>
              <a:path w="12105733" h="7448713">
                <a:moveTo>
                  <a:pt x="0" y="0"/>
                </a:moveTo>
                <a:lnTo>
                  <a:pt x="12105733" y="0"/>
                </a:lnTo>
                <a:lnTo>
                  <a:pt x="12105733" y="7448713"/>
                </a:lnTo>
                <a:lnTo>
                  <a:pt x="0" y="74487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89312" t="-90767" r="-65337" b="-420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5870575"/>
            <a:ext cx="4391567" cy="338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800"/>
              </a:lnSpc>
              <a:spcBef>
                <a:spcPct val="0"/>
              </a:spcBef>
            </a:pPr>
            <a:r>
              <a:rPr lang="en-US" sz="8000">
                <a:solidFill>
                  <a:srgbClr val="256482"/>
                </a:solidFill>
                <a:latin typeface="Pluma"/>
              </a:rPr>
              <a:t>RESULTS AND FINDINGS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530278" y="2786762"/>
            <a:ext cx="4489011" cy="6958135"/>
            <a:chOff x="0" y="0"/>
            <a:chExt cx="1182291" cy="183259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82291" cy="1832595"/>
            </a:xfrm>
            <a:custGeom>
              <a:avLst/>
              <a:gdLst/>
              <a:ahLst/>
              <a:cxnLst/>
              <a:rect l="l" t="t" r="r" b="b"/>
              <a:pathLst>
                <a:path w="1182291" h="1832595">
                  <a:moveTo>
                    <a:pt x="87957" y="0"/>
                  </a:moveTo>
                  <a:lnTo>
                    <a:pt x="1094334" y="0"/>
                  </a:lnTo>
                  <a:cubicBezTo>
                    <a:pt x="1117662" y="0"/>
                    <a:pt x="1140034" y="9267"/>
                    <a:pt x="1156529" y="25762"/>
                  </a:cubicBezTo>
                  <a:cubicBezTo>
                    <a:pt x="1173024" y="42257"/>
                    <a:pt x="1182291" y="64629"/>
                    <a:pt x="1182291" y="87957"/>
                  </a:cubicBezTo>
                  <a:lnTo>
                    <a:pt x="1182291" y="1744639"/>
                  </a:lnTo>
                  <a:cubicBezTo>
                    <a:pt x="1182291" y="1767966"/>
                    <a:pt x="1173024" y="1790338"/>
                    <a:pt x="1156529" y="1806833"/>
                  </a:cubicBezTo>
                  <a:cubicBezTo>
                    <a:pt x="1140034" y="1823328"/>
                    <a:pt x="1117662" y="1832595"/>
                    <a:pt x="1094334" y="1832595"/>
                  </a:cubicBezTo>
                  <a:lnTo>
                    <a:pt x="87957" y="1832595"/>
                  </a:lnTo>
                  <a:cubicBezTo>
                    <a:pt x="64629" y="1832595"/>
                    <a:pt x="42257" y="1823328"/>
                    <a:pt x="25762" y="1806833"/>
                  </a:cubicBezTo>
                  <a:cubicBezTo>
                    <a:pt x="9267" y="1790338"/>
                    <a:pt x="0" y="1767966"/>
                    <a:pt x="0" y="1744639"/>
                  </a:cubicBezTo>
                  <a:lnTo>
                    <a:pt x="0" y="87957"/>
                  </a:lnTo>
                  <a:cubicBezTo>
                    <a:pt x="0" y="64629"/>
                    <a:pt x="9267" y="42257"/>
                    <a:pt x="25762" y="25762"/>
                  </a:cubicBezTo>
                  <a:cubicBezTo>
                    <a:pt x="42257" y="9267"/>
                    <a:pt x="64629" y="0"/>
                    <a:pt x="87957" y="0"/>
                  </a:cubicBezTo>
                  <a:close/>
                </a:path>
              </a:pathLst>
            </a:custGeom>
            <a:solidFill>
              <a:srgbClr val="005A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39654" y="496220"/>
              <a:ext cx="1046458" cy="8890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500" spc="-24" dirty="0">
                  <a:solidFill>
                    <a:srgbClr val="FFFFFF"/>
                  </a:solidFill>
                  <a:latin typeface="Hero"/>
                </a:rPr>
                <a:t>3 interviewees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500" spc="-24" dirty="0">
                  <a:solidFill>
                    <a:srgbClr val="FFFFFF"/>
                  </a:solidFill>
                  <a:latin typeface="Hero"/>
                </a:rPr>
                <a:t>Environmental, archaeological and Anthropological backgrounds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500" spc="-24" dirty="0">
                  <a:solidFill>
                    <a:srgbClr val="FFFFFF"/>
                  </a:solidFill>
                  <a:latin typeface="Hero"/>
                </a:rPr>
                <a:t>Different questions for each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500" spc="-24" dirty="0">
                  <a:solidFill>
                    <a:srgbClr val="FFFFFF"/>
                  </a:solidFill>
                  <a:latin typeface="Hero"/>
                </a:rPr>
                <a:t>Overlapping answers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500" spc="-24" dirty="0">
                  <a:solidFill>
                    <a:srgbClr val="FFFFFF"/>
                  </a:solidFill>
                  <a:latin typeface="Hero"/>
                </a:rPr>
                <a:t>Offered professional opinions and </a:t>
              </a:r>
              <a:r>
                <a:rPr lang="en-US" sz="2500" spc="-24" dirty="0" err="1">
                  <a:solidFill>
                    <a:srgbClr val="FFFFFF"/>
                  </a:solidFill>
                  <a:latin typeface="Hero"/>
                </a:rPr>
                <a:t>contect</a:t>
              </a:r>
              <a:r>
                <a:rPr lang="en-US" sz="2500" spc="-24" dirty="0">
                  <a:solidFill>
                    <a:srgbClr val="FFFFFF"/>
                  </a:solidFill>
                  <a:latin typeface="Hero"/>
                </a:rPr>
                <a:t> to the work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934868" y="628650"/>
            <a:ext cx="12418264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RESULTS AND FINDINGS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6899494" y="2786762"/>
            <a:ext cx="4489011" cy="6958135"/>
            <a:chOff x="0" y="0"/>
            <a:chExt cx="1182291" cy="18325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82291" cy="1832595"/>
            </a:xfrm>
            <a:custGeom>
              <a:avLst/>
              <a:gdLst/>
              <a:ahLst/>
              <a:cxnLst/>
              <a:rect l="l" t="t" r="r" b="b"/>
              <a:pathLst>
                <a:path w="1182291" h="1832595">
                  <a:moveTo>
                    <a:pt x="87957" y="0"/>
                  </a:moveTo>
                  <a:lnTo>
                    <a:pt x="1094334" y="0"/>
                  </a:lnTo>
                  <a:cubicBezTo>
                    <a:pt x="1117662" y="0"/>
                    <a:pt x="1140034" y="9267"/>
                    <a:pt x="1156529" y="25762"/>
                  </a:cubicBezTo>
                  <a:cubicBezTo>
                    <a:pt x="1173024" y="42257"/>
                    <a:pt x="1182291" y="64629"/>
                    <a:pt x="1182291" y="87957"/>
                  </a:cubicBezTo>
                  <a:lnTo>
                    <a:pt x="1182291" y="1744639"/>
                  </a:lnTo>
                  <a:cubicBezTo>
                    <a:pt x="1182291" y="1767966"/>
                    <a:pt x="1173024" y="1790338"/>
                    <a:pt x="1156529" y="1806833"/>
                  </a:cubicBezTo>
                  <a:cubicBezTo>
                    <a:pt x="1140034" y="1823328"/>
                    <a:pt x="1117662" y="1832595"/>
                    <a:pt x="1094334" y="1832595"/>
                  </a:cubicBezTo>
                  <a:lnTo>
                    <a:pt x="87957" y="1832595"/>
                  </a:lnTo>
                  <a:cubicBezTo>
                    <a:pt x="64629" y="1832595"/>
                    <a:pt x="42257" y="1823328"/>
                    <a:pt x="25762" y="1806833"/>
                  </a:cubicBezTo>
                  <a:cubicBezTo>
                    <a:pt x="9267" y="1790338"/>
                    <a:pt x="0" y="1767966"/>
                    <a:pt x="0" y="1744639"/>
                  </a:cubicBezTo>
                  <a:lnTo>
                    <a:pt x="0" y="87957"/>
                  </a:lnTo>
                  <a:cubicBezTo>
                    <a:pt x="0" y="64629"/>
                    <a:pt x="9267" y="42257"/>
                    <a:pt x="25762" y="25762"/>
                  </a:cubicBezTo>
                  <a:cubicBezTo>
                    <a:pt x="42257" y="9267"/>
                    <a:pt x="64629" y="0"/>
                    <a:pt x="87957" y="0"/>
                  </a:cubicBezTo>
                  <a:close/>
                </a:path>
              </a:pathLst>
            </a:custGeom>
            <a:solidFill>
              <a:srgbClr val="005A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69348" y="576658"/>
              <a:ext cx="812800" cy="8890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12 respondents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visible trends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Better understand public views on the topics in this work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Quantitative and qualitative data</a:t>
              </a:r>
            </a:p>
            <a:p>
              <a:pPr algn="ctr">
                <a:lnSpc>
                  <a:spcPts val="3749"/>
                </a:lnSpc>
              </a:pPr>
              <a:endParaRPr lang="en-US" sz="2499" spc="-24" dirty="0">
                <a:solidFill>
                  <a:srgbClr val="FFFFFF"/>
                </a:solidFill>
                <a:latin typeface="Hero"/>
              </a:endParaRPr>
            </a:p>
            <a:p>
              <a:pPr algn="ctr">
                <a:lnSpc>
                  <a:spcPts val="3749"/>
                </a:lnSpc>
              </a:pPr>
              <a:endParaRPr lang="en-US" sz="2499" spc="-24" dirty="0">
                <a:solidFill>
                  <a:srgbClr val="FFFFFF"/>
                </a:solidFill>
                <a:latin typeface="Hero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3108626" y="2786762"/>
            <a:ext cx="4489011" cy="6958135"/>
            <a:chOff x="0" y="0"/>
            <a:chExt cx="1182291" cy="183259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2291" cy="1832595"/>
            </a:xfrm>
            <a:custGeom>
              <a:avLst/>
              <a:gdLst/>
              <a:ahLst/>
              <a:cxnLst/>
              <a:rect l="l" t="t" r="r" b="b"/>
              <a:pathLst>
                <a:path w="1182291" h="1832595">
                  <a:moveTo>
                    <a:pt x="87957" y="0"/>
                  </a:moveTo>
                  <a:lnTo>
                    <a:pt x="1094334" y="0"/>
                  </a:lnTo>
                  <a:cubicBezTo>
                    <a:pt x="1117662" y="0"/>
                    <a:pt x="1140034" y="9267"/>
                    <a:pt x="1156529" y="25762"/>
                  </a:cubicBezTo>
                  <a:cubicBezTo>
                    <a:pt x="1173024" y="42257"/>
                    <a:pt x="1182291" y="64629"/>
                    <a:pt x="1182291" y="87957"/>
                  </a:cubicBezTo>
                  <a:lnTo>
                    <a:pt x="1182291" y="1744639"/>
                  </a:lnTo>
                  <a:cubicBezTo>
                    <a:pt x="1182291" y="1767966"/>
                    <a:pt x="1173024" y="1790338"/>
                    <a:pt x="1156529" y="1806833"/>
                  </a:cubicBezTo>
                  <a:cubicBezTo>
                    <a:pt x="1140034" y="1823328"/>
                    <a:pt x="1117662" y="1832595"/>
                    <a:pt x="1094334" y="1832595"/>
                  </a:cubicBezTo>
                  <a:lnTo>
                    <a:pt x="87957" y="1832595"/>
                  </a:lnTo>
                  <a:cubicBezTo>
                    <a:pt x="64629" y="1832595"/>
                    <a:pt x="42257" y="1823328"/>
                    <a:pt x="25762" y="1806833"/>
                  </a:cubicBezTo>
                  <a:cubicBezTo>
                    <a:pt x="9267" y="1790338"/>
                    <a:pt x="0" y="1767966"/>
                    <a:pt x="0" y="1744639"/>
                  </a:cubicBezTo>
                  <a:lnTo>
                    <a:pt x="0" y="87957"/>
                  </a:lnTo>
                  <a:cubicBezTo>
                    <a:pt x="0" y="64629"/>
                    <a:pt x="9267" y="42257"/>
                    <a:pt x="25762" y="25762"/>
                  </a:cubicBezTo>
                  <a:cubicBezTo>
                    <a:pt x="42257" y="9267"/>
                    <a:pt x="64629" y="0"/>
                    <a:pt x="87957" y="0"/>
                  </a:cubicBezTo>
                  <a:close/>
                </a:path>
              </a:pathLst>
            </a:custGeom>
            <a:solidFill>
              <a:srgbClr val="005A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76200"/>
              <a:ext cx="812800" cy="8890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4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825499" y="3135372"/>
            <a:ext cx="1803678" cy="12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</a:pPr>
            <a:r>
              <a:rPr lang="en-US" sz="3000" u="sng" dirty="0">
                <a:solidFill>
                  <a:srgbClr val="EEF2E8"/>
                </a:solidFill>
                <a:latin typeface="Pluma"/>
              </a:rPr>
              <a:t>INTERVIEWS</a:t>
            </a:r>
          </a:p>
          <a:p>
            <a:pPr algn="ctr">
              <a:lnSpc>
                <a:spcPts val="3300"/>
              </a:lnSpc>
            </a:pPr>
            <a:endParaRPr lang="en-US" sz="3000" u="sng" dirty="0">
              <a:solidFill>
                <a:srgbClr val="EEF2E8"/>
              </a:solidFill>
              <a:latin typeface="Pluma"/>
            </a:endParaRPr>
          </a:p>
          <a:p>
            <a:pPr algn="ctr">
              <a:lnSpc>
                <a:spcPts val="3300"/>
              </a:lnSpc>
              <a:spcBef>
                <a:spcPct val="0"/>
              </a:spcBef>
            </a:pPr>
            <a:endParaRPr lang="en-US" sz="3000" u="sng" dirty="0">
              <a:solidFill>
                <a:srgbClr val="EEF2E8"/>
              </a:solidFill>
              <a:latin typeface="Pluma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730398" y="3135372"/>
            <a:ext cx="2667119" cy="44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  <a:spcBef>
                <a:spcPct val="0"/>
              </a:spcBef>
            </a:pPr>
            <a:r>
              <a:rPr lang="en-US" sz="3000" u="sng">
                <a:solidFill>
                  <a:srgbClr val="EEF2E8"/>
                </a:solidFill>
                <a:latin typeface="Pluma"/>
              </a:rPr>
              <a:t>QUESTIONNAIRES 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3108626" y="2786762"/>
            <a:ext cx="4489011" cy="6958135"/>
            <a:chOff x="0" y="0"/>
            <a:chExt cx="1182291" cy="183259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82291" cy="1832595"/>
            </a:xfrm>
            <a:custGeom>
              <a:avLst/>
              <a:gdLst/>
              <a:ahLst/>
              <a:cxnLst/>
              <a:rect l="l" t="t" r="r" b="b"/>
              <a:pathLst>
                <a:path w="1182291" h="1832595">
                  <a:moveTo>
                    <a:pt x="87957" y="0"/>
                  </a:moveTo>
                  <a:lnTo>
                    <a:pt x="1094334" y="0"/>
                  </a:lnTo>
                  <a:cubicBezTo>
                    <a:pt x="1117662" y="0"/>
                    <a:pt x="1140034" y="9267"/>
                    <a:pt x="1156529" y="25762"/>
                  </a:cubicBezTo>
                  <a:cubicBezTo>
                    <a:pt x="1173024" y="42257"/>
                    <a:pt x="1182291" y="64629"/>
                    <a:pt x="1182291" y="87957"/>
                  </a:cubicBezTo>
                  <a:lnTo>
                    <a:pt x="1182291" y="1744639"/>
                  </a:lnTo>
                  <a:cubicBezTo>
                    <a:pt x="1182291" y="1767966"/>
                    <a:pt x="1173024" y="1790338"/>
                    <a:pt x="1156529" y="1806833"/>
                  </a:cubicBezTo>
                  <a:cubicBezTo>
                    <a:pt x="1140034" y="1823328"/>
                    <a:pt x="1117662" y="1832595"/>
                    <a:pt x="1094334" y="1832595"/>
                  </a:cubicBezTo>
                  <a:lnTo>
                    <a:pt x="87957" y="1832595"/>
                  </a:lnTo>
                  <a:cubicBezTo>
                    <a:pt x="64629" y="1832595"/>
                    <a:pt x="42257" y="1823328"/>
                    <a:pt x="25762" y="1806833"/>
                  </a:cubicBezTo>
                  <a:cubicBezTo>
                    <a:pt x="9267" y="1790338"/>
                    <a:pt x="0" y="1767966"/>
                    <a:pt x="0" y="1744639"/>
                  </a:cubicBezTo>
                  <a:lnTo>
                    <a:pt x="0" y="87957"/>
                  </a:lnTo>
                  <a:cubicBezTo>
                    <a:pt x="0" y="64629"/>
                    <a:pt x="9267" y="42257"/>
                    <a:pt x="25762" y="25762"/>
                  </a:cubicBezTo>
                  <a:cubicBezTo>
                    <a:pt x="42257" y="9267"/>
                    <a:pt x="64629" y="0"/>
                    <a:pt x="87957" y="0"/>
                  </a:cubicBezTo>
                  <a:close/>
                </a:path>
              </a:pathLst>
            </a:custGeom>
            <a:solidFill>
              <a:srgbClr val="005A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57149" y="506682"/>
              <a:ext cx="812800" cy="8890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3 test users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2 sites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Highlighted a data flaw</a:t>
              </a:r>
            </a:p>
            <a:p>
              <a:pPr marL="539749" lvl="1" indent="-269875">
                <a:lnSpc>
                  <a:spcPts val="3749"/>
                </a:lnSpc>
                <a:buFont typeface="Arial"/>
                <a:buChar char="•"/>
              </a:pPr>
              <a:r>
                <a:rPr lang="en-US" sz="2499" spc="-24" dirty="0">
                  <a:solidFill>
                    <a:srgbClr val="FFFFFF"/>
                  </a:solidFill>
                  <a:latin typeface="Hero"/>
                </a:rPr>
                <a:t>Allowed for edits and replicability tests</a:t>
              </a:r>
            </a:p>
            <a:p>
              <a:pPr algn="ctr">
                <a:lnSpc>
                  <a:spcPts val="3749"/>
                </a:lnSpc>
              </a:pPr>
              <a:endParaRPr lang="en-US" sz="2499" spc="-24" dirty="0">
                <a:solidFill>
                  <a:srgbClr val="FFFFFF"/>
                </a:solidFill>
                <a:latin typeface="Hero"/>
              </a:endParaRPr>
            </a:p>
            <a:p>
              <a:pPr algn="ctr">
                <a:lnSpc>
                  <a:spcPts val="3749"/>
                </a:lnSpc>
              </a:pPr>
              <a:endParaRPr lang="en-US" sz="2499" spc="-24" dirty="0">
                <a:solidFill>
                  <a:srgbClr val="FFFFFF"/>
                </a:solidFill>
                <a:latin typeface="Hero"/>
              </a:endParaRPr>
            </a:p>
            <a:p>
              <a:pPr algn="ctr">
                <a:lnSpc>
                  <a:spcPts val="3749"/>
                </a:lnSpc>
              </a:pPr>
              <a:endParaRPr lang="en-US" sz="2499" spc="-24" dirty="0">
                <a:solidFill>
                  <a:srgbClr val="FFFFFF"/>
                </a:solidFill>
                <a:latin typeface="Hero"/>
              </a:endParaRP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4465759" y="3135372"/>
            <a:ext cx="1774746" cy="1285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</a:pPr>
            <a:r>
              <a:rPr lang="en-US" sz="3000" u="sng">
                <a:solidFill>
                  <a:srgbClr val="EEF2E8"/>
                </a:solidFill>
                <a:latin typeface="Pluma"/>
              </a:rPr>
              <a:t>TEST USER</a:t>
            </a:r>
            <a:r>
              <a:rPr lang="en-US" sz="3000">
                <a:solidFill>
                  <a:srgbClr val="EEF2E8"/>
                </a:solidFill>
                <a:latin typeface="Pluma"/>
              </a:rPr>
              <a:t>S</a:t>
            </a:r>
          </a:p>
          <a:p>
            <a:pPr algn="ctr">
              <a:lnSpc>
                <a:spcPts val="3300"/>
              </a:lnSpc>
            </a:pPr>
            <a:endParaRPr lang="en-US" sz="3000">
              <a:solidFill>
                <a:srgbClr val="EEF2E8"/>
              </a:solidFill>
              <a:latin typeface="Pluma"/>
            </a:endParaRPr>
          </a:p>
          <a:p>
            <a:pPr algn="ctr">
              <a:lnSpc>
                <a:spcPts val="3300"/>
              </a:lnSpc>
              <a:spcBef>
                <a:spcPct val="0"/>
              </a:spcBef>
            </a:pPr>
            <a:endParaRPr lang="en-US" sz="3000">
              <a:solidFill>
                <a:srgbClr val="EEF2E8"/>
              </a:solidFill>
              <a:latin typeface="Plum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86597" y="562587"/>
            <a:ext cx="16085195" cy="9312542"/>
          </a:xfrm>
          <a:custGeom>
            <a:avLst/>
            <a:gdLst/>
            <a:ahLst/>
            <a:cxnLst/>
            <a:rect l="l" t="t" r="r" b="b"/>
            <a:pathLst>
              <a:path w="16085195" h="9312542">
                <a:moveTo>
                  <a:pt x="0" y="0"/>
                </a:moveTo>
                <a:lnTo>
                  <a:pt x="16085195" y="0"/>
                </a:lnTo>
                <a:lnTo>
                  <a:pt x="16085195" y="9312542"/>
                </a:lnTo>
                <a:lnTo>
                  <a:pt x="0" y="93125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7598" t="-50129" r="-42589" b="-34654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1276351"/>
            <a:ext cx="18288000" cy="7734299"/>
          </a:xfrm>
          <a:custGeom>
            <a:avLst/>
            <a:gdLst/>
            <a:ahLst/>
            <a:cxnLst/>
            <a:rect l="l" t="t" r="r" b="b"/>
            <a:pathLst>
              <a:path w="18288000" h="7734299">
                <a:moveTo>
                  <a:pt x="0" y="0"/>
                </a:moveTo>
                <a:lnTo>
                  <a:pt x="18288000" y="0"/>
                </a:lnTo>
                <a:lnTo>
                  <a:pt x="18288000" y="7734298"/>
                </a:lnTo>
                <a:lnTo>
                  <a:pt x="0" y="77342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90" r="-190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290569" y="0"/>
            <a:ext cx="8126815" cy="10287000"/>
          </a:xfrm>
          <a:custGeom>
            <a:avLst/>
            <a:gdLst/>
            <a:ahLst/>
            <a:cxnLst/>
            <a:rect l="l" t="t" r="r" b="b"/>
            <a:pathLst>
              <a:path w="8126815" h="10287000">
                <a:moveTo>
                  <a:pt x="0" y="0"/>
                </a:moveTo>
                <a:lnTo>
                  <a:pt x="8126815" y="0"/>
                </a:lnTo>
                <a:lnTo>
                  <a:pt x="812681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80549" t="-40226" r="-72418" b="-16625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272010" flipH="1">
            <a:off x="-3379831" y="1432015"/>
            <a:ext cx="12260159" cy="7422969"/>
          </a:xfrm>
          <a:custGeom>
            <a:avLst/>
            <a:gdLst/>
            <a:ahLst/>
            <a:cxnLst/>
            <a:rect l="l" t="t" r="r" b="b"/>
            <a:pathLst>
              <a:path w="12260159" h="7422969">
                <a:moveTo>
                  <a:pt x="12260159" y="0"/>
                </a:moveTo>
                <a:lnTo>
                  <a:pt x="0" y="0"/>
                </a:lnTo>
                <a:lnTo>
                  <a:pt x="0" y="7422970"/>
                </a:lnTo>
                <a:lnTo>
                  <a:pt x="12260159" y="7422970"/>
                </a:lnTo>
                <a:lnTo>
                  <a:pt x="12260159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687334" y="1577339"/>
            <a:ext cx="9750643" cy="7886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4" lvl="1" indent="-410207">
              <a:lnSpc>
                <a:spcPts val="5699"/>
              </a:lnSpc>
              <a:buFont typeface="Arial"/>
              <a:buChar char="•"/>
            </a:pPr>
            <a:r>
              <a:rPr lang="en-US" sz="3799" dirty="0">
                <a:solidFill>
                  <a:srgbClr val="0F3040"/>
                </a:solidFill>
                <a:latin typeface="Hero"/>
              </a:rPr>
              <a:t>Could be expanded across Wales</a:t>
            </a:r>
          </a:p>
          <a:p>
            <a:pPr marL="820414" lvl="1" indent="-410207">
              <a:lnSpc>
                <a:spcPts val="5699"/>
              </a:lnSpc>
              <a:buFont typeface="Arial"/>
              <a:buChar char="•"/>
            </a:pPr>
            <a:r>
              <a:rPr lang="en-US" sz="3799" dirty="0">
                <a:solidFill>
                  <a:srgbClr val="0F3040"/>
                </a:solidFill>
                <a:latin typeface="Hero"/>
              </a:rPr>
              <a:t>Use of volunteers, improving public connections with environmental issues as well as archaeology and heritage</a:t>
            </a:r>
          </a:p>
          <a:p>
            <a:pPr marL="820414" lvl="1" indent="-410207">
              <a:lnSpc>
                <a:spcPts val="5699"/>
              </a:lnSpc>
              <a:buFont typeface="Arial"/>
              <a:buChar char="•"/>
            </a:pPr>
            <a:r>
              <a:rPr lang="en-US" sz="3799" dirty="0">
                <a:solidFill>
                  <a:srgbClr val="0F3040"/>
                </a:solidFill>
                <a:latin typeface="Hero"/>
              </a:rPr>
              <a:t>Fills part of the gap in knowledge</a:t>
            </a:r>
          </a:p>
          <a:p>
            <a:pPr marL="820414" lvl="1" indent="-410207">
              <a:lnSpc>
                <a:spcPts val="5699"/>
              </a:lnSpc>
              <a:buFont typeface="Arial"/>
              <a:buChar char="•"/>
            </a:pPr>
            <a:r>
              <a:rPr lang="en-US" sz="3799" dirty="0">
                <a:solidFill>
                  <a:srgbClr val="0F3040"/>
                </a:solidFill>
                <a:latin typeface="Hero"/>
              </a:rPr>
              <a:t>Local focus of worldwide scholarship</a:t>
            </a:r>
          </a:p>
          <a:p>
            <a:pPr marL="820414" lvl="1" indent="-410207">
              <a:lnSpc>
                <a:spcPts val="5699"/>
              </a:lnSpc>
              <a:buFont typeface="Arial"/>
              <a:buChar char="•"/>
            </a:pPr>
            <a:r>
              <a:rPr lang="en-US" sz="3799" dirty="0">
                <a:solidFill>
                  <a:srgbClr val="0F3040"/>
                </a:solidFill>
                <a:latin typeface="Hero"/>
              </a:rPr>
              <a:t>Help indicate most vulnerable sites</a:t>
            </a:r>
          </a:p>
          <a:p>
            <a:pPr marL="820414" lvl="1" indent="-410207">
              <a:lnSpc>
                <a:spcPts val="5699"/>
              </a:lnSpc>
              <a:buFont typeface="Arial"/>
              <a:buChar char="•"/>
            </a:pPr>
            <a:r>
              <a:rPr lang="en-US" sz="3799" dirty="0">
                <a:solidFill>
                  <a:srgbClr val="0F3040"/>
                </a:solidFill>
                <a:latin typeface="Hero"/>
              </a:rPr>
              <a:t>Could be expanded to all coastal locations in Wales or nationwide?</a:t>
            </a:r>
          </a:p>
          <a:p>
            <a:pPr marL="0" lvl="1" indent="0">
              <a:lnSpc>
                <a:spcPts val="4499"/>
              </a:lnSpc>
              <a:spcBef>
                <a:spcPct val="0"/>
              </a:spcBef>
            </a:pPr>
            <a:endParaRPr lang="en-US" sz="3799" dirty="0">
              <a:solidFill>
                <a:srgbClr val="0F3040"/>
              </a:solidFill>
              <a:latin typeface="Her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3361" y="7283450"/>
            <a:ext cx="5626128" cy="1974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7699"/>
              </a:lnSpc>
              <a:spcBef>
                <a:spcPct val="0"/>
              </a:spcBef>
            </a:pPr>
            <a:r>
              <a:rPr lang="en-US" sz="6999">
                <a:solidFill>
                  <a:srgbClr val="256482"/>
                </a:solidFill>
                <a:latin typeface="Pluma"/>
              </a:rPr>
              <a:t>CONTRIBUTION TO LITERATURE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86739">
            <a:off x="-1340799" y="9122751"/>
            <a:ext cx="20969599" cy="2507274"/>
          </a:xfrm>
          <a:custGeom>
            <a:avLst/>
            <a:gdLst/>
            <a:ahLst/>
            <a:cxnLst/>
            <a:rect l="l" t="t" r="r" b="b"/>
            <a:pathLst>
              <a:path w="20969599" h="2507274">
                <a:moveTo>
                  <a:pt x="0" y="0"/>
                </a:moveTo>
                <a:lnTo>
                  <a:pt x="20969598" y="0"/>
                </a:lnTo>
                <a:lnTo>
                  <a:pt x="20969598" y="2507274"/>
                </a:lnTo>
                <a:lnTo>
                  <a:pt x="0" y="25072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4063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90239" flipV="1">
            <a:off x="-570411" y="-11648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863179"/>
            <a:ext cx="12544967" cy="2847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00"/>
              </a:lnSpc>
            </a:pPr>
            <a:r>
              <a:rPr lang="en-US" sz="5000">
                <a:solidFill>
                  <a:srgbClr val="256482"/>
                </a:solidFill>
                <a:latin typeface="Pluma"/>
              </a:rPr>
              <a:t>POTENTIAL CONTRIBUTION TO PROFESSIONAL PRACTICE AND ACADEMIA</a:t>
            </a:r>
          </a:p>
          <a:p>
            <a:pPr marL="0" lvl="0" indent="0">
              <a:lnSpc>
                <a:spcPts val="10999"/>
              </a:lnSpc>
              <a:spcBef>
                <a:spcPct val="0"/>
              </a:spcBef>
            </a:pPr>
            <a:endParaRPr lang="en-US" sz="5000">
              <a:solidFill>
                <a:srgbClr val="256482"/>
              </a:solidFill>
              <a:latin typeface="Pluma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28700" y="3086100"/>
            <a:ext cx="7442471" cy="5133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49"/>
              </a:lnSpc>
            </a:pPr>
            <a:r>
              <a:rPr lang="en-US" sz="3499" u="sng" spc="-34">
                <a:solidFill>
                  <a:srgbClr val="256482"/>
                </a:solidFill>
                <a:latin typeface="Hero Bold"/>
              </a:rPr>
              <a:t>Professional Practice</a:t>
            </a:r>
          </a:p>
          <a:p>
            <a:pPr marL="647697" lvl="1" indent="-323848">
              <a:lnSpc>
                <a:spcPts val="4499"/>
              </a:lnSpc>
              <a:buFont typeface="Arial"/>
              <a:buChar char="•"/>
            </a:pPr>
            <a:r>
              <a:rPr lang="en-US" sz="2999" spc="-29">
                <a:solidFill>
                  <a:srgbClr val="256482"/>
                </a:solidFill>
                <a:latin typeface="Hero"/>
              </a:rPr>
              <a:t>Enhanced knowledge of topic and community engagement</a:t>
            </a:r>
          </a:p>
          <a:p>
            <a:pPr marL="647697" lvl="1" indent="-323848">
              <a:lnSpc>
                <a:spcPts val="4499"/>
              </a:lnSpc>
              <a:buFont typeface="Arial"/>
              <a:buChar char="•"/>
            </a:pPr>
            <a:r>
              <a:rPr lang="en-US" sz="2999" spc="-29">
                <a:solidFill>
                  <a:srgbClr val="256482"/>
                </a:solidFill>
                <a:latin typeface="Hero"/>
              </a:rPr>
              <a:t>Demonstrates ability to work to strict deadlines.</a:t>
            </a:r>
          </a:p>
          <a:p>
            <a:pPr marL="647697" lvl="1" indent="-323848">
              <a:lnSpc>
                <a:spcPts val="4499"/>
              </a:lnSpc>
              <a:buFont typeface="Arial"/>
              <a:buChar char="•"/>
            </a:pPr>
            <a:r>
              <a:rPr lang="en-US" sz="2999" spc="-29">
                <a:solidFill>
                  <a:srgbClr val="256482"/>
                </a:solidFill>
                <a:latin typeface="Hero"/>
              </a:rPr>
              <a:t>Applied reflective practice to continually improve work</a:t>
            </a:r>
          </a:p>
          <a:p>
            <a:pPr marL="647697" lvl="1" indent="-323848">
              <a:lnSpc>
                <a:spcPts val="4499"/>
              </a:lnSpc>
              <a:buFont typeface="Arial"/>
              <a:buChar char="•"/>
            </a:pPr>
            <a:r>
              <a:rPr lang="en-US" sz="2999" spc="-29">
                <a:solidFill>
                  <a:srgbClr val="256482"/>
                </a:solidFill>
                <a:latin typeface="Hero"/>
              </a:rPr>
              <a:t>Matrix provides opportunities to engage with public volunteers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455115" y="3086100"/>
            <a:ext cx="7442471" cy="2886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49"/>
              </a:lnSpc>
            </a:pPr>
            <a:r>
              <a:rPr lang="en-US" sz="3499" u="sng" spc="-34">
                <a:solidFill>
                  <a:srgbClr val="256482"/>
                </a:solidFill>
                <a:latin typeface="Hero Bold"/>
              </a:rPr>
              <a:t>Academia</a:t>
            </a:r>
          </a:p>
          <a:p>
            <a:pPr marL="647697" lvl="1" indent="-323848">
              <a:lnSpc>
                <a:spcPts val="4499"/>
              </a:lnSpc>
              <a:buFont typeface="Arial"/>
              <a:buChar char="•"/>
            </a:pPr>
            <a:r>
              <a:rPr lang="en-US" sz="2999" spc="-29">
                <a:solidFill>
                  <a:srgbClr val="256482"/>
                </a:solidFill>
                <a:latin typeface="Hero"/>
              </a:rPr>
              <a:t>Enhances research led projects</a:t>
            </a:r>
          </a:p>
          <a:p>
            <a:pPr marL="647697" lvl="1" indent="-323848">
              <a:lnSpc>
                <a:spcPts val="4499"/>
              </a:lnSpc>
              <a:buFont typeface="Arial"/>
              <a:buChar char="•"/>
            </a:pPr>
            <a:r>
              <a:rPr lang="en-US" sz="2999" spc="-29">
                <a:solidFill>
                  <a:srgbClr val="256482"/>
                </a:solidFill>
                <a:latin typeface="Hero"/>
              </a:rPr>
              <a:t>Scope for further engagement between academia and the public, alongside key agencies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331011"/>
            <a:ext cx="7124700" cy="421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256482"/>
                </a:solidFill>
                <a:latin typeface="Pluma"/>
              </a:rPr>
              <a:t>LIMITATIONS AND FUTURE RESEARCH</a:t>
            </a:r>
          </a:p>
        </p:txBody>
      </p:sp>
      <p:sp>
        <p:nvSpPr>
          <p:cNvPr id="3" name="Freeform 3"/>
          <p:cNvSpPr/>
          <p:nvPr/>
        </p:nvSpPr>
        <p:spPr>
          <a:xfrm>
            <a:off x="-1340799" y="878937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7790664" y="234173"/>
            <a:ext cx="9750643" cy="8515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Focus only on natural processes - look to more accurately score cultural significance?</a:t>
            </a:r>
          </a:p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Matrix could extended? </a:t>
            </a:r>
          </a:p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Climate stations and their locations </a:t>
            </a:r>
          </a:p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Issues with the data collection - Which stations to be used? </a:t>
            </a:r>
          </a:p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Of 25 interviewee candidates only 3 responded - Larger interview numbers could create a better understanding</a:t>
            </a:r>
          </a:p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Larger sample for questionnaire results</a:t>
            </a:r>
          </a:p>
          <a:p>
            <a:pPr marL="755646" lvl="1" indent="-377823">
              <a:lnSpc>
                <a:spcPts val="5249"/>
              </a:lnSpc>
              <a:buFont typeface="Arial"/>
              <a:buChar char="•"/>
            </a:pPr>
            <a:r>
              <a:rPr lang="en-US" sz="3499">
                <a:solidFill>
                  <a:srgbClr val="0F3040"/>
                </a:solidFill>
                <a:latin typeface="Hero"/>
              </a:rPr>
              <a:t>Timescale of the project limited the work</a:t>
            </a:r>
          </a:p>
          <a:p>
            <a:pPr marL="0" lvl="1" indent="0">
              <a:lnSpc>
                <a:spcPts val="5249"/>
              </a:lnSpc>
              <a:spcBef>
                <a:spcPct val="0"/>
              </a:spcBef>
            </a:pPr>
            <a:endParaRPr lang="en-US" sz="3499">
              <a:solidFill>
                <a:srgbClr val="0F3040"/>
              </a:solidFill>
              <a:latin typeface="Her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4348599" y="2436495"/>
          <a:ext cx="10455492" cy="7724148"/>
        </p:xfrm>
        <a:graphic>
          <a:graphicData uri="http://schemas.openxmlformats.org/drawingml/2006/table">
            <a:tbl>
              <a:tblPr/>
              <a:tblGrid>
                <a:gridCol w="52277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277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70816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 Bold"/>
                        </a:rPr>
                        <a:t>Objectives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 Bold"/>
                        </a:rPr>
                        <a:t>How achieved?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92316">
                <a:tc>
                  <a:txBody>
                    <a:bodyPr/>
                    <a:lstStyle/>
                    <a:p>
                      <a:pPr algn="ctr">
                        <a:lnSpc>
                          <a:spcPts val="224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"/>
                        </a:rPr>
                        <a:t>Literature Review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4893">
                <a:tc>
                  <a:txBody>
                    <a:bodyPr/>
                    <a:lstStyle/>
                    <a:p>
                      <a:pPr algn="ctr">
                        <a:lnSpc>
                          <a:spcPts val="224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"/>
                        </a:rPr>
                        <a:t>Methodology, results and analysis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6027">
                <a:tc>
                  <a:txBody>
                    <a:bodyPr/>
                    <a:lstStyle/>
                    <a:p>
                      <a:pPr algn="ctr">
                        <a:lnSpc>
                          <a:spcPts val="224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"/>
                        </a:rPr>
                        <a:t>Discussion and scope for further research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50048">
                <a:tc>
                  <a:txBody>
                    <a:bodyPr/>
                    <a:lstStyle/>
                    <a:p>
                      <a:pPr algn="ctr">
                        <a:lnSpc>
                          <a:spcPts val="224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"/>
                        </a:rPr>
                        <a:t>Methodology, results, and analysis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50048">
                <a:tc>
                  <a:txBody>
                    <a:bodyPr/>
                    <a:lstStyle/>
                    <a:p>
                      <a:pPr algn="ctr">
                        <a:lnSpc>
                          <a:spcPts val="224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>
                          <a:solidFill>
                            <a:srgbClr val="000000"/>
                          </a:solidFill>
                          <a:latin typeface="Hero"/>
                        </a:rPr>
                        <a:t>Possible future management and recommendations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4"/>
          <p:cNvSpPr txBox="1"/>
          <p:nvPr/>
        </p:nvSpPr>
        <p:spPr>
          <a:xfrm>
            <a:off x="2934868" y="628650"/>
            <a:ext cx="12418264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EVALUATION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7472" y="3785424"/>
            <a:ext cx="3962185" cy="660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Hero"/>
              </a:rPr>
              <a:t>Review existing literature to identify methods and context.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77472" y="5114925"/>
            <a:ext cx="3582787" cy="97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Hero"/>
              </a:rPr>
              <a:t>Create and test a vulnerability matrix for coastal archaeological sites.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77472" y="6394660"/>
            <a:ext cx="5000207" cy="97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Hero"/>
              </a:rPr>
              <a:t>Evaluate Matrix, consider usability and accessibility, public engagement and rolling site managment 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77472" y="7826585"/>
            <a:ext cx="2979468" cy="65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Hero"/>
              </a:rPr>
              <a:t>Adapt and change the vulnerability matrix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77472" y="8934660"/>
            <a:ext cx="3325041" cy="97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Hero"/>
              </a:rPr>
              <a:t>Offer specific recommendations for the most vulnerable sites.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CE4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239" flipV="1">
            <a:off x="-570411" y="-1736385"/>
            <a:ext cx="20199211" cy="4597945"/>
          </a:xfrm>
          <a:custGeom>
            <a:avLst/>
            <a:gdLst/>
            <a:ahLst/>
            <a:cxnLst/>
            <a:rect l="l" t="t" r="r" b="b"/>
            <a:pathLst>
              <a:path w="20199211" h="4597945">
                <a:moveTo>
                  <a:pt x="0" y="4597945"/>
                </a:moveTo>
                <a:lnTo>
                  <a:pt x="20199210" y="4597945"/>
                </a:lnTo>
                <a:lnTo>
                  <a:pt x="20199210" y="0"/>
                </a:lnTo>
                <a:lnTo>
                  <a:pt x="0" y="0"/>
                </a:lnTo>
                <a:lnTo>
                  <a:pt x="0" y="4597945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934868" y="628650"/>
            <a:ext cx="12418264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6175" y="2619084"/>
            <a:ext cx="18075651" cy="791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49"/>
              </a:lnSpc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Jansen, T., Campbell, A., Kelly, C., Hatun, H., Payne, M.R. (2012) ‘Migration and Fisheries of North East Atlantic Mackerel (Scomber scombrus) in Autumn and Winter,’ Plos One, 7</a:t>
            </a:r>
          </a:p>
          <a:p>
            <a:pPr>
              <a:lnSpc>
                <a:spcPts val="3749"/>
              </a:lnSpc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Roy, P., Chandra Pal, S., Chakrabortty, R., Chowdhuri, I., Saha, A., Shit, M. (2023) ‘Effects of climate change and sea-level rise on coastal habitat: Vulnerability assessment, adaptation strategies and policy recommendations,’ Journal of Environmental Management. 330, pp 1-13</a:t>
            </a:r>
          </a:p>
          <a:p>
            <a:pPr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SCAPE (2017) SCHARP Coastal Heritage Review. Available at: https://scapetrust.org/wp-content/uploads/reports/SCHARP-CoastalHeritage-REVIEW.pdf (Accessed on: 26th May 2023)</a:t>
            </a:r>
          </a:p>
          <a:p>
            <a:pPr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University of California (2020) 66 Million Years of Earth’s Climate History Uncovered – Puts Current Changes in Context, Available at: </a:t>
            </a:r>
            <a:r>
              <a:rPr lang="en-US" sz="2499" u="sng" spc="-24">
                <a:solidFill>
                  <a:srgbClr val="000000"/>
                </a:solidFill>
                <a:latin typeface="Hero"/>
                <a:hlinkClick r:id="rId4" tooltip="https://scitechdaily.com/66-million-years-of-earths-climate-history-uncovered-puts-current-changes-in-context/?utm_content=cmp-true"/>
              </a:rPr>
              <a:t>https://scitechdaily.com/66-million-years-of-earths-climate-history-uncovered-puts-current-changes-in-context/?utm_content=cmp-true</a:t>
            </a:r>
            <a:r>
              <a:rPr lang="en-US" sz="2499" spc="-24">
                <a:solidFill>
                  <a:srgbClr val="000000"/>
                </a:solidFill>
                <a:latin typeface="Hero"/>
              </a:rPr>
              <a:t> (Accessed on: 27th February 2023)</a:t>
            </a:r>
          </a:p>
          <a:p>
            <a:pPr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Wihsgott, J., Sharples, J., Hopkins, J., Woodward, E. M. S. (2019) ‘Observations of vertical mixing in autumn and its effect on the autumn phytoplankton bloom,’ Progress in Oceanography. 177.</a:t>
            </a:r>
          </a:p>
          <a:p>
            <a:pPr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Wright, A. L. and Reddy, K. R. (2021) ‘GREENHOUSE GAS EMISSIONS IN THE EVERGLADES: THE ROLE OF HYDROLOGIC CONDITIONS’ Available at: </a:t>
            </a:r>
            <a:r>
              <a:rPr lang="en-US" sz="2499" u="sng" spc="-24">
                <a:solidFill>
                  <a:srgbClr val="000000"/>
                </a:solidFill>
                <a:latin typeface="Hero"/>
                <a:hlinkClick r:id="rId5" tooltip="https://edis.ifas.ufl.edu/publication/SS501"/>
              </a:rPr>
              <a:t>https://edis.ifas.ufl.edu/publication/SS501</a:t>
            </a:r>
            <a:r>
              <a:rPr lang="en-US" sz="2499" spc="-24">
                <a:solidFill>
                  <a:srgbClr val="000000"/>
                </a:solidFill>
                <a:latin typeface="Hero"/>
              </a:rPr>
              <a:t>(Accessed on: 20th June 2023)</a:t>
            </a:r>
          </a:p>
          <a:p>
            <a:pPr>
              <a:lnSpc>
                <a:spcPts val="3749"/>
              </a:lnSpc>
              <a:spcBef>
                <a:spcPct val="0"/>
              </a:spcBef>
            </a:pPr>
            <a:r>
              <a:rPr lang="en-US" sz="2499" spc="-24">
                <a:solidFill>
                  <a:srgbClr val="000000"/>
                </a:solidFill>
                <a:latin typeface="Hero"/>
              </a:rPr>
              <a:t>Zarley, A., Witte, S., Burgess, G., (2016) ‘Heritage At-Risk: Vulnerability of Cultural Resources along Florida’s Coast to Sea Level Rise and Hurricanes,’ University of Wisconsin-Madison Geography.</a:t>
            </a:r>
          </a:p>
          <a:p>
            <a:pPr>
              <a:lnSpc>
                <a:spcPts val="3749"/>
              </a:lnSpc>
              <a:spcBef>
                <a:spcPct val="0"/>
              </a:spcBef>
            </a:pPr>
            <a:endParaRPr lang="en-US" sz="2499" spc="-24">
              <a:solidFill>
                <a:srgbClr val="000000"/>
              </a:solidFill>
              <a:latin typeface="Hero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992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57470" y="2938049"/>
            <a:ext cx="10829854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999"/>
              </a:lnSpc>
              <a:spcBef>
                <a:spcPct val="0"/>
              </a:spcBef>
            </a:pPr>
            <a:r>
              <a:rPr lang="en-US" sz="9999">
                <a:solidFill>
                  <a:srgbClr val="EEF2E8"/>
                </a:solidFill>
                <a:latin typeface="Pluma"/>
              </a:rPr>
              <a:t>ANY QUESTIONS?</a:t>
            </a:r>
          </a:p>
        </p:txBody>
      </p:sp>
      <p:sp>
        <p:nvSpPr>
          <p:cNvPr id="3" name="Freeform 3"/>
          <p:cNvSpPr/>
          <p:nvPr/>
        </p:nvSpPr>
        <p:spPr>
          <a:xfrm>
            <a:off x="-1340799" y="6446226"/>
            <a:ext cx="20969599" cy="4773308"/>
          </a:xfrm>
          <a:custGeom>
            <a:avLst/>
            <a:gdLst/>
            <a:ahLst/>
            <a:cxnLst/>
            <a:rect l="l" t="t" r="r" b="b"/>
            <a:pathLst>
              <a:path w="20969599" h="4773308">
                <a:moveTo>
                  <a:pt x="0" y="0"/>
                </a:moveTo>
                <a:lnTo>
                  <a:pt x="20969598" y="0"/>
                </a:lnTo>
                <a:lnTo>
                  <a:pt x="20969598" y="4773308"/>
                </a:lnTo>
                <a:lnTo>
                  <a:pt x="0" y="47733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b="-1659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38752">
            <a:off x="-671913" y="4330316"/>
            <a:ext cx="2639226" cy="3360126"/>
          </a:xfrm>
          <a:custGeom>
            <a:avLst/>
            <a:gdLst/>
            <a:ahLst/>
            <a:cxnLst/>
            <a:rect l="l" t="t" r="r" b="b"/>
            <a:pathLst>
              <a:path w="2639226" h="3360126">
                <a:moveTo>
                  <a:pt x="0" y="0"/>
                </a:moveTo>
                <a:lnTo>
                  <a:pt x="2639226" y="0"/>
                </a:lnTo>
                <a:lnTo>
                  <a:pt x="2639226" y="3360126"/>
                </a:lnTo>
                <a:lnTo>
                  <a:pt x="0" y="33601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750220">
            <a:off x="-1221617" y="5728125"/>
            <a:ext cx="4367285" cy="4962823"/>
          </a:xfrm>
          <a:custGeom>
            <a:avLst/>
            <a:gdLst/>
            <a:ahLst/>
            <a:cxnLst/>
            <a:rect l="l" t="t" r="r" b="b"/>
            <a:pathLst>
              <a:path w="4367285" h="4962823">
                <a:moveTo>
                  <a:pt x="0" y="0"/>
                </a:moveTo>
                <a:lnTo>
                  <a:pt x="4367284" y="0"/>
                </a:lnTo>
                <a:lnTo>
                  <a:pt x="4367284" y="4962824"/>
                </a:lnTo>
                <a:lnTo>
                  <a:pt x="0" y="496282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672092">
            <a:off x="14862371" y="4359393"/>
            <a:ext cx="4307880" cy="4135565"/>
          </a:xfrm>
          <a:custGeom>
            <a:avLst/>
            <a:gdLst/>
            <a:ahLst/>
            <a:cxnLst/>
            <a:rect l="l" t="t" r="r" b="b"/>
            <a:pathLst>
              <a:path w="4307880" h="4135565">
                <a:moveTo>
                  <a:pt x="0" y="0"/>
                </a:moveTo>
                <a:lnTo>
                  <a:pt x="4307880" y="0"/>
                </a:lnTo>
                <a:lnTo>
                  <a:pt x="4307880" y="4135565"/>
                </a:lnTo>
                <a:lnTo>
                  <a:pt x="0" y="413556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6241187" y="7445899"/>
            <a:ext cx="2202736" cy="3154961"/>
          </a:xfrm>
          <a:custGeom>
            <a:avLst/>
            <a:gdLst/>
            <a:ahLst/>
            <a:cxnLst/>
            <a:rect l="l" t="t" r="r" b="b"/>
            <a:pathLst>
              <a:path w="2202736" h="3154961">
                <a:moveTo>
                  <a:pt x="0" y="0"/>
                </a:moveTo>
                <a:lnTo>
                  <a:pt x="2202736" y="0"/>
                </a:lnTo>
                <a:lnTo>
                  <a:pt x="2202736" y="3154961"/>
                </a:lnTo>
                <a:lnTo>
                  <a:pt x="0" y="315496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4393562" y="7598299"/>
            <a:ext cx="2248079" cy="3937718"/>
          </a:xfrm>
          <a:custGeom>
            <a:avLst/>
            <a:gdLst/>
            <a:ahLst/>
            <a:cxnLst/>
            <a:rect l="l" t="t" r="r" b="b"/>
            <a:pathLst>
              <a:path w="2248079" h="3937718">
                <a:moveTo>
                  <a:pt x="0" y="0"/>
                </a:moveTo>
                <a:lnTo>
                  <a:pt x="2248078" y="0"/>
                </a:lnTo>
                <a:lnTo>
                  <a:pt x="2248078" y="3937718"/>
                </a:lnTo>
                <a:lnTo>
                  <a:pt x="0" y="393771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685912">
            <a:off x="3914513" y="6415534"/>
            <a:ext cx="4418812" cy="3302057"/>
          </a:xfrm>
          <a:custGeom>
            <a:avLst/>
            <a:gdLst/>
            <a:ahLst/>
            <a:cxnLst/>
            <a:rect l="l" t="t" r="r" b="b"/>
            <a:pathLst>
              <a:path w="4418812" h="3302057">
                <a:moveTo>
                  <a:pt x="0" y="0"/>
                </a:moveTo>
                <a:lnTo>
                  <a:pt x="4418811" y="0"/>
                </a:lnTo>
                <a:lnTo>
                  <a:pt x="4418811" y="3302058"/>
                </a:lnTo>
                <a:lnTo>
                  <a:pt x="0" y="330205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685912" flipH="1">
            <a:off x="10491735" y="6258987"/>
            <a:ext cx="2711438" cy="2026184"/>
          </a:xfrm>
          <a:custGeom>
            <a:avLst/>
            <a:gdLst/>
            <a:ahLst/>
            <a:cxnLst/>
            <a:rect l="l" t="t" r="r" b="b"/>
            <a:pathLst>
              <a:path w="2711438" h="2026184">
                <a:moveTo>
                  <a:pt x="2711438" y="0"/>
                </a:moveTo>
                <a:lnTo>
                  <a:pt x="0" y="0"/>
                </a:lnTo>
                <a:lnTo>
                  <a:pt x="0" y="2026184"/>
                </a:lnTo>
                <a:lnTo>
                  <a:pt x="2711438" y="2026184"/>
                </a:lnTo>
                <a:lnTo>
                  <a:pt x="2711438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2917756" y="-523443"/>
            <a:ext cx="6775226" cy="1552143"/>
          </a:xfrm>
          <a:custGeom>
            <a:avLst/>
            <a:gdLst/>
            <a:ahLst/>
            <a:cxnLst/>
            <a:rect l="l" t="t" r="r" b="b"/>
            <a:pathLst>
              <a:path w="6775226" h="1552143">
                <a:moveTo>
                  <a:pt x="0" y="0"/>
                </a:moveTo>
                <a:lnTo>
                  <a:pt x="6775226" y="0"/>
                </a:lnTo>
                <a:lnTo>
                  <a:pt x="6775226" y="1552143"/>
                </a:lnTo>
                <a:lnTo>
                  <a:pt x="0" y="155214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2853574" y="-776071"/>
            <a:ext cx="6775226" cy="1552143"/>
          </a:xfrm>
          <a:custGeom>
            <a:avLst/>
            <a:gdLst/>
            <a:ahLst/>
            <a:cxnLst/>
            <a:rect l="l" t="t" r="r" b="b"/>
            <a:pathLst>
              <a:path w="6775226" h="1552143">
                <a:moveTo>
                  <a:pt x="0" y="0"/>
                </a:moveTo>
                <a:lnTo>
                  <a:pt x="6775225" y="0"/>
                </a:lnTo>
                <a:lnTo>
                  <a:pt x="6775225" y="1552142"/>
                </a:lnTo>
                <a:lnTo>
                  <a:pt x="0" y="1552142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4501715" y="1566228"/>
            <a:ext cx="2284806" cy="1877695"/>
          </a:xfrm>
          <a:custGeom>
            <a:avLst/>
            <a:gdLst/>
            <a:ahLst/>
            <a:cxnLst/>
            <a:rect l="l" t="t" r="r" b="b"/>
            <a:pathLst>
              <a:path w="2284806" h="1877695">
                <a:moveTo>
                  <a:pt x="0" y="0"/>
                </a:moveTo>
                <a:lnTo>
                  <a:pt x="2284805" y="0"/>
                </a:lnTo>
                <a:lnTo>
                  <a:pt x="2284805" y="1877694"/>
                </a:lnTo>
                <a:lnTo>
                  <a:pt x="0" y="187769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 flipH="1">
            <a:off x="2034030" y="1945386"/>
            <a:ext cx="1823440" cy="1498536"/>
          </a:xfrm>
          <a:custGeom>
            <a:avLst/>
            <a:gdLst/>
            <a:ahLst/>
            <a:cxnLst/>
            <a:rect l="l" t="t" r="r" b="b"/>
            <a:pathLst>
              <a:path w="1823440" h="1498536">
                <a:moveTo>
                  <a:pt x="1823440" y="0"/>
                </a:moveTo>
                <a:lnTo>
                  <a:pt x="0" y="0"/>
                </a:lnTo>
                <a:lnTo>
                  <a:pt x="0" y="1498536"/>
                </a:lnTo>
                <a:lnTo>
                  <a:pt x="1823440" y="1498536"/>
                </a:lnTo>
                <a:lnTo>
                  <a:pt x="182344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1096</Words>
  <Application>Microsoft Office PowerPoint</Application>
  <PresentationFormat>Custom</PresentationFormat>
  <Paragraphs>148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Calibri</vt:lpstr>
      <vt:lpstr>Pluma</vt:lpstr>
      <vt:lpstr>Pluma Bold</vt:lpstr>
      <vt:lpstr>Hero</vt:lpstr>
      <vt:lpstr>Arial</vt:lpstr>
      <vt:lpstr>Hero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Oceans and Continents</dc:title>
  <cp:lastModifiedBy>Saskia Judd (1900292)</cp:lastModifiedBy>
  <cp:revision>2</cp:revision>
  <dcterms:created xsi:type="dcterms:W3CDTF">2006-08-16T00:00:00Z</dcterms:created>
  <dcterms:modified xsi:type="dcterms:W3CDTF">2023-09-30T11:18:41Z</dcterms:modified>
  <dc:identifier>DAFt2SnYG9M</dc:identifier>
</cp:coreProperties>
</file>