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4" d="100"/>
          <a:sy n="104" d="100"/>
        </p:scale>
        <p:origin x="-174" y="-8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1D8BD707-D9CF-40AE-B4C6-C98DA3205C09}" type="datetimeFigureOut">
              <a:rPr lang="en-US" smtClean="0"/>
              <a:pPr/>
              <a:t>10/30/2012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6F15528-21DE-4FAA-801E-634DDDAF4B2B}"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1D8BD707-D9CF-40AE-B4C6-C98DA3205C09}" type="datetimeFigureOut">
              <a:rPr lang="en-US" smtClean="0"/>
              <a:pPr/>
              <a:t>10/30/2012</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6F15528-21DE-4FAA-801E-634DDDAF4B2B}"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10/30/2012</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D8BD707-D9CF-40AE-B4C6-C98DA3205C09}" type="datetimeFigureOut">
              <a:rPr lang="en-US" smtClean="0"/>
              <a:pPr/>
              <a:t>10/30/2012</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6F15528-21DE-4FAA-801E-634DDDAF4B2B}"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bl.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bl.uk/"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Books printed before 1500</a:t>
            </a:r>
            <a:endParaRPr lang="en-GB" dirty="0"/>
          </a:p>
        </p:txBody>
      </p:sp>
      <p:sp>
        <p:nvSpPr>
          <p:cNvPr id="2" name="Title 1"/>
          <p:cNvSpPr>
            <a:spLocks noGrp="1"/>
          </p:cNvSpPr>
          <p:nvPr>
            <p:ph type="ctrTitle"/>
          </p:nvPr>
        </p:nvSpPr>
        <p:spPr/>
        <p:txBody>
          <a:bodyPr/>
          <a:lstStyle/>
          <a:p>
            <a:r>
              <a:rPr lang="en-GB" dirty="0" smtClean="0"/>
              <a:t>Incunabula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Johannes Gutenberg</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invented the printing press with moveable wooden or metal letters in 1436 (completed by 1440)</a:t>
            </a:r>
          </a:p>
          <a:p>
            <a:r>
              <a:rPr lang="en-GB" dirty="0" smtClean="0"/>
              <a:t>The Gutenberg Bible is the earliest book printed in Europe using movable type: the invention that changed the world. It was printed by Johann Gutenberg and his associates in Mainz, Germany, between 1454 and 1455. Between 160 and 180 copies were printed, but only 36 printed on paper and 12 on vellum have survived. Many have hand-painted decoration worthy of an illuminated manuscript. </a:t>
            </a:r>
          </a:p>
          <a:p>
            <a:r>
              <a:rPr lang="en-GB" dirty="0" smtClean="0"/>
              <a:t>See </a:t>
            </a:r>
            <a:r>
              <a:rPr lang="en-GB" dirty="0" err="1" smtClean="0">
                <a:hlinkClick r:id="rId2"/>
              </a:rPr>
              <a:t>www.bl.uk</a:t>
            </a:r>
            <a:r>
              <a:rPr lang="en-GB" dirty="0" smtClean="0"/>
              <a:t> and search for ‘Gutenberg bible’</a:t>
            </a:r>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William Caxton</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smtClean="0"/>
              <a:t>William Caxton, the first English printer, was born in Kent, probably in the early 1420s. As a boy he was apprenticed to a prominent London businessman. </a:t>
            </a:r>
          </a:p>
          <a:p>
            <a:endParaRPr lang="en-GB" dirty="0" smtClean="0"/>
          </a:p>
          <a:p>
            <a:r>
              <a:rPr lang="en-GB" dirty="0" smtClean="0"/>
              <a:t>For a significant part of his active life he was based in Bruges (Flanders), a very prosperous trading centre where merchants met from all over Europe, and beyond. In the early 1470s Caxton also spent some time in Cologne. That is where he first engaged with the newly invented process of printing books. </a:t>
            </a:r>
          </a:p>
          <a:p>
            <a:pPr>
              <a:buNone/>
            </a:pPr>
            <a:endParaRPr lang="en-GB" dirty="0" smtClean="0"/>
          </a:p>
          <a:p>
            <a:r>
              <a:rPr lang="en-GB" dirty="0" smtClean="0"/>
              <a:t>Around 1473, probably in Bruges, Caxton was responsible for the first book to be printed in English. Late in 1475 or early in 1476 he returned to England and settled in Westminster. There he set up the first English press, and the first substantial book produced by him in England was, in all probability, Geoffrey Chaucer’s </a:t>
            </a:r>
            <a:r>
              <a:rPr lang="en-GB" i="1" dirty="0" smtClean="0"/>
              <a:t>Canterbury Tales</a:t>
            </a:r>
            <a:r>
              <a:rPr lang="en-GB" dirty="0" smtClean="0"/>
              <a:t>. Many early printers can only be documented to have been active for a short period, but Caxton was evidently successful, continuing to produce books for the English market until his death in 1492.</a:t>
            </a:r>
          </a:p>
          <a:p>
            <a:endParaRPr lang="en-GB" dirty="0" smtClean="0"/>
          </a:p>
          <a:p>
            <a:r>
              <a:rPr lang="en-GB" dirty="0" smtClean="0"/>
              <a:t>Notes taken from the BL website: see </a:t>
            </a:r>
            <a:r>
              <a:rPr lang="en-GB" dirty="0" err="1" smtClean="0">
                <a:hlinkClick r:id="rId2"/>
              </a:rPr>
              <a:t>www.bl.uk</a:t>
            </a:r>
            <a:r>
              <a:rPr lang="en-GB" dirty="0" smtClean="0"/>
              <a:t> and search for William Caxton</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Wynkyn</a:t>
            </a:r>
            <a:r>
              <a:rPr lang="en-GB" dirty="0" smtClean="0"/>
              <a:t> de Worde</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original name Jan Van </a:t>
            </a:r>
            <a:r>
              <a:rPr lang="en-GB" dirty="0" err="1" smtClean="0"/>
              <a:t>Wynkyn</a:t>
            </a:r>
            <a:r>
              <a:rPr lang="en-GB" dirty="0" smtClean="0"/>
              <a:t> (</a:t>
            </a:r>
            <a:r>
              <a:rPr lang="en-GB" smtClean="0"/>
              <a:t>died 1535</a:t>
            </a:r>
            <a:r>
              <a:rPr lang="en-GB" dirty="0" smtClean="0"/>
              <a:t>), Alsatian-born printer in London, who published a large number of books (at least 600 titles from 1501). He was also the first printer in England to use italic type (1524).</a:t>
            </a:r>
          </a:p>
          <a:p>
            <a:r>
              <a:rPr lang="en-GB" dirty="0" smtClean="0"/>
              <a:t>He was employed at William Caxton’s press in Westminster from its establishment in 1476 until Caxton’s death in 1491, when he assumed control of the business. In 1500/01 he moved his press from Westminster to Fleet Street, London. Whereas Caxton and numerous continental European contemporaries were also editors and translators, </a:t>
            </a:r>
            <a:r>
              <a:rPr lang="en-GB" dirty="0" err="1" smtClean="0"/>
              <a:t>Wynkyn</a:t>
            </a:r>
            <a:r>
              <a:rPr lang="en-GB" dirty="0" smtClean="0"/>
              <a:t> was purely a commercial printer.</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www.estc.bl.uk</a:t>
            </a:r>
            <a:endParaRPr lang="en-GB" dirty="0"/>
          </a:p>
        </p:txBody>
      </p:sp>
      <p:sp>
        <p:nvSpPr>
          <p:cNvPr id="3" name="Content Placeholder 2"/>
          <p:cNvSpPr>
            <a:spLocks noGrp="1"/>
          </p:cNvSpPr>
          <p:nvPr>
            <p:ph sz="quarter" idx="1"/>
          </p:nvPr>
        </p:nvSpPr>
        <p:spPr/>
        <p:txBody>
          <a:bodyPr>
            <a:normAutofit fontScale="92500" lnSpcReduction="10000"/>
          </a:bodyPr>
          <a:lstStyle/>
          <a:p>
            <a:pPr>
              <a:buNone/>
            </a:pPr>
            <a:r>
              <a:rPr lang="en-GB" dirty="0" smtClean="0"/>
              <a:t>The 'English Short Title Catalogue' (ESTC) covers letterpress books, pamphlets, newspapers, serials, and a variety of ephemera:</a:t>
            </a:r>
          </a:p>
          <a:p>
            <a:r>
              <a:rPr lang="en-GB" dirty="0" smtClean="0"/>
              <a:t>printed before </a:t>
            </a:r>
            <a:r>
              <a:rPr lang="en-GB" dirty="0" smtClean="0"/>
              <a:t>1801</a:t>
            </a:r>
            <a:endParaRPr lang="en-GB" dirty="0" smtClean="0"/>
          </a:p>
          <a:p>
            <a:r>
              <a:rPr lang="en-GB" dirty="0" smtClean="0"/>
              <a:t>printed in the British Isles, Colonial America, United States of America (1776-1800), Canada, or territories governed by England or Britain before 1801, in all </a:t>
            </a:r>
            <a:r>
              <a:rPr lang="en-GB" dirty="0" smtClean="0"/>
              <a:t>languages</a:t>
            </a:r>
            <a:endParaRPr lang="en-GB" dirty="0" smtClean="0"/>
          </a:p>
          <a:p>
            <a:r>
              <a:rPr lang="en-GB" dirty="0" smtClean="0"/>
              <a:t>printed in any other part of the world, wholly or partly in English or other British </a:t>
            </a:r>
            <a:r>
              <a:rPr lang="en-GB" dirty="0" smtClean="0"/>
              <a:t>vernaculars</a:t>
            </a:r>
            <a:endParaRPr lang="en-GB" dirty="0" smtClean="0"/>
          </a:p>
          <a:p>
            <a:r>
              <a:rPr lang="en-GB" dirty="0" smtClean="0"/>
              <a:t>or with false imprints claiming publication in London, in any </a:t>
            </a:r>
            <a:r>
              <a:rPr lang="en-GB" dirty="0" smtClean="0"/>
              <a:t>language</a:t>
            </a:r>
            <a:endParaRPr lang="en-GB" dirty="0" smtClean="0"/>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EEBO</a:t>
            </a:r>
            <a:endParaRPr lang="en-GB" dirty="0"/>
          </a:p>
        </p:txBody>
      </p:sp>
      <p:sp>
        <p:nvSpPr>
          <p:cNvPr id="3" name="Content Placeholder 2"/>
          <p:cNvSpPr>
            <a:spLocks noGrp="1"/>
          </p:cNvSpPr>
          <p:nvPr>
            <p:ph sz="quarter" idx="1"/>
          </p:nvPr>
        </p:nvSpPr>
        <p:spPr/>
        <p:txBody>
          <a:bodyPr/>
          <a:lstStyle/>
          <a:p>
            <a:r>
              <a:rPr lang="en-GB" dirty="0" smtClean="0"/>
              <a:t>Early English Books on Line:</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www.bl.uk/catalogues/istc</a:t>
            </a:r>
            <a:endParaRPr lang="en-GB" dirty="0"/>
          </a:p>
        </p:txBody>
      </p:sp>
      <p:sp>
        <p:nvSpPr>
          <p:cNvPr id="3" name="Content Placeholder 2"/>
          <p:cNvSpPr>
            <a:spLocks noGrp="1"/>
          </p:cNvSpPr>
          <p:nvPr>
            <p:ph sz="quarter" idx="1"/>
          </p:nvPr>
        </p:nvSpPr>
        <p:spPr/>
        <p:txBody>
          <a:bodyPr/>
          <a:lstStyle/>
          <a:p>
            <a:r>
              <a:rPr lang="en-GB" dirty="0" smtClean="0"/>
              <a:t>The Incunabula Short Title Catalogue is the international database of 15th-century European printing created by the British Library with contributions from institutions worldwide</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TotalTime>
  <Words>445</Words>
  <Application>Microsoft Office PowerPoint</Application>
  <PresentationFormat>On-screen Show (4:3)</PresentationFormat>
  <Paragraphs>27</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Civic</vt:lpstr>
      <vt:lpstr>Incunabula </vt:lpstr>
      <vt:lpstr>Johannes Gutenberg</vt:lpstr>
      <vt:lpstr>William Caxton</vt:lpstr>
      <vt:lpstr>Wynkyn de Worde</vt:lpstr>
      <vt:lpstr>www.estc.bl.uk</vt:lpstr>
      <vt:lpstr>EEBO</vt:lpstr>
      <vt:lpstr>www.bl.uk/catalogues/istc</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Incunabula </dc:title>
  <dc:creator/>
  <cp:lastModifiedBy>sm042</cp:lastModifiedBy>
  <cp:revision>7</cp:revision>
  <dcterms:created xsi:type="dcterms:W3CDTF">2006-08-16T00:00:00Z</dcterms:created>
  <dcterms:modified xsi:type="dcterms:W3CDTF">2012-10-30T12:23:46Z</dcterms:modified>
</cp:coreProperties>
</file>